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charts/chart7.xml" ContentType="application/vnd.openxmlformats-officedocument.drawingml.chart+xml"/>
  <Override PartName="/ppt/theme/themeOverride3.xml" ContentType="application/vnd.openxmlformats-officedocument.themeOverride+xml"/>
  <Override PartName="/ppt/drawings/drawing3.xml" ContentType="application/vnd.openxmlformats-officedocument.drawingml.chartshapes+xml"/>
  <Override PartName="/ppt/charts/chart8.xml" ContentType="application/vnd.openxmlformats-officedocument.drawingml.chart+xml"/>
  <Override PartName="/ppt/theme/themeOverride4.xml" ContentType="application/vnd.openxmlformats-officedocument.themeOverride+xml"/>
  <Override PartName="/ppt/drawings/drawing4.xml" ContentType="application/vnd.openxmlformats-officedocument.drawingml.chartshapes+xml"/>
  <Override PartName="/ppt/charts/chart9.xml" ContentType="application/vnd.openxmlformats-officedocument.drawingml.chart+xml"/>
  <Override PartName="/ppt/theme/themeOverride5.xml" ContentType="application/vnd.openxmlformats-officedocument.themeOverride+xml"/>
  <Override PartName="/ppt/drawings/drawing5.xml" ContentType="application/vnd.openxmlformats-officedocument.drawingml.chartshapes+xml"/>
  <Override PartName="/ppt/charts/chart10.xml" ContentType="application/vnd.openxmlformats-officedocument.drawingml.chart+xml"/>
  <Override PartName="/ppt/theme/themeOverride6.xml" ContentType="application/vnd.openxmlformats-officedocument.themeOverride+xml"/>
  <Override PartName="/ppt/drawings/drawing6.xml" ContentType="application/vnd.openxmlformats-officedocument.drawingml.chartshapes+xml"/>
  <Override PartName="/ppt/charts/chart11.xml" ContentType="application/vnd.openxmlformats-officedocument.drawingml.chart+xml"/>
  <Override PartName="/ppt/theme/themeOverride7.xml" ContentType="application/vnd.openxmlformats-officedocument.themeOverride+xml"/>
  <Override PartName="/ppt/drawings/drawing7.xml" ContentType="application/vnd.openxmlformats-officedocument.drawingml.chartshape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2.xml" ContentType="application/vnd.openxmlformats-officedocument.drawingml.chart+xml"/>
  <Override PartName="/ppt/charts/style5.xml" ContentType="application/vnd.ms-office.chartstyle+xml"/>
  <Override PartName="/ppt/charts/colors5.xml" ContentType="application/vnd.ms-office.chartcolorstyle+xml"/>
  <Override PartName="/ppt/charts/chart13.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5.xml" ContentType="application/vnd.openxmlformats-officedocument.presentationml.notesSlide+xml"/>
  <Override PartName="/ppt/charts/chart14.xml" ContentType="application/vnd.openxmlformats-officedocument.drawingml.chart+xml"/>
  <Override PartName="/ppt/charts/style7.xml" ContentType="application/vnd.ms-office.chartstyle+xml"/>
  <Override PartName="/ppt/charts/colors7.xml" ContentType="application/vnd.ms-office.chartcolorstyle+xml"/>
  <Override PartName="/ppt/charts/chart15.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6.xml" ContentType="application/vnd.openxmlformats-officedocument.presentationml.notesSlide+xml"/>
  <Override PartName="/ppt/charts/chart16.xml" ContentType="application/vnd.openxmlformats-officedocument.drawingml.chart+xml"/>
  <Override PartName="/ppt/charts/style9.xml" ContentType="application/vnd.ms-office.chartstyle+xml"/>
  <Override PartName="/ppt/charts/colors9.xml" ContentType="application/vnd.ms-office.chartcolorstyle+xml"/>
  <Override PartName="/ppt/charts/chart17.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7.xml" ContentType="application/vnd.openxmlformats-officedocument.presentationml.notesSlide+xml"/>
  <Override PartName="/ppt/charts/chart18.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9.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20.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21.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547" r:id="rId4"/>
  </p:sldMasterIdLst>
  <p:notesMasterIdLst>
    <p:notesMasterId r:id="rId58"/>
  </p:notesMasterIdLst>
  <p:handoutMasterIdLst>
    <p:handoutMasterId r:id="rId59"/>
  </p:handoutMasterIdLst>
  <p:sldIdLst>
    <p:sldId id="2147483615" r:id="rId5"/>
    <p:sldId id="266" r:id="rId6"/>
    <p:sldId id="306" r:id="rId7"/>
    <p:sldId id="334" r:id="rId8"/>
    <p:sldId id="328" r:id="rId9"/>
    <p:sldId id="349" r:id="rId10"/>
    <p:sldId id="321" r:id="rId11"/>
    <p:sldId id="322" r:id="rId12"/>
    <p:sldId id="325" r:id="rId13"/>
    <p:sldId id="314" r:id="rId14"/>
    <p:sldId id="2147483612" r:id="rId15"/>
    <p:sldId id="358" r:id="rId16"/>
    <p:sldId id="311" r:id="rId17"/>
    <p:sldId id="347" r:id="rId18"/>
    <p:sldId id="350" r:id="rId19"/>
    <p:sldId id="309" r:id="rId20"/>
    <p:sldId id="310" r:id="rId21"/>
    <p:sldId id="351" r:id="rId22"/>
    <p:sldId id="333" r:id="rId23"/>
    <p:sldId id="2147483609" r:id="rId24"/>
    <p:sldId id="329" r:id="rId25"/>
    <p:sldId id="348" r:id="rId26"/>
    <p:sldId id="268" r:id="rId27"/>
    <p:sldId id="275" r:id="rId28"/>
    <p:sldId id="269" r:id="rId29"/>
    <p:sldId id="2147483603" r:id="rId30"/>
    <p:sldId id="2147483608" r:id="rId31"/>
    <p:sldId id="315" r:id="rId32"/>
    <p:sldId id="370" r:id="rId33"/>
    <p:sldId id="353" r:id="rId34"/>
    <p:sldId id="2145708131" r:id="rId35"/>
    <p:sldId id="326" r:id="rId36"/>
    <p:sldId id="354" r:id="rId37"/>
    <p:sldId id="355" r:id="rId38"/>
    <p:sldId id="356" r:id="rId39"/>
    <p:sldId id="357" r:id="rId40"/>
    <p:sldId id="429" r:id="rId41"/>
    <p:sldId id="270" r:id="rId42"/>
    <p:sldId id="2147483611" r:id="rId43"/>
    <p:sldId id="282" r:id="rId44"/>
    <p:sldId id="267" r:id="rId45"/>
    <p:sldId id="316" r:id="rId46"/>
    <p:sldId id="323" r:id="rId47"/>
    <p:sldId id="2147483628" r:id="rId48"/>
    <p:sldId id="359" r:id="rId49"/>
    <p:sldId id="421" r:id="rId50"/>
    <p:sldId id="360" r:id="rId51"/>
    <p:sldId id="258" r:id="rId52"/>
    <p:sldId id="324" r:id="rId53"/>
    <p:sldId id="313" r:id="rId54"/>
    <p:sldId id="345" r:id="rId55"/>
    <p:sldId id="277" r:id="rId56"/>
    <p:sldId id="2147475108" r:id="rId57"/>
  </p:sldIdLst>
  <p:sldSz cx="9144000" cy="5143500" type="screen16x9"/>
  <p:notesSz cx="6797675" cy="9928225"/>
  <p:custDataLst>
    <p:tags r:id="rId6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edeutung der Betazellen bei Typ-1-Diabetes" id="{E421A860-5B14-4E7F-B9C4-8A31E63E94DF}">
          <p14:sldIdLst>
            <p14:sldId id="2147483615"/>
            <p14:sldId id="266"/>
            <p14:sldId id="306"/>
            <p14:sldId id="334"/>
            <p14:sldId id="328"/>
            <p14:sldId id="349"/>
            <p14:sldId id="321"/>
            <p14:sldId id="322"/>
            <p14:sldId id="325"/>
            <p14:sldId id="314"/>
            <p14:sldId id="2147483612"/>
            <p14:sldId id="358"/>
            <p14:sldId id="311"/>
            <p14:sldId id="347"/>
            <p14:sldId id="350"/>
            <p14:sldId id="309"/>
            <p14:sldId id="310"/>
            <p14:sldId id="351"/>
            <p14:sldId id="333"/>
            <p14:sldId id="2147483609"/>
            <p14:sldId id="329"/>
            <p14:sldId id="348"/>
            <p14:sldId id="268"/>
            <p14:sldId id="275"/>
            <p14:sldId id="269"/>
            <p14:sldId id="2147483603"/>
            <p14:sldId id="2147483608"/>
            <p14:sldId id="315"/>
            <p14:sldId id="370"/>
            <p14:sldId id="353"/>
            <p14:sldId id="2145708131"/>
            <p14:sldId id="326"/>
            <p14:sldId id="354"/>
            <p14:sldId id="355"/>
            <p14:sldId id="356"/>
            <p14:sldId id="357"/>
            <p14:sldId id="429"/>
            <p14:sldId id="270"/>
            <p14:sldId id="2147483611"/>
          </p14:sldIdLst>
        </p14:section>
        <p14:section name="C-Peptid - Entstehung und Messung" id="{083A050E-2456-4334-9637-7C43ED12E1E6}">
          <p14:sldIdLst>
            <p14:sldId id="282"/>
            <p14:sldId id="267"/>
            <p14:sldId id="316"/>
            <p14:sldId id="323"/>
            <p14:sldId id="2147483628"/>
            <p14:sldId id="359"/>
            <p14:sldId id="421"/>
            <p14:sldId id="360"/>
            <p14:sldId id="258"/>
            <p14:sldId id="324"/>
            <p14:sldId id="313"/>
            <p14:sldId id="345"/>
            <p14:sldId id="277"/>
          </p14:sldIdLst>
        </p14:section>
        <p14:section name="Abschlussfolie" id="{A57F84D1-D4BE-4965-AFB4-1A0B1789B70F}">
          <p14:sldIdLst>
            <p14:sldId id="2147475108"/>
          </p14:sldIdLst>
        </p14:section>
      </p14:sectionLst>
    </p:ext>
    <p:ext uri="{EFAFB233-063F-42B5-8137-9DF3F51BA10A}">
      <p15:sldGuideLst xmlns:p15="http://schemas.microsoft.com/office/powerpoint/2012/main">
        <p15:guide id="1" pos="216" userDrawn="1">
          <p15:clr>
            <a:srgbClr val="A4A3A4"/>
          </p15:clr>
        </p15:guide>
        <p15:guide id="2" pos="5496" userDrawn="1">
          <p15:clr>
            <a:srgbClr val="A4A3A4"/>
          </p15:clr>
        </p15:guide>
        <p15:guide id="3" orient="horz" pos="2709" userDrawn="1">
          <p15:clr>
            <a:srgbClr val="A4A3A4"/>
          </p15:clr>
        </p15:guide>
        <p15:guide id="5" pos="2699" userDrawn="1">
          <p15:clr>
            <a:srgbClr val="A4A3A4"/>
          </p15:clr>
        </p15:guide>
        <p15:guide id="6" orient="horz" pos="266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E0C8A0E-63AC-2127-5506-F53298E1B3F3}" name="Scheichl, Michael /DE" initials="S/" userId="S::michael.scheichl@sanofi.com::e4d55582-c13e-42f4-9816-ac9791a091e7" providerId="AD"/>
  <p188:author id="{FBB42014-EBC0-1612-5E3F-585C53DDEBA6}" name="Kruklinski, Marion /DE" initials="KM/" userId="S::Marion.Kruklinski@sanofi.com::3ca47b6b-8259-4b72-bf95-390579ab6f19" providerId="AD"/>
  <p188:author id="{55550D23-A745-9100-84EC-ADA0CFD320BC}" name="Look, Christiane /DE" initials="LC/" userId="S::Christiane.Look@sanofi.com::6927f59e-c32f-466e-87cd-bc2c9baeca3e" providerId="AD"/>
  <p188:author id="{04751C2B-AE8C-4A7F-7377-F5FF5E6E59C5}" name="Guidi, Fabrizio /DE" initials="G/" userId="S::fabrizio.guidi@sanofi.com::a09408b9-d565-49aa-ac2c-ba884b9532c3" providerId="AD"/>
  <p188:author id="{8671A132-2599-7025-BF31-AA0394EC4B56}" name="Garcia-Feurer, Carmen /CH" initials="G/" userId="S::carmen.garcia-feurer@sanofi.com::ed6e28ee-b79c-48ba-9c90-2fc6d458c861" providerId="AD"/>
  <p188:author id="{1F679540-5B85-FA07-5159-6C377AC328B9}" name="Kastelan, Dagmar /DE" initials="KD/" userId="S::Dagmar.Kastelan@sanofi.com::c7f78afa-43dc-4fde-862f-7b35c77d5ca3" providerId="AD"/>
  <p188:author id="{A661E844-CDFF-DBFE-B171-B7821D1F5DD5}" name="Silvia Maggi" initials="SM" userId="S::silvia.maggi@vml.com::2bf17527-1874-48b9-86e6-75613de5d9a5" providerId="AD"/>
  <p188:author id="{D883C44C-BDCA-9B34-B127-949C6C6F742E}" name="Woeckel, Christian /DE" initials="WC/" userId="S::Christian.Woeckel@sanofi.com::78c23048-cb92-4b15-9c42-b9406b0dabe1" providerId="AD"/>
  <p188:author id="{3CDBD84D-B13D-60B5-C70A-E9ED6EEF313E}" name="Misra, Pragya /IN" initials="PM" userId="S::Pragya.Misra@sanofi.com::91fb0dc2-d365-44aa-82b3-9e25ca2edad0" providerId="AD"/>
  <p188:author id="{5D773C52-95AE-FB70-C8A7-A4976423D82F}" name="Semtsiv, Roksolana /DE" initials="RS" userId="S::Roksolana.Semtsiv@sanofi.com::23bd42a5-bc2c-46b2-9e31-133e860e9676" providerId="AD"/>
  <p188:author id="{D29E5658-FD9E-0328-DD2D-F041885D48B2}" name="Schulz, Kerstin /DE" initials="SK/" userId="S::Kerstin.Schulz@sanofi.com::0ea3f8ef-3f60-4333-87d6-07807a663d13" providerId="AD"/>
  <p188:author id="{F1E45E62-FBD9-0985-6618-491691E935D3}" name="Raab, Jennifer /DE" initials="JR" userId="S::Jennifer.Raab@sanofi.com::bd70b795-7ee5-43be-ad46-b3ec342610cb" providerId="AD"/>
  <p188:author id="{EFBBAD69-0319-11D3-868A-7827DEE542D6}" name="Pegelow, Katrin /DE" initials="PK/" userId="S::Katrin.Pegelow@sanofi.com::74a135be-7428-408d-b4b7-e9253dfa99e9" providerId="AD"/>
  <p188:author id="{B5B62F75-498F-D9BD-1EBA-63F85E96FA40}" name="Cognee, Anais /DE" initials="CA/" userId="S::Anais.Cognee@sanofi.com::0a71bc5e-ce1c-4297-b9bf-c516f44d88e5" providerId="AD"/>
  <p188:author id="{A242418C-DA2E-A00F-C784-94B6BBCB506F}" name="Kruklinski, Marion /DE" initials="K/" userId="S::marion.kruklinski@sanofi.com::3ca47b6b-8259-4b72-bf95-390579ab6f19" providerId="AD"/>
  <p188:author id="{45623D94-190C-72B3-7BF8-AF3B58C4E37D}" name="Uhlmann, Maximilian /DE" initials="UM/" userId="S::maximilian.uhlmann@sanofi.com::1838c323-c97b-431a-91b8-19955f03e25e" providerId="AD"/>
  <p188:author id="{EF9B28B3-2C33-2368-394C-2E050FA67430}" name="Kulpa, Konstanze /DE" initials="KK/" userId="S::Konstanze.Kulpa@sanofi.com::8457ae88-36c6-4b7f-8934-daa1e30145c2" providerId="AD"/>
  <p188:author id="{B6B803B6-5442-05B8-8BCF-6F0F6B0D5B6B}" name="Cognee, Anais /DE" initials="C/" userId="S::anais.cognee@sanofi.com::0a71bc5e-ce1c-4297-b9bf-c516f44d88e5" providerId="AD"/>
  <p188:author id="{19DCE8C0-81AD-C6E5-2C40-7EA5A61BBF19}" name="Businger, Guido /CH" initials="BG/" userId="S::guido.businger@sanofi.com::bb85870c-3425-4fe5-8eb8-daad75d71bca" providerId="AD"/>
  <p188:author id="{BEEAE2DE-2E04-82B8-413A-3B5171A267BB}" name="Karuza, Tvrtko  /AT" initials="K/" userId="S::tvrtko.karuza@sanofi.com::8b378085-4f2b-49b6-8471-b1f4de0ec316" providerId="AD"/>
  <p188:author id="{85374DE3-EEA7-2CE9-B45C-2A452C672E14}" name="Rau, Sandra /DE" initials="RS/" userId="S::Sandra.Rau@sanofi.com::7be00143-5eb7-4047-ad61-591800ad8e67" providerId="AD"/>
  <p188:author id="{0A28A1F8-FBCA-7EF3-CECD-7EECB24FEFFF}" name="Karuza, Tvrtko  /AT" initials="KT/" userId="S::Tvrtko.Karuza@sanofi.com::8b378085-4f2b-49b6-8471-b1f4de0ec316" providerId="AD"/>
  <p188:author id="{1B5FD2FB-5AD0-92AD-7860-8EED07FABB81}" name="Ouwerkerk, Anita /DE" initials="O/" userId="S::anita.ouwerkerk@sanofi.com::3c90fd23-e14e-48b2-9436-eb3436b4a343"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Woeckel, Christian /DE" initials="WC/" lastIdx="3" clrIdx="0">
    <p:extLst>
      <p:ext uri="{19B8F6BF-5375-455C-9EA6-DF929625EA0E}">
        <p15:presenceInfo xmlns:p15="http://schemas.microsoft.com/office/powerpoint/2012/main" userId="S::Christian.Woeckel@sanofi.com::78c23048-cb92-4b15-9c42-b9406b0dabe1" providerId="AD"/>
      </p:ext>
    </p:extLst>
  </p:cmAuthor>
  <p:cmAuthor id="2" name="Neuroth, Anne /DE/EXT" initials="N/" lastIdx="1" clrIdx="1">
    <p:extLst>
      <p:ext uri="{19B8F6BF-5375-455C-9EA6-DF929625EA0E}">
        <p15:presenceInfo xmlns:p15="http://schemas.microsoft.com/office/powerpoint/2012/main" userId="S::anne.neuroth-ext@sanofi.com::49b324fb-7710-401d-a93a-5bc4c517c9f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004C"/>
    <a:srgbClr val="FF8A02"/>
    <a:srgbClr val="404040"/>
    <a:srgbClr val="E9EEF2"/>
    <a:srgbClr val="237923"/>
    <a:srgbClr val="FF9F23"/>
    <a:srgbClr val="429C4A"/>
    <a:srgbClr val="2B2B2B"/>
    <a:srgbClr val="DCEEF5"/>
    <a:srgbClr val="F3E4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F800B559-55DF-4324-A70D-7A5FB1BD5379}">
  <a:tblStyle styleId="{F800B559-55DF-4324-A70D-7A5FB1BD5379}" styleName="Sanofi">
    <a:wholeTbl>
      <a:tcTxStyle>
        <a:fontRef idx="minor">
          <a:schemeClr val="dk1"/>
        </a:fontRef>
        <a:schemeClr val="dk1"/>
      </a:tcTxStyle>
      <a:tcStyle>
        <a:tcBdr>
          <a:left>
            <a:ln w="2500" cmpd="sng">
              <a:solidFill>
                <a:schemeClr val="lt2"/>
              </a:solidFill>
            </a:ln>
          </a:left>
          <a:right>
            <a:ln w="2500" cmpd="sng">
              <a:solidFill>
                <a:schemeClr val="lt2"/>
              </a:solidFill>
            </a:ln>
          </a:right>
          <a:top>
            <a:ln w="2500" cmpd="sng">
              <a:solidFill>
                <a:schemeClr val="lt2"/>
              </a:solidFill>
            </a:ln>
          </a:top>
          <a:bottom>
            <a:ln w="2500" cmpd="sng">
              <a:solidFill>
                <a:schemeClr val="lt2"/>
              </a:solidFill>
            </a:ln>
          </a:bottom>
          <a:insideH>
            <a:ln w="2500" cmpd="sng">
              <a:solidFill>
                <a:schemeClr val="lt2"/>
              </a:solidFill>
            </a:ln>
          </a:insideH>
          <a:insideV>
            <a:ln w="2500" cmpd="sng">
              <a:solidFill>
                <a:schemeClr val="lt2"/>
              </a:solidFill>
            </a:ln>
          </a:insideV>
        </a:tcBdr>
        <a:fill>
          <a:solidFill>
            <a:schemeClr val="lt1"/>
          </a:solidFill>
        </a:fill>
      </a:tcStyle>
    </a:wholeTbl>
    <a:band1H>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H>
    <a:band2H>
      <a:tcStyle>
        <a:tcBdr/>
      </a:tcStyle>
    </a:band2H>
    <a:band1V>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V>
    <a:band2V>
      <a:tcStyle>
        <a:tcBdr/>
      </a:tcStyle>
    </a:band2V>
    <a:lastCol>
      <a:tcTxStyle b="off">
        <a:fontRef idx="minor">
          <a:schemeClr val="dk1"/>
        </a:fontRef>
        <a:schemeClr val="dk1"/>
      </a:tcTxStyle>
      <a:tcStyle>
        <a:tcBdr/>
        <a:fill>
          <a:solidFill>
            <a:schemeClr val="dk2"/>
          </a:solidFill>
        </a:fill>
      </a:tcStyle>
    </a:lastCol>
    <a:firstCol>
      <a:tcTxStyle b="off">
        <a:fontRef idx="minor">
          <a:schemeClr val="dk1"/>
        </a:fontRef>
        <a:schemeClr val="dk1"/>
      </a:tcTxStyle>
      <a:tcStyle>
        <a:tcBdr/>
        <a:fill>
          <a:solidFill>
            <a:schemeClr val="dk2"/>
          </a:solidFill>
        </a:fill>
      </a:tcStyle>
    </a:firstCol>
    <a:lastRow>
      <a:tcTxStyle b="on">
        <a:fontRef idx="major">
          <a:schemeClr val="dk1"/>
        </a:fontRef>
        <a:schemeClr val="dk1"/>
      </a:tcTxStyle>
      <a:tcStyle>
        <a:tcBdr/>
        <a:fill>
          <a:solidFill>
            <a:schemeClr val="dk2"/>
          </a:solidFill>
        </a:fill>
      </a:tcStyle>
    </a:lastRow>
    <a:firstRow>
      <a:tcTxStyle b="off">
        <a:fontRef idx="major">
          <a:schemeClr val="lt2"/>
        </a:fontRef>
        <a:schemeClr val="lt2"/>
      </a:tcTxStyle>
      <a:tcStyle>
        <a:tcBdr>
          <a:bottom>
            <a:ln w="36000" cmpd="sng">
              <a:solidFill>
                <a:schemeClr val="accent2"/>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lt1"/>
      </a:tcTxStyle>
      <a:tcStyle>
        <a:tcBdr/>
        <a:fillRef idx="1">
          <a:schemeClr val="accent2"/>
        </a:fillRef>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9565" autoAdjust="0"/>
    <p:restoredTop sz="94660"/>
  </p:normalViewPr>
  <p:slideViewPr>
    <p:cSldViewPr snapToGrid="0">
      <p:cViewPr varScale="1">
        <p:scale>
          <a:sx n="150" d="100"/>
          <a:sy n="150" d="100"/>
        </p:scale>
        <p:origin x="126" y="756"/>
      </p:cViewPr>
      <p:guideLst>
        <p:guide pos="216"/>
        <p:guide pos="5496"/>
        <p:guide orient="horz" pos="2709"/>
        <p:guide pos="2699"/>
        <p:guide orient="horz" pos="2663"/>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66" Type="http://schemas.microsoft.com/office/2018/10/relationships/authors" Target="authors.xml"/><Relationship Id="rId5" Type="http://schemas.openxmlformats.org/officeDocument/2006/relationships/slide" Target="slides/slide1.xml"/><Relationship Id="rId61" Type="http://schemas.openxmlformats.org/officeDocument/2006/relationships/commentAuthors" Target="commentAuthor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gs" Target="tags/tag1.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3" Type="http://schemas.openxmlformats.org/officeDocument/2006/relationships/chartUserShapes" Target="../drawings/drawing6.xml"/><Relationship Id="rId2" Type="http://schemas.openxmlformats.org/officeDocument/2006/relationships/package" Target="../embeddings/Microsoft_Excel_Worksheet9.xlsx"/><Relationship Id="rId1" Type="http://schemas.openxmlformats.org/officeDocument/2006/relationships/themeOverride" Target="../theme/themeOverride6.xml"/></Relationships>
</file>

<file path=ppt/charts/_rels/chart11.xml.rels><?xml version="1.0" encoding="UTF-8" standalone="yes"?>
<Relationships xmlns="http://schemas.openxmlformats.org/package/2006/relationships"><Relationship Id="rId3" Type="http://schemas.openxmlformats.org/officeDocument/2006/relationships/chartUserShapes" Target="../drawings/drawing7.xml"/><Relationship Id="rId2" Type="http://schemas.openxmlformats.org/officeDocument/2006/relationships/package" Target="../embeddings/Microsoft_Excel_Worksheet10.xlsx"/><Relationship Id="rId1" Type="http://schemas.openxmlformats.org/officeDocument/2006/relationships/themeOverride" Target="../theme/themeOverride7.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5.xml"/><Relationship Id="rId1" Type="http://schemas.microsoft.com/office/2011/relationships/chartStyle" Target="style5.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6.xml"/><Relationship Id="rId1" Type="http://schemas.microsoft.com/office/2011/relationships/chartStyle" Target="style6.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7.xml"/><Relationship Id="rId1" Type="http://schemas.microsoft.com/office/2011/relationships/chartStyle" Target="style7.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8.xml"/><Relationship Id="rId1" Type="http://schemas.microsoft.com/office/2011/relationships/chartStyle" Target="style8.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9.xml"/><Relationship Id="rId1" Type="http://schemas.microsoft.com/office/2011/relationships/chartStyle" Target="style9.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0.xml"/><Relationship Id="rId1" Type="http://schemas.microsoft.com/office/2011/relationships/chartStyle" Target="style10.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1.xml"/><Relationship Id="rId1" Type="http://schemas.microsoft.com/office/2011/relationships/chartStyle" Target="style11.xml"/></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12.xml"/><Relationship Id="rId1" Type="http://schemas.microsoft.com/office/2011/relationships/chartStyle" Target="style12.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13.xml"/><Relationship Id="rId1" Type="http://schemas.microsoft.com/office/2011/relationships/chartStyle" Target="style13.xml"/></Relationships>
</file>

<file path=ppt/charts/_rels/chart21.xml.rels><?xml version="1.0" encoding="UTF-8" standalone="yes"?>
<Relationships xmlns="http://schemas.openxmlformats.org/package/2006/relationships"><Relationship Id="rId3" Type="http://schemas.openxmlformats.org/officeDocument/2006/relationships/package" Target="../embeddings/Microsoft_Excel_Worksheet20.xlsx"/><Relationship Id="rId2" Type="http://schemas.microsoft.com/office/2011/relationships/chartColorStyle" Target="colors14.xml"/><Relationship Id="rId1" Type="http://schemas.microsoft.com/office/2011/relationships/chartStyle" Target="style14.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5.xlsx"/><Relationship Id="rId1" Type="http://schemas.openxmlformats.org/officeDocument/2006/relationships/themeOverride" Target="../theme/themeOverride2.xml"/></Relationships>
</file>

<file path=ppt/charts/_rels/chart7.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Microsoft_Excel_Worksheet6.xlsx"/><Relationship Id="rId1" Type="http://schemas.openxmlformats.org/officeDocument/2006/relationships/themeOverride" Target="../theme/themeOverride3.xml"/></Relationships>
</file>

<file path=ppt/charts/_rels/chart8.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package" Target="../embeddings/Microsoft_Excel_Worksheet7.xlsx"/><Relationship Id="rId1" Type="http://schemas.openxmlformats.org/officeDocument/2006/relationships/themeOverride" Target="../theme/themeOverride4.xml"/></Relationships>
</file>

<file path=ppt/charts/_rels/chart9.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package" Target="../embeddings/Microsoft_Excel_Worksheet8.xlsx"/><Relationship Id="rId1" Type="http://schemas.openxmlformats.org/officeDocument/2006/relationships/themeOverride" Target="../theme/themeOverrid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311420500278473"/>
          <c:y val="0.12874604761600494"/>
          <c:w val="0.70155376195907593"/>
          <c:h val="0.65297865867614746"/>
        </c:manualLayout>
      </c:layout>
      <c:scatterChart>
        <c:scatterStyle val="lineMarker"/>
        <c:varyColors val="0"/>
        <c:ser>
          <c:idx val="1"/>
          <c:order val="0"/>
          <c:tx>
            <c:strRef>
              <c:f>Sheet1!$C$1</c:f>
              <c:strCache>
                <c:ptCount val="1"/>
                <c:pt idx="0">
                  <c:v>Series 2</c:v>
                </c:pt>
              </c:strCache>
            </c:strRef>
          </c:tx>
          <c:spPr>
            <a:ln w="25400" cap="rnd">
              <a:noFill/>
              <a:round/>
            </a:ln>
            <a:effectLst/>
          </c:spPr>
          <c:marker>
            <c:symbol val="circle"/>
            <c:size val="5"/>
            <c:spPr>
              <a:noFill/>
              <a:ln w="9525">
                <a:noFill/>
              </a:ln>
              <a:effectLst/>
            </c:spPr>
          </c:marker>
          <c:xVal>
            <c:strRef>
              <c:f>Sheet1!$A$2:$A$5</c:f>
              <c:strCache>
                <c:ptCount val="4"/>
                <c:pt idx="0">
                  <c:v>0</c:v>
                </c:pt>
                <c:pt idx="1">
                  <c:v>12</c:v>
                </c:pt>
                <c:pt idx="2">
                  <c:v>Category 3</c:v>
                </c:pt>
                <c:pt idx="3">
                  <c:v>Category 4</c:v>
                </c:pt>
              </c:strCache>
            </c:strRef>
          </c:xVal>
          <c:yVal>
            <c:numRef>
              <c:f>Sheet1!$C$2:$C$5</c:f>
              <c:numCache>
                <c:formatCode>General</c:formatCode>
                <c:ptCount val="4"/>
                <c:pt idx="0">
                  <c:v>2.4</c:v>
                </c:pt>
                <c:pt idx="1">
                  <c:v>4.4000000000000004</c:v>
                </c:pt>
                <c:pt idx="2">
                  <c:v>1.8</c:v>
                </c:pt>
                <c:pt idx="3">
                  <c:v>2.8</c:v>
                </c:pt>
              </c:numCache>
            </c:numRef>
          </c:yVal>
          <c:smooth val="0"/>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0-C0EC-4F68-94E6-090B94BA67CE}"/>
            </c:ext>
          </c:extLst>
        </c:ser>
        <c:dLbls>
          <c:showLegendKey val="0"/>
          <c:showVal val="0"/>
          <c:showCatName val="0"/>
          <c:showSerName val="0"/>
          <c:showPercent val="0"/>
          <c:showBubbleSize val="0"/>
        </c:dLbls>
        <c:axId val="1949135151"/>
        <c:axId val="1831459935"/>
      </c:scatterChart>
      <c:valAx>
        <c:axId val="1949135151"/>
        <c:scaling>
          <c:orientation val="minMax"/>
          <c:max val="24"/>
          <c:min val="-12"/>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000" b="0" i="0" u="none" strike="noStrike" kern="1200" baseline="0" smtId="4294967295">
                <a:solidFill>
                  <a:srgbClr val="404040"/>
                </a:solidFill>
                <a:latin typeface="+mn-lt"/>
                <a:ea typeface="+mn-ea"/>
                <a:cs typeface="Arial" panose="020B0604020202020204" pitchFamily="34" charset="0"/>
              </a:defRPr>
            </a:pPr>
            <a:endParaRPr lang="en-US"/>
          </a:p>
        </c:txPr>
        <c:crossAx val="1831459935"/>
        <c:crossesAt val="-10"/>
        <c:crossBetween val="midCat"/>
        <c:majorUnit val="6"/>
      </c:valAx>
      <c:valAx>
        <c:axId val="1831459935"/>
        <c:scaling>
          <c:orientation val="minMax"/>
          <c:max val="27"/>
          <c:min val="-10"/>
        </c:scaling>
        <c:delete val="0"/>
        <c:axPos val="l"/>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000" b="0" i="0" u="none" strike="noStrike" kern="1200" baseline="0" smtId="4294967295">
                <a:solidFill>
                  <a:srgbClr val="404040"/>
                </a:solidFill>
                <a:latin typeface="+mn-lt"/>
                <a:ea typeface="+mn-ea"/>
                <a:cs typeface="Arial" panose="020B0604020202020204" pitchFamily="34" charset="0"/>
              </a:defRPr>
            </a:pPr>
            <a:endParaRPr lang="en-US"/>
          </a:p>
        </c:txPr>
        <c:crossAx val="1949135151"/>
        <c:crossesAt val="-12"/>
        <c:crossBetween val="midCat"/>
        <c:majorUnit val="10"/>
      </c:valAx>
      <c:spPr>
        <a:noFill/>
        <a:ln>
          <a:noFill/>
        </a:ln>
        <a:effectLst/>
      </c:spPr>
    </c:plotArea>
    <c:plotVisOnly val="1"/>
    <c:dispBlanksAs val="gap"/>
    <c:showDLblsOverMax val="0"/>
    <c:extLst xmlns:m="http://schemas.openxmlformats.org/officeDocument/2006/math" xmlns:w="http://schemas.openxmlformats.org/wordprocessingml/2006/main" xmlns:wp="http://schemas.openxmlformats.org/drawingml/2006/wordprocessingDrawing" xmlns:a14="http://schemas.microsoft.com/office/drawing/2010/main">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2">
    <c:autoUpdate val="0"/>
  </c:externalData>
  <c:userShapes r:id="rId3"/>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0390346944332123E-2"/>
          <c:y val="0.1287461519241333"/>
          <c:w val="0.73925864696502686"/>
          <c:h val="0.64325881004333496"/>
        </c:manualLayout>
      </c:layout>
      <c:scatterChart>
        <c:scatterStyle val="lineMarker"/>
        <c:varyColors val="0"/>
        <c:ser>
          <c:idx val="1"/>
          <c:order val="0"/>
          <c:tx>
            <c:strRef>
              <c:f>Sheet1!$C$1</c:f>
              <c:strCache>
                <c:ptCount val="1"/>
                <c:pt idx="0">
                  <c:v>Series 2</c:v>
                </c:pt>
              </c:strCache>
            </c:strRef>
          </c:tx>
          <c:spPr>
            <a:ln w="25400" cap="rnd">
              <a:noFill/>
              <a:round/>
            </a:ln>
            <a:effectLst/>
          </c:spPr>
          <c:marker>
            <c:symbol val="circle"/>
            <c:size val="5"/>
            <c:spPr>
              <a:noFill/>
              <a:ln w="9525">
                <a:noFill/>
              </a:ln>
              <a:effectLst/>
            </c:spPr>
          </c:marker>
          <c:xVal>
            <c:strRef>
              <c:f>Sheet1!$A$2:$A$5</c:f>
              <c:strCache>
                <c:ptCount val="4"/>
                <c:pt idx="0">
                  <c:v>0</c:v>
                </c:pt>
                <c:pt idx="1">
                  <c:v>12</c:v>
                </c:pt>
                <c:pt idx="2">
                  <c:v>Category 3</c:v>
                </c:pt>
                <c:pt idx="3">
                  <c:v>Category 4</c:v>
                </c:pt>
              </c:strCache>
            </c:strRef>
          </c:xVal>
          <c:yVal>
            <c:numRef>
              <c:f>Sheet1!$C$2:$C$5</c:f>
              <c:numCache>
                <c:formatCode>General</c:formatCode>
                <c:ptCount val="4"/>
                <c:pt idx="0">
                  <c:v>2.4</c:v>
                </c:pt>
                <c:pt idx="1">
                  <c:v>4.4000000000000004</c:v>
                </c:pt>
                <c:pt idx="2">
                  <c:v>1.8</c:v>
                </c:pt>
                <c:pt idx="3">
                  <c:v>2.8</c:v>
                </c:pt>
              </c:numCache>
            </c:numRef>
          </c:yVal>
          <c:smooth val="0"/>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0-AED7-4948-9CE4-A5B5B4754F4A}"/>
            </c:ext>
          </c:extLst>
        </c:ser>
        <c:dLbls>
          <c:showLegendKey val="0"/>
          <c:showVal val="0"/>
          <c:showCatName val="0"/>
          <c:showSerName val="0"/>
          <c:showPercent val="0"/>
          <c:showBubbleSize val="0"/>
        </c:dLbls>
        <c:axId val="1949135151"/>
        <c:axId val="1831459935"/>
      </c:scatterChart>
      <c:valAx>
        <c:axId val="1949135151"/>
        <c:scaling>
          <c:orientation val="minMax"/>
          <c:max val="0"/>
          <c:min val="-7"/>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800" b="0" i="0" u="none" strike="noStrike" kern="1200" baseline="0" smtId="4294967295">
                <a:solidFill>
                  <a:schemeClr val="tx1"/>
                </a:solidFill>
                <a:latin typeface="+mn-lt"/>
                <a:ea typeface="+mn-ea"/>
                <a:cs typeface="+mn-cs"/>
              </a:defRPr>
            </a:pPr>
            <a:endParaRPr lang="en-US"/>
          </a:p>
        </c:txPr>
        <c:crossAx val="1831459935"/>
        <c:crosses val="autoZero"/>
        <c:crossBetween val="midCat"/>
        <c:majorUnit val="1"/>
      </c:valAx>
      <c:valAx>
        <c:axId val="1831459935"/>
        <c:scaling>
          <c:orientation val="minMax"/>
          <c:max val="7"/>
          <c:min val="4"/>
        </c:scaling>
        <c:delete val="0"/>
        <c:axPos val="r"/>
        <c:numFmt formatCode="#,##0.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800" b="0" i="0" u="none" strike="noStrike" kern="1200" baseline="0" smtId="4294967295">
                <a:solidFill>
                  <a:schemeClr val="tx1"/>
                </a:solidFill>
                <a:latin typeface="+mn-lt"/>
                <a:ea typeface="+mn-ea"/>
                <a:cs typeface="+mn-cs"/>
              </a:defRPr>
            </a:pPr>
            <a:endParaRPr lang="en-US"/>
          </a:p>
        </c:txPr>
        <c:crossAx val="1949135151"/>
        <c:crosses val="max"/>
        <c:crossBetween val="midCat"/>
        <c:majorUnit val="0.5"/>
      </c:valAx>
      <c:spPr>
        <a:noFill/>
        <a:ln>
          <a:noFill/>
        </a:ln>
        <a:effectLst/>
      </c:spPr>
    </c:plotArea>
    <c:plotVisOnly val="1"/>
    <c:dispBlanksAs val="gap"/>
    <c:showDLblsOverMax val="0"/>
    <c:extLst xmlns:a14="http://schemas.microsoft.com/office/drawing/2010/main" xmlns:wp="http://schemas.openxmlformats.org/drawingml/2006/wordprocessingDrawing" xmlns:w="http://schemas.openxmlformats.org/wordprocessingml/2006/main" xmlns:m="http://schemas.openxmlformats.org/officeDocument/2006/math">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000" smtId="4294967295">
          <a:solidFill>
            <a:schemeClr val="tx1"/>
          </a:solidFill>
        </a:defRPr>
      </a:pPr>
      <a:endParaRPr lang="en-US"/>
    </a:p>
  </c:txPr>
  <c:externalData r:id="rId2">
    <c:autoUpdate val="0"/>
  </c:externalData>
  <c:userShapes r:id="rId3"/>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0390346944332123E-2"/>
          <c:y val="0.1287461519241333"/>
          <c:w val="0.73925864696502686"/>
          <c:h val="0.64325881004333496"/>
        </c:manualLayout>
      </c:layout>
      <c:scatterChart>
        <c:scatterStyle val="lineMarker"/>
        <c:varyColors val="0"/>
        <c:ser>
          <c:idx val="1"/>
          <c:order val="0"/>
          <c:tx>
            <c:strRef>
              <c:f>Sheet1!$C$1</c:f>
              <c:strCache>
                <c:ptCount val="1"/>
                <c:pt idx="0">
                  <c:v>Series 2</c:v>
                </c:pt>
              </c:strCache>
            </c:strRef>
          </c:tx>
          <c:spPr>
            <a:ln w="25400" cap="rnd">
              <a:noFill/>
              <a:round/>
            </a:ln>
            <a:effectLst/>
          </c:spPr>
          <c:marker>
            <c:symbol val="circle"/>
            <c:size val="5"/>
            <c:spPr>
              <a:noFill/>
              <a:ln w="9525">
                <a:noFill/>
              </a:ln>
              <a:effectLst/>
            </c:spPr>
          </c:marker>
          <c:xVal>
            <c:strRef>
              <c:f>Sheet1!$A$2:$A$5</c:f>
              <c:strCache>
                <c:ptCount val="4"/>
                <c:pt idx="0">
                  <c:v>0</c:v>
                </c:pt>
                <c:pt idx="1">
                  <c:v>12</c:v>
                </c:pt>
                <c:pt idx="2">
                  <c:v>Category 3</c:v>
                </c:pt>
                <c:pt idx="3">
                  <c:v>Category 4</c:v>
                </c:pt>
              </c:strCache>
            </c:strRef>
          </c:xVal>
          <c:yVal>
            <c:numRef>
              <c:f>Sheet1!$C$2:$C$5</c:f>
              <c:numCache>
                <c:formatCode>General</c:formatCode>
                <c:ptCount val="4"/>
                <c:pt idx="0">
                  <c:v>2.4</c:v>
                </c:pt>
                <c:pt idx="1">
                  <c:v>4.4000000000000004</c:v>
                </c:pt>
                <c:pt idx="2">
                  <c:v>1.8</c:v>
                </c:pt>
                <c:pt idx="3">
                  <c:v>2.8</c:v>
                </c:pt>
              </c:numCache>
            </c:numRef>
          </c:yVal>
          <c:smooth val="0"/>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0-61EC-46A2-8749-7F2E27534F32}"/>
            </c:ext>
          </c:extLst>
        </c:ser>
        <c:dLbls>
          <c:showLegendKey val="0"/>
          <c:showVal val="0"/>
          <c:showCatName val="0"/>
          <c:showSerName val="0"/>
          <c:showPercent val="0"/>
          <c:showBubbleSize val="0"/>
        </c:dLbls>
        <c:axId val="1949135151"/>
        <c:axId val="1831459935"/>
      </c:scatterChart>
      <c:valAx>
        <c:axId val="1949135151"/>
        <c:scaling>
          <c:orientation val="minMax"/>
          <c:max val="0"/>
          <c:min val="-7"/>
        </c:scaling>
        <c:delete val="0"/>
        <c:axPos val="b"/>
        <c:numFmt formatCode="General" sourceLinked="1"/>
        <c:majorTickMark val="out"/>
        <c:minorTickMark val="none"/>
        <c:tickLblPos val="nextTo"/>
        <c:spPr>
          <a:noFill/>
          <a:ln w="9525" cap="rnd" cmpd="sng" algn="ctr">
            <a:solidFill>
              <a:schemeClr val="tx1"/>
            </a:solidFill>
            <a:round/>
          </a:ln>
          <a:effectLst/>
        </c:spPr>
        <c:txPr>
          <a:bodyPr rot="-60000000" spcFirstLastPara="1" vertOverflow="ellipsis" vert="horz" wrap="square" anchor="ctr" anchorCtr="1"/>
          <a:lstStyle/>
          <a:p>
            <a:pPr>
              <a:defRPr sz="800" b="0" i="0" u="none" strike="noStrike" kern="1200" baseline="0" smtId="4294967295">
                <a:solidFill>
                  <a:schemeClr val="tx1"/>
                </a:solidFill>
                <a:latin typeface="+mn-lt"/>
                <a:ea typeface="+mn-ea"/>
                <a:cs typeface="Arial" panose="020B0604020202020204" pitchFamily="34" charset="0"/>
              </a:defRPr>
            </a:pPr>
            <a:endParaRPr lang="en-US"/>
          </a:p>
        </c:txPr>
        <c:crossAx val="1831459935"/>
        <c:crosses val="autoZero"/>
        <c:crossBetween val="midCat"/>
        <c:majorUnit val="1"/>
      </c:valAx>
      <c:valAx>
        <c:axId val="1831459935"/>
        <c:scaling>
          <c:orientation val="minMax"/>
          <c:max val="6"/>
          <c:min val="0"/>
        </c:scaling>
        <c:delete val="0"/>
        <c:axPos val="r"/>
        <c:numFmt formatCode="#,##0" sourceLinked="0"/>
        <c:majorTickMark val="out"/>
        <c:minorTickMark val="none"/>
        <c:tickLblPos val="nextTo"/>
        <c:spPr>
          <a:noFill/>
          <a:ln cap="rnd">
            <a:solidFill>
              <a:schemeClr val="tx1"/>
            </a:solidFill>
          </a:ln>
          <a:effectLst/>
        </c:spPr>
        <c:txPr>
          <a:bodyPr rot="-60000000" spcFirstLastPara="1" vertOverflow="ellipsis" vert="horz" wrap="square" anchor="ctr" anchorCtr="1"/>
          <a:lstStyle/>
          <a:p>
            <a:pPr>
              <a:defRPr sz="800" b="0" i="0" u="none" strike="noStrike" kern="1200" baseline="0" smtId="4294967295">
                <a:solidFill>
                  <a:schemeClr val="tx1"/>
                </a:solidFill>
                <a:latin typeface="+mn-lt"/>
                <a:ea typeface="+mn-ea"/>
                <a:cs typeface="Arial" panose="020B0604020202020204" pitchFamily="34" charset="0"/>
              </a:defRPr>
            </a:pPr>
            <a:endParaRPr lang="en-US"/>
          </a:p>
        </c:txPr>
        <c:crossAx val="1949135151"/>
        <c:crosses val="max"/>
        <c:crossBetween val="midCat"/>
        <c:majorUnit val="2"/>
      </c:valAx>
      <c:spPr>
        <a:noFill/>
        <a:ln>
          <a:noFill/>
        </a:ln>
        <a:effectLst/>
      </c:spPr>
    </c:plotArea>
    <c:plotVisOnly val="1"/>
    <c:dispBlanksAs val="gap"/>
    <c:showDLblsOverMax val="0"/>
    <c:extLst xmlns:a14="http://schemas.microsoft.com/office/drawing/2010/main" xmlns:wp="http://schemas.openxmlformats.org/drawingml/2006/wordprocessingDrawing" xmlns:w="http://schemas.openxmlformats.org/wordprocessingml/2006/main" xmlns:m="http://schemas.openxmlformats.org/officeDocument/2006/math">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000" smtId="4294967295">
          <a:solidFill>
            <a:schemeClr val="tx1"/>
          </a:solidFill>
        </a:defRPr>
      </a:pPr>
      <a:endParaRPr lang="en-US"/>
    </a:p>
  </c:txPr>
  <c:externalData r:id="rId2">
    <c:autoUpdate val="0"/>
  </c:externalData>
  <c:userShapes r:id="rId3"/>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7229373492387351E-2"/>
          <c:y val="6.7893413658483004E-2"/>
          <c:w val="0.6080819151239818"/>
          <c:h val="0.73883634479745453"/>
        </c:manualLayout>
      </c:layout>
      <c:barChart>
        <c:barDir val="col"/>
        <c:grouping val="clustered"/>
        <c:varyColors val="0"/>
        <c:ser>
          <c:idx val="0"/>
          <c:order val="0"/>
          <c:tx>
            <c:strRef>
              <c:f>Sheet1!$B$1</c:f>
              <c:strCache>
                <c:ptCount val="1"/>
                <c:pt idx="0">
                  <c:v>Konventionell</c:v>
                </c:pt>
              </c:strCache>
            </c:strRef>
          </c:tx>
          <c:spPr>
            <a:solidFill>
              <a:schemeClr val="accent1"/>
            </a:solidFill>
            <a:ln>
              <a:noFill/>
            </a:ln>
            <a:effectLst/>
          </c:spPr>
          <c:invertIfNegative val="0"/>
          <c:dLbls>
            <c:dLbl>
              <c:idx val="0"/>
              <c:layout>
                <c:manualLayout>
                  <c:x val="0"/>
                  <c:y val="-3.703277108644533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431-413E-B666-4BB26AA7A50A}"/>
                </c:ext>
              </c:extLst>
            </c:dLbl>
            <c:dLbl>
              <c:idx val="1"/>
              <c:layout>
                <c:manualLayout>
                  <c:x val="-3.9357356584114371E-17"/>
                  <c:y val="-3.703277108644533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431-413E-B666-4BB26AA7A50A}"/>
                </c:ext>
              </c:extLst>
            </c:dLbl>
            <c:dLbl>
              <c:idx val="2"/>
              <c:layout>
                <c:manualLayout>
                  <c:x val="0"/>
                  <c:y val="-4.937702811526036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431-413E-B666-4BB26AA7A50A}"/>
                </c:ext>
              </c:extLst>
            </c:dLbl>
            <c:dLbl>
              <c:idx val="3"/>
              <c:layout>
                <c:manualLayout>
                  <c:x val="0"/>
                  <c:y val="-2.468851405763018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431-413E-B666-4BB26AA7A50A}"/>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rgbClr val="404040"/>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Nicht detektierbar</c:v>
                </c:pt>
                <c:pt idx="1">
                  <c:v>Minimal</c:v>
                </c:pt>
                <c:pt idx="2">
                  <c:v>Nur Baseline</c:v>
                </c:pt>
                <c:pt idx="3">
                  <c:v>Erhalten</c:v>
                </c:pt>
              </c:strCache>
            </c:strRef>
          </c:cat>
          <c:val>
            <c:numRef>
              <c:f>Sheet1!$B$2:$B$5</c:f>
              <c:numCache>
                <c:formatCode>General</c:formatCode>
                <c:ptCount val="4"/>
                <c:pt idx="0">
                  <c:v>37</c:v>
                </c:pt>
                <c:pt idx="1">
                  <c:v>30</c:v>
                </c:pt>
                <c:pt idx="2">
                  <c:v>18</c:v>
                </c:pt>
                <c:pt idx="3">
                  <c:v>26</c:v>
                </c:pt>
              </c:numCache>
            </c:numRef>
          </c:val>
          <c:extLst>
            <c:ext xmlns:c16="http://schemas.microsoft.com/office/drawing/2014/chart" uri="{C3380CC4-5D6E-409C-BE32-E72D297353CC}">
              <c16:uniqueId val="{00000000-05BC-4B39-B7C7-04DA2C2E7CD7}"/>
            </c:ext>
          </c:extLst>
        </c:ser>
        <c:ser>
          <c:idx val="1"/>
          <c:order val="1"/>
          <c:tx>
            <c:strRef>
              <c:f>Sheet1!$C$1</c:f>
              <c:strCache>
                <c:ptCount val="1"/>
                <c:pt idx="0">
                  <c:v>Intensiv</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rgbClr val="404040"/>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Nicht detektierbar</c:v>
                </c:pt>
                <c:pt idx="1">
                  <c:v>Minimal</c:v>
                </c:pt>
                <c:pt idx="2">
                  <c:v>Nur Baseline</c:v>
                </c:pt>
                <c:pt idx="3">
                  <c:v>Erhalten</c:v>
                </c:pt>
              </c:strCache>
            </c:strRef>
          </c:cat>
          <c:val>
            <c:numRef>
              <c:f>Sheet1!$C$2:$C$5</c:f>
              <c:numCache>
                <c:formatCode>General</c:formatCode>
                <c:ptCount val="4"/>
                <c:pt idx="0">
                  <c:v>66</c:v>
                </c:pt>
                <c:pt idx="1">
                  <c:v>59</c:v>
                </c:pt>
                <c:pt idx="2">
                  <c:v>60</c:v>
                </c:pt>
                <c:pt idx="3">
                  <c:v>35</c:v>
                </c:pt>
              </c:numCache>
            </c:numRef>
          </c:val>
          <c:extLst>
            <c:ext xmlns:c16="http://schemas.microsoft.com/office/drawing/2014/chart" uri="{C3380CC4-5D6E-409C-BE32-E72D297353CC}">
              <c16:uniqueId val="{00000000-57B1-4EBE-BDAA-5395FB15C6F8}"/>
            </c:ext>
          </c:extLst>
        </c:ser>
        <c:dLbls>
          <c:showLegendKey val="0"/>
          <c:showVal val="0"/>
          <c:showCatName val="0"/>
          <c:showSerName val="0"/>
          <c:showPercent val="0"/>
          <c:showBubbleSize val="0"/>
        </c:dLbls>
        <c:gapWidth val="219"/>
        <c:overlap val="-27"/>
        <c:axId val="382375872"/>
        <c:axId val="382376656"/>
      </c:barChart>
      <c:catAx>
        <c:axId val="3823758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rgbClr val="404040"/>
                </a:solidFill>
                <a:latin typeface="+mn-lt"/>
                <a:ea typeface="+mn-ea"/>
                <a:cs typeface="+mn-cs"/>
              </a:defRPr>
            </a:pPr>
            <a:endParaRPr lang="de-DE"/>
          </a:p>
        </c:txPr>
        <c:crossAx val="382376656"/>
        <c:crosses val="autoZero"/>
        <c:auto val="1"/>
        <c:lblAlgn val="ctr"/>
        <c:lblOffset val="100"/>
        <c:noMultiLvlLbl val="0"/>
      </c:catAx>
      <c:valAx>
        <c:axId val="3823766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rgbClr val="404040"/>
                </a:solidFill>
                <a:latin typeface="+mn-lt"/>
                <a:ea typeface="+mn-ea"/>
                <a:cs typeface="+mn-cs"/>
              </a:defRPr>
            </a:pPr>
            <a:endParaRPr lang="de-DE"/>
          </a:p>
        </c:txPr>
        <c:crossAx val="382375872"/>
        <c:crosses val="autoZero"/>
        <c:crossBetween val="between"/>
      </c:valAx>
      <c:spPr>
        <a:noFill/>
        <a:ln>
          <a:noFill/>
        </a:ln>
        <a:effectLst/>
      </c:spPr>
    </c:plotArea>
    <c:legend>
      <c:legendPos val="r"/>
      <c:layout>
        <c:manualLayout>
          <c:xMode val="edge"/>
          <c:yMode val="edge"/>
          <c:x val="0.68974293252254915"/>
          <c:y val="0.83079814369589966"/>
          <c:w val="0.29852949625027064"/>
          <c:h val="0.16315414234872333"/>
        </c:manualLayout>
      </c:layout>
      <c:overlay val="0"/>
      <c:spPr>
        <a:noFill/>
        <a:ln>
          <a:noFill/>
        </a:ln>
        <a:effectLst/>
      </c:spPr>
      <c:txPr>
        <a:bodyPr rot="0" spcFirstLastPara="1" vertOverflow="ellipsis" vert="horz" wrap="square" anchor="ctr" anchorCtr="1"/>
        <a:lstStyle/>
        <a:p>
          <a:pPr>
            <a:defRPr sz="700" b="0" i="0" u="none" strike="noStrike" kern="1200" baseline="0">
              <a:solidFill>
                <a:srgbClr val="404040"/>
              </a:solidFill>
              <a:latin typeface="+mn-lt"/>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12202855450877"/>
          <c:y val="6.8064199595220212E-2"/>
          <c:w val="0.82985865905884715"/>
          <c:h val="0.73817938741245925"/>
        </c:manualLayout>
      </c:layout>
      <c:barChart>
        <c:barDir val="col"/>
        <c:grouping val="clustered"/>
        <c:varyColors val="0"/>
        <c:ser>
          <c:idx val="0"/>
          <c:order val="0"/>
          <c:tx>
            <c:strRef>
              <c:f>Sheet1!$B$1</c:f>
              <c:strCache>
                <c:ptCount val="1"/>
                <c:pt idx="0">
                  <c:v>Series 1</c:v>
                </c:pt>
              </c:strCache>
            </c:strRef>
          </c:tx>
          <c:spPr>
            <a:solidFill>
              <a:srgbClr val="23004C"/>
            </a:solidFill>
            <a:ln>
              <a:noFill/>
            </a:ln>
            <a:effectLst/>
          </c:spPr>
          <c:invertIfNegative val="0"/>
          <c:dLbls>
            <c:dLbl>
              <c:idx val="0"/>
              <c:layout>
                <c:manualLayout>
                  <c:x val="0"/>
                  <c:y val="-3.093827254328191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E8A-4B8A-AEE7-DA83E3A4EF73}"/>
                </c:ext>
              </c:extLst>
            </c:dLbl>
            <c:dLbl>
              <c:idx val="1"/>
              <c:layout>
                <c:manualLayout>
                  <c:x val="-7.4398077552941626E-17"/>
                  <c:y val="-3.712592705193835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E8A-4B8A-AEE7-DA83E3A4EF73}"/>
                </c:ext>
              </c:extLst>
            </c:dLbl>
            <c:dLbl>
              <c:idx val="2"/>
              <c:layout>
                <c:manualLayout>
                  <c:x val="-7.4398077552941626E-17"/>
                  <c:y val="-5.568889057790744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E8A-4B8A-AEE7-DA83E3A4EF73}"/>
                </c:ext>
              </c:extLst>
            </c:dLbl>
            <c:dLbl>
              <c:idx val="3"/>
              <c:layout>
                <c:manualLayout>
                  <c:x val="0"/>
                  <c:y val="-4.95012360692510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E8A-4B8A-AEE7-DA83E3A4EF73}"/>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rgbClr val="404040"/>
                    </a:solidFill>
                    <a:latin typeface="+mn-lt"/>
                    <a:ea typeface="+mn-ea"/>
                    <a:cs typeface="Arial" panose="020B0604020202020204" pitchFamily="34" charset="0"/>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errBars>
            <c:errBarType val="both"/>
            <c:errValType val="cust"/>
            <c:noEndCap val="0"/>
            <c:plus>
              <c:numRef>
                <c:f>Sheet1!$C$2:$C$5</c:f>
                <c:numCache>
                  <c:formatCode>General</c:formatCode>
                  <c:ptCount val="4"/>
                  <c:pt idx="0">
                    <c:v>1</c:v>
                  </c:pt>
                  <c:pt idx="1">
                    <c:v>1</c:v>
                  </c:pt>
                  <c:pt idx="2">
                    <c:v>1</c:v>
                  </c:pt>
                  <c:pt idx="3">
                    <c:v>1</c:v>
                  </c:pt>
                </c:numCache>
              </c:numRef>
            </c:plus>
            <c:minus>
              <c:numRef>
                <c:f>Sheet1!$C$2:$C$5</c:f>
                <c:numCache>
                  <c:formatCode>General</c:formatCode>
                  <c:ptCount val="4"/>
                  <c:pt idx="0">
                    <c:v>1</c:v>
                  </c:pt>
                  <c:pt idx="1">
                    <c:v>1</c:v>
                  </c:pt>
                  <c:pt idx="2">
                    <c:v>1</c:v>
                  </c:pt>
                  <c:pt idx="3">
                    <c:v>1</c:v>
                  </c:pt>
                </c:numCache>
              </c:numRef>
            </c:minus>
            <c:spPr>
              <a:noFill/>
              <a:ln w="9525" cap="flat" cmpd="sng" algn="ctr">
                <a:solidFill>
                  <a:schemeClr val="bg2">
                    <a:lumMod val="75000"/>
                  </a:schemeClr>
                </a:solidFill>
                <a:round/>
              </a:ln>
              <a:effectLst/>
            </c:spPr>
          </c:errBars>
          <c:cat>
            <c:strRef>
              <c:f>Sheet1!$A$2:$A$5</c:f>
              <c:strCache>
                <c:ptCount val="4"/>
                <c:pt idx="0">
                  <c:v>Nicht detektierbar</c:v>
                </c:pt>
                <c:pt idx="1">
                  <c:v>Minimal</c:v>
                </c:pt>
                <c:pt idx="2">
                  <c:v>Nur Baseline</c:v>
                </c:pt>
                <c:pt idx="3">
                  <c:v>Erhalten</c:v>
                </c:pt>
              </c:strCache>
            </c:strRef>
          </c:cat>
          <c:val>
            <c:numRef>
              <c:f>Sheet1!$B$2:$B$5</c:f>
              <c:numCache>
                <c:formatCode>General</c:formatCode>
                <c:ptCount val="4"/>
                <c:pt idx="0">
                  <c:v>13</c:v>
                </c:pt>
                <c:pt idx="1">
                  <c:v>10</c:v>
                </c:pt>
                <c:pt idx="2">
                  <c:v>7</c:v>
                </c:pt>
                <c:pt idx="3">
                  <c:v>6</c:v>
                </c:pt>
              </c:numCache>
            </c:numRef>
          </c:val>
          <c:extLst>
            <c:ext xmlns:c16="http://schemas.microsoft.com/office/drawing/2014/chart" uri="{C3380CC4-5D6E-409C-BE32-E72D297353CC}">
              <c16:uniqueId val="{00000000-BED4-4B3F-8973-6FD61A580F38}"/>
            </c:ext>
          </c:extLst>
        </c:ser>
        <c:dLbls>
          <c:showLegendKey val="0"/>
          <c:showVal val="0"/>
          <c:showCatName val="0"/>
          <c:showSerName val="0"/>
          <c:showPercent val="0"/>
          <c:showBubbleSize val="0"/>
        </c:dLbls>
        <c:gapWidth val="149"/>
        <c:overlap val="-27"/>
        <c:axId val="386188376"/>
        <c:axId val="386182496"/>
      </c:barChart>
      <c:catAx>
        <c:axId val="3861883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rgbClr val="404040"/>
                </a:solidFill>
                <a:latin typeface="+mn-lt"/>
                <a:ea typeface="+mn-ea"/>
                <a:cs typeface="Arial" panose="020B0604020202020204" pitchFamily="34" charset="0"/>
              </a:defRPr>
            </a:pPr>
            <a:endParaRPr lang="de-DE"/>
          </a:p>
        </c:txPr>
        <c:crossAx val="386182496"/>
        <c:crosses val="autoZero"/>
        <c:auto val="1"/>
        <c:lblAlgn val="ctr"/>
        <c:lblOffset val="100"/>
        <c:noMultiLvlLbl val="0"/>
      </c:catAx>
      <c:valAx>
        <c:axId val="386182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404040"/>
                </a:solidFill>
                <a:latin typeface="+mn-lt"/>
                <a:ea typeface="+mn-ea"/>
                <a:cs typeface="Arial" panose="020B0604020202020204" pitchFamily="34" charset="0"/>
              </a:defRPr>
            </a:pPr>
            <a:endParaRPr lang="de-DE"/>
          </a:p>
        </c:txPr>
        <c:crossAx val="386188376"/>
        <c:crosses val="autoZero"/>
        <c:crossBetween val="between"/>
        <c:majorUnit val="2"/>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1">
              <a:lumMod val="75000"/>
              <a:lumOff val="25000"/>
            </a:schemeClr>
          </a:solidFill>
          <a:latin typeface="+mn-lt"/>
          <a:cs typeface="Arial" panose="020B0604020202020204" pitchFamily="34" charset="0"/>
        </a:defRPr>
      </a:pPr>
      <a:endParaRPr lang="de-DE"/>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7229373492387351E-2"/>
          <c:y val="6.7893413658483004E-2"/>
          <c:w val="0.73640734824580056"/>
          <c:h val="0.73883634479745453"/>
        </c:manualLayout>
      </c:layout>
      <c:barChart>
        <c:barDir val="col"/>
        <c:grouping val="clustered"/>
        <c:varyColors val="0"/>
        <c:ser>
          <c:idx val="0"/>
          <c:order val="0"/>
          <c:tx>
            <c:strRef>
              <c:f>Sheet1!$B$1</c:f>
              <c:strCache>
                <c:ptCount val="1"/>
                <c:pt idx="0">
                  <c:v>kein Ereignis</c:v>
                </c:pt>
              </c:strCache>
            </c:strRef>
          </c:tx>
          <c:spPr>
            <a:solidFill>
              <a:schemeClr val="accent1"/>
            </a:solidFill>
            <a:ln>
              <a:noFill/>
            </a:ln>
            <a:effectLst/>
          </c:spPr>
          <c:invertIfNegative val="0"/>
          <c:dLbls>
            <c:dLbl>
              <c:idx val="0"/>
              <c:layout>
                <c:manualLayout>
                  <c:x val="0"/>
                  <c:y val="-3.703277108644533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431-413E-B666-4BB26AA7A50A}"/>
                </c:ext>
              </c:extLst>
            </c:dLbl>
            <c:dLbl>
              <c:idx val="1"/>
              <c:layout>
                <c:manualLayout>
                  <c:x val="-3.9357356584114371E-17"/>
                  <c:y val="-3.703277108644533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431-413E-B666-4BB26AA7A50A}"/>
                </c:ext>
              </c:extLst>
            </c:dLbl>
            <c:dLbl>
              <c:idx val="2"/>
              <c:layout>
                <c:manualLayout>
                  <c:x val="0"/>
                  <c:y val="-4.937702811526036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431-413E-B666-4BB26AA7A50A}"/>
                </c:ext>
              </c:extLst>
            </c:dLbl>
            <c:dLbl>
              <c:idx val="3"/>
              <c:layout>
                <c:manualLayout>
                  <c:x val="0"/>
                  <c:y val="-2.468851405763018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431-413E-B666-4BB26AA7A50A}"/>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rgbClr val="404040"/>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Nicht detektierbar</c:v>
                </c:pt>
                <c:pt idx="1">
                  <c:v>Hoch/mittel</c:v>
                </c:pt>
                <c:pt idx="2">
                  <c:v>Mittel</c:v>
                </c:pt>
                <c:pt idx="3">
                  <c:v>Hoch</c:v>
                </c:pt>
              </c:strCache>
            </c:strRef>
          </c:cat>
          <c:val>
            <c:numRef>
              <c:f>Sheet1!$B$2:$B$5</c:f>
              <c:numCache>
                <c:formatCode>General</c:formatCode>
                <c:ptCount val="4"/>
                <c:pt idx="0">
                  <c:v>30</c:v>
                </c:pt>
                <c:pt idx="1">
                  <c:v>55</c:v>
                </c:pt>
                <c:pt idx="2">
                  <c:v>52</c:v>
                </c:pt>
                <c:pt idx="3">
                  <c:v>73</c:v>
                </c:pt>
              </c:numCache>
            </c:numRef>
          </c:val>
          <c:extLst>
            <c:ext xmlns:c16="http://schemas.microsoft.com/office/drawing/2014/chart" uri="{C3380CC4-5D6E-409C-BE32-E72D297353CC}">
              <c16:uniqueId val="{00000000-05BC-4B39-B7C7-04DA2C2E7CD7}"/>
            </c:ext>
          </c:extLst>
        </c:ser>
        <c:ser>
          <c:idx val="1"/>
          <c:order val="1"/>
          <c:tx>
            <c:strRef>
              <c:f>Sheet1!$C$1</c:f>
              <c:strCache>
                <c:ptCount val="1"/>
                <c:pt idx="0">
                  <c:v>1 oder mehr Ereignisse</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rgbClr val="404040"/>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Nicht detektierbar</c:v>
                </c:pt>
                <c:pt idx="1">
                  <c:v>Hoch/mittel</c:v>
                </c:pt>
                <c:pt idx="2">
                  <c:v>Mittel</c:v>
                </c:pt>
                <c:pt idx="3">
                  <c:v>Hoch</c:v>
                </c:pt>
              </c:strCache>
            </c:strRef>
          </c:cat>
          <c:val>
            <c:numRef>
              <c:f>Sheet1!$C$2:$C$5</c:f>
              <c:numCache>
                <c:formatCode>General</c:formatCode>
                <c:ptCount val="4"/>
                <c:pt idx="0">
                  <c:v>70</c:v>
                </c:pt>
                <c:pt idx="1">
                  <c:v>45</c:v>
                </c:pt>
                <c:pt idx="2">
                  <c:v>48</c:v>
                </c:pt>
                <c:pt idx="3">
                  <c:v>27</c:v>
                </c:pt>
              </c:numCache>
            </c:numRef>
          </c:val>
          <c:extLst>
            <c:ext xmlns:c16="http://schemas.microsoft.com/office/drawing/2014/chart" uri="{C3380CC4-5D6E-409C-BE32-E72D297353CC}">
              <c16:uniqueId val="{00000000-57B1-4EBE-BDAA-5395FB15C6F8}"/>
            </c:ext>
          </c:extLst>
        </c:ser>
        <c:ser>
          <c:idx val="2"/>
          <c:order val="2"/>
          <c:tx>
            <c:strRef>
              <c:f>Sheet1!$D$1</c:f>
              <c:strCache>
                <c:ptCount val="1"/>
                <c:pt idx="0">
                  <c:v>1-5 Ereignisse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Nicht detektierbar</c:v>
                </c:pt>
                <c:pt idx="1">
                  <c:v>Hoch/mittel</c:v>
                </c:pt>
                <c:pt idx="2">
                  <c:v>Mittel</c:v>
                </c:pt>
                <c:pt idx="3">
                  <c:v>Hoch</c:v>
                </c:pt>
              </c:strCache>
            </c:strRef>
          </c:cat>
          <c:val>
            <c:numRef>
              <c:f>Sheet1!$D$2:$D$5</c:f>
              <c:numCache>
                <c:formatCode>General</c:formatCode>
                <c:ptCount val="4"/>
                <c:pt idx="0">
                  <c:v>40</c:v>
                </c:pt>
                <c:pt idx="1">
                  <c:v>30</c:v>
                </c:pt>
                <c:pt idx="2">
                  <c:v>30</c:v>
                </c:pt>
                <c:pt idx="3">
                  <c:v>27</c:v>
                </c:pt>
              </c:numCache>
            </c:numRef>
          </c:val>
          <c:extLst>
            <c:ext xmlns:c16="http://schemas.microsoft.com/office/drawing/2014/chart" uri="{C3380CC4-5D6E-409C-BE32-E72D297353CC}">
              <c16:uniqueId val="{00000000-22E4-4981-B7D5-211469785F72}"/>
            </c:ext>
          </c:extLst>
        </c:ser>
        <c:ser>
          <c:idx val="3"/>
          <c:order val="3"/>
          <c:tx>
            <c:strRef>
              <c:f>Sheet1!$E$1</c:f>
              <c:strCache>
                <c:ptCount val="1"/>
                <c:pt idx="0">
                  <c:v>&gt; 5 Ereignisse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Nicht detektierbar</c:v>
                </c:pt>
                <c:pt idx="1">
                  <c:v>Hoch/mittel</c:v>
                </c:pt>
                <c:pt idx="2">
                  <c:v>Mittel</c:v>
                </c:pt>
                <c:pt idx="3">
                  <c:v>Hoch</c:v>
                </c:pt>
              </c:strCache>
            </c:strRef>
          </c:cat>
          <c:val>
            <c:numRef>
              <c:f>Sheet1!$E$2:$E$5</c:f>
              <c:numCache>
                <c:formatCode>General</c:formatCode>
                <c:ptCount val="4"/>
                <c:pt idx="0">
                  <c:v>30</c:v>
                </c:pt>
                <c:pt idx="1">
                  <c:v>15</c:v>
                </c:pt>
                <c:pt idx="2">
                  <c:v>18</c:v>
                </c:pt>
                <c:pt idx="3">
                  <c:v>0</c:v>
                </c:pt>
              </c:numCache>
            </c:numRef>
          </c:val>
          <c:extLst>
            <c:ext xmlns:c16="http://schemas.microsoft.com/office/drawing/2014/chart" uri="{C3380CC4-5D6E-409C-BE32-E72D297353CC}">
              <c16:uniqueId val="{00000001-22E4-4981-B7D5-211469785F72}"/>
            </c:ext>
          </c:extLst>
        </c:ser>
        <c:dLbls>
          <c:showLegendKey val="0"/>
          <c:showVal val="0"/>
          <c:showCatName val="0"/>
          <c:showSerName val="0"/>
          <c:showPercent val="0"/>
          <c:showBubbleSize val="0"/>
        </c:dLbls>
        <c:gapWidth val="219"/>
        <c:overlap val="-27"/>
        <c:axId val="382375872"/>
        <c:axId val="382376656"/>
      </c:barChart>
      <c:catAx>
        <c:axId val="3823758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rgbClr val="404040"/>
                </a:solidFill>
                <a:latin typeface="+mn-lt"/>
                <a:ea typeface="+mn-ea"/>
                <a:cs typeface="+mn-cs"/>
              </a:defRPr>
            </a:pPr>
            <a:endParaRPr lang="de-DE"/>
          </a:p>
        </c:txPr>
        <c:crossAx val="382376656"/>
        <c:crosses val="autoZero"/>
        <c:auto val="1"/>
        <c:lblAlgn val="ctr"/>
        <c:lblOffset val="100"/>
        <c:noMultiLvlLbl val="0"/>
      </c:catAx>
      <c:valAx>
        <c:axId val="3823766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rgbClr val="404040"/>
                </a:solidFill>
                <a:latin typeface="+mn-lt"/>
                <a:ea typeface="+mn-ea"/>
                <a:cs typeface="+mn-cs"/>
              </a:defRPr>
            </a:pPr>
            <a:endParaRPr lang="de-DE"/>
          </a:p>
        </c:txPr>
        <c:crossAx val="382375872"/>
        <c:crosses val="autoZero"/>
        <c:crossBetween val="between"/>
      </c:valAx>
      <c:spPr>
        <a:noFill/>
        <a:ln>
          <a:noFill/>
        </a:ln>
        <a:effectLst/>
      </c:spPr>
    </c:plotArea>
    <c:legend>
      <c:legendPos val="r"/>
      <c:layout>
        <c:manualLayout>
          <c:xMode val="edge"/>
          <c:yMode val="edge"/>
          <c:x val="0.83866380334654189"/>
          <c:y val="0.69501131637893365"/>
          <c:w val="0.14960078389937542"/>
          <c:h val="0.25561165550580595"/>
        </c:manualLayout>
      </c:layout>
      <c:overlay val="0"/>
      <c:spPr>
        <a:noFill/>
        <a:ln>
          <a:noFill/>
        </a:ln>
        <a:effectLst/>
      </c:spPr>
      <c:txPr>
        <a:bodyPr rot="0" spcFirstLastPara="1" vertOverflow="ellipsis" vert="horz" wrap="square" anchor="ctr" anchorCtr="1"/>
        <a:lstStyle/>
        <a:p>
          <a:pPr>
            <a:defRPr sz="700" b="0" i="0" u="none" strike="noStrike" kern="1200" baseline="0">
              <a:solidFill>
                <a:srgbClr val="404040"/>
              </a:solidFill>
              <a:latin typeface="+mn-lt"/>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5106696124664676E-2"/>
          <c:y val="5.303115189943957E-2"/>
          <c:w val="0.86172091671110573"/>
          <c:h val="0.81748045254112467"/>
        </c:manualLayout>
      </c:layout>
      <c:scatterChart>
        <c:scatterStyle val="lineMarker"/>
        <c:varyColors val="0"/>
        <c:ser>
          <c:idx val="0"/>
          <c:order val="0"/>
          <c:tx>
            <c:strRef>
              <c:f>Sheet1!$B$1</c:f>
              <c:strCache>
                <c:ptCount val="1"/>
                <c:pt idx="0">
                  <c:v>Y-Values</c:v>
                </c:pt>
              </c:strCache>
            </c:strRef>
          </c:tx>
          <c:spPr>
            <a:ln w="28575" cap="rnd">
              <a:noFill/>
              <a:round/>
            </a:ln>
            <a:effectLst/>
          </c:spPr>
          <c:marker>
            <c:symbol val="circle"/>
            <c:size val="5"/>
            <c:spPr>
              <a:noFill/>
              <a:ln w="9525">
                <a:noFill/>
              </a:ln>
              <a:effectLst/>
            </c:spPr>
          </c:marker>
          <c:xVal>
            <c:numRef>
              <c:f>Sheet1!$A$2:$A$4</c:f>
              <c:numCache>
                <c:formatCode>General</c:formatCode>
                <c:ptCount val="3"/>
                <c:pt idx="0">
                  <c:v>0</c:v>
                </c:pt>
                <c:pt idx="1">
                  <c:v>0</c:v>
                </c:pt>
                <c:pt idx="2">
                  <c:v>0</c:v>
                </c:pt>
              </c:numCache>
            </c:numRef>
          </c:xVal>
          <c:yVal>
            <c:numRef>
              <c:f>Sheet1!$B$2:$B$4</c:f>
              <c:numCache>
                <c:formatCode>General</c:formatCode>
                <c:ptCount val="3"/>
                <c:pt idx="0">
                  <c:v>0</c:v>
                </c:pt>
                <c:pt idx="1">
                  <c:v>0</c:v>
                </c:pt>
                <c:pt idx="2">
                  <c:v>0</c:v>
                </c:pt>
              </c:numCache>
            </c:numRef>
          </c:yVal>
          <c:smooth val="0"/>
          <c:extLst>
            <c:ext xmlns:c16="http://schemas.microsoft.com/office/drawing/2014/chart" uri="{C3380CC4-5D6E-409C-BE32-E72D297353CC}">
              <c16:uniqueId val="{00000000-CEDC-42DD-B882-F140702094AD}"/>
            </c:ext>
          </c:extLst>
        </c:ser>
        <c:dLbls>
          <c:showLegendKey val="0"/>
          <c:showVal val="0"/>
          <c:showCatName val="0"/>
          <c:showSerName val="0"/>
          <c:showPercent val="0"/>
          <c:showBubbleSize val="0"/>
        </c:dLbls>
        <c:axId val="457338824"/>
        <c:axId val="457343744"/>
      </c:scatterChart>
      <c:valAx>
        <c:axId val="457338824"/>
        <c:scaling>
          <c:orientation val="minMax"/>
          <c:max val="31"/>
          <c:min val="0"/>
        </c:scaling>
        <c:delete val="0"/>
        <c:axPos val="b"/>
        <c:numFmt formatCode="General" sourceLinked="1"/>
        <c:majorTickMark val="out"/>
        <c:minorTickMark val="none"/>
        <c:tickLblPos val="nextTo"/>
        <c:spPr>
          <a:noFill/>
          <a:ln w="19050" cap="flat" cmpd="sng" algn="ctr">
            <a:noFill/>
            <a:round/>
          </a:ln>
          <a:effectLst/>
        </c:spPr>
        <c:txPr>
          <a:bodyPr rot="-60000000" spcFirstLastPara="1" vertOverflow="ellipsis" vert="horz" wrap="square" anchor="ctr" anchorCtr="1"/>
          <a:lstStyle/>
          <a:p>
            <a:pPr>
              <a:defRPr sz="900" b="0" i="0" u="none" strike="noStrike" kern="1200" baseline="0">
                <a:solidFill>
                  <a:srgbClr val="404040"/>
                </a:solidFill>
                <a:latin typeface="+mn-lt"/>
                <a:ea typeface="+mn-ea"/>
                <a:cs typeface="Arial" panose="020B0604020202020204" pitchFamily="34" charset="0"/>
              </a:defRPr>
            </a:pPr>
            <a:endParaRPr lang="en-US"/>
          </a:p>
        </c:txPr>
        <c:crossAx val="457343744"/>
        <c:crosses val="autoZero"/>
        <c:crossBetween val="midCat"/>
        <c:majorUnit val="1"/>
      </c:valAx>
      <c:valAx>
        <c:axId val="457343744"/>
        <c:scaling>
          <c:orientation val="minMax"/>
          <c:max val="0.22000000000000003"/>
          <c:min val="0"/>
        </c:scaling>
        <c:delete val="0"/>
        <c:axPos val="l"/>
        <c:majorGridlines>
          <c:spPr>
            <a:ln w="9525" cap="flat" cmpd="sng" algn="ctr">
              <a:solidFill>
                <a:schemeClr val="tx1">
                  <a:lumMod val="15000"/>
                  <a:lumOff val="85000"/>
                </a:schemeClr>
              </a:solidFill>
              <a:round/>
            </a:ln>
            <a:effectLst/>
          </c:spPr>
        </c:majorGridlines>
        <c:numFmt formatCode="#,##0.00" sourceLinked="0"/>
        <c:majorTickMark val="out"/>
        <c:minorTickMark val="none"/>
        <c:tickLblPos val="nextTo"/>
        <c:spPr>
          <a:noFill/>
          <a:ln w="19050" cap="flat" cmpd="sng" algn="ctr">
            <a:noFill/>
            <a:round/>
          </a:ln>
          <a:effectLst/>
        </c:spPr>
        <c:txPr>
          <a:bodyPr rot="-60000000" spcFirstLastPara="1" vertOverflow="ellipsis" vert="horz" wrap="square" anchor="ctr" anchorCtr="1"/>
          <a:lstStyle/>
          <a:p>
            <a:pPr>
              <a:defRPr sz="900" b="0" i="0" u="none" strike="noStrike" kern="1200" baseline="0">
                <a:solidFill>
                  <a:srgbClr val="404040"/>
                </a:solidFill>
                <a:latin typeface="+mn-lt"/>
                <a:ea typeface="+mn-ea"/>
                <a:cs typeface="Arial" panose="020B0604020202020204" pitchFamily="34" charset="0"/>
              </a:defRPr>
            </a:pPr>
            <a:endParaRPr lang="en-US"/>
          </a:p>
        </c:txPr>
        <c:crossAx val="457338824"/>
        <c:crosses val="autoZero"/>
        <c:crossBetween val="midCat"/>
        <c:majorUnit val="2.0000000000000004E-2"/>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400">
          <a:solidFill>
            <a:srgbClr val="7F7F7F"/>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611926311668902"/>
          <c:y val="4.3313581560594679E-2"/>
          <c:w val="0.81534219986355649"/>
          <c:h val="0.7425429018832882"/>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dLbl>
              <c:idx val="0"/>
              <c:layout>
                <c:manualLayout>
                  <c:x val="0"/>
                  <c:y val="-3.093827254328191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E8A-4B8A-AEE7-DA83E3A4EF73}"/>
                </c:ext>
              </c:extLst>
            </c:dLbl>
            <c:dLbl>
              <c:idx val="1"/>
              <c:layout>
                <c:manualLayout>
                  <c:x val="-7.4398077552941626E-17"/>
                  <c:y val="-3.712592705193835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E8A-4B8A-AEE7-DA83E3A4EF73}"/>
                </c:ext>
              </c:extLst>
            </c:dLbl>
            <c:dLbl>
              <c:idx val="2"/>
              <c:layout>
                <c:manualLayout>
                  <c:x val="-7.4398077552941626E-17"/>
                  <c:y val="-5.568889057790744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E8A-4B8A-AEE7-DA83E3A4EF73}"/>
                </c:ext>
              </c:extLst>
            </c:dLbl>
            <c:dLbl>
              <c:idx val="3"/>
              <c:layout>
                <c:manualLayout>
                  <c:x val="0"/>
                  <c:y val="-4.95012360692510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E8A-4B8A-AEE7-DA83E3A4EF73}"/>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rgbClr val="404040"/>
                    </a:solidFill>
                    <a:latin typeface="+mn-lt"/>
                    <a:ea typeface="+mn-ea"/>
                    <a:cs typeface="Arial" panose="020B0604020202020204" pitchFamily="34" charset="0"/>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errBars>
            <c:errBarType val="both"/>
            <c:errValType val="cust"/>
            <c:noEndCap val="0"/>
            <c:plus>
              <c:numRef>
                <c:f>Sheet1!$C$2:$C$5</c:f>
                <c:numCache>
                  <c:formatCode>General</c:formatCode>
                  <c:ptCount val="4"/>
                  <c:pt idx="0">
                    <c:v>0.7</c:v>
                  </c:pt>
                  <c:pt idx="1">
                    <c:v>0.5</c:v>
                  </c:pt>
                  <c:pt idx="2">
                    <c:v>0.9</c:v>
                  </c:pt>
                  <c:pt idx="3">
                    <c:v>0.6</c:v>
                  </c:pt>
                </c:numCache>
              </c:numRef>
            </c:plus>
            <c:minus>
              <c:numRef>
                <c:f>Sheet1!$C$2:$C$5</c:f>
                <c:numCache>
                  <c:formatCode>General</c:formatCode>
                  <c:ptCount val="4"/>
                  <c:pt idx="0">
                    <c:v>0.7</c:v>
                  </c:pt>
                  <c:pt idx="1">
                    <c:v>0.5</c:v>
                  </c:pt>
                  <c:pt idx="2">
                    <c:v>0.9</c:v>
                  </c:pt>
                  <c:pt idx="3">
                    <c:v>0.6</c:v>
                  </c:pt>
                </c:numCache>
              </c:numRef>
            </c:minus>
            <c:spPr>
              <a:noFill/>
              <a:ln w="9525" cap="flat" cmpd="sng" algn="ctr">
                <a:solidFill>
                  <a:schemeClr val="bg2">
                    <a:lumMod val="75000"/>
                  </a:schemeClr>
                </a:solidFill>
                <a:round/>
              </a:ln>
              <a:effectLst/>
            </c:spPr>
          </c:errBars>
          <c:cat>
            <c:strRef>
              <c:f>Sheet1!$A$2:$A$5</c:f>
              <c:strCache>
                <c:ptCount val="4"/>
                <c:pt idx="0">
                  <c:v>Nicht nachweisbar</c:v>
                </c:pt>
                <c:pt idx="1">
                  <c:v>Minimal</c:v>
                </c:pt>
                <c:pt idx="2">
                  <c:v>Nur Baseline</c:v>
                </c:pt>
                <c:pt idx="3">
                  <c:v>Erhalten</c:v>
                </c:pt>
              </c:strCache>
            </c:strRef>
          </c:cat>
          <c:val>
            <c:numRef>
              <c:f>Sheet1!$B$2:$B$5</c:f>
              <c:numCache>
                <c:formatCode>General</c:formatCode>
                <c:ptCount val="4"/>
                <c:pt idx="0">
                  <c:v>6.5</c:v>
                </c:pt>
                <c:pt idx="1">
                  <c:v>3.5</c:v>
                </c:pt>
                <c:pt idx="2">
                  <c:v>1.8</c:v>
                </c:pt>
                <c:pt idx="3">
                  <c:v>1.4</c:v>
                </c:pt>
              </c:numCache>
            </c:numRef>
          </c:val>
          <c:extLst>
            <c:ext xmlns:c16="http://schemas.microsoft.com/office/drawing/2014/chart" uri="{C3380CC4-5D6E-409C-BE32-E72D297353CC}">
              <c16:uniqueId val="{00000000-BED4-4B3F-8973-6FD61A580F38}"/>
            </c:ext>
          </c:extLst>
        </c:ser>
        <c:dLbls>
          <c:showLegendKey val="0"/>
          <c:showVal val="0"/>
          <c:showCatName val="0"/>
          <c:showSerName val="0"/>
          <c:showPercent val="0"/>
          <c:showBubbleSize val="0"/>
        </c:dLbls>
        <c:gapWidth val="149"/>
        <c:overlap val="-27"/>
        <c:axId val="386188376"/>
        <c:axId val="386182496"/>
      </c:barChart>
      <c:catAx>
        <c:axId val="3861883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Arial" panose="020B0604020202020204" pitchFamily="34" charset="0"/>
              </a:defRPr>
            </a:pPr>
            <a:endParaRPr lang="de-DE"/>
          </a:p>
        </c:txPr>
        <c:crossAx val="386182496"/>
        <c:crosses val="autoZero"/>
        <c:auto val="1"/>
        <c:lblAlgn val="ctr"/>
        <c:lblOffset val="100"/>
        <c:noMultiLvlLbl val="0"/>
      </c:catAx>
      <c:valAx>
        <c:axId val="386182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Arial" panose="020B0604020202020204" pitchFamily="34" charset="0"/>
              </a:defRPr>
            </a:pPr>
            <a:endParaRPr lang="de-DE"/>
          </a:p>
        </c:txPr>
        <c:crossAx val="386188376"/>
        <c:crosses val="autoZero"/>
        <c:crossBetween val="between"/>
        <c:majorUnit val="2"/>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1">
              <a:lumMod val="75000"/>
              <a:lumOff val="25000"/>
            </a:schemeClr>
          </a:solidFill>
          <a:latin typeface="+mn-lt"/>
          <a:cs typeface="Arial" panose="020B0604020202020204" pitchFamily="34" charset="0"/>
        </a:defRPr>
      </a:pPr>
      <a:endParaRPr lang="de-DE"/>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7229373492387351E-2"/>
          <c:y val="6.7893413658483004E-2"/>
          <c:w val="0.90554125301522526"/>
          <c:h val="0.73883634479745453"/>
        </c:manualLayout>
      </c:layout>
      <c:barChart>
        <c:barDir val="col"/>
        <c:grouping val="clustered"/>
        <c:varyColors val="0"/>
        <c:ser>
          <c:idx val="0"/>
          <c:order val="0"/>
          <c:tx>
            <c:strRef>
              <c:f>Sheet1!$B$1</c:f>
              <c:strCache>
                <c:ptCount val="1"/>
                <c:pt idx="0">
                  <c:v>Series 1</c:v>
                </c:pt>
              </c:strCache>
            </c:strRef>
          </c:tx>
          <c:spPr>
            <a:solidFill>
              <a:schemeClr val="accent2"/>
            </a:solidFill>
            <a:ln>
              <a:noFill/>
            </a:ln>
            <a:effectLst/>
          </c:spPr>
          <c:invertIfNegative val="0"/>
          <c:dLbls>
            <c:dLbl>
              <c:idx val="0"/>
              <c:layout>
                <c:manualLayout>
                  <c:x val="0"/>
                  <c:y val="-3.703277108644533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431-413E-B666-4BB26AA7A50A}"/>
                </c:ext>
              </c:extLst>
            </c:dLbl>
            <c:dLbl>
              <c:idx val="1"/>
              <c:layout>
                <c:manualLayout>
                  <c:x val="-3.9357356584114371E-17"/>
                  <c:y val="-3.703277108644533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431-413E-B666-4BB26AA7A50A}"/>
                </c:ext>
              </c:extLst>
            </c:dLbl>
            <c:dLbl>
              <c:idx val="2"/>
              <c:layout>
                <c:manualLayout>
                  <c:x val="0"/>
                  <c:y val="-4.937702811526036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431-413E-B666-4BB26AA7A50A}"/>
                </c:ext>
              </c:extLst>
            </c:dLbl>
            <c:dLbl>
              <c:idx val="3"/>
              <c:layout>
                <c:manualLayout>
                  <c:x val="0"/>
                  <c:y val="-2.468851405763018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431-413E-B666-4BB26AA7A50A}"/>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rgbClr val="404040"/>
                    </a:solidFill>
                    <a:latin typeface="+mn-lt"/>
                    <a:ea typeface="+mn-ea"/>
                    <a:cs typeface="Arial" panose="020B0604020202020204" pitchFamily="34" charset="0"/>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errBars>
            <c:errBarType val="both"/>
            <c:errValType val="cust"/>
            <c:noEndCap val="0"/>
            <c:plus>
              <c:numRef>
                <c:f>Sheet1!$C$2:$C$5</c:f>
                <c:numCache>
                  <c:formatCode>General</c:formatCode>
                  <c:ptCount val="4"/>
                  <c:pt idx="0">
                    <c:v>0.5</c:v>
                  </c:pt>
                  <c:pt idx="1">
                    <c:v>0.4</c:v>
                  </c:pt>
                  <c:pt idx="2">
                    <c:v>0.9</c:v>
                  </c:pt>
                  <c:pt idx="3">
                    <c:v>0.4</c:v>
                  </c:pt>
                </c:numCache>
              </c:numRef>
            </c:plus>
            <c:minus>
              <c:numRef>
                <c:f>Sheet1!$C$2:$C$5</c:f>
                <c:numCache>
                  <c:formatCode>General</c:formatCode>
                  <c:ptCount val="4"/>
                  <c:pt idx="0">
                    <c:v>0.5</c:v>
                  </c:pt>
                  <c:pt idx="1">
                    <c:v>0.4</c:v>
                  </c:pt>
                  <c:pt idx="2">
                    <c:v>0.9</c:v>
                  </c:pt>
                  <c:pt idx="3">
                    <c:v>0.4</c:v>
                  </c:pt>
                </c:numCache>
              </c:numRef>
            </c:minus>
            <c:spPr>
              <a:noFill/>
              <a:ln w="9525" cap="flat" cmpd="sng" algn="ctr">
                <a:solidFill>
                  <a:schemeClr val="bg2">
                    <a:lumMod val="75000"/>
                  </a:schemeClr>
                </a:solidFill>
                <a:round/>
              </a:ln>
              <a:effectLst/>
            </c:spPr>
          </c:errBars>
          <c:cat>
            <c:strRef>
              <c:f>Sheet1!$A$2:$A$5</c:f>
              <c:strCache>
                <c:ptCount val="4"/>
                <c:pt idx="0">
                  <c:v>Nicht nachweisbar</c:v>
                </c:pt>
                <c:pt idx="1">
                  <c:v>Minimal</c:v>
                </c:pt>
                <c:pt idx="2">
                  <c:v>Nur Baseline</c:v>
                </c:pt>
                <c:pt idx="3">
                  <c:v>Erhalten</c:v>
                </c:pt>
              </c:strCache>
            </c:strRef>
          </c:cat>
          <c:val>
            <c:numRef>
              <c:f>Sheet1!$B$2:$B$5</c:f>
              <c:numCache>
                <c:formatCode>General</c:formatCode>
                <c:ptCount val="4"/>
                <c:pt idx="0" formatCode="0.0">
                  <c:v>4</c:v>
                </c:pt>
                <c:pt idx="1">
                  <c:v>2.2999999999999998</c:v>
                </c:pt>
                <c:pt idx="2">
                  <c:v>1.7</c:v>
                </c:pt>
                <c:pt idx="3">
                  <c:v>0.9</c:v>
                </c:pt>
              </c:numCache>
            </c:numRef>
          </c:val>
          <c:extLst>
            <c:ext xmlns:c16="http://schemas.microsoft.com/office/drawing/2014/chart" uri="{C3380CC4-5D6E-409C-BE32-E72D297353CC}">
              <c16:uniqueId val="{00000000-05BC-4B39-B7C7-04DA2C2E7CD7}"/>
            </c:ext>
          </c:extLst>
        </c:ser>
        <c:dLbls>
          <c:showLegendKey val="0"/>
          <c:showVal val="0"/>
          <c:showCatName val="0"/>
          <c:showSerName val="0"/>
          <c:showPercent val="0"/>
          <c:showBubbleSize val="0"/>
        </c:dLbls>
        <c:gapWidth val="134"/>
        <c:overlap val="-27"/>
        <c:axId val="382375872"/>
        <c:axId val="382376656"/>
      </c:barChart>
      <c:catAx>
        <c:axId val="3823758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Arial" panose="020B0604020202020204" pitchFamily="34" charset="0"/>
              </a:defRPr>
            </a:pPr>
            <a:endParaRPr lang="de-DE"/>
          </a:p>
        </c:txPr>
        <c:crossAx val="382376656"/>
        <c:crosses val="autoZero"/>
        <c:auto val="1"/>
        <c:lblAlgn val="ctr"/>
        <c:lblOffset val="100"/>
        <c:noMultiLvlLbl val="0"/>
      </c:catAx>
      <c:valAx>
        <c:axId val="382376656"/>
        <c:scaling>
          <c:orientation val="minMax"/>
          <c:max val="10"/>
        </c:scaling>
        <c:delete val="1"/>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crossAx val="382375872"/>
        <c:crosses val="autoZero"/>
        <c:crossBetween val="between"/>
        <c:majorUnit val="2"/>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000">
          <a:solidFill>
            <a:schemeClr val="tx1">
              <a:lumMod val="75000"/>
              <a:lumOff val="25000"/>
            </a:schemeClr>
          </a:solidFill>
          <a:latin typeface="+mn-lt"/>
          <a:cs typeface="Arial" panose="020B0604020202020204" pitchFamily="34" charset="0"/>
        </a:defRPr>
      </a:pPr>
      <a:endParaRPr lang="de-DE"/>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C-Peptide
&lt;0.005 nmol/L</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484848"/>
                    </a:solidFill>
                    <a:latin typeface="+mn-lt"/>
                    <a:ea typeface="+mn-ea"/>
                    <a:cs typeface="Arial" panose="020B0604020202020204" pitchFamily="34" charset="0"/>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Sheet1!$B$2</c:f>
              <c:numCache>
                <c:formatCode>General</c:formatCode>
                <c:ptCount val="1"/>
                <c:pt idx="0">
                  <c:v>8.6</c:v>
                </c:pt>
              </c:numCache>
            </c:numRef>
          </c:val>
          <c:extLst>
            <c:ext xmlns:c16="http://schemas.microsoft.com/office/drawing/2014/chart" uri="{C3380CC4-5D6E-409C-BE32-E72D297353CC}">
              <c16:uniqueId val="{00000001-EF86-455A-8FDD-3B12A4BB3C8D}"/>
            </c:ext>
          </c:extLst>
        </c:ser>
        <c:ser>
          <c:idx val="1"/>
          <c:order val="1"/>
          <c:tx>
            <c:strRef>
              <c:f>Sheet1!$C$1</c:f>
              <c:strCache>
                <c:ptCount val="1"/>
                <c:pt idx="0">
                  <c:v>C-Peptide
0.005 to &lt;0.03 nmol/L</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484848"/>
                    </a:solidFill>
                    <a:latin typeface="+mn-lt"/>
                    <a:ea typeface="+mn-ea"/>
                    <a:cs typeface="Arial" panose="020B0604020202020204" pitchFamily="34" charset="0"/>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Sheet1!$C$2</c:f>
              <c:numCache>
                <c:formatCode>General</c:formatCode>
                <c:ptCount val="1"/>
                <c:pt idx="0">
                  <c:v>8.6</c:v>
                </c:pt>
              </c:numCache>
            </c:numRef>
          </c:val>
          <c:extLst>
            <c:ext xmlns:c16="http://schemas.microsoft.com/office/drawing/2014/chart" uri="{C3380CC4-5D6E-409C-BE32-E72D297353CC}">
              <c16:uniqueId val="{00000003-EF86-455A-8FDD-3B12A4BB3C8D}"/>
            </c:ext>
          </c:extLst>
        </c:ser>
        <c:ser>
          <c:idx val="2"/>
          <c:order val="2"/>
          <c:tx>
            <c:strRef>
              <c:f>Sheet1!$D$1</c:f>
              <c:strCache>
                <c:ptCount val="1"/>
                <c:pt idx="0">
                  <c:v>C-Peptide
0.03 to &lt;0.2 nmol/L</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484848"/>
                    </a:solidFill>
                    <a:latin typeface="+mn-lt"/>
                    <a:ea typeface="+mn-ea"/>
                    <a:cs typeface="Arial" panose="020B0604020202020204" pitchFamily="34" charset="0"/>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Sheet1!$D$2</c:f>
              <c:numCache>
                <c:formatCode>General</c:formatCode>
                <c:ptCount val="1"/>
                <c:pt idx="0">
                  <c:v>8.6</c:v>
                </c:pt>
              </c:numCache>
            </c:numRef>
          </c:val>
          <c:extLst>
            <c:ext xmlns:c16="http://schemas.microsoft.com/office/drawing/2014/chart" uri="{C3380CC4-5D6E-409C-BE32-E72D297353CC}">
              <c16:uniqueId val="{00000005-EF86-455A-8FDD-3B12A4BB3C8D}"/>
            </c:ext>
          </c:extLst>
        </c:ser>
        <c:ser>
          <c:idx val="3"/>
          <c:order val="3"/>
          <c:tx>
            <c:strRef>
              <c:f>Sheet1!$E$1</c:f>
              <c:strCache>
                <c:ptCount val="1"/>
                <c:pt idx="0">
                  <c:v>C-Peptide
&gt;0.2 nmol/L (=200 pmol/L)</c:v>
                </c:pt>
              </c:strCache>
            </c:strRef>
          </c:tx>
          <c:spPr>
            <a:solidFill>
              <a:schemeClr val="accent4"/>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484848"/>
                    </a:solidFill>
                    <a:latin typeface="+mn-lt"/>
                    <a:ea typeface="+mn-ea"/>
                    <a:cs typeface="Arial" panose="020B0604020202020204" pitchFamily="34" charset="0"/>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Sheet1!$E$2</c:f>
              <c:numCache>
                <c:formatCode>General</c:formatCode>
                <c:ptCount val="1"/>
                <c:pt idx="0">
                  <c:v>8</c:v>
                </c:pt>
              </c:numCache>
            </c:numRef>
          </c:val>
          <c:extLst>
            <c:ext xmlns:c16="http://schemas.microsoft.com/office/drawing/2014/chart" uri="{C3380CC4-5D6E-409C-BE32-E72D297353CC}">
              <c16:uniqueId val="{00000007-EF86-455A-8FDD-3B12A4BB3C8D}"/>
            </c:ext>
          </c:extLst>
        </c:ser>
        <c:dLbls>
          <c:showLegendKey val="0"/>
          <c:showVal val="0"/>
          <c:showCatName val="0"/>
          <c:showSerName val="0"/>
          <c:showPercent val="0"/>
          <c:showBubbleSize val="0"/>
        </c:dLbls>
        <c:gapWidth val="219"/>
        <c:overlap val="-27"/>
        <c:axId val="1512958559"/>
        <c:axId val="1573492783"/>
      </c:barChart>
      <c:catAx>
        <c:axId val="15129585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50000"/>
                    <a:lumOff val="50000"/>
                  </a:schemeClr>
                </a:solidFill>
                <a:latin typeface="+mn-lt"/>
                <a:ea typeface="+mn-ea"/>
                <a:cs typeface="Arial" panose="020B0604020202020204" pitchFamily="34" charset="0"/>
              </a:defRPr>
            </a:pPr>
            <a:endParaRPr lang="en-US"/>
          </a:p>
        </c:txPr>
        <c:crossAx val="1573492783"/>
        <c:crosses val="autoZero"/>
        <c:auto val="1"/>
        <c:lblAlgn val="ctr"/>
        <c:lblOffset val="100"/>
        <c:noMultiLvlLbl val="0"/>
      </c:catAx>
      <c:valAx>
        <c:axId val="1573492783"/>
        <c:scaling>
          <c:orientation val="minMax"/>
          <c:min val="0"/>
        </c:scaling>
        <c:delete val="0"/>
        <c:axPos val="l"/>
        <c:majorGridlines>
          <c:spPr>
            <a:ln w="9525" cap="flat" cmpd="sng" algn="ctr">
              <a:solidFill>
                <a:srgbClr val="D9D9D9"/>
              </a:solidFill>
              <a:round/>
            </a:ln>
            <a:effectLst/>
          </c:spPr>
        </c:majorGridlines>
        <c:title>
          <c:tx>
            <c:rich>
              <a:bodyPr rot="-5400000" spcFirstLastPara="1" vertOverflow="ellipsis" vert="horz" wrap="square" anchor="ctr" anchorCtr="1"/>
              <a:lstStyle/>
              <a:p>
                <a:pPr>
                  <a:defRPr sz="900" b="0" i="0" u="none" strike="noStrike" kern="1200" baseline="0">
                    <a:solidFill>
                      <a:srgbClr val="484848"/>
                    </a:solidFill>
                    <a:latin typeface="+mn-lt"/>
                    <a:ea typeface="+mn-ea"/>
                    <a:cs typeface="Arial" panose="020B0604020202020204" pitchFamily="34" charset="0"/>
                  </a:defRPr>
                </a:pPr>
                <a:r>
                  <a:rPr lang="en-US" sz="900" err="1">
                    <a:solidFill>
                      <a:srgbClr val="484848"/>
                    </a:solidFill>
                  </a:rPr>
                  <a:t>Medianer</a:t>
                </a:r>
                <a:r>
                  <a:rPr lang="en-US" sz="900">
                    <a:solidFill>
                      <a:srgbClr val="484848"/>
                    </a:solidFill>
                  </a:rPr>
                  <a:t> HbA</a:t>
                </a:r>
                <a:r>
                  <a:rPr lang="en-US" sz="900" baseline="-25000">
                    <a:solidFill>
                      <a:srgbClr val="484848"/>
                    </a:solidFill>
                  </a:rPr>
                  <a:t>1c</a:t>
                </a:r>
                <a:r>
                  <a:rPr lang="en-US" sz="900">
                    <a:solidFill>
                      <a:srgbClr val="484848"/>
                    </a:solidFill>
                  </a:rPr>
                  <a:t> [%]</a:t>
                </a:r>
              </a:p>
            </c:rich>
          </c:tx>
          <c:layout>
            <c:manualLayout>
              <c:xMode val="edge"/>
              <c:yMode val="edge"/>
              <c:x val="6.6926538374992031E-2"/>
              <c:y val="0.1937277872588456"/>
            </c:manualLayout>
          </c:layout>
          <c:overlay val="0"/>
          <c:spPr>
            <a:noFill/>
            <a:ln>
              <a:noFill/>
            </a:ln>
            <a:effectLst/>
          </c:spPr>
          <c:txPr>
            <a:bodyPr rot="-5400000" spcFirstLastPara="1" vertOverflow="ellipsis" vert="horz" wrap="square" anchor="ctr" anchorCtr="1"/>
            <a:lstStyle/>
            <a:p>
              <a:pPr>
                <a:defRPr sz="900" b="0" i="0" u="none" strike="noStrike" kern="1200" baseline="0">
                  <a:solidFill>
                    <a:srgbClr val="484848"/>
                  </a:solidFill>
                  <a:latin typeface="+mn-lt"/>
                  <a:ea typeface="+mn-ea"/>
                  <a:cs typeface="Arial" panose="020B0604020202020204" pitchFamily="34" charset="0"/>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484848"/>
                </a:solidFill>
                <a:latin typeface="+mn-lt"/>
                <a:ea typeface="+mn-ea"/>
                <a:cs typeface="Arial" panose="020B0604020202020204" pitchFamily="34" charset="0"/>
              </a:defRPr>
            </a:pPr>
            <a:endParaRPr lang="en-US"/>
          </a:p>
        </c:txPr>
        <c:crossAx val="1512958559"/>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1">
              <a:lumMod val="50000"/>
              <a:lumOff val="50000"/>
            </a:schemeClr>
          </a:solidFill>
          <a:latin typeface="+mn-lt"/>
          <a:cs typeface="Arial" panose="020B0604020202020204" pitchFamily="34" charset="0"/>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792021815513354"/>
          <c:y val="5.5339920282101676E-2"/>
          <c:w val="0.68908250425423645"/>
          <c:h val="0.75234400765244069"/>
        </c:manualLayout>
      </c:layout>
      <c:barChart>
        <c:barDir val="col"/>
        <c:grouping val="clustered"/>
        <c:varyColors val="0"/>
        <c:ser>
          <c:idx val="0"/>
          <c:order val="0"/>
          <c:tx>
            <c:strRef>
              <c:f>Sheet1!$B$1</c:f>
              <c:strCache>
                <c:ptCount val="1"/>
                <c:pt idx="0">
                  <c:v>C-Peptide
&lt;0.005 nmol/L</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mn-lt"/>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Serious Hypoglycemic Event in Last Year*</c:v>
                </c:pt>
              </c:strCache>
            </c:strRef>
          </c:cat>
          <c:val>
            <c:numRef>
              <c:f>Sheet1!$B$2</c:f>
              <c:numCache>
                <c:formatCode>General</c:formatCode>
                <c:ptCount val="1"/>
                <c:pt idx="0">
                  <c:v>32.1</c:v>
                </c:pt>
              </c:numCache>
            </c:numRef>
          </c:val>
          <c:extLst>
            <c:ext xmlns:c16="http://schemas.microsoft.com/office/drawing/2014/chart" uri="{C3380CC4-5D6E-409C-BE32-E72D297353CC}">
              <c16:uniqueId val="{00000000-BA10-4022-99F7-CB2A634F5388}"/>
            </c:ext>
          </c:extLst>
        </c:ser>
        <c:ser>
          <c:idx val="1"/>
          <c:order val="1"/>
          <c:tx>
            <c:strRef>
              <c:f>Sheet1!$C$1</c:f>
              <c:strCache>
                <c:ptCount val="1"/>
                <c:pt idx="0">
                  <c:v>C-Peptide
0.005 to &lt;0.03 nmol/L</c:v>
                </c:pt>
              </c:strCache>
            </c:strRef>
          </c:tx>
          <c:spPr>
            <a:solidFill>
              <a:schemeClr val="accent2"/>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mn-lt"/>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Serious Hypoglycemic Event in Last Year*</c:v>
                </c:pt>
              </c:strCache>
            </c:strRef>
          </c:cat>
          <c:val>
            <c:numRef>
              <c:f>Sheet1!$C$2</c:f>
              <c:numCache>
                <c:formatCode>General</c:formatCode>
                <c:ptCount val="1"/>
                <c:pt idx="0">
                  <c:v>24</c:v>
                </c:pt>
              </c:numCache>
            </c:numRef>
          </c:val>
          <c:extLst>
            <c:ext xmlns:c16="http://schemas.microsoft.com/office/drawing/2014/chart" uri="{C3380CC4-5D6E-409C-BE32-E72D297353CC}">
              <c16:uniqueId val="{00000001-BA10-4022-99F7-CB2A634F5388}"/>
            </c:ext>
          </c:extLst>
        </c:ser>
        <c:ser>
          <c:idx val="2"/>
          <c:order val="2"/>
          <c:tx>
            <c:strRef>
              <c:f>Sheet1!$D$1</c:f>
              <c:strCache>
                <c:ptCount val="1"/>
                <c:pt idx="0">
                  <c:v>C-Peptide
0.03 to &lt;0.2 nmol/L</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mn-lt"/>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Serious Hypoglycemic Event in Last Year*</c:v>
                </c:pt>
              </c:strCache>
            </c:strRef>
          </c:cat>
          <c:val>
            <c:numRef>
              <c:f>Sheet1!$D$2</c:f>
              <c:numCache>
                <c:formatCode>General</c:formatCode>
                <c:ptCount val="1"/>
                <c:pt idx="0">
                  <c:v>17.600000000000001</c:v>
                </c:pt>
              </c:numCache>
            </c:numRef>
          </c:val>
          <c:extLst>
            <c:ext xmlns:c16="http://schemas.microsoft.com/office/drawing/2014/chart" uri="{C3380CC4-5D6E-409C-BE32-E72D297353CC}">
              <c16:uniqueId val="{00000002-BA10-4022-99F7-CB2A634F5388}"/>
            </c:ext>
          </c:extLst>
        </c:ser>
        <c:ser>
          <c:idx val="3"/>
          <c:order val="3"/>
          <c:tx>
            <c:strRef>
              <c:f>Sheet1!$E$1</c:f>
              <c:strCache>
                <c:ptCount val="1"/>
                <c:pt idx="0">
                  <c:v>C-Peptide
&gt;0.2 nmol/L (=200 pmol/L)</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mn-lt"/>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Serious Hypoglycemic Event in Last Year*</c:v>
                </c:pt>
              </c:strCache>
            </c:strRef>
          </c:cat>
          <c:val>
            <c:numRef>
              <c:f>Sheet1!$E$2</c:f>
              <c:numCache>
                <c:formatCode>General</c:formatCode>
                <c:ptCount val="1"/>
                <c:pt idx="0">
                  <c:v>12.7</c:v>
                </c:pt>
              </c:numCache>
            </c:numRef>
          </c:val>
          <c:extLst>
            <c:ext xmlns:c16="http://schemas.microsoft.com/office/drawing/2014/chart" uri="{C3380CC4-5D6E-409C-BE32-E72D297353CC}">
              <c16:uniqueId val="{00000003-BA10-4022-99F7-CB2A634F5388}"/>
            </c:ext>
          </c:extLst>
        </c:ser>
        <c:dLbls>
          <c:showLegendKey val="0"/>
          <c:showVal val="0"/>
          <c:showCatName val="0"/>
          <c:showSerName val="0"/>
          <c:showPercent val="0"/>
          <c:showBubbleSize val="0"/>
        </c:dLbls>
        <c:gapWidth val="189"/>
        <c:overlap val="-36"/>
        <c:axId val="382378224"/>
        <c:axId val="382378616"/>
      </c:barChart>
      <c:catAx>
        <c:axId val="382378224"/>
        <c:scaling>
          <c:orientation val="minMax"/>
        </c:scaling>
        <c:delete val="1"/>
        <c:axPos val="b"/>
        <c:numFmt formatCode="General" sourceLinked="1"/>
        <c:majorTickMark val="none"/>
        <c:minorTickMark val="none"/>
        <c:tickLblPos val="nextTo"/>
        <c:crossAx val="382378616"/>
        <c:crosses val="autoZero"/>
        <c:auto val="1"/>
        <c:lblAlgn val="ctr"/>
        <c:lblOffset val="100"/>
        <c:noMultiLvlLbl val="0"/>
      </c:catAx>
      <c:valAx>
        <c:axId val="382378616"/>
        <c:scaling>
          <c:orientation val="minMax"/>
          <c:max val="60"/>
        </c:scaling>
        <c:delete val="0"/>
        <c:axPos val="l"/>
        <c:majorGridlines>
          <c:spPr>
            <a:ln w="9525" cap="flat" cmpd="sng" algn="ctr">
              <a:solidFill>
                <a:srgbClr val="D9D9D9"/>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75000"/>
                    <a:lumOff val="25000"/>
                  </a:schemeClr>
                </a:solidFill>
                <a:latin typeface="+mn-lt"/>
                <a:ea typeface="+mn-ea"/>
                <a:cs typeface="Arial" panose="020B0604020202020204" pitchFamily="34" charset="0"/>
              </a:defRPr>
            </a:pPr>
            <a:endParaRPr lang="en-US"/>
          </a:p>
        </c:txPr>
        <c:crossAx val="382378224"/>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1">
              <a:lumMod val="75000"/>
              <a:lumOff val="25000"/>
            </a:schemeClr>
          </a:solidFill>
          <a:latin typeface="+mn-lt"/>
          <a:cs typeface="Arial" panose="020B0604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1278920676127756E-2"/>
          <c:y val="4.134049439352782E-2"/>
          <c:w val="0.67970653403940162"/>
          <c:h val="0.86123372978959623"/>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numRef>
              <c:f>Sheet1!$A$2:$A$6</c:f>
              <c:numCache>
                <c:formatCode>General</c:formatCode>
                <c:ptCount val="5"/>
                <c:pt idx="0">
                  <c:v>-24</c:v>
                </c:pt>
                <c:pt idx="1">
                  <c:v>-18</c:v>
                </c:pt>
                <c:pt idx="2">
                  <c:v>-12</c:v>
                </c:pt>
                <c:pt idx="3">
                  <c:v>-6</c:v>
                </c:pt>
                <c:pt idx="4">
                  <c:v>0</c:v>
                </c:pt>
              </c:numCache>
            </c:numRef>
          </c:cat>
          <c:val>
            <c:numRef>
              <c:f>Sheet1!$B$2:$B$6</c:f>
              <c:numCache>
                <c:formatCode>General</c:formatCode>
                <c:ptCount val="5"/>
                <c:pt idx="0">
                  <c:v>0</c:v>
                </c:pt>
              </c:numCache>
            </c:numRef>
          </c:val>
          <c:smooth val="0"/>
          <c:extLst>
            <c:ext xmlns:c16="http://schemas.microsoft.com/office/drawing/2014/chart" uri="{C3380CC4-5D6E-409C-BE32-E72D297353CC}">
              <c16:uniqueId val="{00000000-5339-4E80-BDDF-D97EBB1C03E2}"/>
            </c:ext>
          </c:extLst>
        </c:ser>
        <c:dLbls>
          <c:showLegendKey val="0"/>
          <c:showVal val="0"/>
          <c:showCatName val="0"/>
          <c:showSerName val="0"/>
          <c:showPercent val="0"/>
          <c:showBubbleSize val="0"/>
        </c:dLbls>
        <c:smooth val="0"/>
        <c:axId val="572474208"/>
        <c:axId val="572474752"/>
      </c:lineChart>
      <c:catAx>
        <c:axId val="572474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rgbClr val="404040"/>
                </a:solidFill>
                <a:latin typeface="Arial" panose="020B0604020202020204" pitchFamily="34" charset="0"/>
                <a:ea typeface="+mn-ea"/>
                <a:cs typeface="Arial" panose="020B0604020202020204" pitchFamily="34" charset="0"/>
              </a:defRPr>
            </a:pPr>
            <a:endParaRPr lang="de-DE"/>
          </a:p>
        </c:txPr>
        <c:crossAx val="572474752"/>
        <c:crosses val="autoZero"/>
        <c:auto val="1"/>
        <c:lblAlgn val="ctr"/>
        <c:lblOffset val="100"/>
        <c:noMultiLvlLbl val="0"/>
      </c:catAx>
      <c:valAx>
        <c:axId val="572474752"/>
        <c:scaling>
          <c:orientation val="minMax"/>
          <c:max val="125"/>
          <c:min val="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404040"/>
                </a:solidFill>
                <a:latin typeface="Arial" panose="020B0604020202020204" pitchFamily="34" charset="0"/>
                <a:ea typeface="+mn-ea"/>
                <a:cs typeface="Arial" panose="020B0604020202020204" pitchFamily="34" charset="0"/>
              </a:defRPr>
            </a:pPr>
            <a:endParaRPr lang="de-DE"/>
          </a:p>
        </c:txPr>
        <c:crossAx val="572474208"/>
        <c:crosses val="autoZero"/>
        <c:crossBetween val="midCat"/>
        <c:majorUnit val="25"/>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792021815513354"/>
          <c:y val="5.5339920282101676E-2"/>
          <c:w val="0.68908250425423645"/>
          <c:h val="0.75234400765244069"/>
        </c:manualLayout>
      </c:layout>
      <c:barChart>
        <c:barDir val="col"/>
        <c:grouping val="clustered"/>
        <c:varyColors val="0"/>
        <c:ser>
          <c:idx val="0"/>
          <c:order val="0"/>
          <c:tx>
            <c:strRef>
              <c:f>Sheet1!$B$1</c:f>
              <c:strCache>
                <c:ptCount val="1"/>
                <c:pt idx="0">
                  <c:v>C-Peptide
&lt;0.005 nmol/L</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mn-lt"/>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Serious Hypoglycemic Event in Last Year*</c:v>
                </c:pt>
              </c:strCache>
            </c:strRef>
          </c:cat>
          <c:val>
            <c:numRef>
              <c:f>Sheet1!$B$2</c:f>
              <c:numCache>
                <c:formatCode>General</c:formatCode>
                <c:ptCount val="1"/>
                <c:pt idx="0">
                  <c:v>44.1</c:v>
                </c:pt>
              </c:numCache>
            </c:numRef>
          </c:val>
          <c:extLst>
            <c:ext xmlns:c16="http://schemas.microsoft.com/office/drawing/2014/chart" uri="{C3380CC4-5D6E-409C-BE32-E72D297353CC}">
              <c16:uniqueId val="{00000000-E107-412A-AB70-BB64B20DB350}"/>
            </c:ext>
          </c:extLst>
        </c:ser>
        <c:ser>
          <c:idx val="1"/>
          <c:order val="1"/>
          <c:tx>
            <c:strRef>
              <c:f>Sheet1!$C$1</c:f>
              <c:strCache>
                <c:ptCount val="1"/>
                <c:pt idx="0">
                  <c:v>C-Peptide
0.005 to &lt;0.03 nmol/L</c:v>
                </c:pt>
              </c:strCache>
            </c:strRef>
          </c:tx>
          <c:spPr>
            <a:solidFill>
              <a:schemeClr val="accent2"/>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mn-lt"/>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Serious Hypoglycemic Event in Last Year*</c:v>
                </c:pt>
              </c:strCache>
            </c:strRef>
          </c:cat>
          <c:val>
            <c:numRef>
              <c:f>Sheet1!$C$2</c:f>
              <c:numCache>
                <c:formatCode>General</c:formatCode>
                <c:ptCount val="1"/>
                <c:pt idx="0">
                  <c:v>33.1</c:v>
                </c:pt>
              </c:numCache>
            </c:numRef>
          </c:val>
          <c:extLst>
            <c:ext xmlns:c16="http://schemas.microsoft.com/office/drawing/2014/chart" uri="{C3380CC4-5D6E-409C-BE32-E72D297353CC}">
              <c16:uniqueId val="{00000001-E107-412A-AB70-BB64B20DB350}"/>
            </c:ext>
          </c:extLst>
        </c:ser>
        <c:ser>
          <c:idx val="2"/>
          <c:order val="2"/>
          <c:tx>
            <c:strRef>
              <c:f>Sheet1!$D$1</c:f>
              <c:strCache>
                <c:ptCount val="1"/>
                <c:pt idx="0">
                  <c:v>C-Peptide
0.03 to &lt;0.2 nmol/L</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mn-lt"/>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Serious Hypoglycemic Event in Last Year*</c:v>
                </c:pt>
              </c:strCache>
            </c:strRef>
          </c:cat>
          <c:val>
            <c:numRef>
              <c:f>Sheet1!$D$2</c:f>
              <c:numCache>
                <c:formatCode>General</c:formatCode>
                <c:ptCount val="1"/>
                <c:pt idx="0">
                  <c:v>21.9</c:v>
                </c:pt>
              </c:numCache>
            </c:numRef>
          </c:val>
          <c:extLst>
            <c:ext xmlns:c16="http://schemas.microsoft.com/office/drawing/2014/chart" uri="{C3380CC4-5D6E-409C-BE32-E72D297353CC}">
              <c16:uniqueId val="{00000002-E107-412A-AB70-BB64B20DB350}"/>
            </c:ext>
          </c:extLst>
        </c:ser>
        <c:ser>
          <c:idx val="3"/>
          <c:order val="3"/>
          <c:tx>
            <c:strRef>
              <c:f>Sheet1!$E$1</c:f>
              <c:strCache>
                <c:ptCount val="1"/>
                <c:pt idx="0">
                  <c:v>C-Peptide
&gt;0.2 nmol/L (=200 pmol/L)</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mn-lt"/>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Serious Hypoglycemic Event in Last Year*</c:v>
                </c:pt>
              </c:strCache>
            </c:strRef>
          </c:cat>
          <c:val>
            <c:numRef>
              <c:f>Sheet1!$E$2</c:f>
              <c:numCache>
                <c:formatCode>General</c:formatCode>
                <c:ptCount val="1"/>
                <c:pt idx="0">
                  <c:v>14.2</c:v>
                </c:pt>
              </c:numCache>
            </c:numRef>
          </c:val>
          <c:extLst>
            <c:ext xmlns:c16="http://schemas.microsoft.com/office/drawing/2014/chart" uri="{C3380CC4-5D6E-409C-BE32-E72D297353CC}">
              <c16:uniqueId val="{00000003-E107-412A-AB70-BB64B20DB350}"/>
            </c:ext>
          </c:extLst>
        </c:ser>
        <c:dLbls>
          <c:showLegendKey val="0"/>
          <c:showVal val="0"/>
          <c:showCatName val="0"/>
          <c:showSerName val="0"/>
          <c:showPercent val="0"/>
          <c:showBubbleSize val="0"/>
        </c:dLbls>
        <c:gapWidth val="189"/>
        <c:overlap val="-36"/>
        <c:axId val="382378224"/>
        <c:axId val="382378616"/>
      </c:barChart>
      <c:catAx>
        <c:axId val="382378224"/>
        <c:scaling>
          <c:orientation val="minMax"/>
        </c:scaling>
        <c:delete val="1"/>
        <c:axPos val="b"/>
        <c:numFmt formatCode="General" sourceLinked="1"/>
        <c:majorTickMark val="none"/>
        <c:minorTickMark val="none"/>
        <c:tickLblPos val="nextTo"/>
        <c:crossAx val="382378616"/>
        <c:crosses val="autoZero"/>
        <c:auto val="1"/>
        <c:lblAlgn val="ctr"/>
        <c:lblOffset val="100"/>
        <c:noMultiLvlLbl val="0"/>
      </c:catAx>
      <c:valAx>
        <c:axId val="382378616"/>
        <c:scaling>
          <c:orientation val="minMax"/>
          <c:max val="60"/>
        </c:scaling>
        <c:delete val="1"/>
        <c:axPos val="l"/>
        <c:majorGridlines>
          <c:spPr>
            <a:ln w="9525" cap="flat" cmpd="sng" algn="ctr">
              <a:solidFill>
                <a:srgbClr val="D9D9D9"/>
              </a:solidFill>
              <a:round/>
            </a:ln>
            <a:effectLst/>
          </c:spPr>
        </c:majorGridlines>
        <c:numFmt formatCode="General" sourceLinked="1"/>
        <c:majorTickMark val="none"/>
        <c:minorTickMark val="none"/>
        <c:tickLblPos val="nextTo"/>
        <c:crossAx val="382378224"/>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1">
              <a:lumMod val="75000"/>
              <a:lumOff val="25000"/>
            </a:schemeClr>
          </a:solidFill>
          <a:latin typeface="+mn-lt"/>
          <a:cs typeface="Arial" panose="020B0604020202020204" pitchFamily="34" charset="0"/>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904003931930211"/>
          <c:y val="5.5339920282101676E-2"/>
          <c:w val="0.38884665034394172"/>
          <c:h val="0.75234400765244069"/>
        </c:manualLayout>
      </c:layout>
      <c:barChart>
        <c:barDir val="col"/>
        <c:grouping val="clustered"/>
        <c:varyColors val="0"/>
        <c:ser>
          <c:idx val="0"/>
          <c:order val="0"/>
          <c:tx>
            <c:strRef>
              <c:f>Sheet1!$B$1</c:f>
              <c:strCache>
                <c:ptCount val="1"/>
                <c:pt idx="0">
                  <c:v>C-Peptid &lt; 0,005 nmol/l</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mn-lt"/>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Serious Hypoglycemic Event in Last Year*</c:v>
                </c:pt>
              </c:strCache>
            </c:strRef>
          </c:cat>
          <c:val>
            <c:numRef>
              <c:f>Sheet1!$B$2</c:f>
              <c:numCache>
                <c:formatCode>General</c:formatCode>
                <c:ptCount val="1"/>
                <c:pt idx="0">
                  <c:v>7.1</c:v>
                </c:pt>
              </c:numCache>
            </c:numRef>
          </c:val>
          <c:extLst>
            <c:ext xmlns:c16="http://schemas.microsoft.com/office/drawing/2014/chart" uri="{C3380CC4-5D6E-409C-BE32-E72D297353CC}">
              <c16:uniqueId val="{00000000-E00B-4AE4-87D1-80DC86739C2B}"/>
            </c:ext>
          </c:extLst>
        </c:ser>
        <c:ser>
          <c:idx val="1"/>
          <c:order val="1"/>
          <c:tx>
            <c:strRef>
              <c:f>Sheet1!$C$1</c:f>
              <c:strCache>
                <c:ptCount val="1"/>
                <c:pt idx="0">
                  <c:v>C-Peptid 0,005 bis              &lt; 0,03 nmol/l</c:v>
                </c:pt>
              </c:strCache>
            </c:strRef>
          </c:tx>
          <c:spPr>
            <a:solidFill>
              <a:schemeClr val="accent2"/>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mn-lt"/>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Serious Hypoglycemic Event in Last Year*</c:v>
                </c:pt>
              </c:strCache>
            </c:strRef>
          </c:cat>
          <c:val>
            <c:numRef>
              <c:f>Sheet1!$C$2</c:f>
              <c:numCache>
                <c:formatCode>General</c:formatCode>
                <c:ptCount val="1"/>
                <c:pt idx="0">
                  <c:v>5.6</c:v>
                </c:pt>
              </c:numCache>
            </c:numRef>
          </c:val>
          <c:extLst>
            <c:ext xmlns:c16="http://schemas.microsoft.com/office/drawing/2014/chart" uri="{C3380CC4-5D6E-409C-BE32-E72D297353CC}">
              <c16:uniqueId val="{00000001-E00B-4AE4-87D1-80DC86739C2B}"/>
            </c:ext>
          </c:extLst>
        </c:ser>
        <c:ser>
          <c:idx val="2"/>
          <c:order val="2"/>
          <c:tx>
            <c:strRef>
              <c:f>Sheet1!$D$1</c:f>
              <c:strCache>
                <c:ptCount val="1"/>
                <c:pt idx="0">
                  <c:v>C-Peptid 0,03 bis              &lt; 0,2 nmol/l</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mn-lt"/>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Serious Hypoglycemic Event in Last Year*</c:v>
                </c:pt>
              </c:strCache>
            </c:strRef>
          </c:cat>
          <c:val>
            <c:numRef>
              <c:f>Sheet1!$D$2</c:f>
              <c:numCache>
                <c:formatCode>General</c:formatCode>
                <c:ptCount val="1"/>
                <c:pt idx="0">
                  <c:v>4.5</c:v>
                </c:pt>
              </c:numCache>
            </c:numRef>
          </c:val>
          <c:extLst>
            <c:ext xmlns:c16="http://schemas.microsoft.com/office/drawing/2014/chart" uri="{C3380CC4-5D6E-409C-BE32-E72D297353CC}">
              <c16:uniqueId val="{00000002-E00B-4AE4-87D1-80DC86739C2B}"/>
            </c:ext>
          </c:extLst>
        </c:ser>
        <c:ser>
          <c:idx val="3"/>
          <c:order val="3"/>
          <c:tx>
            <c:strRef>
              <c:f>Sheet1!$E$1</c:f>
              <c:strCache>
                <c:ptCount val="1"/>
                <c:pt idx="0">
                  <c:v>C-Peptid &gt; 0,2 nmol/l</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mn-lt"/>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Serious Hypoglycemic Event in Last Year*</c:v>
                </c:pt>
              </c:strCache>
            </c:strRef>
          </c:cat>
          <c:val>
            <c:numRef>
              <c:f>Sheet1!$E$2</c:f>
              <c:numCache>
                <c:formatCode>General</c:formatCode>
                <c:ptCount val="1"/>
                <c:pt idx="0">
                  <c:v>4.9000000000000004</c:v>
                </c:pt>
              </c:numCache>
            </c:numRef>
          </c:val>
          <c:extLst>
            <c:ext xmlns:c16="http://schemas.microsoft.com/office/drawing/2014/chart" uri="{C3380CC4-5D6E-409C-BE32-E72D297353CC}">
              <c16:uniqueId val="{00000003-E00B-4AE4-87D1-80DC86739C2B}"/>
            </c:ext>
          </c:extLst>
        </c:ser>
        <c:dLbls>
          <c:showLegendKey val="0"/>
          <c:showVal val="0"/>
          <c:showCatName val="0"/>
          <c:showSerName val="0"/>
          <c:showPercent val="0"/>
          <c:showBubbleSize val="0"/>
        </c:dLbls>
        <c:gapWidth val="189"/>
        <c:overlap val="-36"/>
        <c:axId val="382378224"/>
        <c:axId val="382378616"/>
      </c:barChart>
      <c:catAx>
        <c:axId val="382378224"/>
        <c:scaling>
          <c:orientation val="minMax"/>
        </c:scaling>
        <c:delete val="1"/>
        <c:axPos val="b"/>
        <c:numFmt formatCode="General" sourceLinked="1"/>
        <c:majorTickMark val="none"/>
        <c:minorTickMark val="none"/>
        <c:tickLblPos val="nextTo"/>
        <c:crossAx val="382378616"/>
        <c:crosses val="autoZero"/>
        <c:auto val="1"/>
        <c:lblAlgn val="ctr"/>
        <c:lblOffset val="100"/>
        <c:noMultiLvlLbl val="0"/>
      </c:catAx>
      <c:valAx>
        <c:axId val="382378616"/>
        <c:scaling>
          <c:orientation val="minMax"/>
          <c:max val="60"/>
        </c:scaling>
        <c:delete val="1"/>
        <c:axPos val="l"/>
        <c:majorGridlines>
          <c:spPr>
            <a:ln w="9525" cap="flat" cmpd="sng" algn="ctr">
              <a:solidFill>
                <a:srgbClr val="D9D9D9"/>
              </a:solidFill>
              <a:round/>
            </a:ln>
            <a:effectLst/>
          </c:spPr>
        </c:majorGridlines>
        <c:numFmt formatCode="General" sourceLinked="1"/>
        <c:majorTickMark val="none"/>
        <c:minorTickMark val="none"/>
        <c:tickLblPos val="nextTo"/>
        <c:crossAx val="382378224"/>
        <c:crosses val="autoZero"/>
        <c:crossBetween val="between"/>
      </c:valAx>
      <c:spPr>
        <a:noFill/>
        <a:ln>
          <a:noFill/>
        </a:ln>
        <a:effectLst/>
      </c:spPr>
    </c:plotArea>
    <c:legend>
      <c:legendPos val="r"/>
      <c:layout>
        <c:manualLayout>
          <c:xMode val="edge"/>
          <c:yMode val="edge"/>
          <c:x val="0.59373984876428187"/>
          <c:y val="0.16210709533839909"/>
          <c:w val="0.38402046284819197"/>
          <c:h val="0.50291966828757029"/>
        </c:manualLayout>
      </c:layout>
      <c:overlay val="0"/>
      <c:spPr>
        <a:noFill/>
        <a:ln>
          <a:noFill/>
        </a:ln>
        <a:effectLst/>
      </c:spPr>
      <c:txPr>
        <a:bodyPr rot="0" spcFirstLastPara="1" vertOverflow="ellipsis" vert="horz" wrap="square" anchor="ctr" anchorCtr="1"/>
        <a:lstStyle/>
        <a:p>
          <a:pPr>
            <a:defRPr sz="700" b="0" i="0" u="none" strike="noStrike" kern="1200" baseline="0">
              <a:solidFill>
                <a:schemeClr val="tx1">
                  <a:lumMod val="75000"/>
                  <a:lumOff val="25000"/>
                </a:schemeClr>
              </a:solidFill>
              <a:latin typeface="+mn-lt"/>
              <a:ea typeface="+mn-ea"/>
              <a:cs typeface="Arial" panose="020B0604020202020204" pitchFamily="34" charset="0"/>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1">
              <a:lumMod val="75000"/>
              <a:lumOff val="25000"/>
            </a:schemeClr>
          </a:solidFill>
          <a:latin typeface="+mn-lt"/>
          <a:cs typeface="Arial" panose="020B0604020202020204"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860853360374566"/>
          <c:y val="4.134049439352782E-2"/>
          <c:w val="0.6962718985640679"/>
          <c:h val="0.86123372978959623"/>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numRef>
              <c:f>Sheet1!$A$2:$A$8</c:f>
              <c:numCache>
                <c:formatCode>General</c:formatCode>
                <c:ptCount val="7"/>
                <c:pt idx="0">
                  <c:v>-24</c:v>
                </c:pt>
                <c:pt idx="1">
                  <c:v>-18</c:v>
                </c:pt>
                <c:pt idx="2">
                  <c:v>-12</c:v>
                </c:pt>
                <c:pt idx="3">
                  <c:v>-6</c:v>
                </c:pt>
                <c:pt idx="4">
                  <c:v>0</c:v>
                </c:pt>
                <c:pt idx="5">
                  <c:v>6</c:v>
                </c:pt>
                <c:pt idx="6">
                  <c:v>12</c:v>
                </c:pt>
              </c:numCache>
            </c:numRef>
          </c:cat>
          <c:val>
            <c:numRef>
              <c:f>Sheet1!$B$2:$B$8</c:f>
              <c:numCache>
                <c:formatCode>General</c:formatCode>
                <c:ptCount val="7"/>
                <c:pt idx="0">
                  <c:v>0</c:v>
                </c:pt>
              </c:numCache>
            </c:numRef>
          </c:val>
          <c:smooth val="0"/>
          <c:extLst>
            <c:ext xmlns:c16="http://schemas.microsoft.com/office/drawing/2014/chart" uri="{C3380CC4-5D6E-409C-BE32-E72D297353CC}">
              <c16:uniqueId val="{00000000-DAF5-497D-9C09-C2EC2F77F968}"/>
            </c:ext>
          </c:extLst>
        </c:ser>
        <c:dLbls>
          <c:showLegendKey val="0"/>
          <c:showVal val="0"/>
          <c:showCatName val="0"/>
          <c:showSerName val="0"/>
          <c:showPercent val="0"/>
          <c:showBubbleSize val="0"/>
        </c:dLbls>
        <c:smooth val="0"/>
        <c:axId val="572478560"/>
        <c:axId val="572473664"/>
      </c:lineChart>
      <c:catAx>
        <c:axId val="572478560"/>
        <c:scaling>
          <c:orientation val="minMax"/>
        </c:scaling>
        <c:delete val="1"/>
        <c:axPos val="b"/>
        <c:numFmt formatCode="General" sourceLinked="1"/>
        <c:majorTickMark val="none"/>
        <c:minorTickMark val="none"/>
        <c:tickLblPos val="nextTo"/>
        <c:crossAx val="572473664"/>
        <c:crosses val="autoZero"/>
        <c:auto val="1"/>
        <c:lblAlgn val="ctr"/>
        <c:lblOffset val="100"/>
        <c:noMultiLvlLbl val="0"/>
      </c:catAx>
      <c:valAx>
        <c:axId val="572473664"/>
        <c:scaling>
          <c:orientation val="minMax"/>
          <c:max val="250"/>
          <c:min val="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404040"/>
                </a:solidFill>
                <a:latin typeface="Arial" panose="020B0604020202020204" pitchFamily="34" charset="0"/>
                <a:ea typeface="+mn-ea"/>
                <a:cs typeface="Arial" panose="020B0604020202020204" pitchFamily="34" charset="0"/>
              </a:defRPr>
            </a:pPr>
            <a:endParaRPr lang="de-DE"/>
          </a:p>
        </c:txPr>
        <c:crossAx val="572478560"/>
        <c:crosses val="autoZero"/>
        <c:crossBetween val="midCat"/>
        <c:majorUnit val="50"/>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1278920676127756E-2"/>
          <c:y val="4.134049439352782E-2"/>
          <c:w val="0.67970653403940162"/>
          <c:h val="0.86123372978959623"/>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numRef>
              <c:f>Sheet1!$A$2:$A$8</c:f>
              <c:numCache>
                <c:formatCode>General</c:formatCode>
                <c:ptCount val="7"/>
                <c:pt idx="0">
                  <c:v>-24</c:v>
                </c:pt>
                <c:pt idx="1">
                  <c:v>-18</c:v>
                </c:pt>
                <c:pt idx="2">
                  <c:v>-12</c:v>
                </c:pt>
                <c:pt idx="3">
                  <c:v>-6</c:v>
                </c:pt>
                <c:pt idx="4">
                  <c:v>0</c:v>
                </c:pt>
                <c:pt idx="5">
                  <c:v>6</c:v>
                </c:pt>
                <c:pt idx="6">
                  <c:v>12</c:v>
                </c:pt>
              </c:numCache>
            </c:numRef>
          </c:cat>
          <c:val>
            <c:numRef>
              <c:f>Sheet1!$B$2:$B$8</c:f>
              <c:numCache>
                <c:formatCode>General</c:formatCode>
                <c:ptCount val="7"/>
                <c:pt idx="0">
                  <c:v>0</c:v>
                </c:pt>
              </c:numCache>
            </c:numRef>
          </c:val>
          <c:smooth val="0"/>
          <c:extLst>
            <c:ext xmlns:c16="http://schemas.microsoft.com/office/drawing/2014/chart" uri="{C3380CC4-5D6E-409C-BE32-E72D297353CC}">
              <c16:uniqueId val="{00000000-FACE-4C68-B43D-2D65ABABBE81}"/>
            </c:ext>
          </c:extLst>
        </c:ser>
        <c:dLbls>
          <c:showLegendKey val="0"/>
          <c:showVal val="0"/>
          <c:showCatName val="0"/>
          <c:showSerName val="0"/>
          <c:showPercent val="0"/>
          <c:showBubbleSize val="0"/>
        </c:dLbls>
        <c:smooth val="0"/>
        <c:axId val="572464960"/>
        <c:axId val="572475296"/>
      </c:lineChart>
      <c:catAx>
        <c:axId val="5724649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rgbClr val="404040"/>
                </a:solidFill>
                <a:latin typeface="Arial" panose="020B0604020202020204" pitchFamily="34" charset="0"/>
                <a:ea typeface="+mn-ea"/>
                <a:cs typeface="Arial" panose="020B0604020202020204" pitchFamily="34" charset="0"/>
              </a:defRPr>
            </a:pPr>
            <a:endParaRPr lang="de-DE"/>
          </a:p>
        </c:txPr>
        <c:crossAx val="572475296"/>
        <c:crosses val="autoZero"/>
        <c:auto val="1"/>
        <c:lblAlgn val="ctr"/>
        <c:lblOffset val="100"/>
        <c:noMultiLvlLbl val="0"/>
      </c:catAx>
      <c:valAx>
        <c:axId val="572475296"/>
        <c:scaling>
          <c:orientation val="minMax"/>
          <c:max val="2"/>
          <c:min val="0"/>
        </c:scaling>
        <c:delete val="1"/>
        <c:axPos val="l"/>
        <c:numFmt formatCode="General" sourceLinked="0"/>
        <c:majorTickMark val="none"/>
        <c:minorTickMark val="none"/>
        <c:tickLblPos val="nextTo"/>
        <c:crossAx val="572464960"/>
        <c:crosses val="autoZero"/>
        <c:crossBetween val="midCat"/>
        <c:majorUnit val="0.5"/>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860853360374566"/>
          <c:y val="4.134049439352782E-2"/>
          <c:w val="0.67970653403940162"/>
          <c:h val="0.86123372978959623"/>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numRef>
              <c:f>Sheet1!$A$2:$A$8</c:f>
              <c:numCache>
                <c:formatCode>General</c:formatCode>
                <c:ptCount val="7"/>
                <c:pt idx="0">
                  <c:v>-24</c:v>
                </c:pt>
                <c:pt idx="1">
                  <c:v>-18</c:v>
                </c:pt>
                <c:pt idx="2">
                  <c:v>-12</c:v>
                </c:pt>
                <c:pt idx="3">
                  <c:v>-6</c:v>
                </c:pt>
                <c:pt idx="4">
                  <c:v>0</c:v>
                </c:pt>
                <c:pt idx="5">
                  <c:v>6</c:v>
                </c:pt>
                <c:pt idx="6">
                  <c:v>12</c:v>
                </c:pt>
              </c:numCache>
            </c:numRef>
          </c:cat>
          <c:val>
            <c:numRef>
              <c:f>Sheet1!$B$2:$B$8</c:f>
              <c:numCache>
                <c:formatCode>General</c:formatCode>
                <c:ptCount val="7"/>
                <c:pt idx="0">
                  <c:v>0</c:v>
                </c:pt>
              </c:numCache>
            </c:numRef>
          </c:val>
          <c:smooth val="0"/>
          <c:extLst>
            <c:ext xmlns:c16="http://schemas.microsoft.com/office/drawing/2014/chart" uri="{C3380CC4-5D6E-409C-BE32-E72D297353CC}">
              <c16:uniqueId val="{00000000-3CE3-427A-BD76-0A9C860EB060}"/>
            </c:ext>
          </c:extLst>
        </c:ser>
        <c:dLbls>
          <c:showLegendKey val="0"/>
          <c:showVal val="0"/>
          <c:showCatName val="0"/>
          <c:showSerName val="0"/>
          <c:showPercent val="0"/>
          <c:showBubbleSize val="0"/>
        </c:dLbls>
        <c:smooth val="0"/>
        <c:axId val="572470944"/>
        <c:axId val="572472576"/>
      </c:lineChart>
      <c:catAx>
        <c:axId val="572470944"/>
        <c:scaling>
          <c:orientation val="minMax"/>
        </c:scaling>
        <c:delete val="1"/>
        <c:axPos val="b"/>
        <c:numFmt formatCode="General" sourceLinked="1"/>
        <c:majorTickMark val="none"/>
        <c:minorTickMark val="none"/>
        <c:tickLblPos val="nextTo"/>
        <c:crossAx val="572472576"/>
        <c:crosses val="autoZero"/>
        <c:auto val="1"/>
        <c:lblAlgn val="ctr"/>
        <c:lblOffset val="100"/>
        <c:noMultiLvlLbl val="0"/>
      </c:catAx>
      <c:valAx>
        <c:axId val="572472576"/>
        <c:scaling>
          <c:orientation val="minMax"/>
          <c:max val="2.0000000000000004E-2"/>
          <c:min val="-6.0000000000000012E-2"/>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404040"/>
                </a:solidFill>
                <a:latin typeface="Arial" panose="020B0604020202020204" pitchFamily="34" charset="0"/>
                <a:ea typeface="+mn-ea"/>
                <a:cs typeface="Arial" panose="020B0604020202020204" pitchFamily="34" charset="0"/>
              </a:defRPr>
            </a:pPr>
            <a:endParaRPr lang="de-DE"/>
          </a:p>
        </c:txPr>
        <c:crossAx val="572470944"/>
        <c:crosses val="autoZero"/>
        <c:crossBetween val="midCat"/>
        <c:majorUnit val="2.0000000000000004E-2"/>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0390346944332123E-2"/>
          <c:y val="0.1287461519241333"/>
          <c:w val="0.73925864696502686"/>
          <c:h val="0.64325881004333496"/>
        </c:manualLayout>
      </c:layout>
      <c:scatterChart>
        <c:scatterStyle val="lineMarker"/>
        <c:varyColors val="0"/>
        <c:ser>
          <c:idx val="1"/>
          <c:order val="0"/>
          <c:tx>
            <c:strRef>
              <c:f>Sheet1!$C$1</c:f>
              <c:strCache>
                <c:ptCount val="1"/>
                <c:pt idx="0">
                  <c:v>Series 2</c:v>
                </c:pt>
              </c:strCache>
            </c:strRef>
          </c:tx>
          <c:spPr>
            <a:ln w="25400" cap="rnd">
              <a:noFill/>
              <a:round/>
            </a:ln>
            <a:effectLst/>
          </c:spPr>
          <c:marker>
            <c:symbol val="circle"/>
            <c:size val="5"/>
            <c:spPr>
              <a:noFill/>
              <a:ln w="9525">
                <a:noFill/>
              </a:ln>
              <a:effectLst/>
            </c:spPr>
          </c:marker>
          <c:xVal>
            <c:strRef>
              <c:f>Sheet1!$A$2:$A$5</c:f>
              <c:strCache>
                <c:ptCount val="4"/>
                <c:pt idx="0">
                  <c:v>0</c:v>
                </c:pt>
                <c:pt idx="1">
                  <c:v>12</c:v>
                </c:pt>
                <c:pt idx="2">
                  <c:v>Category 3</c:v>
                </c:pt>
                <c:pt idx="3">
                  <c:v>Category 4</c:v>
                </c:pt>
              </c:strCache>
            </c:strRef>
          </c:xVal>
          <c:yVal>
            <c:numRef>
              <c:f>Sheet1!$C$2:$C$5</c:f>
              <c:numCache>
                <c:formatCode>General</c:formatCode>
                <c:ptCount val="4"/>
                <c:pt idx="0">
                  <c:v>2.4</c:v>
                </c:pt>
                <c:pt idx="1">
                  <c:v>4.4000000000000004</c:v>
                </c:pt>
                <c:pt idx="2">
                  <c:v>1.8</c:v>
                </c:pt>
                <c:pt idx="3">
                  <c:v>2.8</c:v>
                </c:pt>
              </c:numCache>
            </c:numRef>
          </c:yVal>
          <c:smooth val="0"/>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0-D5F1-4FB1-88FD-E64DBF25247B}"/>
            </c:ext>
          </c:extLst>
        </c:ser>
        <c:dLbls>
          <c:showLegendKey val="0"/>
          <c:showVal val="0"/>
          <c:showCatName val="0"/>
          <c:showSerName val="0"/>
          <c:showPercent val="0"/>
          <c:showBubbleSize val="0"/>
        </c:dLbls>
        <c:axId val="1949135151"/>
        <c:axId val="1831459935"/>
      </c:scatterChart>
      <c:valAx>
        <c:axId val="1949135151"/>
        <c:scaling>
          <c:orientation val="minMax"/>
          <c:max val="0"/>
          <c:min val="-7"/>
        </c:scaling>
        <c:delete val="0"/>
        <c:axPos val="b"/>
        <c:numFmt formatCode="General" sourceLinked="1"/>
        <c:majorTickMark val="out"/>
        <c:minorTickMark val="none"/>
        <c:tickLblPos val="nextTo"/>
        <c:spPr>
          <a:noFill/>
          <a:ln w="9525" cap="rnd" cmpd="sng" algn="ctr">
            <a:solidFill>
              <a:schemeClr val="tx1"/>
            </a:solidFill>
            <a:round/>
          </a:ln>
          <a:effectLst/>
        </c:spPr>
        <c:txPr>
          <a:bodyPr rot="-60000000" spcFirstLastPara="1" vertOverflow="ellipsis" vert="horz" wrap="square" anchor="ctr" anchorCtr="1"/>
          <a:lstStyle/>
          <a:p>
            <a:pPr>
              <a:defRPr sz="800" b="0" i="0" u="none" strike="noStrike" kern="1200" baseline="0" smtId="4294967295">
                <a:solidFill>
                  <a:schemeClr val="tx1"/>
                </a:solidFill>
                <a:latin typeface="+mn-lt"/>
                <a:ea typeface="+mn-ea"/>
                <a:cs typeface="+mn-cs"/>
              </a:defRPr>
            </a:pPr>
            <a:endParaRPr lang="en-US"/>
          </a:p>
        </c:txPr>
        <c:crossAx val="1831459935"/>
        <c:crosses val="autoZero"/>
        <c:crossBetween val="midCat"/>
        <c:majorUnit val="1"/>
      </c:valAx>
      <c:valAx>
        <c:axId val="1831459935"/>
        <c:scaling>
          <c:orientation val="minMax"/>
          <c:max val="110"/>
          <c:min val="60"/>
        </c:scaling>
        <c:delete val="0"/>
        <c:axPos val="r"/>
        <c:numFmt formatCode="#,##0" sourceLinked="0"/>
        <c:majorTickMark val="out"/>
        <c:minorTickMark val="none"/>
        <c:tickLblPos val="nextTo"/>
        <c:spPr>
          <a:noFill/>
          <a:ln cap="rnd">
            <a:solidFill>
              <a:schemeClr val="tx1"/>
            </a:solidFill>
          </a:ln>
          <a:effectLst/>
        </c:spPr>
        <c:txPr>
          <a:bodyPr rot="-60000000" spcFirstLastPara="1" vertOverflow="ellipsis" vert="horz" wrap="square" anchor="ctr" anchorCtr="1"/>
          <a:lstStyle/>
          <a:p>
            <a:pPr>
              <a:defRPr sz="800" b="0" i="0" u="none" strike="noStrike" kern="1200" baseline="0" smtId="4294967295">
                <a:solidFill>
                  <a:schemeClr val="tx1"/>
                </a:solidFill>
                <a:latin typeface="+mn-lt"/>
                <a:ea typeface="+mn-ea"/>
                <a:cs typeface="+mn-cs"/>
              </a:defRPr>
            </a:pPr>
            <a:endParaRPr lang="en-US"/>
          </a:p>
        </c:txPr>
        <c:crossAx val="1949135151"/>
        <c:crosses val="max"/>
        <c:crossBetween val="midCat"/>
        <c:majorUnit val="10"/>
      </c:valAx>
      <c:spPr>
        <a:noFill/>
        <a:ln>
          <a:noFill/>
        </a:ln>
        <a:effectLst/>
      </c:spPr>
    </c:plotArea>
    <c:plotVisOnly val="1"/>
    <c:dispBlanksAs val="gap"/>
    <c:showDLblsOverMax val="0"/>
    <c:extLst xmlns:a14="http://schemas.microsoft.com/office/drawing/2010/main" xmlns:wp="http://schemas.openxmlformats.org/drawingml/2006/wordprocessingDrawing" xmlns:w="http://schemas.openxmlformats.org/wordprocessingml/2006/main" xmlns:m="http://schemas.openxmlformats.org/officeDocument/2006/math">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000" smtId="4294967295">
          <a:solidFill>
            <a:schemeClr val="tx1"/>
          </a:solidFill>
        </a:defRPr>
      </a:pPr>
      <a:endParaRPr lang="en-US"/>
    </a:p>
  </c:txPr>
  <c:externalData r:id="rId2">
    <c:autoUpdate val="0"/>
  </c:externalData>
  <c:userShapes r:id="rId3"/>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0390346944332123E-2"/>
          <c:y val="0.1287461519241333"/>
          <c:w val="0.73925864696502686"/>
          <c:h val="0.64325881004333496"/>
        </c:manualLayout>
      </c:layout>
      <c:scatterChart>
        <c:scatterStyle val="lineMarker"/>
        <c:varyColors val="0"/>
        <c:ser>
          <c:idx val="1"/>
          <c:order val="0"/>
          <c:tx>
            <c:strRef>
              <c:f>Sheet1!$C$1</c:f>
              <c:strCache>
                <c:ptCount val="1"/>
                <c:pt idx="0">
                  <c:v>Series 2</c:v>
                </c:pt>
              </c:strCache>
            </c:strRef>
          </c:tx>
          <c:spPr>
            <a:ln w="25400" cap="rnd">
              <a:noFill/>
              <a:round/>
            </a:ln>
            <a:effectLst/>
          </c:spPr>
          <c:marker>
            <c:symbol val="circle"/>
            <c:size val="5"/>
            <c:spPr>
              <a:noFill/>
              <a:ln w="9525">
                <a:noFill/>
              </a:ln>
              <a:effectLst/>
            </c:spPr>
          </c:marker>
          <c:xVal>
            <c:strRef>
              <c:f>Sheet1!$A$2:$A$5</c:f>
              <c:strCache>
                <c:ptCount val="4"/>
                <c:pt idx="0">
                  <c:v>0</c:v>
                </c:pt>
                <c:pt idx="1">
                  <c:v>12</c:v>
                </c:pt>
                <c:pt idx="2">
                  <c:v>Category 3</c:v>
                </c:pt>
                <c:pt idx="3">
                  <c:v>Category 4</c:v>
                </c:pt>
              </c:strCache>
            </c:strRef>
          </c:xVal>
          <c:yVal>
            <c:numRef>
              <c:f>Sheet1!$C$2:$C$5</c:f>
              <c:numCache>
                <c:formatCode>General</c:formatCode>
                <c:ptCount val="4"/>
                <c:pt idx="0">
                  <c:v>2.4</c:v>
                </c:pt>
                <c:pt idx="1">
                  <c:v>4.4000000000000004</c:v>
                </c:pt>
                <c:pt idx="2">
                  <c:v>1.8</c:v>
                </c:pt>
                <c:pt idx="3">
                  <c:v>2.8</c:v>
                </c:pt>
              </c:numCache>
            </c:numRef>
          </c:yVal>
          <c:smooth val="0"/>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0-4B70-42EF-A2A0-CE6E98246693}"/>
            </c:ext>
          </c:extLst>
        </c:ser>
        <c:dLbls>
          <c:showLegendKey val="0"/>
          <c:showVal val="0"/>
          <c:showCatName val="0"/>
          <c:showSerName val="0"/>
          <c:showPercent val="0"/>
          <c:showBubbleSize val="0"/>
        </c:dLbls>
        <c:axId val="1949135151"/>
        <c:axId val="1831459935"/>
      </c:scatterChart>
      <c:valAx>
        <c:axId val="1949135151"/>
        <c:scaling>
          <c:orientation val="minMax"/>
          <c:max val="0"/>
          <c:min val="-7"/>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800" b="0" i="0" u="none" strike="noStrike" kern="1200" baseline="0" smtId="4294967295">
                <a:solidFill>
                  <a:schemeClr val="tx1"/>
                </a:solidFill>
                <a:latin typeface="+mn-lt"/>
                <a:ea typeface="+mn-ea"/>
                <a:cs typeface="+mn-cs"/>
              </a:defRPr>
            </a:pPr>
            <a:endParaRPr lang="en-US"/>
          </a:p>
        </c:txPr>
        <c:crossAx val="1831459935"/>
        <c:crosses val="autoZero"/>
        <c:crossBetween val="midCat"/>
        <c:majorUnit val="1"/>
      </c:valAx>
      <c:valAx>
        <c:axId val="1831459935"/>
        <c:scaling>
          <c:orientation val="minMax"/>
          <c:max val="250"/>
          <c:min val="100"/>
        </c:scaling>
        <c:delete val="0"/>
        <c:axPos val="r"/>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800" b="0" i="0" u="none" strike="noStrike" kern="1200" baseline="0" smtId="4294967295">
                <a:solidFill>
                  <a:schemeClr val="tx1"/>
                </a:solidFill>
                <a:latin typeface="+mn-lt"/>
                <a:ea typeface="+mn-ea"/>
                <a:cs typeface="+mn-cs"/>
              </a:defRPr>
            </a:pPr>
            <a:endParaRPr lang="en-US"/>
          </a:p>
        </c:txPr>
        <c:crossAx val="1949135151"/>
        <c:crosses val="max"/>
        <c:crossBetween val="midCat"/>
        <c:majorUnit val="25"/>
      </c:valAx>
      <c:spPr>
        <a:noFill/>
        <a:ln>
          <a:noFill/>
        </a:ln>
        <a:effectLst/>
      </c:spPr>
    </c:plotArea>
    <c:plotVisOnly val="1"/>
    <c:dispBlanksAs val="gap"/>
    <c:showDLblsOverMax val="0"/>
    <c:extLst xmlns:a14="http://schemas.microsoft.com/office/drawing/2010/main" xmlns:wp="http://schemas.openxmlformats.org/drawingml/2006/wordprocessingDrawing" xmlns:w="http://schemas.openxmlformats.org/wordprocessingml/2006/main" xmlns:m="http://schemas.openxmlformats.org/officeDocument/2006/math">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000" smtId="4294967295">
          <a:solidFill>
            <a:schemeClr val="tx1"/>
          </a:solidFill>
        </a:defRPr>
      </a:pPr>
      <a:endParaRPr lang="en-US"/>
    </a:p>
  </c:txPr>
  <c:externalData r:id="rId2">
    <c:autoUpdate val="0"/>
  </c:externalData>
  <c:userShapes r:id="rId3"/>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0390346944332123E-2"/>
          <c:y val="0.1287461519241333"/>
          <c:w val="0.73925864696502686"/>
          <c:h val="0.64325881004333496"/>
        </c:manualLayout>
      </c:layout>
      <c:scatterChart>
        <c:scatterStyle val="lineMarker"/>
        <c:varyColors val="0"/>
        <c:ser>
          <c:idx val="1"/>
          <c:order val="0"/>
          <c:tx>
            <c:strRef>
              <c:f>Sheet1!$C$1</c:f>
              <c:strCache>
                <c:ptCount val="1"/>
                <c:pt idx="0">
                  <c:v>Series 2</c:v>
                </c:pt>
              </c:strCache>
            </c:strRef>
          </c:tx>
          <c:spPr>
            <a:ln w="25400" cap="rnd">
              <a:noFill/>
              <a:round/>
            </a:ln>
            <a:effectLst/>
          </c:spPr>
          <c:marker>
            <c:symbol val="circle"/>
            <c:size val="5"/>
            <c:spPr>
              <a:noFill/>
              <a:ln w="9525">
                <a:noFill/>
              </a:ln>
              <a:effectLst/>
            </c:spPr>
          </c:marker>
          <c:xVal>
            <c:strRef>
              <c:f>Sheet1!$A$2:$A$5</c:f>
              <c:strCache>
                <c:ptCount val="4"/>
                <c:pt idx="0">
                  <c:v>0</c:v>
                </c:pt>
                <c:pt idx="1">
                  <c:v>12</c:v>
                </c:pt>
                <c:pt idx="2">
                  <c:v>Category 3</c:v>
                </c:pt>
                <c:pt idx="3">
                  <c:v>Category 4</c:v>
                </c:pt>
              </c:strCache>
            </c:strRef>
          </c:xVal>
          <c:yVal>
            <c:numRef>
              <c:f>Sheet1!$C$2:$C$5</c:f>
              <c:numCache>
                <c:formatCode>General</c:formatCode>
                <c:ptCount val="4"/>
                <c:pt idx="0">
                  <c:v>2.4</c:v>
                </c:pt>
                <c:pt idx="1">
                  <c:v>4.4000000000000004</c:v>
                </c:pt>
                <c:pt idx="2">
                  <c:v>1.8</c:v>
                </c:pt>
                <c:pt idx="3">
                  <c:v>2.8</c:v>
                </c:pt>
              </c:numCache>
            </c:numRef>
          </c:yVal>
          <c:smooth val="0"/>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0-1E63-4390-B688-5116008DEF7C}"/>
            </c:ext>
          </c:extLst>
        </c:ser>
        <c:dLbls>
          <c:showLegendKey val="0"/>
          <c:showVal val="0"/>
          <c:showCatName val="0"/>
          <c:showSerName val="0"/>
          <c:showPercent val="0"/>
          <c:showBubbleSize val="0"/>
        </c:dLbls>
        <c:axId val="1949135151"/>
        <c:axId val="1831459935"/>
      </c:scatterChart>
      <c:valAx>
        <c:axId val="1949135151"/>
        <c:scaling>
          <c:orientation val="minMax"/>
          <c:max val="0"/>
          <c:min val="-7"/>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800" b="0" i="0" u="none" strike="noStrike" kern="1200" baseline="0" smtId="4294967295">
                <a:solidFill>
                  <a:schemeClr val="tx1"/>
                </a:solidFill>
                <a:latin typeface="+mn-lt"/>
                <a:ea typeface="+mn-ea"/>
                <a:cs typeface="+mn-cs"/>
              </a:defRPr>
            </a:pPr>
            <a:endParaRPr lang="en-US"/>
          </a:p>
        </c:txPr>
        <c:crossAx val="1831459935"/>
        <c:crosses val="autoZero"/>
        <c:crossBetween val="midCat"/>
        <c:majorUnit val="1"/>
      </c:valAx>
      <c:valAx>
        <c:axId val="1831459935"/>
        <c:scaling>
          <c:orientation val="minMax"/>
          <c:max val="250"/>
          <c:min val="100"/>
        </c:scaling>
        <c:delete val="0"/>
        <c:axPos val="r"/>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800" b="0" i="0" u="none" strike="noStrike" kern="1200" baseline="0" smtId="4294967295">
                <a:solidFill>
                  <a:schemeClr val="tx1"/>
                </a:solidFill>
                <a:latin typeface="+mn-lt"/>
                <a:ea typeface="+mn-ea"/>
                <a:cs typeface="+mn-cs"/>
              </a:defRPr>
            </a:pPr>
            <a:endParaRPr lang="en-US"/>
          </a:p>
        </c:txPr>
        <c:crossAx val="1949135151"/>
        <c:crosses val="max"/>
        <c:crossBetween val="midCat"/>
        <c:majorUnit val="25"/>
      </c:valAx>
      <c:spPr>
        <a:noFill/>
        <a:ln>
          <a:noFill/>
        </a:ln>
        <a:effectLst/>
      </c:spPr>
    </c:plotArea>
    <c:plotVisOnly val="1"/>
    <c:dispBlanksAs val="gap"/>
    <c:showDLblsOverMax val="0"/>
    <c:extLst xmlns:a14="http://schemas.microsoft.com/office/drawing/2010/main" xmlns:wp="http://schemas.openxmlformats.org/drawingml/2006/wordprocessingDrawing" xmlns:w="http://schemas.openxmlformats.org/wordprocessingml/2006/main" xmlns:m="http://schemas.openxmlformats.org/officeDocument/2006/math">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000" smtId="4294967295">
          <a:solidFill>
            <a:schemeClr val="tx1"/>
          </a:solidFill>
        </a:defRPr>
      </a:pPr>
      <a:endParaRPr lang="en-US"/>
    </a:p>
  </c:txPr>
  <c:externalData r:id="rId2">
    <c:autoUpdate val="0"/>
  </c:externalData>
  <c:userShapes r:id="rId3"/>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0390346944332123E-2"/>
          <c:y val="0.1287461519241333"/>
          <c:w val="0.73925864696502686"/>
          <c:h val="0.64325881004333496"/>
        </c:manualLayout>
      </c:layout>
      <c:scatterChart>
        <c:scatterStyle val="lineMarker"/>
        <c:varyColors val="0"/>
        <c:ser>
          <c:idx val="1"/>
          <c:order val="0"/>
          <c:tx>
            <c:strRef>
              <c:f>Sheet1!$C$1</c:f>
              <c:strCache>
                <c:ptCount val="1"/>
                <c:pt idx="0">
                  <c:v>Series 2</c:v>
                </c:pt>
              </c:strCache>
            </c:strRef>
          </c:tx>
          <c:spPr>
            <a:ln w="25400" cap="rnd">
              <a:noFill/>
              <a:round/>
            </a:ln>
            <a:effectLst/>
          </c:spPr>
          <c:marker>
            <c:symbol val="circle"/>
            <c:size val="5"/>
            <c:spPr>
              <a:noFill/>
              <a:ln w="9525">
                <a:noFill/>
              </a:ln>
              <a:effectLst/>
            </c:spPr>
          </c:marker>
          <c:xVal>
            <c:strRef>
              <c:f>Sheet1!$A$2:$A$5</c:f>
              <c:strCache>
                <c:ptCount val="4"/>
                <c:pt idx="0">
                  <c:v>0</c:v>
                </c:pt>
                <c:pt idx="1">
                  <c:v>12</c:v>
                </c:pt>
                <c:pt idx="2">
                  <c:v>Category 3</c:v>
                </c:pt>
                <c:pt idx="3">
                  <c:v>Category 4</c:v>
                </c:pt>
              </c:strCache>
            </c:strRef>
          </c:xVal>
          <c:yVal>
            <c:numRef>
              <c:f>Sheet1!$C$2:$C$5</c:f>
              <c:numCache>
                <c:formatCode>General</c:formatCode>
                <c:ptCount val="4"/>
                <c:pt idx="0">
                  <c:v>2.4</c:v>
                </c:pt>
                <c:pt idx="1">
                  <c:v>4.4000000000000004</c:v>
                </c:pt>
                <c:pt idx="2">
                  <c:v>1.8</c:v>
                </c:pt>
                <c:pt idx="3">
                  <c:v>2.8</c:v>
                </c:pt>
              </c:numCache>
            </c:numRef>
          </c:yVal>
          <c:smooth val="0"/>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0-A0CE-418D-B10C-66D3403031B8}"/>
            </c:ext>
          </c:extLst>
        </c:ser>
        <c:dLbls>
          <c:showLegendKey val="0"/>
          <c:showVal val="0"/>
          <c:showCatName val="0"/>
          <c:showSerName val="0"/>
          <c:showPercent val="0"/>
          <c:showBubbleSize val="0"/>
        </c:dLbls>
        <c:axId val="1949135151"/>
        <c:axId val="1831459935"/>
      </c:scatterChart>
      <c:valAx>
        <c:axId val="1949135151"/>
        <c:scaling>
          <c:orientation val="minMax"/>
          <c:max val="0"/>
          <c:min val="-7"/>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800" b="0" i="0" u="none" strike="noStrike" kern="1200" baseline="0" smtId="4294967295">
                <a:solidFill>
                  <a:schemeClr val="tx1"/>
                </a:solidFill>
                <a:latin typeface="+mn-lt"/>
                <a:ea typeface="+mn-ea"/>
                <a:cs typeface="+mn-cs"/>
              </a:defRPr>
            </a:pPr>
            <a:endParaRPr lang="en-US"/>
          </a:p>
        </c:txPr>
        <c:crossAx val="1831459935"/>
        <c:crossesAt val="-2"/>
        <c:crossBetween val="midCat"/>
        <c:majorUnit val="1"/>
      </c:valAx>
      <c:valAx>
        <c:axId val="1831459935"/>
        <c:scaling>
          <c:orientation val="minMax"/>
          <c:max val="3"/>
          <c:min val="-2"/>
        </c:scaling>
        <c:delete val="0"/>
        <c:axPos val="r"/>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800" b="0" i="0" u="none" strike="noStrike" kern="1200" baseline="0" smtId="4294967295">
                <a:solidFill>
                  <a:schemeClr val="tx1"/>
                </a:solidFill>
                <a:latin typeface="+mn-lt"/>
                <a:ea typeface="+mn-ea"/>
                <a:cs typeface="Arial" panose="020B0604020202020204" pitchFamily="34" charset="0"/>
              </a:defRPr>
            </a:pPr>
            <a:endParaRPr lang="en-US"/>
          </a:p>
        </c:txPr>
        <c:crossAx val="1949135151"/>
        <c:crosses val="max"/>
        <c:crossBetween val="midCat"/>
        <c:majorUnit val="1"/>
      </c:valAx>
      <c:spPr>
        <a:noFill/>
        <a:ln>
          <a:noFill/>
        </a:ln>
        <a:effectLst/>
      </c:spPr>
    </c:plotArea>
    <c:plotVisOnly val="1"/>
    <c:dispBlanksAs val="gap"/>
    <c:showDLblsOverMax val="0"/>
    <c:extLst xmlns:a14="http://schemas.microsoft.com/office/drawing/2010/main" xmlns:wp="http://schemas.openxmlformats.org/drawingml/2006/wordprocessingDrawing" xmlns:w="http://schemas.openxmlformats.org/wordprocessingml/2006/main" xmlns:m="http://schemas.openxmlformats.org/officeDocument/2006/math">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000" smtId="4294967295">
          <a:solidFill>
            <a:schemeClr val="tx1"/>
          </a:solidFill>
        </a:defRPr>
      </a:pPr>
      <a:endParaRPr lang="en-US"/>
    </a:p>
  </c:txPr>
  <c:externalData r:id="rId2">
    <c:autoUpdate val="0"/>
  </c:externalData>
  <c:userShapes r:id="rId3"/>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0.39757</cdr:x>
      <cdr:y>0.12997</cdr:y>
    </cdr:from>
    <cdr:to>
      <cdr:x>0.39757</cdr:x>
      <cdr:y>0.78166</cdr:y>
    </cdr:to>
    <cdr:cxnSp macro="">
      <cdr:nvCxnSpPr>
        <cdr:cNvPr id="6" name="Connettore diritto 5">
          <a:extLst xmlns:a="http://schemas.openxmlformats.org/drawingml/2006/main">
            <a:ext uri="{FF2B5EF4-FFF2-40B4-BE49-F238E27FC236}">
              <a16:creationId xmlns:a16="http://schemas.microsoft.com/office/drawing/2014/main" id="{425DD143-2847-CF6F-8910-267412BCBB25}"/>
            </a:ext>
          </a:extLst>
        </cdr:cNvPr>
        <cdr:cNvCxnSpPr/>
      </cdr:nvCxnSpPr>
      <cdr:spPr>
        <a:xfrm xmlns:a="http://schemas.openxmlformats.org/drawingml/2006/main" flipH="1" flipV="1">
          <a:off x="2648273" y="537858"/>
          <a:ext cx="0" cy="2696905"/>
        </a:xfrm>
        <a:prstGeom xmlns:a="http://schemas.openxmlformats.org/drawingml/2006/main" prst="line">
          <a:avLst/>
        </a:prstGeom>
        <a:ln xmlns:a="http://schemas.openxmlformats.org/drawingml/2006/main" cap="rnd">
          <a:solidFill>
            <a:schemeClr val="bg1">
              <a:lumMod val="65000"/>
            </a:schemeClr>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0.16456</cdr:x>
      <cdr:y>0.60526</cdr:y>
    </cdr:from>
    <cdr:to>
      <cdr:x>0.86487</cdr:x>
      <cdr:y>0.60526</cdr:y>
    </cdr:to>
    <cdr:cxnSp macro="">
      <cdr:nvCxnSpPr>
        <cdr:cNvPr id="7" name="Connettore diritto 6">
          <a:extLst xmlns:a="http://schemas.openxmlformats.org/drawingml/2006/main">
            <a:ext uri="{FF2B5EF4-FFF2-40B4-BE49-F238E27FC236}">
              <a16:creationId xmlns:a16="http://schemas.microsoft.com/office/drawing/2014/main" id="{F3FA4A9E-2713-2098-6CB9-63655661540A}"/>
            </a:ext>
          </a:extLst>
        </cdr:cNvPr>
        <cdr:cNvCxnSpPr/>
      </cdr:nvCxnSpPr>
      <cdr:spPr>
        <a:xfrm xmlns:a="http://schemas.openxmlformats.org/drawingml/2006/main">
          <a:off x="1096159" y="2504763"/>
          <a:ext cx="4664869" cy="0"/>
        </a:xfrm>
        <a:prstGeom xmlns:a="http://schemas.openxmlformats.org/drawingml/2006/main" prst="line">
          <a:avLst/>
        </a:prstGeom>
        <a:ln xmlns:a="http://schemas.openxmlformats.org/drawingml/2006/main" cap="rnd">
          <a:solidFill>
            <a:schemeClr val="bg1">
              <a:lumMod val="65000"/>
            </a:schemeClr>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0.09318</cdr:x>
      <cdr:y>0.41756</cdr:y>
    </cdr:from>
    <cdr:to>
      <cdr:x>0.82939</cdr:x>
      <cdr:y>0.41756</cdr:y>
    </cdr:to>
    <cdr:cxnSp macro="">
      <cdr:nvCxnSpPr>
        <cdr:cNvPr id="7" name="Connettore diritto 6">
          <a:extLst xmlns:a="http://schemas.openxmlformats.org/drawingml/2006/main">
            <a:ext uri="{FF2B5EF4-FFF2-40B4-BE49-F238E27FC236}">
              <a16:creationId xmlns:a16="http://schemas.microsoft.com/office/drawing/2014/main" id="{F3FA4A9E-2713-2098-6CB9-63655661540A}"/>
            </a:ext>
          </a:extLst>
        </cdr:cNvPr>
        <cdr:cNvCxnSpPr/>
      </cdr:nvCxnSpPr>
      <cdr:spPr>
        <a:xfrm xmlns:a="http://schemas.openxmlformats.org/drawingml/2006/main">
          <a:off x="335575" y="1636761"/>
          <a:ext cx="2651356" cy="0"/>
        </a:xfrm>
        <a:prstGeom xmlns:a="http://schemas.openxmlformats.org/drawingml/2006/main" prst="line">
          <a:avLst/>
        </a:prstGeom>
        <a:ln xmlns:a="http://schemas.openxmlformats.org/drawingml/2006/main" cap="rnd">
          <a:solidFill>
            <a:schemeClr val="bg1">
              <a:lumMod val="65000"/>
            </a:schemeClr>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0.09318</cdr:x>
      <cdr:y>0.71553</cdr:y>
    </cdr:from>
    <cdr:to>
      <cdr:x>0.82939</cdr:x>
      <cdr:y>0.71553</cdr:y>
    </cdr:to>
    <cdr:cxnSp macro="">
      <cdr:nvCxnSpPr>
        <cdr:cNvPr id="7" name="Connettore diritto 6">
          <a:extLst xmlns:a="http://schemas.openxmlformats.org/drawingml/2006/main">
            <a:ext uri="{FF2B5EF4-FFF2-40B4-BE49-F238E27FC236}">
              <a16:creationId xmlns:a16="http://schemas.microsoft.com/office/drawing/2014/main" id="{F3FA4A9E-2713-2098-6CB9-63655661540A}"/>
            </a:ext>
          </a:extLst>
        </cdr:cNvPr>
        <cdr:cNvCxnSpPr/>
      </cdr:nvCxnSpPr>
      <cdr:spPr>
        <a:xfrm xmlns:a="http://schemas.openxmlformats.org/drawingml/2006/main">
          <a:off x="335575" y="2804750"/>
          <a:ext cx="2651356" cy="0"/>
        </a:xfrm>
        <a:prstGeom xmlns:a="http://schemas.openxmlformats.org/drawingml/2006/main" prst="line">
          <a:avLst/>
        </a:prstGeom>
        <a:ln xmlns:a="http://schemas.openxmlformats.org/drawingml/2006/main" cap="rnd">
          <a:solidFill>
            <a:schemeClr val="bg1">
              <a:lumMod val="65000"/>
            </a:schemeClr>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4.xml><?xml version="1.0" encoding="utf-8"?>
<c:userShapes xmlns:c="http://schemas.openxmlformats.org/drawingml/2006/chart">
  <cdr:relSizeAnchor xmlns:cdr="http://schemas.openxmlformats.org/drawingml/2006/chartDrawing">
    <cdr:from>
      <cdr:x>0.09318</cdr:x>
      <cdr:y>0.66369</cdr:y>
    </cdr:from>
    <cdr:to>
      <cdr:x>0.82939</cdr:x>
      <cdr:y>0.66369</cdr:y>
    </cdr:to>
    <cdr:cxnSp macro="">
      <cdr:nvCxnSpPr>
        <cdr:cNvPr id="7" name="Connettore diritto 6">
          <a:extLst xmlns:a="http://schemas.openxmlformats.org/drawingml/2006/main">
            <a:ext uri="{FF2B5EF4-FFF2-40B4-BE49-F238E27FC236}">
              <a16:creationId xmlns:a16="http://schemas.microsoft.com/office/drawing/2014/main" id="{F3FA4A9E-2713-2098-6CB9-63655661540A}"/>
            </a:ext>
          </a:extLst>
        </cdr:cNvPr>
        <cdr:cNvCxnSpPr/>
      </cdr:nvCxnSpPr>
      <cdr:spPr>
        <a:xfrm xmlns:a="http://schemas.openxmlformats.org/drawingml/2006/main">
          <a:off x="335575" y="2601547"/>
          <a:ext cx="2651356" cy="0"/>
        </a:xfrm>
        <a:prstGeom xmlns:a="http://schemas.openxmlformats.org/drawingml/2006/main" prst="line">
          <a:avLst/>
        </a:prstGeom>
        <a:ln xmlns:a="http://schemas.openxmlformats.org/drawingml/2006/main" cap="rnd">
          <a:solidFill>
            <a:schemeClr val="bg1">
              <a:lumMod val="65000"/>
            </a:schemeClr>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5.xml><?xml version="1.0" encoding="utf-8"?>
<c:userShapes xmlns:c="http://schemas.openxmlformats.org/drawingml/2006/chart">
  <cdr:relSizeAnchor xmlns:cdr="http://schemas.openxmlformats.org/drawingml/2006/chartDrawing">
    <cdr:from>
      <cdr:x>0.09318</cdr:x>
      <cdr:y>0.60159</cdr:y>
    </cdr:from>
    <cdr:to>
      <cdr:x>0.82939</cdr:x>
      <cdr:y>0.60159</cdr:y>
    </cdr:to>
    <cdr:cxnSp macro="">
      <cdr:nvCxnSpPr>
        <cdr:cNvPr id="7" name="Connettore diritto 6">
          <a:extLst xmlns:a="http://schemas.openxmlformats.org/drawingml/2006/main">
            <a:ext uri="{FF2B5EF4-FFF2-40B4-BE49-F238E27FC236}">
              <a16:creationId xmlns:a16="http://schemas.microsoft.com/office/drawing/2014/main" id="{F3FA4A9E-2713-2098-6CB9-63655661540A}"/>
            </a:ext>
          </a:extLst>
        </cdr:cNvPr>
        <cdr:cNvCxnSpPr/>
      </cdr:nvCxnSpPr>
      <cdr:spPr>
        <a:xfrm xmlns:a="http://schemas.openxmlformats.org/drawingml/2006/main">
          <a:off x="335575" y="2358126"/>
          <a:ext cx="2651356" cy="0"/>
        </a:xfrm>
        <a:prstGeom xmlns:a="http://schemas.openxmlformats.org/drawingml/2006/main" prst="line">
          <a:avLst/>
        </a:prstGeom>
        <a:ln xmlns:a="http://schemas.openxmlformats.org/drawingml/2006/main" cap="rnd">
          <a:solidFill>
            <a:schemeClr val="bg1">
              <a:lumMod val="65000"/>
            </a:schemeClr>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6.xml><?xml version="1.0" encoding="utf-8"?>
<c:userShapes xmlns:c="http://schemas.openxmlformats.org/drawingml/2006/chart">
  <cdr:relSizeAnchor xmlns:cdr="http://schemas.openxmlformats.org/drawingml/2006/chartDrawing">
    <cdr:from>
      <cdr:x>0.09318</cdr:x>
      <cdr:y>0.22468</cdr:y>
    </cdr:from>
    <cdr:to>
      <cdr:x>0.82939</cdr:x>
      <cdr:y>0.22468</cdr:y>
    </cdr:to>
    <cdr:cxnSp macro="">
      <cdr:nvCxnSpPr>
        <cdr:cNvPr id="7" name="Connettore diritto 6">
          <a:extLst xmlns:a="http://schemas.openxmlformats.org/drawingml/2006/main">
            <a:ext uri="{FF2B5EF4-FFF2-40B4-BE49-F238E27FC236}">
              <a16:creationId xmlns:a16="http://schemas.microsoft.com/office/drawing/2014/main" id="{F3FA4A9E-2713-2098-6CB9-63655661540A}"/>
            </a:ext>
          </a:extLst>
        </cdr:cNvPr>
        <cdr:cNvCxnSpPr/>
      </cdr:nvCxnSpPr>
      <cdr:spPr>
        <a:xfrm xmlns:a="http://schemas.openxmlformats.org/drawingml/2006/main">
          <a:off x="335575" y="880706"/>
          <a:ext cx="2651356" cy="0"/>
        </a:xfrm>
        <a:prstGeom xmlns:a="http://schemas.openxmlformats.org/drawingml/2006/main" prst="line">
          <a:avLst/>
        </a:prstGeom>
        <a:ln xmlns:a="http://schemas.openxmlformats.org/drawingml/2006/main" cap="rnd">
          <a:solidFill>
            <a:schemeClr val="bg1">
              <a:lumMod val="65000"/>
            </a:schemeClr>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7.xml><?xml version="1.0" encoding="utf-8"?>
<c:userShapes xmlns:c="http://schemas.openxmlformats.org/drawingml/2006/chart">
  <cdr:relSizeAnchor xmlns:cdr="http://schemas.openxmlformats.org/drawingml/2006/chartDrawing">
    <cdr:from>
      <cdr:x>0.09318</cdr:x>
      <cdr:y>0.24422</cdr:y>
    </cdr:from>
    <cdr:to>
      <cdr:x>0.82939</cdr:x>
      <cdr:y>0.24422</cdr:y>
    </cdr:to>
    <cdr:cxnSp macro="">
      <cdr:nvCxnSpPr>
        <cdr:cNvPr id="7" name="Connettore diritto 6">
          <a:extLst xmlns:a="http://schemas.openxmlformats.org/drawingml/2006/main">
            <a:ext uri="{FF2B5EF4-FFF2-40B4-BE49-F238E27FC236}">
              <a16:creationId xmlns:a16="http://schemas.microsoft.com/office/drawing/2014/main" id="{F3FA4A9E-2713-2098-6CB9-63655661540A}"/>
            </a:ext>
          </a:extLst>
        </cdr:cNvPr>
        <cdr:cNvCxnSpPr/>
      </cdr:nvCxnSpPr>
      <cdr:spPr>
        <a:xfrm xmlns:a="http://schemas.openxmlformats.org/drawingml/2006/main">
          <a:off x="335575" y="957299"/>
          <a:ext cx="2651356" cy="0"/>
        </a:xfrm>
        <a:prstGeom xmlns:a="http://schemas.openxmlformats.org/drawingml/2006/main" prst="line">
          <a:avLst/>
        </a:prstGeom>
        <a:ln xmlns:a="http://schemas.openxmlformats.org/drawingml/2006/main" cap="rnd">
          <a:solidFill>
            <a:schemeClr val="bg1">
              <a:lumMod val="65000"/>
            </a:schemeClr>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3C5A8E8-CFFD-8244-99C5-C59695B7B587}"/>
              </a:ext>
            </a:extLst>
          </p:cNvPr>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242097A3-5546-824A-82FF-3390AD25DFDA}"/>
              </a:ext>
            </a:extLst>
          </p:cNvPr>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4795986D-8BE5-CF41-BDD9-ABAFDA2F44C7}" type="datetimeFigureOut">
              <a:rPr lang="fr-FR" smtClean="0"/>
              <a:t>14/01/2026</a:t>
            </a:fld>
            <a:endParaRPr lang="fr-FR"/>
          </a:p>
        </p:txBody>
      </p:sp>
      <p:sp>
        <p:nvSpPr>
          <p:cNvPr id="4" name="Espace réservé du pied de page 3">
            <a:extLst>
              <a:ext uri="{FF2B5EF4-FFF2-40B4-BE49-F238E27FC236}">
                <a16:creationId xmlns:a16="http://schemas.microsoft.com/office/drawing/2014/main" id="{D0FF6B0C-B1BA-F042-9223-AFA5A1E54C8A}"/>
              </a:ext>
            </a:extLst>
          </p:cNvPr>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FD5FA54A-F961-0E49-BD8F-3E49E88675E1}"/>
              </a:ext>
            </a:extLst>
          </p:cNvPr>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A6DFDA78-543E-4D49-948C-0112778612F3}" type="slidenum">
              <a:rPr lang="fr-FR" smtClean="0"/>
              <a:t>‹Nr.›</a:t>
            </a:fld>
            <a:endParaRPr lang="fr-FR"/>
          </a:p>
        </p:txBody>
      </p:sp>
    </p:spTree>
    <p:extLst>
      <p:ext uri="{BB962C8B-B14F-4D97-AF65-F5344CB8AC3E}">
        <p14:creationId xmlns:p14="http://schemas.microsoft.com/office/powerpoint/2010/main" val="4024381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7ABC6454-8C49-4AFA-8B67-E69B53E09A31}" type="datetimeFigureOut">
              <a:rPr lang="fr-FR" smtClean="0"/>
              <a:t>14/01/2026</a:t>
            </a:fld>
            <a:endParaRPr lang="fr-FR"/>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1F576107-2EC1-4836-BBE2-B29C7F5CEAC4}" type="slidenum">
              <a:rPr lang="fr-FR" smtClean="0"/>
              <a:t>‹Nr.›</a:t>
            </a:fld>
            <a:endParaRPr lang="fr-FR"/>
          </a:p>
        </p:txBody>
      </p:sp>
    </p:spTree>
    <p:extLst>
      <p:ext uri="{BB962C8B-B14F-4D97-AF65-F5344CB8AC3E}">
        <p14:creationId xmlns:p14="http://schemas.microsoft.com/office/powerpoint/2010/main" val="3477472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9738" y="4821506"/>
            <a:ext cx="6008687" cy="3944868"/>
          </a:xfrm>
        </p:spPr>
        <p:txBody>
          <a:bodyPr/>
          <a:lstStyle/>
          <a:p>
            <a:pPr marL="0" indent="0">
              <a:spcAft>
                <a:spcPts val="600"/>
              </a:spcAft>
              <a:buFont typeface="Arial" panose="020B0604020202020204" pitchFamily="34" charset="0"/>
              <a:buNone/>
            </a:pPr>
            <a:endParaRPr lang="en-US" u="none">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E8CF92B-7FE9-476E-8579-C703EEC34B37}"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7482F1FF-6A86-D648-27D5-873EA1A2514F}"/>
              </a:ext>
            </a:extLst>
          </p:cNvPr>
          <p:cNvSpPr txBox="1"/>
          <p:nvPr/>
        </p:nvSpPr>
        <p:spPr>
          <a:xfrm>
            <a:off x="-36358" y="1648605"/>
            <a:ext cx="688817" cy="221599"/>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p835/col1/¶2/ln1-6</a:t>
            </a:r>
          </a:p>
        </p:txBody>
      </p:sp>
      <p:sp>
        <p:nvSpPr>
          <p:cNvPr id="7" name="Left Brace 6">
            <a:extLst>
              <a:ext uri="{FF2B5EF4-FFF2-40B4-BE49-F238E27FC236}">
                <a16:creationId xmlns:a16="http://schemas.microsoft.com/office/drawing/2014/main" id="{3706B071-96BD-A1F0-D626-3CB0E8C5FE0F}"/>
              </a:ext>
            </a:extLst>
          </p:cNvPr>
          <p:cNvSpPr/>
          <p:nvPr/>
        </p:nvSpPr>
        <p:spPr>
          <a:xfrm>
            <a:off x="649551" y="1303141"/>
            <a:ext cx="300251" cy="1281309"/>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6520E571-8298-F46A-1A13-5AB8C932114B}"/>
              </a:ext>
            </a:extLst>
          </p:cNvPr>
          <p:cNvSpPr txBox="1"/>
          <p:nvPr/>
        </p:nvSpPr>
        <p:spPr>
          <a:xfrm>
            <a:off x="-25245" y="2825051"/>
            <a:ext cx="688817" cy="775597"/>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p832/col3/¶3/ln3-9;</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p834/Table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Stimulated C-peptide columns, Intensive rows, all footnotes; p835/col1/¶2/ln1-6</a:t>
            </a:r>
          </a:p>
        </p:txBody>
      </p:sp>
      <p:sp>
        <p:nvSpPr>
          <p:cNvPr id="9" name="Left Brace 8">
            <a:extLst>
              <a:ext uri="{FF2B5EF4-FFF2-40B4-BE49-F238E27FC236}">
                <a16:creationId xmlns:a16="http://schemas.microsoft.com/office/drawing/2014/main" id="{6C225013-3930-5BE4-2FEF-D0CFB3C05248}"/>
              </a:ext>
            </a:extLst>
          </p:cNvPr>
          <p:cNvSpPr/>
          <p:nvPr/>
        </p:nvSpPr>
        <p:spPr>
          <a:xfrm>
            <a:off x="661985" y="2664506"/>
            <a:ext cx="235424" cy="775597"/>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DE151A9D-B7A5-8897-4C5A-472989748416}"/>
              </a:ext>
            </a:extLst>
          </p:cNvPr>
          <p:cNvSpPr txBox="1"/>
          <p:nvPr/>
        </p:nvSpPr>
        <p:spPr>
          <a:xfrm>
            <a:off x="0" y="3677118"/>
            <a:ext cx="688817" cy="406265"/>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p833/col1/¶3/ln1-7; p834/Table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header </a:t>
            </a:r>
          </a:p>
        </p:txBody>
      </p:sp>
      <p:cxnSp>
        <p:nvCxnSpPr>
          <p:cNvPr id="11" name="Straight Connector 10">
            <a:extLst>
              <a:ext uri="{FF2B5EF4-FFF2-40B4-BE49-F238E27FC236}">
                <a16:creationId xmlns:a16="http://schemas.microsoft.com/office/drawing/2014/main" id="{02A7F7BE-02F0-6A06-E790-9BDCD3073C11}"/>
              </a:ext>
            </a:extLst>
          </p:cNvPr>
          <p:cNvCxnSpPr>
            <a:cxnSpLocks/>
          </p:cNvCxnSpPr>
          <p:nvPr/>
        </p:nvCxnSpPr>
        <p:spPr>
          <a:xfrm flipV="1">
            <a:off x="671513" y="3677806"/>
            <a:ext cx="74845" cy="55994"/>
          </a:xfrm>
          <a:prstGeom prst="line">
            <a:avLst/>
          </a:prstGeom>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A1F345F6-C171-D4A7-953A-B6B41518FD33}"/>
              </a:ext>
            </a:extLst>
          </p:cNvPr>
          <p:cNvSpPr txBox="1"/>
          <p:nvPr/>
        </p:nvSpPr>
        <p:spPr>
          <a:xfrm>
            <a:off x="6202363" y="2298656"/>
            <a:ext cx="688817" cy="960263"/>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p833/col1/¶3/ln1-7; p834/Table 2/Stimulated C-peptide group columns/Intensive rows for Retinopathy &amp; Albuminuria; all footnotes </a:t>
            </a:r>
          </a:p>
        </p:txBody>
      </p:sp>
      <p:sp>
        <p:nvSpPr>
          <p:cNvPr id="14" name="Right Brace 13">
            <a:extLst>
              <a:ext uri="{FF2B5EF4-FFF2-40B4-BE49-F238E27FC236}">
                <a16:creationId xmlns:a16="http://schemas.microsoft.com/office/drawing/2014/main" id="{DF23E118-9494-880C-ADAB-66B6AED691A9}"/>
              </a:ext>
            </a:extLst>
          </p:cNvPr>
          <p:cNvSpPr/>
          <p:nvPr/>
        </p:nvSpPr>
        <p:spPr>
          <a:xfrm>
            <a:off x="5821411" y="1469753"/>
            <a:ext cx="365078" cy="1958767"/>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44181297-38C1-7577-D378-CDDCE4077404}"/>
              </a:ext>
            </a:extLst>
          </p:cNvPr>
          <p:cNvSpPr txBox="1"/>
          <p:nvPr/>
        </p:nvSpPr>
        <p:spPr>
          <a:xfrm>
            <a:off x="6197752" y="3585691"/>
            <a:ext cx="688817" cy="221599"/>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p832/col3/¶3/ln3-9</a:t>
            </a:r>
          </a:p>
        </p:txBody>
      </p:sp>
      <p:sp>
        <p:nvSpPr>
          <p:cNvPr id="16" name="Right Brace 15">
            <a:extLst>
              <a:ext uri="{FF2B5EF4-FFF2-40B4-BE49-F238E27FC236}">
                <a16:creationId xmlns:a16="http://schemas.microsoft.com/office/drawing/2014/main" id="{204FCA18-0361-4BC5-E219-4E75F9007426}"/>
              </a:ext>
            </a:extLst>
          </p:cNvPr>
          <p:cNvSpPr/>
          <p:nvPr/>
        </p:nvSpPr>
        <p:spPr>
          <a:xfrm>
            <a:off x="5923128" y="3519683"/>
            <a:ext cx="249072" cy="386544"/>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57862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AA40B6-9389-C879-D3BF-E76CF69E80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987FC5B-ACD4-8BFD-86EF-27D3D94463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AC8912C-CCEB-D78E-0CA5-65F0FAE42ABD}"/>
              </a:ext>
            </a:extLst>
          </p:cNvPr>
          <p:cNvSpPr>
            <a:spLocks noGrp="1"/>
          </p:cNvSpPr>
          <p:nvPr>
            <p:ph type="body" idx="1"/>
          </p:nvPr>
        </p:nvSpPr>
        <p:spPr>
          <a:xfrm>
            <a:off x="439738" y="4821506"/>
            <a:ext cx="6008687" cy="3944868"/>
          </a:xfrm>
        </p:spPr>
        <p:txBody>
          <a:bodyPr/>
          <a:lstStyle/>
          <a:p>
            <a:pPr marL="0" indent="0">
              <a:spcAft>
                <a:spcPts val="600"/>
              </a:spcAft>
              <a:buFont typeface="Arial" panose="020B0604020202020204" pitchFamily="34" charset="0"/>
              <a:buNone/>
            </a:pPr>
            <a:endParaRPr lang="en-US" u="none" dirty="0">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9F47C12C-F21D-51E1-8312-611181E707BE}"/>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E8CF92B-7FE9-476E-8579-C703EEC34B37}"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32558EF1-05BA-8845-38AE-C845B5D64CFA}"/>
              </a:ext>
            </a:extLst>
          </p:cNvPr>
          <p:cNvSpPr txBox="1"/>
          <p:nvPr/>
        </p:nvSpPr>
        <p:spPr>
          <a:xfrm>
            <a:off x="-36358" y="1648605"/>
            <a:ext cx="688817" cy="221599"/>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p835/col1/¶2/ln1-6</a:t>
            </a:r>
          </a:p>
        </p:txBody>
      </p:sp>
      <p:sp>
        <p:nvSpPr>
          <p:cNvPr id="7" name="Left Brace 6">
            <a:extLst>
              <a:ext uri="{FF2B5EF4-FFF2-40B4-BE49-F238E27FC236}">
                <a16:creationId xmlns:a16="http://schemas.microsoft.com/office/drawing/2014/main" id="{011E2521-F37D-8A64-D547-59294EC4B780}"/>
              </a:ext>
            </a:extLst>
          </p:cNvPr>
          <p:cNvSpPr/>
          <p:nvPr/>
        </p:nvSpPr>
        <p:spPr>
          <a:xfrm>
            <a:off x="649551" y="1303141"/>
            <a:ext cx="300251" cy="1281309"/>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9D33B558-169A-FEF4-23E2-84EFE5AFAD25}"/>
              </a:ext>
            </a:extLst>
          </p:cNvPr>
          <p:cNvSpPr txBox="1"/>
          <p:nvPr/>
        </p:nvSpPr>
        <p:spPr>
          <a:xfrm>
            <a:off x="-25245" y="2825051"/>
            <a:ext cx="688817" cy="775597"/>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p832/col3/¶3/ln3-9;</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p834/Table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Stimulated C-peptide columns, Intensive rows, all footnotes; p835/col1/¶2/ln1-6</a:t>
            </a:r>
          </a:p>
        </p:txBody>
      </p:sp>
      <p:sp>
        <p:nvSpPr>
          <p:cNvPr id="9" name="Left Brace 8">
            <a:extLst>
              <a:ext uri="{FF2B5EF4-FFF2-40B4-BE49-F238E27FC236}">
                <a16:creationId xmlns:a16="http://schemas.microsoft.com/office/drawing/2014/main" id="{CD9730B6-A9E6-23EB-C302-D612B6DA919A}"/>
              </a:ext>
            </a:extLst>
          </p:cNvPr>
          <p:cNvSpPr/>
          <p:nvPr/>
        </p:nvSpPr>
        <p:spPr>
          <a:xfrm>
            <a:off x="661985" y="2664506"/>
            <a:ext cx="235424" cy="775597"/>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7207F01D-1DFC-003A-B676-92182632C8AE}"/>
              </a:ext>
            </a:extLst>
          </p:cNvPr>
          <p:cNvSpPr txBox="1"/>
          <p:nvPr/>
        </p:nvSpPr>
        <p:spPr>
          <a:xfrm>
            <a:off x="0" y="3677118"/>
            <a:ext cx="688817" cy="406265"/>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p833/col1/¶3/ln1-7; p834/Table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header </a:t>
            </a:r>
          </a:p>
        </p:txBody>
      </p:sp>
      <p:cxnSp>
        <p:nvCxnSpPr>
          <p:cNvPr id="11" name="Straight Connector 10">
            <a:extLst>
              <a:ext uri="{FF2B5EF4-FFF2-40B4-BE49-F238E27FC236}">
                <a16:creationId xmlns:a16="http://schemas.microsoft.com/office/drawing/2014/main" id="{CFEDE3C2-809B-484B-F0B6-73FFC619704C}"/>
              </a:ext>
            </a:extLst>
          </p:cNvPr>
          <p:cNvCxnSpPr>
            <a:cxnSpLocks/>
          </p:cNvCxnSpPr>
          <p:nvPr/>
        </p:nvCxnSpPr>
        <p:spPr>
          <a:xfrm flipV="1">
            <a:off x="671513" y="3677806"/>
            <a:ext cx="74845" cy="55994"/>
          </a:xfrm>
          <a:prstGeom prst="line">
            <a:avLst/>
          </a:prstGeom>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C665914F-E2B5-132B-3B19-1C3398A9E520}"/>
              </a:ext>
            </a:extLst>
          </p:cNvPr>
          <p:cNvSpPr txBox="1"/>
          <p:nvPr/>
        </p:nvSpPr>
        <p:spPr>
          <a:xfrm>
            <a:off x="6202363" y="2298656"/>
            <a:ext cx="688817" cy="960263"/>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p833/col1/¶3/ln1-7; p834/Table 2/Stimulated C-peptide group columns/Intensive rows for Retinopathy &amp; Albuminuria; all footnotes </a:t>
            </a:r>
          </a:p>
        </p:txBody>
      </p:sp>
      <p:sp>
        <p:nvSpPr>
          <p:cNvPr id="14" name="Right Brace 13">
            <a:extLst>
              <a:ext uri="{FF2B5EF4-FFF2-40B4-BE49-F238E27FC236}">
                <a16:creationId xmlns:a16="http://schemas.microsoft.com/office/drawing/2014/main" id="{5AB98201-B7D7-39A8-9D9A-5DB4A30FAC50}"/>
              </a:ext>
            </a:extLst>
          </p:cNvPr>
          <p:cNvSpPr/>
          <p:nvPr/>
        </p:nvSpPr>
        <p:spPr>
          <a:xfrm>
            <a:off x="5821411" y="1469753"/>
            <a:ext cx="365078" cy="1958767"/>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B9097535-F75F-8764-8DB0-53C8F55FFBD2}"/>
              </a:ext>
            </a:extLst>
          </p:cNvPr>
          <p:cNvSpPr txBox="1"/>
          <p:nvPr/>
        </p:nvSpPr>
        <p:spPr>
          <a:xfrm>
            <a:off x="6197752" y="3585691"/>
            <a:ext cx="688817" cy="221599"/>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p832/col3/¶3/ln3-9</a:t>
            </a:r>
          </a:p>
        </p:txBody>
      </p:sp>
      <p:sp>
        <p:nvSpPr>
          <p:cNvPr id="16" name="Right Brace 15">
            <a:extLst>
              <a:ext uri="{FF2B5EF4-FFF2-40B4-BE49-F238E27FC236}">
                <a16:creationId xmlns:a16="http://schemas.microsoft.com/office/drawing/2014/main" id="{D0B4DD14-F7DB-DB19-F1E4-0EB54974E188}"/>
              </a:ext>
            </a:extLst>
          </p:cNvPr>
          <p:cNvSpPr/>
          <p:nvPr/>
        </p:nvSpPr>
        <p:spPr>
          <a:xfrm>
            <a:off x="5923128" y="3519683"/>
            <a:ext cx="249072" cy="386544"/>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42663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0B3806-474F-3654-23ED-9D224BB1AF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718C67E-FE72-A6D4-AEB6-2A1EACD7B9A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5980E0-9A4D-9D89-0756-C133B6DEB06A}"/>
              </a:ext>
            </a:extLst>
          </p:cNvPr>
          <p:cNvSpPr>
            <a:spLocks noGrp="1"/>
          </p:cNvSpPr>
          <p:nvPr>
            <p:ph type="body" idx="1"/>
          </p:nvPr>
        </p:nvSpPr>
        <p:spPr>
          <a:xfrm>
            <a:off x="439738" y="4821506"/>
            <a:ext cx="6008687" cy="3944868"/>
          </a:xfrm>
        </p:spPr>
        <p:txBody>
          <a:bodyPr/>
          <a:lstStyle/>
          <a:p>
            <a:pPr marL="0" indent="0">
              <a:spcAft>
                <a:spcPts val="600"/>
              </a:spcAft>
              <a:buFont typeface="Arial" panose="020B0604020202020204" pitchFamily="34" charset="0"/>
              <a:buNone/>
            </a:pPr>
            <a:endParaRPr lang="en-US" u="none" dirty="0">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A42F6F52-1397-A0C1-8969-4F83843CCEA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E8CF92B-7FE9-476E-8579-C703EEC34B37}"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54AFE61D-D912-7E2E-90B3-A5F16D93EC48}"/>
              </a:ext>
            </a:extLst>
          </p:cNvPr>
          <p:cNvSpPr txBox="1"/>
          <p:nvPr/>
        </p:nvSpPr>
        <p:spPr>
          <a:xfrm>
            <a:off x="-36358" y="1648605"/>
            <a:ext cx="688817" cy="221599"/>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p835/col1/¶2/ln1-6</a:t>
            </a:r>
          </a:p>
        </p:txBody>
      </p:sp>
      <p:sp>
        <p:nvSpPr>
          <p:cNvPr id="7" name="Left Brace 6">
            <a:extLst>
              <a:ext uri="{FF2B5EF4-FFF2-40B4-BE49-F238E27FC236}">
                <a16:creationId xmlns:a16="http://schemas.microsoft.com/office/drawing/2014/main" id="{CDC78C8B-6950-0CF3-AA0A-4ED249205EAA}"/>
              </a:ext>
            </a:extLst>
          </p:cNvPr>
          <p:cNvSpPr/>
          <p:nvPr/>
        </p:nvSpPr>
        <p:spPr>
          <a:xfrm>
            <a:off x="649551" y="1303141"/>
            <a:ext cx="300251" cy="1281309"/>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145A42E8-957F-C7B8-8BEA-065D1A9CEE3E}"/>
              </a:ext>
            </a:extLst>
          </p:cNvPr>
          <p:cNvSpPr txBox="1"/>
          <p:nvPr/>
        </p:nvSpPr>
        <p:spPr>
          <a:xfrm>
            <a:off x="-25245" y="2825051"/>
            <a:ext cx="688817" cy="775597"/>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p832/col3/¶3/ln3-9;</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p834/Table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Stimulated C-peptide columns, Intensive rows, all footnotes; p835/col1/¶2/ln1-6</a:t>
            </a:r>
          </a:p>
        </p:txBody>
      </p:sp>
      <p:sp>
        <p:nvSpPr>
          <p:cNvPr id="9" name="Left Brace 8">
            <a:extLst>
              <a:ext uri="{FF2B5EF4-FFF2-40B4-BE49-F238E27FC236}">
                <a16:creationId xmlns:a16="http://schemas.microsoft.com/office/drawing/2014/main" id="{3DBF004E-921E-A2A8-A26A-11BBA520C995}"/>
              </a:ext>
            </a:extLst>
          </p:cNvPr>
          <p:cNvSpPr/>
          <p:nvPr/>
        </p:nvSpPr>
        <p:spPr>
          <a:xfrm>
            <a:off x="661985" y="2664506"/>
            <a:ext cx="235424" cy="775597"/>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067A97D1-DE79-0C7C-FA1C-552C0AFE02EB}"/>
              </a:ext>
            </a:extLst>
          </p:cNvPr>
          <p:cNvSpPr txBox="1"/>
          <p:nvPr/>
        </p:nvSpPr>
        <p:spPr>
          <a:xfrm>
            <a:off x="0" y="3677118"/>
            <a:ext cx="688817" cy="406265"/>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p833/col1/¶3/ln1-7; p834/Table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header </a:t>
            </a:r>
          </a:p>
        </p:txBody>
      </p:sp>
      <p:cxnSp>
        <p:nvCxnSpPr>
          <p:cNvPr id="11" name="Straight Connector 10">
            <a:extLst>
              <a:ext uri="{FF2B5EF4-FFF2-40B4-BE49-F238E27FC236}">
                <a16:creationId xmlns:a16="http://schemas.microsoft.com/office/drawing/2014/main" id="{C8D7E41E-4211-E906-D523-B164705B1FC9}"/>
              </a:ext>
            </a:extLst>
          </p:cNvPr>
          <p:cNvCxnSpPr>
            <a:cxnSpLocks/>
          </p:cNvCxnSpPr>
          <p:nvPr/>
        </p:nvCxnSpPr>
        <p:spPr>
          <a:xfrm flipV="1">
            <a:off x="671513" y="3677806"/>
            <a:ext cx="74845" cy="55994"/>
          </a:xfrm>
          <a:prstGeom prst="line">
            <a:avLst/>
          </a:prstGeom>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8F91D8B7-046C-E046-2398-0F8447D89EC0}"/>
              </a:ext>
            </a:extLst>
          </p:cNvPr>
          <p:cNvSpPr txBox="1"/>
          <p:nvPr/>
        </p:nvSpPr>
        <p:spPr>
          <a:xfrm>
            <a:off x="6202363" y="2298656"/>
            <a:ext cx="688817" cy="960263"/>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p833/col1/¶3/ln1-7; p834/Table 2/Stimulated C-peptide group columns/Intensive rows for Retinopathy &amp; Albuminuria; all footnotes </a:t>
            </a:r>
          </a:p>
        </p:txBody>
      </p:sp>
      <p:sp>
        <p:nvSpPr>
          <p:cNvPr id="14" name="Right Brace 13">
            <a:extLst>
              <a:ext uri="{FF2B5EF4-FFF2-40B4-BE49-F238E27FC236}">
                <a16:creationId xmlns:a16="http://schemas.microsoft.com/office/drawing/2014/main" id="{25C55FC7-F593-13A4-3D08-7B017C5ABF42}"/>
              </a:ext>
            </a:extLst>
          </p:cNvPr>
          <p:cNvSpPr/>
          <p:nvPr/>
        </p:nvSpPr>
        <p:spPr>
          <a:xfrm>
            <a:off x="5821411" y="1469753"/>
            <a:ext cx="365078" cy="1958767"/>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6004FBBB-E88B-D4E4-FD3A-B0A0A5085F8B}"/>
              </a:ext>
            </a:extLst>
          </p:cNvPr>
          <p:cNvSpPr txBox="1"/>
          <p:nvPr/>
        </p:nvSpPr>
        <p:spPr>
          <a:xfrm>
            <a:off x="6197752" y="3585691"/>
            <a:ext cx="688817" cy="221599"/>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p832/col3/¶3/ln3-9</a:t>
            </a:r>
          </a:p>
        </p:txBody>
      </p:sp>
      <p:sp>
        <p:nvSpPr>
          <p:cNvPr id="16" name="Right Brace 15">
            <a:extLst>
              <a:ext uri="{FF2B5EF4-FFF2-40B4-BE49-F238E27FC236}">
                <a16:creationId xmlns:a16="http://schemas.microsoft.com/office/drawing/2014/main" id="{44E0B7F3-3D40-6158-4404-CFDCC0598080}"/>
              </a:ext>
            </a:extLst>
          </p:cNvPr>
          <p:cNvSpPr/>
          <p:nvPr/>
        </p:nvSpPr>
        <p:spPr>
          <a:xfrm>
            <a:off x="5923128" y="3519683"/>
            <a:ext cx="249072" cy="386544"/>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276162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F576107-2EC1-4836-BBE2-B29C7F5CEAC4}" type="slidenum">
              <a:rPr lang="fr-FR" smtClean="0"/>
              <a:t>43</a:t>
            </a:fld>
            <a:endParaRPr lang="fr-FR"/>
          </a:p>
        </p:txBody>
      </p:sp>
    </p:spTree>
    <p:extLst>
      <p:ext uri="{BB962C8B-B14F-4D97-AF65-F5344CB8AC3E}">
        <p14:creationId xmlns:p14="http://schemas.microsoft.com/office/powerpoint/2010/main" val="13081441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F576107-2EC1-4836-BBE2-B29C7F5CEAC4}" type="slidenum">
              <a:rPr lang="fr-FR" smtClean="0"/>
              <a:t>49</a:t>
            </a:fld>
            <a:endParaRPr lang="fr-FR"/>
          </a:p>
        </p:txBody>
      </p:sp>
    </p:spTree>
    <p:extLst>
      <p:ext uri="{BB962C8B-B14F-4D97-AF65-F5344CB8AC3E}">
        <p14:creationId xmlns:p14="http://schemas.microsoft.com/office/powerpoint/2010/main" val="18009980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F576107-2EC1-4836-BBE2-B29C7F5CEAC4}" type="slidenum">
              <a:rPr lang="fr-FR" smtClean="0"/>
              <a:t>50</a:t>
            </a:fld>
            <a:endParaRPr lang="fr-FR"/>
          </a:p>
        </p:txBody>
      </p:sp>
    </p:spTree>
    <p:extLst>
      <p:ext uri="{BB962C8B-B14F-4D97-AF65-F5344CB8AC3E}">
        <p14:creationId xmlns:p14="http://schemas.microsoft.com/office/powerpoint/2010/main" val="392032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F576107-2EC1-4836-BBE2-B29C7F5CEAC4}" type="slidenum">
              <a:rPr lang="fr-FR" smtClean="0"/>
              <a:t>21</a:t>
            </a:fld>
            <a:endParaRPr lang="fr-FR"/>
          </a:p>
        </p:txBody>
      </p:sp>
    </p:spTree>
    <p:extLst>
      <p:ext uri="{BB962C8B-B14F-4D97-AF65-F5344CB8AC3E}">
        <p14:creationId xmlns:p14="http://schemas.microsoft.com/office/powerpoint/2010/main" val="861645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F576107-2EC1-4836-BBE2-B29C7F5CEAC4}" type="slidenum">
              <a:rPr lang="fr-FR" smtClean="0"/>
              <a:t>24</a:t>
            </a:fld>
            <a:endParaRPr lang="fr-FR"/>
          </a:p>
        </p:txBody>
      </p:sp>
    </p:spTree>
    <p:extLst>
      <p:ext uri="{BB962C8B-B14F-4D97-AF65-F5344CB8AC3E}">
        <p14:creationId xmlns:p14="http://schemas.microsoft.com/office/powerpoint/2010/main" val="30443097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9738" y="4821506"/>
            <a:ext cx="6008687" cy="3944868"/>
          </a:xfrm>
        </p:spPr>
        <p:txBody>
          <a:bodyPr/>
          <a:lstStyle/>
          <a:p>
            <a:pPr marL="0" indent="0">
              <a:spcAft>
                <a:spcPts val="600"/>
              </a:spcAft>
              <a:buFont typeface="Arial" panose="020B0604020202020204" pitchFamily="34" charset="0"/>
              <a:buNone/>
            </a:pPr>
            <a:endParaRPr lang="en-US" u="none">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E8CF92B-7FE9-476E-8579-C703EEC34B37}"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7482F1FF-6A86-D648-27D5-873EA1A2514F}"/>
              </a:ext>
            </a:extLst>
          </p:cNvPr>
          <p:cNvSpPr txBox="1"/>
          <p:nvPr/>
        </p:nvSpPr>
        <p:spPr>
          <a:xfrm>
            <a:off x="-36358" y="1648605"/>
            <a:ext cx="688817" cy="221599"/>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p835/col1/¶2/ln1-6</a:t>
            </a:r>
          </a:p>
        </p:txBody>
      </p:sp>
      <p:sp>
        <p:nvSpPr>
          <p:cNvPr id="7" name="Left Brace 6">
            <a:extLst>
              <a:ext uri="{FF2B5EF4-FFF2-40B4-BE49-F238E27FC236}">
                <a16:creationId xmlns:a16="http://schemas.microsoft.com/office/drawing/2014/main" id="{3706B071-96BD-A1F0-D626-3CB0E8C5FE0F}"/>
              </a:ext>
            </a:extLst>
          </p:cNvPr>
          <p:cNvSpPr/>
          <p:nvPr/>
        </p:nvSpPr>
        <p:spPr>
          <a:xfrm>
            <a:off x="649551" y="1303141"/>
            <a:ext cx="300251" cy="1281309"/>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6520E571-8298-F46A-1A13-5AB8C932114B}"/>
              </a:ext>
            </a:extLst>
          </p:cNvPr>
          <p:cNvSpPr txBox="1"/>
          <p:nvPr/>
        </p:nvSpPr>
        <p:spPr>
          <a:xfrm>
            <a:off x="-25245" y="2825051"/>
            <a:ext cx="688817" cy="775597"/>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p832/col3/¶3/ln3-9;</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p834/Table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Stimulated C-peptide columns, Intensive rows, all footnotes; p835/col1/¶2/ln1-6</a:t>
            </a:r>
          </a:p>
        </p:txBody>
      </p:sp>
      <p:sp>
        <p:nvSpPr>
          <p:cNvPr id="9" name="Left Brace 8">
            <a:extLst>
              <a:ext uri="{FF2B5EF4-FFF2-40B4-BE49-F238E27FC236}">
                <a16:creationId xmlns:a16="http://schemas.microsoft.com/office/drawing/2014/main" id="{6C225013-3930-5BE4-2FEF-D0CFB3C05248}"/>
              </a:ext>
            </a:extLst>
          </p:cNvPr>
          <p:cNvSpPr/>
          <p:nvPr/>
        </p:nvSpPr>
        <p:spPr>
          <a:xfrm>
            <a:off x="661985" y="2664506"/>
            <a:ext cx="235424" cy="775597"/>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DE151A9D-B7A5-8897-4C5A-472989748416}"/>
              </a:ext>
            </a:extLst>
          </p:cNvPr>
          <p:cNvSpPr txBox="1"/>
          <p:nvPr/>
        </p:nvSpPr>
        <p:spPr>
          <a:xfrm>
            <a:off x="0" y="3677118"/>
            <a:ext cx="688817" cy="406265"/>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p833/col1/¶3/ln1-7; p834/Table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header </a:t>
            </a:r>
          </a:p>
        </p:txBody>
      </p:sp>
      <p:cxnSp>
        <p:nvCxnSpPr>
          <p:cNvPr id="11" name="Straight Connector 10">
            <a:extLst>
              <a:ext uri="{FF2B5EF4-FFF2-40B4-BE49-F238E27FC236}">
                <a16:creationId xmlns:a16="http://schemas.microsoft.com/office/drawing/2014/main" id="{02A7F7BE-02F0-6A06-E790-9BDCD3073C11}"/>
              </a:ext>
            </a:extLst>
          </p:cNvPr>
          <p:cNvCxnSpPr>
            <a:cxnSpLocks/>
          </p:cNvCxnSpPr>
          <p:nvPr/>
        </p:nvCxnSpPr>
        <p:spPr>
          <a:xfrm flipV="1">
            <a:off x="671513" y="3677806"/>
            <a:ext cx="74845" cy="55994"/>
          </a:xfrm>
          <a:prstGeom prst="line">
            <a:avLst/>
          </a:prstGeom>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A1F345F6-C171-D4A7-953A-B6B41518FD33}"/>
              </a:ext>
            </a:extLst>
          </p:cNvPr>
          <p:cNvSpPr txBox="1"/>
          <p:nvPr/>
        </p:nvSpPr>
        <p:spPr>
          <a:xfrm>
            <a:off x="6202363" y="2298656"/>
            <a:ext cx="688817" cy="960263"/>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p833/col1/¶3/ln1-7; p834/Table 2/Stimulated C-peptide group columns/Intensive rows for Retinopathy &amp; Albuminuria; all footnotes </a:t>
            </a:r>
          </a:p>
        </p:txBody>
      </p:sp>
      <p:sp>
        <p:nvSpPr>
          <p:cNvPr id="14" name="Right Brace 13">
            <a:extLst>
              <a:ext uri="{FF2B5EF4-FFF2-40B4-BE49-F238E27FC236}">
                <a16:creationId xmlns:a16="http://schemas.microsoft.com/office/drawing/2014/main" id="{DF23E118-9494-880C-ADAB-66B6AED691A9}"/>
              </a:ext>
            </a:extLst>
          </p:cNvPr>
          <p:cNvSpPr/>
          <p:nvPr/>
        </p:nvSpPr>
        <p:spPr>
          <a:xfrm>
            <a:off x="5821411" y="1469753"/>
            <a:ext cx="365078" cy="1958767"/>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44181297-38C1-7577-D378-CDDCE4077404}"/>
              </a:ext>
            </a:extLst>
          </p:cNvPr>
          <p:cNvSpPr txBox="1"/>
          <p:nvPr/>
        </p:nvSpPr>
        <p:spPr>
          <a:xfrm>
            <a:off x="6197752" y="3585691"/>
            <a:ext cx="688817" cy="221599"/>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p832/col3/¶3/ln3-9</a:t>
            </a:r>
          </a:p>
        </p:txBody>
      </p:sp>
      <p:sp>
        <p:nvSpPr>
          <p:cNvPr id="16" name="Right Brace 15">
            <a:extLst>
              <a:ext uri="{FF2B5EF4-FFF2-40B4-BE49-F238E27FC236}">
                <a16:creationId xmlns:a16="http://schemas.microsoft.com/office/drawing/2014/main" id="{204FCA18-0361-4BC5-E219-4E75F9007426}"/>
              </a:ext>
            </a:extLst>
          </p:cNvPr>
          <p:cNvSpPr/>
          <p:nvPr/>
        </p:nvSpPr>
        <p:spPr>
          <a:xfrm>
            <a:off x="5923128" y="3519683"/>
            <a:ext cx="249072" cy="386544"/>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905084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9738" y="4821506"/>
            <a:ext cx="6008687" cy="3944868"/>
          </a:xfrm>
        </p:spPr>
        <p:txBody>
          <a:bodyPr/>
          <a:lstStyle/>
          <a:p>
            <a:pPr marL="0" indent="0">
              <a:spcAft>
                <a:spcPts val="600"/>
              </a:spcAft>
              <a:buFont typeface="Arial" panose="020B0604020202020204" pitchFamily="34" charset="0"/>
              <a:buNone/>
            </a:pPr>
            <a:endParaRPr lang="en-US" u="none">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E8CF92B-7FE9-476E-8579-C703EEC34B37}"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7482F1FF-6A86-D648-27D5-873EA1A2514F}"/>
              </a:ext>
            </a:extLst>
          </p:cNvPr>
          <p:cNvSpPr txBox="1"/>
          <p:nvPr/>
        </p:nvSpPr>
        <p:spPr>
          <a:xfrm>
            <a:off x="-36358" y="1648605"/>
            <a:ext cx="688817" cy="221599"/>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p835/col1/¶2/ln1-6</a:t>
            </a:r>
          </a:p>
        </p:txBody>
      </p:sp>
      <p:sp>
        <p:nvSpPr>
          <p:cNvPr id="7" name="Left Brace 6">
            <a:extLst>
              <a:ext uri="{FF2B5EF4-FFF2-40B4-BE49-F238E27FC236}">
                <a16:creationId xmlns:a16="http://schemas.microsoft.com/office/drawing/2014/main" id="{3706B071-96BD-A1F0-D626-3CB0E8C5FE0F}"/>
              </a:ext>
            </a:extLst>
          </p:cNvPr>
          <p:cNvSpPr/>
          <p:nvPr/>
        </p:nvSpPr>
        <p:spPr>
          <a:xfrm>
            <a:off x="649551" y="1303141"/>
            <a:ext cx="300251" cy="1281309"/>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6520E571-8298-F46A-1A13-5AB8C932114B}"/>
              </a:ext>
            </a:extLst>
          </p:cNvPr>
          <p:cNvSpPr txBox="1"/>
          <p:nvPr/>
        </p:nvSpPr>
        <p:spPr>
          <a:xfrm>
            <a:off x="-25245" y="2825051"/>
            <a:ext cx="688817" cy="775597"/>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p832/col3/¶3/ln3-9;</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p834/Table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Stimulated C-peptide columns, Intensive rows, all footnotes; p835/col1/¶2/ln1-6</a:t>
            </a:r>
          </a:p>
        </p:txBody>
      </p:sp>
      <p:sp>
        <p:nvSpPr>
          <p:cNvPr id="9" name="Left Brace 8">
            <a:extLst>
              <a:ext uri="{FF2B5EF4-FFF2-40B4-BE49-F238E27FC236}">
                <a16:creationId xmlns:a16="http://schemas.microsoft.com/office/drawing/2014/main" id="{6C225013-3930-5BE4-2FEF-D0CFB3C05248}"/>
              </a:ext>
            </a:extLst>
          </p:cNvPr>
          <p:cNvSpPr/>
          <p:nvPr/>
        </p:nvSpPr>
        <p:spPr>
          <a:xfrm>
            <a:off x="661985" y="2664506"/>
            <a:ext cx="235424" cy="775597"/>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DE151A9D-B7A5-8897-4C5A-472989748416}"/>
              </a:ext>
            </a:extLst>
          </p:cNvPr>
          <p:cNvSpPr txBox="1"/>
          <p:nvPr/>
        </p:nvSpPr>
        <p:spPr>
          <a:xfrm>
            <a:off x="0" y="3677118"/>
            <a:ext cx="688817" cy="406265"/>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p833/col1/¶3/ln1-7; p834/Table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header </a:t>
            </a:r>
          </a:p>
        </p:txBody>
      </p:sp>
      <p:cxnSp>
        <p:nvCxnSpPr>
          <p:cNvPr id="11" name="Straight Connector 10">
            <a:extLst>
              <a:ext uri="{FF2B5EF4-FFF2-40B4-BE49-F238E27FC236}">
                <a16:creationId xmlns:a16="http://schemas.microsoft.com/office/drawing/2014/main" id="{02A7F7BE-02F0-6A06-E790-9BDCD3073C11}"/>
              </a:ext>
            </a:extLst>
          </p:cNvPr>
          <p:cNvCxnSpPr>
            <a:cxnSpLocks/>
          </p:cNvCxnSpPr>
          <p:nvPr/>
        </p:nvCxnSpPr>
        <p:spPr>
          <a:xfrm flipV="1">
            <a:off x="671513" y="3677806"/>
            <a:ext cx="74845" cy="55994"/>
          </a:xfrm>
          <a:prstGeom prst="line">
            <a:avLst/>
          </a:prstGeom>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A1F345F6-C171-D4A7-953A-B6B41518FD33}"/>
              </a:ext>
            </a:extLst>
          </p:cNvPr>
          <p:cNvSpPr txBox="1"/>
          <p:nvPr/>
        </p:nvSpPr>
        <p:spPr>
          <a:xfrm>
            <a:off x="6202363" y="2298656"/>
            <a:ext cx="688817" cy="960263"/>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p833/col1/¶3/ln1-7; p834/Table 2/Stimulated C-peptide group columns/Intensive rows for Retinopathy &amp; Albuminuria; all footnotes </a:t>
            </a:r>
          </a:p>
        </p:txBody>
      </p:sp>
      <p:sp>
        <p:nvSpPr>
          <p:cNvPr id="14" name="Right Brace 13">
            <a:extLst>
              <a:ext uri="{FF2B5EF4-FFF2-40B4-BE49-F238E27FC236}">
                <a16:creationId xmlns:a16="http://schemas.microsoft.com/office/drawing/2014/main" id="{DF23E118-9494-880C-ADAB-66B6AED691A9}"/>
              </a:ext>
            </a:extLst>
          </p:cNvPr>
          <p:cNvSpPr/>
          <p:nvPr/>
        </p:nvSpPr>
        <p:spPr>
          <a:xfrm>
            <a:off x="5821411" y="1469753"/>
            <a:ext cx="365078" cy="1958767"/>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44181297-38C1-7577-D378-CDDCE4077404}"/>
              </a:ext>
            </a:extLst>
          </p:cNvPr>
          <p:cNvSpPr txBox="1"/>
          <p:nvPr/>
        </p:nvSpPr>
        <p:spPr>
          <a:xfrm>
            <a:off x="6197752" y="3585691"/>
            <a:ext cx="688817" cy="221599"/>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p832/col3/¶3/ln3-9</a:t>
            </a:r>
          </a:p>
        </p:txBody>
      </p:sp>
      <p:sp>
        <p:nvSpPr>
          <p:cNvPr id="16" name="Right Brace 15">
            <a:extLst>
              <a:ext uri="{FF2B5EF4-FFF2-40B4-BE49-F238E27FC236}">
                <a16:creationId xmlns:a16="http://schemas.microsoft.com/office/drawing/2014/main" id="{204FCA18-0361-4BC5-E219-4E75F9007426}"/>
              </a:ext>
            </a:extLst>
          </p:cNvPr>
          <p:cNvSpPr/>
          <p:nvPr/>
        </p:nvSpPr>
        <p:spPr>
          <a:xfrm>
            <a:off x="5923128" y="3519683"/>
            <a:ext cx="249072" cy="386544"/>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10754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9738" y="4821506"/>
            <a:ext cx="6008687" cy="3944868"/>
          </a:xfrm>
        </p:spPr>
        <p:txBody>
          <a:bodyPr/>
          <a:lstStyle/>
          <a:p>
            <a:pPr marL="0" indent="0">
              <a:spcAft>
                <a:spcPts val="600"/>
              </a:spcAft>
              <a:buFont typeface="Arial" panose="020B0604020202020204" pitchFamily="34" charset="0"/>
              <a:buNone/>
            </a:pPr>
            <a:endParaRPr lang="en-US" u="none">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E8CF92B-7FE9-476E-8579-C703EEC34B37}"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7482F1FF-6A86-D648-27D5-873EA1A2514F}"/>
              </a:ext>
            </a:extLst>
          </p:cNvPr>
          <p:cNvSpPr txBox="1"/>
          <p:nvPr/>
        </p:nvSpPr>
        <p:spPr>
          <a:xfrm>
            <a:off x="-36358" y="1648605"/>
            <a:ext cx="688817" cy="221599"/>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p835/col1/¶2/ln1-6</a:t>
            </a:r>
          </a:p>
        </p:txBody>
      </p:sp>
      <p:sp>
        <p:nvSpPr>
          <p:cNvPr id="7" name="Left Brace 6">
            <a:extLst>
              <a:ext uri="{FF2B5EF4-FFF2-40B4-BE49-F238E27FC236}">
                <a16:creationId xmlns:a16="http://schemas.microsoft.com/office/drawing/2014/main" id="{3706B071-96BD-A1F0-D626-3CB0E8C5FE0F}"/>
              </a:ext>
            </a:extLst>
          </p:cNvPr>
          <p:cNvSpPr/>
          <p:nvPr/>
        </p:nvSpPr>
        <p:spPr>
          <a:xfrm>
            <a:off x="649551" y="1303141"/>
            <a:ext cx="300251" cy="1281309"/>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6520E571-8298-F46A-1A13-5AB8C932114B}"/>
              </a:ext>
            </a:extLst>
          </p:cNvPr>
          <p:cNvSpPr txBox="1"/>
          <p:nvPr/>
        </p:nvSpPr>
        <p:spPr>
          <a:xfrm>
            <a:off x="-25245" y="2825051"/>
            <a:ext cx="688817" cy="775597"/>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p832/col3/¶3/ln3-9;</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p834/Table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Stimulated C-peptide columns, Intensive rows, all footnotes; p835/col1/¶2/ln1-6</a:t>
            </a:r>
          </a:p>
        </p:txBody>
      </p:sp>
      <p:sp>
        <p:nvSpPr>
          <p:cNvPr id="9" name="Left Brace 8">
            <a:extLst>
              <a:ext uri="{FF2B5EF4-FFF2-40B4-BE49-F238E27FC236}">
                <a16:creationId xmlns:a16="http://schemas.microsoft.com/office/drawing/2014/main" id="{6C225013-3930-5BE4-2FEF-D0CFB3C05248}"/>
              </a:ext>
            </a:extLst>
          </p:cNvPr>
          <p:cNvSpPr/>
          <p:nvPr/>
        </p:nvSpPr>
        <p:spPr>
          <a:xfrm>
            <a:off x="661985" y="2664506"/>
            <a:ext cx="235424" cy="775597"/>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DE151A9D-B7A5-8897-4C5A-472989748416}"/>
              </a:ext>
            </a:extLst>
          </p:cNvPr>
          <p:cNvSpPr txBox="1"/>
          <p:nvPr/>
        </p:nvSpPr>
        <p:spPr>
          <a:xfrm>
            <a:off x="0" y="3677118"/>
            <a:ext cx="688817" cy="406265"/>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p833/col1/¶3/ln1-7; p834/Table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header </a:t>
            </a:r>
          </a:p>
        </p:txBody>
      </p:sp>
      <p:cxnSp>
        <p:nvCxnSpPr>
          <p:cNvPr id="11" name="Straight Connector 10">
            <a:extLst>
              <a:ext uri="{FF2B5EF4-FFF2-40B4-BE49-F238E27FC236}">
                <a16:creationId xmlns:a16="http://schemas.microsoft.com/office/drawing/2014/main" id="{02A7F7BE-02F0-6A06-E790-9BDCD3073C11}"/>
              </a:ext>
            </a:extLst>
          </p:cNvPr>
          <p:cNvCxnSpPr>
            <a:cxnSpLocks/>
          </p:cNvCxnSpPr>
          <p:nvPr/>
        </p:nvCxnSpPr>
        <p:spPr>
          <a:xfrm flipV="1">
            <a:off x="671513" y="3677806"/>
            <a:ext cx="74845" cy="55994"/>
          </a:xfrm>
          <a:prstGeom prst="line">
            <a:avLst/>
          </a:prstGeom>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A1F345F6-C171-D4A7-953A-B6B41518FD33}"/>
              </a:ext>
            </a:extLst>
          </p:cNvPr>
          <p:cNvSpPr txBox="1"/>
          <p:nvPr/>
        </p:nvSpPr>
        <p:spPr>
          <a:xfrm>
            <a:off x="6202363" y="2298656"/>
            <a:ext cx="688817" cy="960263"/>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p833/col1/¶3/ln1-7; p834/Table 2/Stimulated C-peptide group columns/Intensive rows for Retinopathy &amp; Albuminuria; all footnotes </a:t>
            </a:r>
          </a:p>
        </p:txBody>
      </p:sp>
      <p:sp>
        <p:nvSpPr>
          <p:cNvPr id="14" name="Right Brace 13">
            <a:extLst>
              <a:ext uri="{FF2B5EF4-FFF2-40B4-BE49-F238E27FC236}">
                <a16:creationId xmlns:a16="http://schemas.microsoft.com/office/drawing/2014/main" id="{DF23E118-9494-880C-ADAB-66B6AED691A9}"/>
              </a:ext>
            </a:extLst>
          </p:cNvPr>
          <p:cNvSpPr/>
          <p:nvPr/>
        </p:nvSpPr>
        <p:spPr>
          <a:xfrm>
            <a:off x="5821411" y="1469753"/>
            <a:ext cx="365078" cy="1958767"/>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44181297-38C1-7577-D378-CDDCE4077404}"/>
              </a:ext>
            </a:extLst>
          </p:cNvPr>
          <p:cNvSpPr txBox="1"/>
          <p:nvPr/>
        </p:nvSpPr>
        <p:spPr>
          <a:xfrm>
            <a:off x="6197752" y="3585691"/>
            <a:ext cx="688817" cy="221599"/>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p832/col3/¶3/ln3-9</a:t>
            </a:r>
          </a:p>
        </p:txBody>
      </p:sp>
      <p:sp>
        <p:nvSpPr>
          <p:cNvPr id="16" name="Right Brace 15">
            <a:extLst>
              <a:ext uri="{FF2B5EF4-FFF2-40B4-BE49-F238E27FC236}">
                <a16:creationId xmlns:a16="http://schemas.microsoft.com/office/drawing/2014/main" id="{204FCA18-0361-4BC5-E219-4E75F9007426}"/>
              </a:ext>
            </a:extLst>
          </p:cNvPr>
          <p:cNvSpPr/>
          <p:nvPr/>
        </p:nvSpPr>
        <p:spPr>
          <a:xfrm>
            <a:off x="5923128" y="3519683"/>
            <a:ext cx="249072" cy="386544"/>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525705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6D28BC-4ADD-AE20-C208-1DA9912ACF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BAE79D-6D8A-4446-67C5-18CB16BB8F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7C8F42-6461-30C0-E860-164B5A05F0B3}"/>
              </a:ext>
            </a:extLst>
          </p:cNvPr>
          <p:cNvSpPr>
            <a:spLocks noGrp="1"/>
          </p:cNvSpPr>
          <p:nvPr>
            <p:ph type="body" idx="1"/>
          </p:nvPr>
        </p:nvSpPr>
        <p:spPr>
          <a:xfrm>
            <a:off x="439738" y="4821506"/>
            <a:ext cx="6008687" cy="3944868"/>
          </a:xfrm>
        </p:spPr>
        <p:txBody>
          <a:bodyPr/>
          <a:lstStyle/>
          <a:p>
            <a:pPr marL="0" indent="0">
              <a:spcAft>
                <a:spcPts val="600"/>
              </a:spcAft>
              <a:buFont typeface="Arial" panose="020B0604020202020204" pitchFamily="34" charset="0"/>
              <a:buNone/>
            </a:pPr>
            <a:endParaRPr lang="en-US" u="none">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F6CD80A9-61A6-BB7F-7B20-DA8958424960}"/>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E8CF92B-7FE9-476E-8579-C703EEC34B37}"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F07A0F3B-0098-4163-84E8-C5CB1B78B8BD}"/>
              </a:ext>
            </a:extLst>
          </p:cNvPr>
          <p:cNvSpPr txBox="1"/>
          <p:nvPr/>
        </p:nvSpPr>
        <p:spPr>
          <a:xfrm>
            <a:off x="-36358" y="1648605"/>
            <a:ext cx="688817" cy="221599"/>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p835/col1/¶2/ln1-6</a:t>
            </a:r>
          </a:p>
        </p:txBody>
      </p:sp>
      <p:sp>
        <p:nvSpPr>
          <p:cNvPr id="7" name="Left Brace 6">
            <a:extLst>
              <a:ext uri="{FF2B5EF4-FFF2-40B4-BE49-F238E27FC236}">
                <a16:creationId xmlns:a16="http://schemas.microsoft.com/office/drawing/2014/main" id="{AA7EEB38-480D-EA84-5529-530033C8EE09}"/>
              </a:ext>
            </a:extLst>
          </p:cNvPr>
          <p:cNvSpPr/>
          <p:nvPr/>
        </p:nvSpPr>
        <p:spPr>
          <a:xfrm>
            <a:off x="649551" y="1303141"/>
            <a:ext cx="300251" cy="1281309"/>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026653BD-A9F3-382B-2A35-917797FE5264}"/>
              </a:ext>
            </a:extLst>
          </p:cNvPr>
          <p:cNvSpPr txBox="1"/>
          <p:nvPr/>
        </p:nvSpPr>
        <p:spPr>
          <a:xfrm>
            <a:off x="-25245" y="2825051"/>
            <a:ext cx="688817" cy="775597"/>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p832/col3/¶3/ln3-9;</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p834/Table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Stimulated C-peptide columns, Intensive rows, all footnotes; p835/col1/¶2/ln1-6</a:t>
            </a:r>
          </a:p>
        </p:txBody>
      </p:sp>
      <p:sp>
        <p:nvSpPr>
          <p:cNvPr id="9" name="Left Brace 8">
            <a:extLst>
              <a:ext uri="{FF2B5EF4-FFF2-40B4-BE49-F238E27FC236}">
                <a16:creationId xmlns:a16="http://schemas.microsoft.com/office/drawing/2014/main" id="{8BB601FF-AFD4-C18D-5352-B4F3EBBD8821}"/>
              </a:ext>
            </a:extLst>
          </p:cNvPr>
          <p:cNvSpPr/>
          <p:nvPr/>
        </p:nvSpPr>
        <p:spPr>
          <a:xfrm>
            <a:off x="661985" y="2664506"/>
            <a:ext cx="235424" cy="775597"/>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B56E403A-5884-0153-1366-CD62D1E49D44}"/>
              </a:ext>
            </a:extLst>
          </p:cNvPr>
          <p:cNvSpPr txBox="1"/>
          <p:nvPr/>
        </p:nvSpPr>
        <p:spPr>
          <a:xfrm>
            <a:off x="0" y="3677118"/>
            <a:ext cx="688817" cy="406265"/>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p833/col1/¶3/ln1-7; p834/Table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header </a:t>
            </a:r>
          </a:p>
        </p:txBody>
      </p:sp>
      <p:cxnSp>
        <p:nvCxnSpPr>
          <p:cNvPr id="11" name="Straight Connector 10">
            <a:extLst>
              <a:ext uri="{FF2B5EF4-FFF2-40B4-BE49-F238E27FC236}">
                <a16:creationId xmlns:a16="http://schemas.microsoft.com/office/drawing/2014/main" id="{2965A591-18D1-8C39-6D10-6EC22821E978}"/>
              </a:ext>
            </a:extLst>
          </p:cNvPr>
          <p:cNvCxnSpPr>
            <a:cxnSpLocks/>
          </p:cNvCxnSpPr>
          <p:nvPr/>
        </p:nvCxnSpPr>
        <p:spPr>
          <a:xfrm flipV="1">
            <a:off x="671513" y="3677806"/>
            <a:ext cx="74845" cy="55994"/>
          </a:xfrm>
          <a:prstGeom prst="line">
            <a:avLst/>
          </a:prstGeom>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117DF224-42DC-F2C7-2F87-00CC89BB3A03}"/>
              </a:ext>
            </a:extLst>
          </p:cNvPr>
          <p:cNvSpPr txBox="1"/>
          <p:nvPr/>
        </p:nvSpPr>
        <p:spPr>
          <a:xfrm>
            <a:off x="6202363" y="2298656"/>
            <a:ext cx="688817" cy="960263"/>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p833/col1/¶3/ln1-7; p834/Table 2/Stimulated C-peptide group columns/Intensive rows for Retinopathy &amp; Albuminuria; all footnotes </a:t>
            </a:r>
          </a:p>
        </p:txBody>
      </p:sp>
      <p:sp>
        <p:nvSpPr>
          <p:cNvPr id="14" name="Right Brace 13">
            <a:extLst>
              <a:ext uri="{FF2B5EF4-FFF2-40B4-BE49-F238E27FC236}">
                <a16:creationId xmlns:a16="http://schemas.microsoft.com/office/drawing/2014/main" id="{8134FC13-324D-320F-D600-3F817DACD49A}"/>
              </a:ext>
            </a:extLst>
          </p:cNvPr>
          <p:cNvSpPr/>
          <p:nvPr/>
        </p:nvSpPr>
        <p:spPr>
          <a:xfrm>
            <a:off x="5821411" y="1469753"/>
            <a:ext cx="365078" cy="1958767"/>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1B77F35A-EF86-3487-A96E-4E49F3AA8472}"/>
              </a:ext>
            </a:extLst>
          </p:cNvPr>
          <p:cNvSpPr txBox="1"/>
          <p:nvPr/>
        </p:nvSpPr>
        <p:spPr>
          <a:xfrm>
            <a:off x="6197752" y="3585691"/>
            <a:ext cx="688817" cy="221599"/>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p832/col3/¶3/ln3-9</a:t>
            </a:r>
          </a:p>
        </p:txBody>
      </p:sp>
      <p:sp>
        <p:nvSpPr>
          <p:cNvPr id="16" name="Right Brace 15">
            <a:extLst>
              <a:ext uri="{FF2B5EF4-FFF2-40B4-BE49-F238E27FC236}">
                <a16:creationId xmlns:a16="http://schemas.microsoft.com/office/drawing/2014/main" id="{DE3653B3-9036-3060-2305-42CF54A6E514}"/>
              </a:ext>
            </a:extLst>
          </p:cNvPr>
          <p:cNvSpPr/>
          <p:nvPr/>
        </p:nvSpPr>
        <p:spPr>
          <a:xfrm>
            <a:off x="5923128" y="3519683"/>
            <a:ext cx="249072" cy="386544"/>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48881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0D988F-E3FD-E676-735F-63A7E42AC0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1D2EA4-8416-90F0-B86A-9BD77E7D67C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AA6017-8F0F-36BC-8939-C9B5086884E6}"/>
              </a:ext>
            </a:extLst>
          </p:cNvPr>
          <p:cNvSpPr>
            <a:spLocks noGrp="1"/>
          </p:cNvSpPr>
          <p:nvPr>
            <p:ph type="body" idx="1"/>
          </p:nvPr>
        </p:nvSpPr>
        <p:spPr>
          <a:xfrm>
            <a:off x="439738" y="4821506"/>
            <a:ext cx="6008687" cy="3944868"/>
          </a:xfrm>
        </p:spPr>
        <p:txBody>
          <a:bodyPr/>
          <a:lstStyle/>
          <a:p>
            <a:pPr marL="0" indent="0">
              <a:spcAft>
                <a:spcPts val="600"/>
              </a:spcAft>
              <a:buFont typeface="Arial" panose="020B0604020202020204" pitchFamily="34" charset="0"/>
              <a:buNone/>
            </a:pPr>
            <a:endParaRPr lang="en-US" u="none" dirty="0">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5B53E060-4085-BA7C-7F27-80304DF42FBF}"/>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E8CF92B-7FE9-476E-8579-C703EEC34B37}"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AE0F5026-E33F-0EB5-C049-5EE6F82F9B32}"/>
              </a:ext>
            </a:extLst>
          </p:cNvPr>
          <p:cNvSpPr txBox="1"/>
          <p:nvPr/>
        </p:nvSpPr>
        <p:spPr>
          <a:xfrm>
            <a:off x="-36358" y="1648605"/>
            <a:ext cx="688817" cy="221599"/>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p835/col1/¶2/ln1-6</a:t>
            </a:r>
          </a:p>
        </p:txBody>
      </p:sp>
      <p:sp>
        <p:nvSpPr>
          <p:cNvPr id="7" name="Left Brace 6">
            <a:extLst>
              <a:ext uri="{FF2B5EF4-FFF2-40B4-BE49-F238E27FC236}">
                <a16:creationId xmlns:a16="http://schemas.microsoft.com/office/drawing/2014/main" id="{333C53E5-0E2F-7FA9-102B-35F00ED5E4AC}"/>
              </a:ext>
            </a:extLst>
          </p:cNvPr>
          <p:cNvSpPr/>
          <p:nvPr/>
        </p:nvSpPr>
        <p:spPr>
          <a:xfrm>
            <a:off x="649551" y="1303141"/>
            <a:ext cx="300251" cy="1281309"/>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F8DB23AD-6E3D-74F1-7FF5-E39C68EF4927}"/>
              </a:ext>
            </a:extLst>
          </p:cNvPr>
          <p:cNvSpPr txBox="1"/>
          <p:nvPr/>
        </p:nvSpPr>
        <p:spPr>
          <a:xfrm>
            <a:off x="-25245" y="2825051"/>
            <a:ext cx="688817" cy="775597"/>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p832/col3/¶3/ln3-9;</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p834/Table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Stimulated C-peptide columns, Intensive rows, all footnotes; p835/col1/¶2/ln1-6</a:t>
            </a:r>
          </a:p>
        </p:txBody>
      </p:sp>
      <p:sp>
        <p:nvSpPr>
          <p:cNvPr id="9" name="Left Brace 8">
            <a:extLst>
              <a:ext uri="{FF2B5EF4-FFF2-40B4-BE49-F238E27FC236}">
                <a16:creationId xmlns:a16="http://schemas.microsoft.com/office/drawing/2014/main" id="{119828B7-D202-7F70-4ACF-AF0FC789EB66}"/>
              </a:ext>
            </a:extLst>
          </p:cNvPr>
          <p:cNvSpPr/>
          <p:nvPr/>
        </p:nvSpPr>
        <p:spPr>
          <a:xfrm>
            <a:off x="661985" y="2664506"/>
            <a:ext cx="235424" cy="775597"/>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154FBD70-00C0-B781-570D-4E170699B992}"/>
              </a:ext>
            </a:extLst>
          </p:cNvPr>
          <p:cNvSpPr txBox="1"/>
          <p:nvPr/>
        </p:nvSpPr>
        <p:spPr>
          <a:xfrm>
            <a:off x="0" y="3677118"/>
            <a:ext cx="688817" cy="406265"/>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p833/col1/¶3/ln1-7; p834/Table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header </a:t>
            </a:r>
          </a:p>
        </p:txBody>
      </p:sp>
      <p:cxnSp>
        <p:nvCxnSpPr>
          <p:cNvPr id="11" name="Straight Connector 10">
            <a:extLst>
              <a:ext uri="{FF2B5EF4-FFF2-40B4-BE49-F238E27FC236}">
                <a16:creationId xmlns:a16="http://schemas.microsoft.com/office/drawing/2014/main" id="{F2B998A8-0C51-821D-720F-216CA0E66FE3}"/>
              </a:ext>
            </a:extLst>
          </p:cNvPr>
          <p:cNvCxnSpPr>
            <a:cxnSpLocks/>
          </p:cNvCxnSpPr>
          <p:nvPr/>
        </p:nvCxnSpPr>
        <p:spPr>
          <a:xfrm flipV="1">
            <a:off x="671513" y="3677806"/>
            <a:ext cx="74845" cy="55994"/>
          </a:xfrm>
          <a:prstGeom prst="line">
            <a:avLst/>
          </a:prstGeom>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56E26A07-B7EE-B3DB-E5BE-B4653B0B09F2}"/>
              </a:ext>
            </a:extLst>
          </p:cNvPr>
          <p:cNvSpPr txBox="1"/>
          <p:nvPr/>
        </p:nvSpPr>
        <p:spPr>
          <a:xfrm>
            <a:off x="6202363" y="2298656"/>
            <a:ext cx="688817" cy="960263"/>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p833/col1/¶3/ln1-7; p834/Table 2/Stimulated C-peptide group columns/Intensive rows for Retinopathy &amp; Albuminuria; all footnotes </a:t>
            </a:r>
          </a:p>
        </p:txBody>
      </p:sp>
      <p:sp>
        <p:nvSpPr>
          <p:cNvPr id="14" name="Right Brace 13">
            <a:extLst>
              <a:ext uri="{FF2B5EF4-FFF2-40B4-BE49-F238E27FC236}">
                <a16:creationId xmlns:a16="http://schemas.microsoft.com/office/drawing/2014/main" id="{56A44E40-2821-5CC7-0E5A-739A880F00BF}"/>
              </a:ext>
            </a:extLst>
          </p:cNvPr>
          <p:cNvSpPr/>
          <p:nvPr/>
        </p:nvSpPr>
        <p:spPr>
          <a:xfrm>
            <a:off x="5821411" y="1469753"/>
            <a:ext cx="365078" cy="1958767"/>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B0E44B3F-E1B6-BB21-EAA0-668DF58ED232}"/>
              </a:ext>
            </a:extLst>
          </p:cNvPr>
          <p:cNvSpPr txBox="1"/>
          <p:nvPr/>
        </p:nvSpPr>
        <p:spPr>
          <a:xfrm>
            <a:off x="6197752" y="3585691"/>
            <a:ext cx="688817" cy="221599"/>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p832/col3/¶3/ln3-9</a:t>
            </a:r>
          </a:p>
        </p:txBody>
      </p:sp>
      <p:sp>
        <p:nvSpPr>
          <p:cNvPr id="16" name="Right Brace 15">
            <a:extLst>
              <a:ext uri="{FF2B5EF4-FFF2-40B4-BE49-F238E27FC236}">
                <a16:creationId xmlns:a16="http://schemas.microsoft.com/office/drawing/2014/main" id="{D8CFF579-E67B-6B51-DF76-0D20A9F50D80}"/>
              </a:ext>
            </a:extLst>
          </p:cNvPr>
          <p:cNvSpPr/>
          <p:nvPr/>
        </p:nvSpPr>
        <p:spPr>
          <a:xfrm>
            <a:off x="5923128" y="3519683"/>
            <a:ext cx="249072" cy="386544"/>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11965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FFC78C-CD7E-F55D-C074-F4A647F21D0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41B3B6-D244-79F7-0E38-251ABAC2C2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9A8BD5-BF28-1815-EA54-3D65AD68E985}"/>
              </a:ext>
            </a:extLst>
          </p:cNvPr>
          <p:cNvSpPr>
            <a:spLocks noGrp="1"/>
          </p:cNvSpPr>
          <p:nvPr>
            <p:ph type="body" idx="1"/>
          </p:nvPr>
        </p:nvSpPr>
        <p:spPr>
          <a:xfrm>
            <a:off x="439738" y="4821506"/>
            <a:ext cx="6008687" cy="3944868"/>
          </a:xfrm>
        </p:spPr>
        <p:txBody>
          <a:bodyPr/>
          <a:lstStyle/>
          <a:p>
            <a:pPr marL="0" indent="0">
              <a:spcAft>
                <a:spcPts val="600"/>
              </a:spcAft>
              <a:buFont typeface="Arial" panose="020B0604020202020204" pitchFamily="34" charset="0"/>
              <a:buNone/>
            </a:pPr>
            <a:endParaRPr lang="en-US" u="none">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F5E5B49E-AB94-641D-5B39-B1AB868F66F8}"/>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E8CF92B-7FE9-476E-8579-C703EEC34B37}"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FA2D4643-9B02-F4A0-6153-C9F8D6A8C2F6}"/>
              </a:ext>
            </a:extLst>
          </p:cNvPr>
          <p:cNvSpPr txBox="1"/>
          <p:nvPr/>
        </p:nvSpPr>
        <p:spPr>
          <a:xfrm>
            <a:off x="-36358" y="1648605"/>
            <a:ext cx="688817" cy="221599"/>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p835/col1/¶2/ln1-6</a:t>
            </a:r>
          </a:p>
        </p:txBody>
      </p:sp>
      <p:sp>
        <p:nvSpPr>
          <p:cNvPr id="7" name="Left Brace 6">
            <a:extLst>
              <a:ext uri="{FF2B5EF4-FFF2-40B4-BE49-F238E27FC236}">
                <a16:creationId xmlns:a16="http://schemas.microsoft.com/office/drawing/2014/main" id="{FD6429C4-2FAE-3774-6138-BFD4FC60BEFB}"/>
              </a:ext>
            </a:extLst>
          </p:cNvPr>
          <p:cNvSpPr/>
          <p:nvPr/>
        </p:nvSpPr>
        <p:spPr>
          <a:xfrm>
            <a:off x="649551" y="1303141"/>
            <a:ext cx="300251" cy="1281309"/>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DAB43BC9-6405-5B16-BD5E-304E598D311D}"/>
              </a:ext>
            </a:extLst>
          </p:cNvPr>
          <p:cNvSpPr txBox="1"/>
          <p:nvPr/>
        </p:nvSpPr>
        <p:spPr>
          <a:xfrm>
            <a:off x="-25245" y="2825051"/>
            <a:ext cx="688817" cy="775597"/>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p832/col3/¶3/ln3-9;</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p834/Table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Stimulated C-peptide columns, Intensive rows, all footnotes; p835/col1/¶2/ln1-6</a:t>
            </a:r>
          </a:p>
        </p:txBody>
      </p:sp>
      <p:sp>
        <p:nvSpPr>
          <p:cNvPr id="9" name="Left Brace 8">
            <a:extLst>
              <a:ext uri="{FF2B5EF4-FFF2-40B4-BE49-F238E27FC236}">
                <a16:creationId xmlns:a16="http://schemas.microsoft.com/office/drawing/2014/main" id="{43DA140F-BE0C-D307-408F-CD818568DC6E}"/>
              </a:ext>
            </a:extLst>
          </p:cNvPr>
          <p:cNvSpPr/>
          <p:nvPr/>
        </p:nvSpPr>
        <p:spPr>
          <a:xfrm>
            <a:off x="661985" y="2664506"/>
            <a:ext cx="235424" cy="775597"/>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A015D8DB-7B16-3530-C050-4141DB004CDF}"/>
              </a:ext>
            </a:extLst>
          </p:cNvPr>
          <p:cNvSpPr txBox="1"/>
          <p:nvPr/>
        </p:nvSpPr>
        <p:spPr>
          <a:xfrm>
            <a:off x="0" y="3677118"/>
            <a:ext cx="688817" cy="406265"/>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p833/col1/¶3/ln1-7; p834/Table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header </a:t>
            </a:r>
          </a:p>
        </p:txBody>
      </p:sp>
      <p:cxnSp>
        <p:nvCxnSpPr>
          <p:cNvPr id="11" name="Straight Connector 10">
            <a:extLst>
              <a:ext uri="{FF2B5EF4-FFF2-40B4-BE49-F238E27FC236}">
                <a16:creationId xmlns:a16="http://schemas.microsoft.com/office/drawing/2014/main" id="{3B59963E-9251-78C1-072D-B1ED0CD18A7F}"/>
              </a:ext>
            </a:extLst>
          </p:cNvPr>
          <p:cNvCxnSpPr>
            <a:cxnSpLocks/>
          </p:cNvCxnSpPr>
          <p:nvPr/>
        </p:nvCxnSpPr>
        <p:spPr>
          <a:xfrm flipV="1">
            <a:off x="671513" y="3677806"/>
            <a:ext cx="74845" cy="55994"/>
          </a:xfrm>
          <a:prstGeom prst="line">
            <a:avLst/>
          </a:prstGeom>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70DBE7A8-9286-1580-04D6-F43290169DEE}"/>
              </a:ext>
            </a:extLst>
          </p:cNvPr>
          <p:cNvSpPr txBox="1"/>
          <p:nvPr/>
        </p:nvSpPr>
        <p:spPr>
          <a:xfrm>
            <a:off x="6202363" y="2298656"/>
            <a:ext cx="688817" cy="960263"/>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p833/col1/¶3/ln1-7; p834/Table 2/Stimulated C-peptide group columns/Intensive rows for Retinopathy &amp; Albuminuria; all footnotes </a:t>
            </a:r>
          </a:p>
        </p:txBody>
      </p:sp>
      <p:sp>
        <p:nvSpPr>
          <p:cNvPr id="14" name="Right Brace 13">
            <a:extLst>
              <a:ext uri="{FF2B5EF4-FFF2-40B4-BE49-F238E27FC236}">
                <a16:creationId xmlns:a16="http://schemas.microsoft.com/office/drawing/2014/main" id="{351022FD-EAF6-068B-B0FF-1CC65A251AA9}"/>
              </a:ext>
            </a:extLst>
          </p:cNvPr>
          <p:cNvSpPr/>
          <p:nvPr/>
        </p:nvSpPr>
        <p:spPr>
          <a:xfrm>
            <a:off x="5821411" y="1469753"/>
            <a:ext cx="365078" cy="1958767"/>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E99D9BFF-370F-3479-BB9D-26B1F3704E35}"/>
              </a:ext>
            </a:extLst>
          </p:cNvPr>
          <p:cNvSpPr txBox="1"/>
          <p:nvPr/>
        </p:nvSpPr>
        <p:spPr>
          <a:xfrm>
            <a:off x="6197752" y="3585691"/>
            <a:ext cx="688817" cy="221599"/>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Steffes 2003/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p832/col3/¶3/ln3-9</a:t>
            </a:r>
          </a:p>
        </p:txBody>
      </p:sp>
      <p:sp>
        <p:nvSpPr>
          <p:cNvPr id="16" name="Right Brace 15">
            <a:extLst>
              <a:ext uri="{FF2B5EF4-FFF2-40B4-BE49-F238E27FC236}">
                <a16:creationId xmlns:a16="http://schemas.microsoft.com/office/drawing/2014/main" id="{0EBF05BE-0758-24D3-E9AA-549B9F6BEF68}"/>
              </a:ext>
            </a:extLst>
          </p:cNvPr>
          <p:cNvSpPr/>
          <p:nvPr/>
        </p:nvSpPr>
        <p:spPr>
          <a:xfrm>
            <a:off x="5923128" y="3519683"/>
            <a:ext cx="249072" cy="386544"/>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119978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Logo (Light)">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5569CE8B-04AF-468F-B800-7ECF09FD6C99}"/>
              </a:ext>
            </a:extLst>
          </p:cNvPr>
          <p:cNvGrpSpPr>
            <a:grpSpLocks noChangeAspect="1"/>
          </p:cNvGrpSpPr>
          <p:nvPr userDrawn="1"/>
        </p:nvGrpSpPr>
        <p:grpSpPr>
          <a:xfrm>
            <a:off x="3236582" y="2227950"/>
            <a:ext cx="2670837" cy="687600"/>
            <a:chOff x="4767702" y="-472136"/>
            <a:chExt cx="745525" cy="191931"/>
          </a:xfrm>
          <a:solidFill>
            <a:srgbClr val="FFFFFF"/>
          </a:solidFill>
        </p:grpSpPr>
        <p:sp>
          <p:nvSpPr>
            <p:cNvPr id="10" name="Forme libre : forme 9">
              <a:extLst>
                <a:ext uri="{FF2B5EF4-FFF2-40B4-BE49-F238E27FC236}">
                  <a16:creationId xmlns:a16="http://schemas.microsoft.com/office/drawing/2014/main" id="{A862ADC4-857D-4471-A871-BD1A38FB23C1}"/>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sz="1800"/>
            </a:p>
          </p:txBody>
        </p:sp>
        <p:sp>
          <p:nvSpPr>
            <p:cNvPr id="11" name="Forme libre : forme 10">
              <a:extLst>
                <a:ext uri="{FF2B5EF4-FFF2-40B4-BE49-F238E27FC236}">
                  <a16:creationId xmlns:a16="http://schemas.microsoft.com/office/drawing/2014/main" id="{3473CDDD-9034-4972-B890-4C267C13F06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sz="1800">
                <a:solidFill>
                  <a:schemeClr val="accent2"/>
                </a:solidFill>
              </a:endParaRPr>
            </a:p>
          </p:txBody>
        </p:sp>
        <p:sp>
          <p:nvSpPr>
            <p:cNvPr id="12" name="Forme libre : forme 11">
              <a:extLst>
                <a:ext uri="{FF2B5EF4-FFF2-40B4-BE49-F238E27FC236}">
                  <a16:creationId xmlns:a16="http://schemas.microsoft.com/office/drawing/2014/main" id="{FA4CC508-0E53-4122-BCBD-4E37F1B71C30}"/>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sz="1800"/>
            </a:p>
          </p:txBody>
        </p:sp>
      </p:grpSp>
      <p:sp>
        <p:nvSpPr>
          <p:cNvPr id="3" name="Textfeld 2">
            <a:extLst>
              <a:ext uri="{FF2B5EF4-FFF2-40B4-BE49-F238E27FC236}">
                <a16:creationId xmlns:a16="http://schemas.microsoft.com/office/drawing/2014/main" id="{F582E619-80C5-289C-DA7A-7C2265127497}"/>
              </a:ext>
            </a:extLst>
          </p:cNvPr>
          <p:cNvSpPr txBox="1"/>
          <p:nvPr userDrawn="1"/>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MAT-DE-2600042-1.0-01/2026</a:t>
            </a:r>
            <a:endParaRPr lang="de-DE" sz="600" dirty="0">
              <a:solidFill>
                <a:srgbClr val="404040"/>
              </a:solidFill>
            </a:endParaRPr>
          </a:p>
        </p:txBody>
      </p:sp>
    </p:spTree>
    <p:extLst>
      <p:ext uri="{BB962C8B-B14F-4D97-AF65-F5344CB8AC3E}">
        <p14:creationId xmlns:p14="http://schemas.microsoft.com/office/powerpoint/2010/main" val="2053898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3_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hasCustomPrompt="1"/>
          </p:nvPr>
        </p:nvSpPr>
        <p:spPr>
          <a:xfrm>
            <a:off x="1828800" y="1428750"/>
            <a:ext cx="5943600" cy="2914650"/>
          </a:xfrm>
        </p:spPr>
        <p:txBody>
          <a:bodyPr>
            <a:noAutofit/>
          </a:bodyPr>
          <a:lstStyle>
            <a:lvl1pPr>
              <a:defRPr sz="1500"/>
            </a:lvl1pPr>
            <a:lvl2pPr>
              <a:defRPr sz="1500"/>
            </a:lvl2pPr>
            <a:lvl3pPr>
              <a:spcBef>
                <a:spcPts val="1800"/>
              </a:spcBef>
              <a:buClrTx/>
              <a:defRPr sz="1500">
                <a:solidFill>
                  <a:schemeClr val="bg2"/>
                </a:solidFill>
              </a:defRPr>
            </a:lvl3pPr>
            <a:lvl4pPr>
              <a:spcBef>
                <a:spcPts val="1800"/>
              </a:spcBef>
              <a:defRPr sz="1350">
                <a:solidFill>
                  <a:schemeClr val="bg2"/>
                </a:solidFill>
              </a:defRPr>
            </a:lvl4pPr>
            <a:lvl5pPr>
              <a:spcBef>
                <a:spcPts val="1800"/>
              </a:spcBef>
              <a:defRPr sz="1350">
                <a:solidFill>
                  <a:schemeClr val="bg2"/>
                </a:solidFill>
              </a:defRPr>
            </a:lvl5pPr>
          </a:lstStyle>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86668496"/>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1_body">
    <p:spTree>
      <p:nvGrpSpPr>
        <p:cNvPr id="1" name=""/>
        <p:cNvGrpSpPr/>
        <p:nvPr/>
      </p:nvGrpSpPr>
      <p:grpSpPr>
        <a:xfrm>
          <a:off x="0" y="0"/>
          <a:ext cx="0" cy="0"/>
          <a:chOff x="0" y="0"/>
          <a:chExt cx="0" cy="0"/>
        </a:xfrm>
      </p:grpSpPr>
      <p:sp>
        <p:nvSpPr>
          <p:cNvPr id="2" name="Title 1"/>
          <p:cNvSpPr>
            <a:spLocks noGrp="1"/>
          </p:cNvSpPr>
          <p:nvPr>
            <p:ph type="title"/>
          </p:nvPr>
        </p:nvSpPr>
        <p:spPr>
          <a:xfrm>
            <a:off x="375000" y="273846"/>
            <a:ext cx="8486775" cy="571663"/>
          </a:xfrm>
        </p:spPr>
        <p:txBody>
          <a:bodyPr anchor="t"/>
          <a:lstStyle/>
          <a:p>
            <a:r>
              <a:rPr lang="en-US" altLang="en-US" noProof="0"/>
              <a:t>Click to edit Master title style</a:t>
            </a:r>
          </a:p>
        </p:txBody>
      </p:sp>
      <p:sp>
        <p:nvSpPr>
          <p:cNvPr id="11" name="Text Placeholder 10"/>
          <p:cNvSpPr>
            <a:spLocks noGrp="1"/>
          </p:cNvSpPr>
          <p:nvPr>
            <p:ph type="body" sz="quarter" idx="10"/>
          </p:nvPr>
        </p:nvSpPr>
        <p:spPr>
          <a:xfrm>
            <a:off x="375048" y="975122"/>
            <a:ext cx="8486775" cy="3343275"/>
          </a:xfrm>
        </p:spPr>
        <p:txBody>
          <a:bodyPr/>
          <a:lstStyle>
            <a:lvl1pPr>
              <a:buClr>
                <a:schemeClr val="accent3"/>
              </a:buClr>
              <a:defRPr sz="1050" baseline="0"/>
            </a:lvl1pPr>
            <a:lvl2pPr>
              <a:buClr>
                <a:schemeClr val="accent3"/>
              </a:buClr>
              <a:defRPr sz="1050" baseline="0"/>
            </a:lvl2pPr>
            <a:lvl3pPr>
              <a:buClr>
                <a:schemeClr val="accent3"/>
              </a:buClr>
              <a:defRPr sz="1050" baseline="0"/>
            </a:lvl3pPr>
            <a:lvl4pPr>
              <a:buClr>
                <a:schemeClr val="accent3"/>
              </a:buClr>
              <a:defRPr sz="1050" baseline="0"/>
            </a:lvl4pPr>
            <a:lvl5pPr>
              <a:buClr>
                <a:schemeClr val="accent3"/>
              </a:buClr>
              <a:defRPr sz="1050" baseline="0"/>
            </a:lvl5p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6" name="Slide Number Placeholder 5">
            <a:extLst>
              <a:ext uri="{FF2B5EF4-FFF2-40B4-BE49-F238E27FC236}">
                <a16:creationId xmlns:a16="http://schemas.microsoft.com/office/drawing/2014/main" id="{93C9AC64-5A8A-45DB-D99B-0D0A55659FBF}"/>
              </a:ext>
            </a:extLst>
          </p:cNvPr>
          <p:cNvSpPr>
            <a:spLocks noGrp="1"/>
          </p:cNvSpPr>
          <p:nvPr>
            <p:ph type="sldNum" sz="quarter" idx="11"/>
          </p:nvPr>
        </p:nvSpPr>
        <p:spPr>
          <a:xfrm>
            <a:off x="8820151" y="4863704"/>
            <a:ext cx="320675" cy="273844"/>
          </a:xfrm>
          <a:prstGeom prst="rect">
            <a:avLst/>
          </a:prstGeom>
          <a:ln cap="flat" algn="ctr">
            <a:round/>
            <a:headEnd type="none" w="med" len="med"/>
            <a:tailEnd type="none" w="med" len="med"/>
          </a:ln>
        </p:spPr>
        <p:txBody>
          <a:bodyPr vert="horz" wrap="square" lIns="91440" tIns="45720" rIns="91440" bIns="45720" numCol="1" anchor="ctr" anchorCtr="0" compatLnSpc="1">
            <a:prstTxWarp prst="textNoShape">
              <a:avLst/>
            </a:prstTxWarp>
            <a:noAutofit/>
          </a:bodyPr>
          <a:lstStyle>
            <a:lvl1pPr algn="ctr">
              <a:defRPr sz="525">
                <a:solidFill>
                  <a:srgbClr val="2198DD"/>
                </a:solidFill>
                <a:latin typeface="Arial" panose="020B0604020202020204" pitchFamily="34" charset="0"/>
              </a:defRPr>
            </a:lvl1pPr>
          </a:lstStyle>
          <a:p>
            <a:fld id="{282C2E76-8C31-4E47-8EDB-0419A33E052F}" type="slidenum">
              <a:rPr lang="en-US" altLang="de-DE"/>
              <a:pPr/>
              <a:t>‹Nr.›</a:t>
            </a:fld>
            <a:endParaRPr lang="en-US" altLang="de-DE">
              <a:solidFill>
                <a:srgbClr val="000000"/>
              </a:solidFill>
            </a:endParaRPr>
          </a:p>
        </p:txBody>
      </p:sp>
    </p:spTree>
    <p:extLst>
      <p:ext uri="{BB962C8B-B14F-4D97-AF65-F5344CB8AC3E}">
        <p14:creationId xmlns:p14="http://schemas.microsoft.com/office/powerpoint/2010/main" val="3365778395"/>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p:bg>
      <p:bgRef idx="1001">
        <a:schemeClr val="bg1"/>
      </p:bgRef>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920CC99-2862-47B8-AA12-B455F7B72E17}"/>
              </a:ext>
            </a:extLst>
          </p:cNvPr>
          <p:cNvSpPr>
            <a:spLocks noGrp="1"/>
          </p:cNvSpPr>
          <p:nvPr>
            <p:ph type="title"/>
          </p:nvPr>
        </p:nvSpPr>
        <p:spPr/>
        <p:txBody>
          <a:bodyPr/>
          <a:lstStyle/>
          <a:p>
            <a:r>
              <a:rPr lang="fr-FR"/>
              <a:t>Modifiez le style du titre</a:t>
            </a:r>
            <a:endParaRPr lang="en-US"/>
          </a:p>
        </p:txBody>
      </p:sp>
      <p:sp>
        <p:nvSpPr>
          <p:cNvPr id="10" name="Espace réservé du texte 4">
            <a:extLst>
              <a:ext uri="{FF2B5EF4-FFF2-40B4-BE49-F238E27FC236}">
                <a16:creationId xmlns:a16="http://schemas.microsoft.com/office/drawing/2014/main" id="{B2003F5C-CB72-4CF3-92F6-48DF799244F6}"/>
              </a:ext>
            </a:extLst>
          </p:cNvPr>
          <p:cNvSpPr>
            <a:spLocks noGrp="1"/>
          </p:cNvSpPr>
          <p:nvPr>
            <p:ph type="body" sz="quarter" idx="2" hasCustomPrompt="1"/>
          </p:nvPr>
        </p:nvSpPr>
        <p:spPr>
          <a:xfrm>
            <a:off x="333730" y="1071319"/>
            <a:ext cx="8478000" cy="215444"/>
          </a:xfrm>
        </p:spPr>
        <p:txBody>
          <a:bodyPr wrap="square">
            <a:spAutoFit/>
          </a:bodyPr>
          <a:lstStyle>
            <a:lvl1pPr>
              <a:lnSpc>
                <a:spcPct val="100000"/>
              </a:lnSpc>
              <a:spcAft>
                <a:spcPts val="0"/>
              </a:spcAft>
              <a:defRPr sz="1400" b="0" i="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fr-FR" noProof="0"/>
              <a:t>Cliquez pour modifier les styles du texte du masque</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3"/>
          </p:nvPr>
        </p:nvSpPr>
        <p:spPr>
          <a:xfrm>
            <a:off x="331525" y="1340692"/>
            <a:ext cx="8478000" cy="32090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Tree>
    <p:extLst>
      <p:ext uri="{BB962C8B-B14F-4D97-AF65-F5344CB8AC3E}">
        <p14:creationId xmlns:p14="http://schemas.microsoft.com/office/powerpoint/2010/main" val="358843117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1215">
          <p15:clr>
            <a:srgbClr val="FBAE40"/>
          </p15:clr>
        </p15:guide>
        <p15:guide id="2" pos="21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le, Images and Descriptions">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endParaRPr lang="en-GB"/>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0C947720-2215-4D73-88E1-075BF17F8597}" type="slidenum">
              <a:rPr lang="en-GB" smtClean="0"/>
              <a:t>‹Nr.›</a:t>
            </a:fld>
            <a:endParaRPr lang="en-GB"/>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338494" y="1558352"/>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4572001" y="1558352"/>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p:nvPr>
        </p:nvSpPr>
        <p:spPr>
          <a:xfrm>
            <a:off x="333731" y="1829516"/>
            <a:ext cx="1755419" cy="2717116"/>
          </a:xfrm>
        </p:spPr>
        <p:txBody>
          <a:bodyPr>
            <a:noAutofit/>
          </a:bodyPr>
          <a:lstStyle>
            <a:lvl1pPr>
              <a:defRPr>
                <a:noFill/>
              </a:defRPr>
            </a:lvl1pPr>
          </a:lstStyle>
          <a:p>
            <a:r>
              <a:rPr lang="en-US" noProof="0"/>
              <a:t>Click icon to 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p:nvPr>
        </p:nvSpPr>
        <p:spPr>
          <a:xfrm>
            <a:off x="4572001" y="1829516"/>
            <a:ext cx="1755419" cy="2717116"/>
          </a:xfrm>
        </p:spPr>
        <p:txBody>
          <a:bodyPr>
            <a:noAutofit/>
          </a:bodyPr>
          <a:lstStyle>
            <a:lvl1pPr>
              <a:defRPr>
                <a:noFill/>
              </a:defRPr>
            </a:lvl1pPr>
          </a:lstStyle>
          <a:p>
            <a:r>
              <a:rPr lang="en-US" noProof="0"/>
              <a:t>Click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6539642" y="1829516"/>
            <a:ext cx="2059200"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2301374" y="1829516"/>
            <a:ext cx="2058403"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Espace réservé du texte 5">
            <a:extLst>
              <a:ext uri="{FF2B5EF4-FFF2-40B4-BE49-F238E27FC236}">
                <a16:creationId xmlns:a16="http://schemas.microsoft.com/office/drawing/2014/main" id="{8B0C0C30-D9D7-4BD7-AF39-B6CB516C9897}"/>
              </a:ext>
            </a:extLst>
          </p:cNvPr>
          <p:cNvSpPr>
            <a:spLocks noGrp="1"/>
          </p:cNvSpPr>
          <p:nvPr>
            <p:ph type="body" sz="quarter" idx="18"/>
          </p:nvPr>
        </p:nvSpPr>
        <p:spPr>
          <a:xfrm>
            <a:off x="333730" y="318887"/>
            <a:ext cx="8478000" cy="215444"/>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47" algn="l"/>
              </a:tabLst>
              <a:defRPr sz="400"/>
            </a:lvl3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1CD7C0F2-9ED1-4D8C-94FB-BE336E7168B9}"/>
              </a:ext>
            </a:extLst>
          </p:cNvPr>
          <p:cNvSpPr>
            <a:spLocks noGrp="1"/>
          </p:cNvSpPr>
          <p:nvPr>
            <p:ph type="body" sz="quarter" idx="22"/>
          </p:nvPr>
        </p:nvSpPr>
        <p:spPr>
          <a:xfrm>
            <a:off x="333730" y="1183184"/>
            <a:ext cx="8478000" cy="276999"/>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34787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Cover Title with Image (Dark)">
    <p:bg>
      <p:bgPr>
        <a:solidFill>
          <a:schemeClr val="accent1"/>
        </a:solidFill>
        <a:effectLst/>
      </p:bgPr>
    </p:bg>
    <p:spTree>
      <p:nvGrpSpPr>
        <p:cNvPr id="1" name=""/>
        <p:cNvGrpSpPr/>
        <p:nvPr/>
      </p:nvGrpSpPr>
      <p:grpSpPr>
        <a:xfrm>
          <a:off x="0" y="0"/>
          <a:ext cx="0" cy="0"/>
          <a:chOff x="0" y="0"/>
          <a:chExt cx="0" cy="0"/>
        </a:xfrm>
      </p:grpSpPr>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a:p>
          </p:txBody>
        </p:sp>
      </p:gr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a:t>Click icon to add picture</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2"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2"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a:t>Click icon to add SmartArt graphic</a:t>
            </a:r>
          </a:p>
        </p:txBody>
      </p:sp>
      <p:sp>
        <p:nvSpPr>
          <p:cNvPr id="21" name="Espace réservé du texte 5">
            <a:extLst>
              <a:ext uri="{FF2B5EF4-FFF2-40B4-BE49-F238E27FC236}">
                <a16:creationId xmlns:a16="http://schemas.microsoft.com/office/drawing/2014/main" id="{008D4AEF-2960-4B86-98AA-A0ABA6675BC8}"/>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2" name="Espace réservé du texte 5">
            <a:extLst>
              <a:ext uri="{FF2B5EF4-FFF2-40B4-BE49-F238E27FC236}">
                <a16:creationId xmlns:a16="http://schemas.microsoft.com/office/drawing/2014/main" id="{C4763866-3F61-4A13-9CE8-9A542B41F4FC}"/>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3" name="Espace réservé du texte 5">
            <a:extLst>
              <a:ext uri="{FF2B5EF4-FFF2-40B4-BE49-F238E27FC236}">
                <a16:creationId xmlns:a16="http://schemas.microsoft.com/office/drawing/2014/main" id="{7A2D6EFB-94B5-487C-A9CF-03E9B187D679}"/>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400" b="0" i="0" kern="120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3" name="Textfeld 2">
            <a:extLst>
              <a:ext uri="{FF2B5EF4-FFF2-40B4-BE49-F238E27FC236}">
                <a16:creationId xmlns:a16="http://schemas.microsoft.com/office/drawing/2014/main" id="{F9C58B1B-1E16-5F63-4F59-1DBF594DA168}"/>
              </a:ext>
            </a:extLst>
          </p:cNvPr>
          <p:cNvSpPr txBox="1"/>
          <p:nvPr userDrawn="1"/>
        </p:nvSpPr>
        <p:spPr>
          <a:xfrm rot="16200000">
            <a:off x="8348590" y="4348090"/>
            <a:ext cx="1406154" cy="184666"/>
          </a:xfrm>
          <a:prstGeom prst="rect">
            <a:avLst/>
          </a:prstGeom>
          <a:noFill/>
        </p:spPr>
        <p:txBody>
          <a:bodyPr wrap="none" rtlCol="0" anchor="ctr">
            <a:spAutoFit/>
          </a:bodyPr>
          <a:lstStyle/>
          <a:p>
            <a:pPr algn="l"/>
            <a:r>
              <a:rPr lang="de-DE" sz="600" b="0" i="0" dirty="0">
                <a:solidFill>
                  <a:schemeClr val="bg1"/>
                </a:solidFill>
                <a:effectLst/>
              </a:rPr>
              <a:t>MAT-DE-2600042-1.0-01/2026</a:t>
            </a:r>
          </a:p>
        </p:txBody>
      </p:sp>
    </p:spTree>
    <p:extLst>
      <p:ext uri="{BB962C8B-B14F-4D97-AF65-F5344CB8AC3E}">
        <p14:creationId xmlns:p14="http://schemas.microsoft.com/office/powerpoint/2010/main" val="1837068902"/>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1_Zwei Inhalte">
    <p:spTree>
      <p:nvGrpSpPr>
        <p:cNvPr id="1" name=""/>
        <p:cNvGrpSpPr/>
        <p:nvPr/>
      </p:nvGrpSpPr>
      <p:grpSpPr>
        <a:xfrm>
          <a:off x="0" y="0"/>
          <a:ext cx="0" cy="0"/>
          <a:chOff x="0" y="0"/>
          <a:chExt cx="0" cy="0"/>
        </a:xfrm>
      </p:grpSpPr>
      <p:pic>
        <p:nvPicPr>
          <p:cNvPr id="2" name="Grafik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68344" y="224086"/>
            <a:ext cx="1224927" cy="864096"/>
          </a:xfrm>
          <a:prstGeom prst="rect">
            <a:avLst/>
          </a:prstGeom>
        </p:spPr>
      </p:pic>
    </p:spTree>
    <p:extLst>
      <p:ext uri="{BB962C8B-B14F-4D97-AF65-F5344CB8AC3E}">
        <p14:creationId xmlns:p14="http://schemas.microsoft.com/office/powerpoint/2010/main" val="17210528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ntent on righ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640A4075-8388-4D55-A178-9B9B0A11486C}"/>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noProof="0"/>
          </a:p>
        </p:txBody>
      </p:sp>
      <p:sp>
        <p:nvSpPr>
          <p:cNvPr id="14" name="Title 1">
            <a:extLst>
              <a:ext uri="{FF2B5EF4-FFF2-40B4-BE49-F238E27FC236}">
                <a16:creationId xmlns:a16="http://schemas.microsoft.com/office/drawing/2014/main" id="{91492C5C-F468-4CB0-80F1-9B4B46F16C6A}"/>
              </a:ext>
            </a:extLst>
          </p:cNvPr>
          <p:cNvSpPr>
            <a:spLocks noGrp="1"/>
          </p:cNvSpPr>
          <p:nvPr>
            <p:ph type="title"/>
          </p:nvPr>
        </p:nvSpPr>
        <p:spPr>
          <a:xfrm>
            <a:off x="331201" y="288000"/>
            <a:ext cx="2118055" cy="720000"/>
          </a:xfrm>
        </p:spPr>
        <p:txBody>
          <a:bodyPr/>
          <a:lstStyle>
            <a:lvl1pPr>
              <a:defRPr>
                <a:solidFill>
                  <a:schemeClr val="bg1"/>
                </a:solidFill>
              </a:defRPr>
            </a:lvl1pPr>
          </a:lstStyle>
          <a:p>
            <a:r>
              <a:rPr lang="en-US"/>
              <a:t>Click to edit Master title style</a:t>
            </a:r>
          </a:p>
        </p:txBody>
      </p:sp>
      <p:sp>
        <p:nvSpPr>
          <p:cNvPr id="17" name="Espace réservé du texte 4">
            <a:extLst>
              <a:ext uri="{FF2B5EF4-FFF2-40B4-BE49-F238E27FC236}">
                <a16:creationId xmlns:a16="http://schemas.microsoft.com/office/drawing/2014/main" id="{6C9A8073-A40D-4AF6-AA04-2FF422EE4C1C}"/>
              </a:ext>
            </a:extLst>
          </p:cNvPr>
          <p:cNvSpPr>
            <a:spLocks noGrp="1"/>
          </p:cNvSpPr>
          <p:nvPr>
            <p:ph type="body" sz="quarter" idx="53"/>
          </p:nvPr>
        </p:nvSpPr>
        <p:spPr>
          <a:xfrm>
            <a:off x="333730" y="1071319"/>
            <a:ext cx="2116800" cy="430887"/>
          </a:xfrm>
        </p:spPr>
        <p:txBody>
          <a:bodyPr wrap="square">
            <a:spAutoFit/>
          </a:bodyPr>
          <a:lstStyle>
            <a:lvl1pPr>
              <a:lnSpc>
                <a:spcPct val="100000"/>
              </a:lnSpc>
              <a:spcAft>
                <a:spcPct val="0"/>
              </a:spcAft>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3CCFCBD4-C7D2-4B77-80E4-175D189F6AEC}"/>
              </a:ext>
            </a:extLst>
          </p:cNvPr>
          <p:cNvSpPr>
            <a:spLocks noGrp="1"/>
          </p:cNvSpPr>
          <p:nvPr>
            <p:ph type="body" sz="quarter" idx="49"/>
          </p:nvPr>
        </p:nvSpPr>
        <p:spPr>
          <a:xfrm>
            <a:off x="331526" y="1340692"/>
            <a:ext cx="2120260" cy="3338575"/>
          </a:xfrm>
        </p:spPr>
        <p:txBody>
          <a:bodyPr/>
          <a:lstStyle>
            <a:lvl1pPr>
              <a:defRPr>
                <a:solidFill>
                  <a:schemeClr val="tx2"/>
                </a:solidFill>
              </a:defRPr>
            </a:lvl1pPr>
            <a:lvl2pPr marL="226794" indent="-226794">
              <a:buFontTx/>
              <a:buBlip>
                <a:blip r:embed="rId2"/>
              </a:buBlip>
              <a:defRPr>
                <a:solidFill>
                  <a:schemeClr val="tx2"/>
                </a:solidFill>
              </a:defRPr>
            </a:lvl2pPr>
            <a:lvl3pPr marL="457189" indent="-226794">
              <a:buFontTx/>
              <a:buBlip>
                <a:blip r:embed="rId2"/>
              </a:buBlip>
              <a:defRPr>
                <a:solidFill>
                  <a:schemeClr val="tx2"/>
                </a:solidFill>
              </a:defRPr>
            </a:lvl3pPr>
            <a:lvl4pPr marL="683983" indent="-226794">
              <a:buFontTx/>
              <a:buBlip>
                <a:blip r:embed="rId2"/>
              </a:buBlip>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71043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‹Nr.›</a:t>
            </a:fld>
            <a:endParaRPr lang="en-US" noProof="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47"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50"/>
            <a:ext cx="847800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4"/>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998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Title (Dark)">
    <p:bg>
      <p:bgPr>
        <a:solidFill>
          <a:schemeClr val="accent1"/>
        </a:solidFill>
        <a:effectLst/>
      </p:bgPr>
    </p:bg>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6" y="333343"/>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sz="1800" noProof="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sz="1800" noProof="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sz="1800" noProof="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p:txBody>
          <a:bodyPr/>
          <a:lstStyle>
            <a:lvl1pPr>
              <a:defRPr>
                <a:solidFill>
                  <a:schemeClr val="bg2"/>
                </a:solidFill>
              </a:defRPr>
            </a:lvl1pPr>
          </a:lstStyle>
          <a:p>
            <a:r>
              <a:rPr lang="en-US"/>
              <a:t>XX . XX . XXXX</a:t>
            </a:r>
          </a:p>
        </p:txBody>
      </p:sp>
      <p:sp>
        <p:nvSpPr>
          <p:cNvPr id="17" name="Espace réservé du graphique SmartArt 18">
            <a:extLst>
              <a:ext uri="{FF2B5EF4-FFF2-40B4-BE49-F238E27FC236}">
                <a16:creationId xmlns:a16="http://schemas.microsoft.com/office/drawing/2014/main" id="{50E609C3-EA6F-468A-8B7C-CD27949FB33C}"/>
              </a:ext>
            </a:extLst>
          </p:cNvPr>
          <p:cNvSpPr>
            <a:spLocks noGrp="1" noChangeAspect="1"/>
          </p:cNvSpPr>
          <p:nvPr>
            <p:ph type="dgm" sz="quarter" idx="13"/>
          </p:nvPr>
        </p:nvSpPr>
        <p:spPr>
          <a:xfrm>
            <a:off x="4514348" y="3749929"/>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8" name="Espace réservé du graphique SmartArt 19">
            <a:extLst>
              <a:ext uri="{FF2B5EF4-FFF2-40B4-BE49-F238E27FC236}">
                <a16:creationId xmlns:a16="http://schemas.microsoft.com/office/drawing/2014/main" id="{F155B637-1E1E-462B-9FBB-56FD4231172C}"/>
              </a:ext>
            </a:extLst>
          </p:cNvPr>
          <p:cNvSpPr>
            <a:spLocks noGrp="1" noChangeAspect="1"/>
          </p:cNvSpPr>
          <p:nvPr>
            <p:ph type="dgm" sz="quarter" idx="14"/>
          </p:nvPr>
        </p:nvSpPr>
        <p:spPr>
          <a:xfrm>
            <a:off x="4514348" y="1161012"/>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6" name="Espace réservé du texte 5">
            <a:extLst>
              <a:ext uri="{FF2B5EF4-FFF2-40B4-BE49-F238E27FC236}">
                <a16:creationId xmlns:a16="http://schemas.microsoft.com/office/drawing/2014/main" id="{287A90CB-3485-4D3D-9E87-2D7382BBBC10}"/>
              </a:ext>
            </a:extLst>
          </p:cNvPr>
          <p:cNvSpPr>
            <a:spLocks noGrp="1"/>
          </p:cNvSpPr>
          <p:nvPr>
            <p:ph type="body" sz="quarter" idx="21"/>
          </p:nvPr>
        </p:nvSpPr>
        <p:spPr>
          <a:xfrm>
            <a:off x="1110584" y="1444726"/>
            <a:ext cx="6922834" cy="1243611"/>
          </a:xfrm>
        </p:spPr>
        <p:txBody>
          <a:bodyPr anchor="b">
            <a:noAutofit/>
          </a:bodyPr>
          <a:lstStyle>
            <a:lvl1pPr algn="ctr">
              <a:lnSpc>
                <a:spcPct val="96000"/>
              </a:lnSpc>
              <a:spcAft>
                <a:spcPts val="1000"/>
              </a:spcAft>
              <a:defRPr lang="fr-FR" sz="42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9" name="Espace réservé du texte 5">
            <a:extLst>
              <a:ext uri="{FF2B5EF4-FFF2-40B4-BE49-F238E27FC236}">
                <a16:creationId xmlns:a16="http://schemas.microsoft.com/office/drawing/2014/main" id="{54CCF570-9115-4289-839C-7FACBC619C13}"/>
              </a:ext>
            </a:extLst>
          </p:cNvPr>
          <p:cNvSpPr>
            <a:spLocks noGrp="1"/>
          </p:cNvSpPr>
          <p:nvPr>
            <p:ph type="body" sz="quarter" idx="22"/>
          </p:nvPr>
        </p:nvSpPr>
        <p:spPr>
          <a:xfrm>
            <a:off x="1110584" y="2818618"/>
            <a:ext cx="6922834" cy="403469"/>
          </a:xfrm>
        </p:spPr>
        <p:txBody>
          <a:bodyPr anchor="ctr">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42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0" name="Espace réservé du texte 5">
            <a:extLst>
              <a:ext uri="{FF2B5EF4-FFF2-40B4-BE49-F238E27FC236}">
                <a16:creationId xmlns:a16="http://schemas.microsoft.com/office/drawing/2014/main" id="{889FD9C7-FB39-4714-81F8-6EA37E5B621B}"/>
              </a:ext>
            </a:extLst>
          </p:cNvPr>
          <p:cNvSpPr>
            <a:spLocks noGrp="1"/>
          </p:cNvSpPr>
          <p:nvPr>
            <p:ph type="body" sz="quarter" idx="23"/>
          </p:nvPr>
        </p:nvSpPr>
        <p:spPr>
          <a:xfrm>
            <a:off x="1110584" y="3384937"/>
            <a:ext cx="6922834" cy="231290"/>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 name="Textfeld 1">
            <a:extLst>
              <a:ext uri="{FF2B5EF4-FFF2-40B4-BE49-F238E27FC236}">
                <a16:creationId xmlns:a16="http://schemas.microsoft.com/office/drawing/2014/main" id="{D469C118-F0EA-BF1F-9EDE-5C0248F4C1E9}"/>
              </a:ext>
            </a:extLst>
          </p:cNvPr>
          <p:cNvSpPr txBox="1"/>
          <p:nvPr userDrawn="1"/>
        </p:nvSpPr>
        <p:spPr>
          <a:xfrm rot="16200000">
            <a:off x="8348590" y="4348090"/>
            <a:ext cx="1406154" cy="184666"/>
          </a:xfrm>
          <a:prstGeom prst="rect">
            <a:avLst/>
          </a:prstGeom>
          <a:noFill/>
        </p:spPr>
        <p:txBody>
          <a:bodyPr wrap="none" rtlCol="0" anchor="ctr">
            <a:spAutoFit/>
          </a:bodyPr>
          <a:lstStyle/>
          <a:p>
            <a:pPr algn="l"/>
            <a:r>
              <a:rPr lang="de-DE" sz="600" b="0" i="0" dirty="0">
                <a:solidFill>
                  <a:schemeClr val="bg1"/>
                </a:solidFill>
                <a:effectLst/>
              </a:rPr>
              <a:t>MAT-DE-2600042-1.0-01/2026</a:t>
            </a:r>
          </a:p>
        </p:txBody>
      </p:sp>
    </p:spTree>
    <p:extLst>
      <p:ext uri="{BB962C8B-B14F-4D97-AF65-F5344CB8AC3E}">
        <p14:creationId xmlns:p14="http://schemas.microsoft.com/office/powerpoint/2010/main" val="3164638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A Takeaway Only">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‹Nr.›</a:t>
            </a:fld>
            <a:endParaRPr lang="en-US" noProof="0"/>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a:xfrm>
            <a:off x="331200" y="-590501"/>
            <a:ext cx="8485200" cy="491328"/>
          </a:xfrm>
        </p:spPr>
        <p:txBody>
          <a:bodyPr vert="horz" lIns="45720" tIns="45720" rIns="45720" bIns="45720" rtlCol="0" anchor="ctr">
            <a:noAutofit/>
          </a:bodyPr>
          <a:lstStyle>
            <a:lvl1pPr>
              <a:defRPr lang="en-US" dirty="0"/>
            </a:lvl1pPr>
          </a:lstStyle>
          <a:p>
            <a:pPr lvl="0"/>
            <a:endParaRPr lang="en-US"/>
          </a:p>
        </p:txBody>
      </p:sp>
      <p:sp>
        <p:nvSpPr>
          <p:cNvPr id="4" name="Text Placeholder 3">
            <a:extLst>
              <a:ext uri="{FF2B5EF4-FFF2-40B4-BE49-F238E27FC236}">
                <a16:creationId xmlns:a16="http://schemas.microsoft.com/office/drawing/2014/main" id="{B0E759B6-58CB-0294-D23A-649635C82515}"/>
              </a:ext>
            </a:extLst>
          </p:cNvPr>
          <p:cNvSpPr>
            <a:spLocks noGrp="1"/>
          </p:cNvSpPr>
          <p:nvPr>
            <p:ph type="body" sz="quarter" idx="17"/>
          </p:nvPr>
        </p:nvSpPr>
        <p:spPr>
          <a:xfrm>
            <a:off x="304800" y="182880"/>
            <a:ext cx="8476488" cy="463296"/>
          </a:xfrm>
        </p:spPr>
        <p:txBody>
          <a:bodyPr vert="horz" wrap="square" lIns="45720" tIns="45720" rIns="45720" bIns="45720" rtlCol="0">
            <a:noAutofit/>
          </a:bodyPr>
          <a:lstStyle>
            <a:lvl1pPr>
              <a:defRPr lang="en-US" smtClean="0"/>
            </a:lvl1pPr>
            <a:lvl2pPr>
              <a:defRPr lang="en-US" smtClean="0"/>
            </a:lvl2pPr>
            <a:lvl3pPr>
              <a:defRPr lang="en-US" smtClean="0"/>
            </a:lvl3pPr>
            <a:lvl4pPr>
              <a:defRPr lang="en-US" smtClean="0"/>
            </a:lvl4pPr>
            <a:lvl5pPr>
              <a:defRPr lang="en-US"/>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Tree>
    <p:extLst>
      <p:ext uri="{BB962C8B-B14F-4D97-AF65-F5344CB8AC3E}">
        <p14:creationId xmlns:p14="http://schemas.microsoft.com/office/powerpoint/2010/main" val="1315602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op Left">
    <p:bg>
      <p:bgPr>
        <a:solidFill>
          <a:srgbClr val="F5F3F8"/>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1828800" y="1428750"/>
            <a:ext cx="5943600" cy="2914650"/>
          </a:xfrm>
        </p:spPr>
        <p:txBody>
          <a:bodyPr>
            <a:noAutofit/>
          </a:bodyPr>
          <a:lstStyle>
            <a:lvl1pPr>
              <a:defRPr sz="1500"/>
            </a:lvl1pPr>
            <a:lvl2pPr>
              <a:defRPr sz="1500"/>
            </a:lvl2pPr>
            <a:lvl3pPr marL="457189" indent="-226794">
              <a:lnSpc>
                <a:spcPct val="100000"/>
              </a:lnSpc>
              <a:spcBef>
                <a:spcPts val="3000"/>
              </a:spcBef>
              <a:buClrTx/>
              <a:buFont typeface="Arial" panose="020B0604020202020204" pitchFamily="34" charset="0"/>
              <a:buChar char="•"/>
              <a:defRPr sz="1800">
                <a:solidFill>
                  <a:srgbClr val="4E565B"/>
                </a:solidFill>
                <a:latin typeface="+mn-lt"/>
              </a:defRPr>
            </a:lvl3pPr>
            <a:lvl4pPr marL="796905" indent="-227007">
              <a:lnSpc>
                <a:spcPct val="100000"/>
              </a:lnSpc>
              <a:spcBef>
                <a:spcPts val="1200"/>
              </a:spcBef>
              <a:buFont typeface="Arial" panose="020B0604020202020204" pitchFamily="34" charset="0"/>
              <a:buChar char="‒"/>
              <a:defRPr sz="1600">
                <a:solidFill>
                  <a:srgbClr val="4E565B"/>
                </a:solidFill>
                <a:latin typeface="+mn-lt"/>
              </a:defRPr>
            </a:lvl4pPr>
            <a:lvl5pPr marL="1082648" indent="-168271">
              <a:lnSpc>
                <a:spcPct val="100000"/>
              </a:lnSpc>
              <a:spcBef>
                <a:spcPts val="1200"/>
              </a:spcBef>
              <a:buFont typeface="Arial" panose="020B0604020202020204" pitchFamily="34" charset="0"/>
              <a:buChar char="•"/>
              <a:defRPr sz="1600" b="0">
                <a:solidFill>
                  <a:srgbClr val="4E565B"/>
                </a:solidFill>
                <a:latin typeface="+mn-lt"/>
              </a:defRPr>
            </a:lvl5pPr>
          </a:lstStyle>
          <a:p>
            <a:pPr lvl="2"/>
            <a:r>
              <a:rPr lang="en-US"/>
              <a:t>Third level</a:t>
            </a:r>
          </a:p>
          <a:p>
            <a:pPr lvl="3"/>
            <a:r>
              <a:rPr lang="en-US"/>
              <a:t>Fourth level</a:t>
            </a:r>
          </a:p>
          <a:p>
            <a:pPr lvl="4"/>
            <a:r>
              <a:rPr lang="en-US"/>
              <a:t>Fifth level</a:t>
            </a:r>
          </a:p>
          <a:p>
            <a:pPr lvl="4"/>
            <a:endParaRPr lang="en-US"/>
          </a:p>
        </p:txBody>
      </p:sp>
      <p:sp>
        <p:nvSpPr>
          <p:cNvPr id="3" name="Title 1">
            <a:extLst>
              <a:ext uri="{FF2B5EF4-FFF2-40B4-BE49-F238E27FC236}">
                <a16:creationId xmlns:a16="http://schemas.microsoft.com/office/drawing/2014/main" id="{1AC33AE8-9AD8-8C03-DAB6-69D85610B7EF}"/>
              </a:ext>
            </a:extLst>
          </p:cNvPr>
          <p:cNvSpPr>
            <a:spLocks noGrp="1"/>
          </p:cNvSpPr>
          <p:nvPr>
            <p:ph type="title"/>
          </p:nvPr>
        </p:nvSpPr>
        <p:spPr>
          <a:xfrm>
            <a:off x="331200" y="-636221"/>
            <a:ext cx="8485200" cy="491328"/>
          </a:xfrm>
        </p:spPr>
        <p:txBody>
          <a:bodyPr vert="horz" lIns="45720" tIns="45720" rIns="45720" bIns="45720" rtlCol="0" anchor="ctr">
            <a:noAutofit/>
          </a:bodyPr>
          <a:lstStyle>
            <a:lvl1pPr>
              <a:defRPr lang="en-US" dirty="0"/>
            </a:lvl1pPr>
          </a:lstStyle>
          <a:p>
            <a:pPr lvl="0"/>
            <a:endParaRPr lang="en-US"/>
          </a:p>
        </p:txBody>
      </p:sp>
      <p:sp>
        <p:nvSpPr>
          <p:cNvPr id="5" name="Text Placeholder 4">
            <a:extLst>
              <a:ext uri="{FF2B5EF4-FFF2-40B4-BE49-F238E27FC236}">
                <a16:creationId xmlns:a16="http://schemas.microsoft.com/office/drawing/2014/main" id="{9644DB74-4E01-87E7-D102-E748B416C05F}"/>
              </a:ext>
            </a:extLst>
          </p:cNvPr>
          <p:cNvSpPr>
            <a:spLocks noGrp="1"/>
          </p:cNvSpPr>
          <p:nvPr>
            <p:ph type="body" sz="quarter" idx="11"/>
          </p:nvPr>
        </p:nvSpPr>
        <p:spPr>
          <a:xfrm>
            <a:off x="304800" y="182881"/>
            <a:ext cx="8476488" cy="396240"/>
          </a:xfrm>
        </p:spPr>
        <p:txBody>
          <a:bodyPr vert="horz" wrap="square" lIns="45720" tIns="45720" rIns="45720" bIns="45720" rtlCol="0">
            <a:noAutofit/>
          </a:bodyPr>
          <a:lstStyle>
            <a:lvl1pPr>
              <a:defRPr lang="en-US" smtClean="0"/>
            </a:lvl1pPr>
            <a:lvl2pPr>
              <a:defRPr lang="en-US" smtClean="0"/>
            </a:lvl2pPr>
            <a:lvl3pPr>
              <a:defRPr lang="en-US" smtClean="0"/>
            </a:lvl3pPr>
            <a:lvl4pPr>
              <a:defRPr lang="en-US" smtClean="0"/>
            </a:lvl4pPr>
            <a:lvl5pPr>
              <a:defRPr lang="en-US"/>
            </a:lvl5pPr>
          </a:lstStyle>
          <a:p>
            <a:pPr lvl="0" defTabSz="914378">
              <a:spcBef>
                <a:spcPct val="20000"/>
              </a:spcBef>
              <a:buFontTx/>
            </a:pPr>
            <a:r>
              <a:rPr lang="en-US"/>
              <a:t>Click to edit Master text styles</a:t>
            </a:r>
          </a:p>
        </p:txBody>
      </p:sp>
    </p:spTree>
    <p:extLst>
      <p:ext uri="{BB962C8B-B14F-4D97-AF65-F5344CB8AC3E}">
        <p14:creationId xmlns:p14="http://schemas.microsoft.com/office/powerpoint/2010/main" val="2036524019"/>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4"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4"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4169622" y="4511009"/>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sz="1800" noProof="0"/>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4170048" y="4510418"/>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1800"/>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1800">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1800"/>
            </a:p>
          </p:txBody>
        </p:sp>
      </p:grpSp>
      <p:sp>
        <p:nvSpPr>
          <p:cNvPr id="4" name="Textfeld 3">
            <a:extLst>
              <a:ext uri="{FF2B5EF4-FFF2-40B4-BE49-F238E27FC236}">
                <a16:creationId xmlns:a16="http://schemas.microsoft.com/office/drawing/2014/main" id="{CD9790BE-4149-2F36-2500-9CCADF085481}"/>
              </a:ext>
            </a:extLst>
          </p:cNvPr>
          <p:cNvSpPr txBox="1"/>
          <p:nvPr userDrawn="1"/>
        </p:nvSpPr>
        <p:spPr>
          <a:xfrm rot="16200000">
            <a:off x="8348590" y="4348090"/>
            <a:ext cx="1406154" cy="184666"/>
          </a:xfrm>
          <a:prstGeom prst="rect">
            <a:avLst/>
          </a:prstGeom>
          <a:noFill/>
        </p:spPr>
        <p:txBody>
          <a:bodyPr wrap="none" rtlCol="0" anchor="ctr">
            <a:spAutoFit/>
          </a:bodyPr>
          <a:lstStyle/>
          <a:p>
            <a:pPr algn="l"/>
            <a:r>
              <a:rPr lang="de-DE" sz="600" b="0" i="0" dirty="0">
                <a:solidFill>
                  <a:schemeClr val="bg1"/>
                </a:solidFill>
                <a:effectLst/>
              </a:rPr>
              <a:t>MAT-DE-2600042-1.0-01/2026</a:t>
            </a:r>
          </a:p>
        </p:txBody>
      </p:sp>
    </p:spTree>
    <p:extLst>
      <p:ext uri="{BB962C8B-B14F-4D97-AF65-F5344CB8AC3E}">
        <p14:creationId xmlns:p14="http://schemas.microsoft.com/office/powerpoint/2010/main" val="1725044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os 3-Face Across New Template">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45720" tIns="45720" rIns="45720" bIns="45720" rtlCol="0" anchor="ctr">
            <a:noAutofit/>
          </a:bodyPr>
          <a:lstStyle>
            <a:lvl1pPr>
              <a:defRPr lang="en-US" dirty="0"/>
            </a:lvl1pPr>
          </a:lstStyle>
          <a:p>
            <a:pPr lvl="0"/>
            <a:r>
              <a:rPr lang="en-US"/>
              <a:t>Click to edit Master title style</a:t>
            </a:r>
          </a:p>
        </p:txBody>
      </p:sp>
      <p:sp>
        <p:nvSpPr>
          <p:cNvPr id="4" name="Picture Placeholder 3"/>
          <p:cNvSpPr>
            <a:spLocks noGrp="1"/>
          </p:cNvSpPr>
          <p:nvPr>
            <p:ph type="pic" sz="quarter" idx="10"/>
          </p:nvPr>
        </p:nvSpPr>
        <p:spPr>
          <a:xfrm>
            <a:off x="1378335" y="914400"/>
            <a:ext cx="850392" cy="1271588"/>
          </a:xfrm>
          <a:solidFill>
            <a:schemeClr val="bg1"/>
          </a:solidFill>
          <a:ln>
            <a:solidFill>
              <a:srgbClr val="4E565B"/>
            </a:solidFill>
          </a:ln>
          <a:effectLst>
            <a:outerShdw blurRad="50800" dist="38100" dir="2700000" algn="tl" rotWithShape="0">
              <a:prstClr val="black">
                <a:alpha val="40000"/>
              </a:prstClr>
            </a:outerShdw>
          </a:effectLst>
        </p:spPr>
        <p:txBody>
          <a:bodyPr/>
          <a:lstStyle>
            <a:lvl1pPr>
              <a:defRPr sz="1200"/>
            </a:lvl1pPr>
          </a:lstStyle>
          <a:p>
            <a:pPr lvl="0"/>
            <a:r>
              <a:rPr lang="en-US"/>
              <a:t>Click icon to add picture</a:t>
            </a:r>
          </a:p>
        </p:txBody>
      </p:sp>
      <p:sp>
        <p:nvSpPr>
          <p:cNvPr id="8" name="Text Placeholder 7"/>
          <p:cNvSpPr>
            <a:spLocks noGrp="1"/>
          </p:cNvSpPr>
          <p:nvPr>
            <p:ph type="body" sz="quarter" idx="11"/>
          </p:nvPr>
        </p:nvSpPr>
        <p:spPr>
          <a:xfrm>
            <a:off x="533400" y="2228850"/>
            <a:ext cx="2514600" cy="1028700"/>
          </a:xfrm>
        </p:spPr>
        <p:txBody>
          <a:bodyPr vert="horz" wrap="square" lIns="45720" tIns="45720" rIns="45720" bIns="45720" rtlCol="0">
            <a:noAutofit/>
          </a:bodyPr>
          <a:lstStyle>
            <a:lvl1pPr>
              <a:spcBef>
                <a:spcPts val="300"/>
              </a:spcBef>
              <a:defRPr lang="en-US" sz="1050" dirty="0" smtClean="0"/>
            </a:lvl1pPr>
            <a:lvl2pPr>
              <a:spcBef>
                <a:spcPts val="300"/>
              </a:spcBef>
              <a:defRPr lang="en-US" sz="1000" dirty="0" smtClean="0"/>
            </a:lvl2pPr>
            <a:lvl3pPr>
              <a:spcBef>
                <a:spcPts val="300"/>
              </a:spcBef>
              <a:defRPr lang="en-US" sz="1000" dirty="0" smtClean="0"/>
            </a:lvl3pPr>
            <a:lvl4pPr>
              <a:spcBef>
                <a:spcPts val="300"/>
              </a:spcBef>
              <a:defRPr lang="en-US" sz="900" dirty="0" smtClean="0"/>
            </a:lvl4pPr>
            <a:lvl5pPr>
              <a:spcBef>
                <a:spcPts val="300"/>
              </a:spcBef>
              <a:defRPr lang="en-US" sz="900" dirty="0"/>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
        <p:nvSpPr>
          <p:cNvPr id="10" name="Picture Placeholder 9"/>
          <p:cNvSpPr>
            <a:spLocks noGrp="1"/>
          </p:cNvSpPr>
          <p:nvPr>
            <p:ph type="pic" sz="quarter" idx="12"/>
          </p:nvPr>
        </p:nvSpPr>
        <p:spPr>
          <a:xfrm>
            <a:off x="4156994" y="914400"/>
            <a:ext cx="850392" cy="1271588"/>
          </a:xfrm>
          <a:solidFill>
            <a:schemeClr val="bg1"/>
          </a:solidFill>
          <a:ln>
            <a:solidFill>
              <a:srgbClr val="4E565B"/>
            </a:solidFill>
          </a:ln>
          <a:effectLst>
            <a:outerShdw blurRad="50800" dist="38100" dir="2700000" algn="tl" rotWithShape="0">
              <a:prstClr val="black">
                <a:alpha val="40000"/>
              </a:prstClr>
            </a:outerShdw>
          </a:effectLst>
        </p:spPr>
        <p:txBody>
          <a:bodyPr vert="horz" lIns="91440" tIns="45720" rIns="91440" bIns="45720" rtlCol="0">
            <a:noAutofit/>
          </a:bodyPr>
          <a:lstStyle>
            <a:lvl1pPr>
              <a:defRPr lang="en-US" sz="1200"/>
            </a:lvl1pPr>
          </a:lstStyle>
          <a:p>
            <a:pPr lvl="0"/>
            <a:r>
              <a:rPr lang="en-US"/>
              <a:t>Click icon to add picture</a:t>
            </a:r>
          </a:p>
        </p:txBody>
      </p:sp>
      <p:sp>
        <p:nvSpPr>
          <p:cNvPr id="12" name="Picture Placeholder 11"/>
          <p:cNvSpPr>
            <a:spLocks noGrp="1"/>
          </p:cNvSpPr>
          <p:nvPr>
            <p:ph type="pic" sz="quarter" idx="13"/>
          </p:nvPr>
        </p:nvSpPr>
        <p:spPr>
          <a:xfrm>
            <a:off x="6969605" y="914400"/>
            <a:ext cx="850392" cy="1271588"/>
          </a:xfrm>
          <a:solidFill>
            <a:schemeClr val="bg1"/>
          </a:solidFill>
          <a:ln>
            <a:solidFill>
              <a:srgbClr val="4E565B"/>
            </a:solidFill>
          </a:ln>
          <a:effectLst>
            <a:outerShdw blurRad="50800" dist="38100" dir="2700000" algn="tl" rotWithShape="0">
              <a:prstClr val="black">
                <a:alpha val="40000"/>
              </a:prstClr>
            </a:outerShdw>
          </a:effectLst>
        </p:spPr>
        <p:txBody>
          <a:bodyPr vert="horz" lIns="91440" tIns="45720" rIns="91440" bIns="45720" rtlCol="0">
            <a:noAutofit/>
          </a:bodyPr>
          <a:lstStyle>
            <a:lvl1pPr>
              <a:defRPr lang="en-US" sz="1200"/>
            </a:lvl1pPr>
          </a:lstStyle>
          <a:p>
            <a:pPr lvl="0"/>
            <a:r>
              <a:rPr lang="en-US"/>
              <a:t>Click icon to add picture</a:t>
            </a:r>
          </a:p>
        </p:txBody>
      </p:sp>
      <p:sp>
        <p:nvSpPr>
          <p:cNvPr id="14" name="Text Placeholder 13"/>
          <p:cNvSpPr>
            <a:spLocks noGrp="1"/>
          </p:cNvSpPr>
          <p:nvPr>
            <p:ph type="body" sz="quarter" idx="14"/>
          </p:nvPr>
        </p:nvSpPr>
        <p:spPr>
          <a:xfrm>
            <a:off x="3352800" y="2228850"/>
            <a:ext cx="2514600" cy="1028700"/>
          </a:xfrm>
        </p:spPr>
        <p:txBody>
          <a:bodyPr vert="horz" wrap="square" lIns="45720" tIns="45720" rIns="45720" bIns="45720" rtlCol="0">
            <a:noAutofit/>
          </a:bodyPr>
          <a:lstStyle>
            <a:lvl1pPr>
              <a:spcBef>
                <a:spcPts val="300"/>
              </a:spcBef>
              <a:defRPr lang="en-US" sz="1050" smtClean="0"/>
            </a:lvl1pPr>
            <a:lvl2pPr>
              <a:spcBef>
                <a:spcPts val="300"/>
              </a:spcBef>
              <a:defRPr lang="en-US" sz="1000" smtClean="0"/>
            </a:lvl2pPr>
            <a:lvl3pPr>
              <a:spcBef>
                <a:spcPts val="300"/>
              </a:spcBef>
              <a:defRPr lang="en-US" sz="1000" smtClean="0"/>
            </a:lvl3pPr>
            <a:lvl4pPr>
              <a:spcBef>
                <a:spcPts val="300"/>
              </a:spcBef>
              <a:defRPr lang="en-US" sz="900" smtClean="0"/>
            </a:lvl4pPr>
            <a:lvl5pPr>
              <a:spcBef>
                <a:spcPts val="300"/>
              </a:spcBef>
              <a:defRPr lang="en-US" sz="900"/>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
        <p:nvSpPr>
          <p:cNvPr id="16" name="Text Placeholder 15"/>
          <p:cNvSpPr>
            <a:spLocks noGrp="1"/>
          </p:cNvSpPr>
          <p:nvPr>
            <p:ph type="body" sz="quarter" idx="15"/>
          </p:nvPr>
        </p:nvSpPr>
        <p:spPr>
          <a:xfrm>
            <a:off x="6172200" y="2228850"/>
            <a:ext cx="2514600" cy="1028700"/>
          </a:xfrm>
        </p:spPr>
        <p:txBody>
          <a:bodyPr vert="horz" wrap="square" lIns="45720" tIns="45720" rIns="45720" bIns="45720" rtlCol="0">
            <a:noAutofit/>
          </a:bodyPr>
          <a:lstStyle>
            <a:lvl1pPr>
              <a:spcBef>
                <a:spcPts val="300"/>
              </a:spcBef>
              <a:defRPr lang="en-US" sz="1050" dirty="0" smtClean="0"/>
            </a:lvl1pPr>
            <a:lvl2pPr>
              <a:spcBef>
                <a:spcPts val="300"/>
              </a:spcBef>
              <a:defRPr lang="en-US" sz="1000" dirty="0" smtClean="0"/>
            </a:lvl2pPr>
            <a:lvl3pPr>
              <a:spcBef>
                <a:spcPts val="300"/>
              </a:spcBef>
              <a:defRPr lang="en-US" sz="1000" dirty="0" smtClean="0"/>
            </a:lvl3pPr>
            <a:lvl4pPr>
              <a:spcBef>
                <a:spcPts val="300"/>
              </a:spcBef>
              <a:defRPr lang="en-US" sz="900" dirty="0" smtClean="0"/>
            </a:lvl4pPr>
            <a:lvl5pPr>
              <a:spcBef>
                <a:spcPts val="300"/>
              </a:spcBef>
              <a:defRPr lang="en-US" sz="900" dirty="0"/>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
        <p:nvSpPr>
          <p:cNvPr id="5" name="Text Placeholder 4"/>
          <p:cNvSpPr>
            <a:spLocks noGrp="1"/>
          </p:cNvSpPr>
          <p:nvPr>
            <p:ph type="body" sz="quarter" idx="16"/>
          </p:nvPr>
        </p:nvSpPr>
        <p:spPr>
          <a:xfrm>
            <a:off x="301752" y="178309"/>
            <a:ext cx="8247888" cy="360331"/>
          </a:xfrm>
        </p:spPr>
        <p:txBody>
          <a:bodyPr/>
          <a:lstStyle/>
          <a:p>
            <a:pPr lvl="0"/>
            <a:r>
              <a:rPr lang="en-US"/>
              <a:t>Click to edit Master text styles</a:t>
            </a:r>
          </a:p>
        </p:txBody>
      </p:sp>
      <p:sp>
        <p:nvSpPr>
          <p:cNvPr id="3" name="Slide Number Placeholder 5">
            <a:extLst>
              <a:ext uri="{FF2B5EF4-FFF2-40B4-BE49-F238E27FC236}">
                <a16:creationId xmlns:a16="http://schemas.microsoft.com/office/drawing/2014/main" id="{B6219E5A-8FF1-965C-D37F-C8C57C22392B}"/>
              </a:ext>
            </a:extLst>
          </p:cNvPr>
          <p:cNvSpPr>
            <a:spLocks noGrp="1"/>
          </p:cNvSpPr>
          <p:nvPr>
            <p:ph type="sldNum" sz="quarter" idx="4"/>
          </p:nvPr>
        </p:nvSpPr>
        <p:spPr>
          <a:xfrm>
            <a:off x="8336226" y="4820495"/>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noProof="0" smtClean="0"/>
              <a:pPr/>
              <a:t>‹Nr.›</a:t>
            </a:fld>
            <a:endParaRPr lang="en-US" noProof="0"/>
          </a:p>
        </p:txBody>
      </p:sp>
    </p:spTree>
    <p:extLst>
      <p:ext uri="{BB962C8B-B14F-4D97-AF65-F5344CB8AC3E}">
        <p14:creationId xmlns:p14="http://schemas.microsoft.com/office/powerpoint/2010/main" val="1348587082"/>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Bios 4-Face New Templa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Picture Placeholder 3"/>
          <p:cNvSpPr>
            <a:spLocks noGrp="1"/>
          </p:cNvSpPr>
          <p:nvPr>
            <p:ph type="pic" sz="quarter" idx="10"/>
          </p:nvPr>
        </p:nvSpPr>
        <p:spPr>
          <a:xfrm>
            <a:off x="457200" y="8953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dirty="0"/>
            </a:lvl1pPr>
          </a:lstStyle>
          <a:p>
            <a:pPr lvl="0"/>
            <a:r>
              <a:rPr lang="en-US"/>
              <a:t>Click icon to add picture</a:t>
            </a:r>
          </a:p>
        </p:txBody>
      </p:sp>
      <p:sp>
        <p:nvSpPr>
          <p:cNvPr id="8" name="Text Placeholder 7"/>
          <p:cNvSpPr>
            <a:spLocks noGrp="1"/>
          </p:cNvSpPr>
          <p:nvPr>
            <p:ph type="body" sz="quarter" idx="11"/>
          </p:nvPr>
        </p:nvSpPr>
        <p:spPr>
          <a:xfrm>
            <a:off x="438912" y="178309"/>
            <a:ext cx="8247888" cy="360331"/>
          </a:xfrm>
        </p:spPr>
        <p:txBody>
          <a:bodyPr vert="horz" wrap="square" lIns="45720" tIns="45720" rIns="45720" bIns="45720" rtlCol="0">
            <a:noAutofit/>
          </a:bodyPr>
          <a:lstStyle>
            <a:lvl1pPr>
              <a:defRPr lang="en-US" dirty="0"/>
            </a:lvl1pPr>
          </a:lstStyle>
          <a:p>
            <a:pPr lvl="0"/>
            <a:r>
              <a:rPr lang="en-US"/>
              <a:t>Click to edit Master text styles</a:t>
            </a:r>
          </a:p>
        </p:txBody>
      </p:sp>
      <p:sp>
        <p:nvSpPr>
          <p:cNvPr id="10" name="Picture Placeholder 9"/>
          <p:cNvSpPr>
            <a:spLocks noGrp="1"/>
          </p:cNvSpPr>
          <p:nvPr>
            <p:ph type="pic" sz="quarter" idx="12"/>
          </p:nvPr>
        </p:nvSpPr>
        <p:spPr>
          <a:xfrm>
            <a:off x="457200" y="30670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dirty="0"/>
            </a:lvl1pPr>
          </a:lstStyle>
          <a:p>
            <a:pPr lvl="0"/>
            <a:r>
              <a:rPr lang="en-US"/>
              <a:t>Click icon to add picture</a:t>
            </a:r>
          </a:p>
        </p:txBody>
      </p:sp>
      <p:sp>
        <p:nvSpPr>
          <p:cNvPr id="12" name="Picture Placeholder 11"/>
          <p:cNvSpPr>
            <a:spLocks noGrp="1"/>
          </p:cNvSpPr>
          <p:nvPr>
            <p:ph type="pic" sz="quarter" idx="13"/>
          </p:nvPr>
        </p:nvSpPr>
        <p:spPr>
          <a:xfrm>
            <a:off x="4974566" y="8953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a:lvl1pPr>
          </a:lstStyle>
          <a:p>
            <a:pPr lvl="0"/>
            <a:r>
              <a:rPr lang="en-US"/>
              <a:t>Click icon to add picture</a:t>
            </a:r>
          </a:p>
        </p:txBody>
      </p:sp>
      <p:sp>
        <p:nvSpPr>
          <p:cNvPr id="14" name="Text Placeholder 13"/>
          <p:cNvSpPr>
            <a:spLocks noGrp="1"/>
          </p:cNvSpPr>
          <p:nvPr>
            <p:ph type="body" sz="quarter" idx="14"/>
          </p:nvPr>
        </p:nvSpPr>
        <p:spPr>
          <a:xfrm>
            <a:off x="1169493" y="3067050"/>
            <a:ext cx="3276600" cy="1145286"/>
          </a:xfrm>
        </p:spPr>
        <p:txBody>
          <a:bodyPr vert="horz" wrap="square" lIns="45720" tIns="45720" rIns="45720" bIns="45720" rtlCol="0">
            <a:noAutofit/>
          </a:bodyPr>
          <a:lstStyle>
            <a:lvl1pPr>
              <a:defRPr lang="en-US" sz="1050" smtClean="0"/>
            </a:lvl1pPr>
            <a:lvl2pPr>
              <a:defRPr lang="en-US" sz="1000" smtClean="0"/>
            </a:lvl2pPr>
            <a:lvl3pPr>
              <a:defRPr lang="en-US" sz="1000" smtClean="0"/>
            </a:lvl3pPr>
            <a:lvl4pPr>
              <a:defRPr lang="en-US" sz="900" smtClean="0"/>
            </a:lvl4pPr>
            <a:lvl5pPr>
              <a:defRPr lang="en-US" sz="90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16" name="Text Placeholder 15"/>
          <p:cNvSpPr>
            <a:spLocks noGrp="1"/>
          </p:cNvSpPr>
          <p:nvPr>
            <p:ph type="body" sz="quarter" idx="15"/>
          </p:nvPr>
        </p:nvSpPr>
        <p:spPr>
          <a:xfrm>
            <a:off x="5686859" y="895350"/>
            <a:ext cx="3182107" cy="1145286"/>
          </a:xfrm>
        </p:spPr>
        <p:txBody>
          <a:bodyPr vert="horz" wrap="square" lIns="45720" tIns="45720" rIns="45720" bIns="45720" rtlCol="0">
            <a:noAutofit/>
          </a:bodyPr>
          <a:lstStyle>
            <a:lvl1pPr>
              <a:defRPr lang="en-US" sz="1050" smtClean="0"/>
            </a:lvl1pPr>
            <a:lvl2pPr>
              <a:defRPr lang="en-US" sz="1000" smtClean="0"/>
            </a:lvl2pPr>
            <a:lvl3pPr>
              <a:defRPr lang="en-US" sz="1000" smtClean="0"/>
            </a:lvl3pPr>
            <a:lvl4pPr>
              <a:defRPr lang="en-US" sz="900" smtClean="0"/>
            </a:lvl4pPr>
            <a:lvl5pPr>
              <a:defRPr lang="en-US" sz="90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5" name="Picture Placeholder 4"/>
          <p:cNvSpPr>
            <a:spLocks noGrp="1"/>
          </p:cNvSpPr>
          <p:nvPr>
            <p:ph type="pic" sz="quarter" idx="16"/>
          </p:nvPr>
        </p:nvSpPr>
        <p:spPr>
          <a:xfrm>
            <a:off x="4974566" y="30670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dirty="0"/>
            </a:lvl1pPr>
          </a:lstStyle>
          <a:p>
            <a:pPr lvl="0"/>
            <a:r>
              <a:rPr lang="en-US"/>
              <a:t>Click icon to add picture</a:t>
            </a:r>
          </a:p>
        </p:txBody>
      </p:sp>
      <p:sp>
        <p:nvSpPr>
          <p:cNvPr id="7" name="Text Placeholder 6"/>
          <p:cNvSpPr>
            <a:spLocks noGrp="1"/>
          </p:cNvSpPr>
          <p:nvPr>
            <p:ph type="body" sz="quarter" idx="17"/>
          </p:nvPr>
        </p:nvSpPr>
        <p:spPr>
          <a:xfrm>
            <a:off x="5686859" y="3067050"/>
            <a:ext cx="3178835" cy="1145286"/>
          </a:xfrm>
        </p:spPr>
        <p:txBody>
          <a:bodyPr vert="horz" wrap="square" lIns="45720" tIns="45720" rIns="45720" bIns="45720" rtlCol="0">
            <a:noAutofit/>
          </a:bodyPr>
          <a:lstStyle>
            <a:lvl1pPr>
              <a:defRPr lang="en-US" sz="1050" smtClean="0"/>
            </a:lvl1pPr>
            <a:lvl2pPr>
              <a:defRPr lang="en-US" sz="1000" smtClean="0"/>
            </a:lvl2pPr>
            <a:lvl3pPr>
              <a:defRPr lang="en-US" sz="1000" smtClean="0"/>
            </a:lvl3pPr>
            <a:lvl4pPr>
              <a:defRPr lang="en-US" sz="900" smtClean="0"/>
            </a:lvl4pPr>
            <a:lvl5pPr>
              <a:defRPr lang="en-US" sz="90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9" name="Text Placeholder 8"/>
          <p:cNvSpPr>
            <a:spLocks noGrp="1"/>
          </p:cNvSpPr>
          <p:nvPr>
            <p:ph type="body" sz="quarter" idx="18"/>
          </p:nvPr>
        </p:nvSpPr>
        <p:spPr>
          <a:xfrm>
            <a:off x="1166445" y="895350"/>
            <a:ext cx="3264408" cy="1145286"/>
          </a:xfrm>
        </p:spPr>
        <p:txBody>
          <a:bodyPr vert="horz" wrap="square" lIns="45720" tIns="45720" rIns="45720" bIns="45720" rtlCol="0">
            <a:noAutofit/>
          </a:bodyPr>
          <a:lstStyle>
            <a:lvl1pPr>
              <a:defRPr lang="en-US" sz="1050" dirty="0" smtClean="0"/>
            </a:lvl1pPr>
            <a:lvl2pPr>
              <a:defRPr lang="en-US" sz="1000" dirty="0" smtClean="0"/>
            </a:lvl2pPr>
            <a:lvl3pPr>
              <a:defRPr lang="en-US" sz="1000" dirty="0" smtClean="0"/>
            </a:lvl3pPr>
            <a:lvl4pPr>
              <a:defRPr lang="en-US" sz="900" dirty="0" smtClean="0"/>
            </a:lvl4pPr>
            <a:lvl5pPr>
              <a:defRPr lang="en-US" sz="900" dirty="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3" name="Slide Number Placeholder 5">
            <a:extLst>
              <a:ext uri="{FF2B5EF4-FFF2-40B4-BE49-F238E27FC236}">
                <a16:creationId xmlns:a16="http://schemas.microsoft.com/office/drawing/2014/main" id="{41A79AF4-24E0-7309-3655-68CF0A3F8FDF}"/>
              </a:ext>
            </a:extLst>
          </p:cNvPr>
          <p:cNvSpPr>
            <a:spLocks noGrp="1"/>
          </p:cNvSpPr>
          <p:nvPr>
            <p:ph type="sldNum" sz="quarter" idx="4"/>
          </p:nvPr>
        </p:nvSpPr>
        <p:spPr>
          <a:xfrm>
            <a:off x="8336226" y="4820495"/>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noProof="0" smtClean="0"/>
              <a:pPr/>
              <a:t>‹Nr.›</a:t>
            </a:fld>
            <a:endParaRPr lang="en-US" noProof="0"/>
          </a:p>
        </p:txBody>
      </p:sp>
    </p:spTree>
    <p:extLst>
      <p:ext uri="{BB962C8B-B14F-4D97-AF65-F5344CB8AC3E}">
        <p14:creationId xmlns:p14="http://schemas.microsoft.com/office/powerpoint/2010/main" val="1625017805"/>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extLst>
    <p:ext uri="{DCECCB84-F9BA-43D5-87BE-67443E8EF086}">
      <p15:sldGuideLst xmlns:p15="http://schemas.microsoft.com/office/powerpoint/2012/main">
        <p15:guide id="1" orient="horz" pos="56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HA Takeaway">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‹Nr.›</a:t>
            </a:fld>
            <a:endParaRPr lang="en-US" noProof="0"/>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5726"/>
            <a:ext cx="8478000" cy="3223541"/>
          </a:xfrm>
        </p:spPr>
        <p:txBody>
          <a:bodyPr/>
          <a:lstStyle>
            <a:lvl1pPr>
              <a:lnSpc>
                <a:spcPct val="100000"/>
              </a:lnSpc>
              <a:spcBef>
                <a:spcPts val="600"/>
              </a:spcBef>
              <a:defRPr sz="1400"/>
            </a:lvl1pPr>
            <a:lvl2pPr marL="226794" indent="-226794">
              <a:lnSpc>
                <a:spcPct val="100000"/>
              </a:lnSpc>
              <a:spcBef>
                <a:spcPts val="600"/>
              </a:spcBef>
              <a:buClrTx/>
              <a:buFont typeface="Arial" panose="020B0604020202020204" pitchFamily="34" charset="0"/>
              <a:buChar char="•"/>
              <a:defRPr sz="1400"/>
            </a:lvl2pPr>
            <a:lvl3pPr marL="457189" indent="-226794">
              <a:lnSpc>
                <a:spcPct val="100000"/>
              </a:lnSpc>
              <a:spcBef>
                <a:spcPts val="600"/>
              </a:spcBef>
              <a:buClrTx/>
              <a:buFont typeface="Arial" panose="020B0604020202020204" pitchFamily="34" charset="0"/>
              <a:buChar char="‒"/>
              <a:defRPr sz="1400"/>
            </a:lvl3pPr>
            <a:lvl4pPr marL="683983" indent="-226794">
              <a:lnSpc>
                <a:spcPct val="100000"/>
              </a:lnSpc>
              <a:spcBef>
                <a:spcPts val="600"/>
              </a:spcBef>
              <a:buClrTx/>
              <a:buFont typeface="Arial" panose="020B0604020202020204" pitchFamily="34" charset="0"/>
              <a:buChar char="•"/>
              <a:defRPr sz="1400"/>
            </a:lvl4pPr>
            <a:lvl5pPr>
              <a:lnSpc>
                <a:spcPct val="100000"/>
              </a:lnSpc>
              <a:spcBef>
                <a:spcPts val="600"/>
              </a:spcBef>
              <a:defRPr sz="14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536234"/>
            <a:ext cx="8478000" cy="307777"/>
          </a:xfrm>
        </p:spPr>
        <p:txBody>
          <a:bodyPr wrap="square">
            <a:spAutoFit/>
          </a:bodyPr>
          <a:lstStyle>
            <a:lvl1pPr>
              <a:lnSpc>
                <a:spcPct val="100000"/>
              </a:lnSpc>
              <a:spcAft>
                <a:spcPts val="0"/>
              </a:spcAft>
              <a:defRPr sz="14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a:xfrm>
            <a:off x="331200" y="-19050"/>
            <a:ext cx="8485200" cy="491328"/>
          </a:xfrm>
        </p:spPr>
        <p:txBody>
          <a:bodyPr anchor="b" anchorCtr="0">
            <a:noAutofit/>
          </a:bodyPr>
          <a:lstStyle>
            <a:lvl1pPr>
              <a:defRPr sz="2000"/>
            </a:lvl1pPr>
          </a:lstStyle>
          <a:p>
            <a:r>
              <a:rPr lang="en-US"/>
              <a:t>Click to edit Master title style</a:t>
            </a:r>
          </a:p>
        </p:txBody>
      </p:sp>
    </p:spTree>
    <p:extLst>
      <p:ext uri="{BB962C8B-B14F-4D97-AF65-F5344CB8AC3E}">
        <p14:creationId xmlns:p14="http://schemas.microsoft.com/office/powerpoint/2010/main" val="3482995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2" y="4859492"/>
            <a:ext cx="4844338" cy="127750"/>
          </a:xfrm>
          <a:prstGeom prst="rect">
            <a:avLst/>
          </a:prstGeom>
        </p:spPr>
        <p:txBody>
          <a:bodyPr/>
          <a:lstStyle/>
          <a:p>
            <a:r>
              <a:rPr lang="en-US" noProof="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‹Nr.›</a:t>
            </a:fld>
            <a:endParaRPr lang="en-US" noProof="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8"/>
            <a:ext cx="8478000" cy="215444"/>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47"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50"/>
            <a:ext cx="847800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3"/>
            <a:ext cx="8478000" cy="276999"/>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59513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AE97568-9BC7-C3C3-F388-A7CF15088AA8}"/>
              </a:ext>
            </a:extLst>
          </p:cNvPr>
          <p:cNvGraphicFramePr>
            <a:graphicFrameLocks noChangeAspect="1"/>
          </p:cNvGraphicFramePr>
          <p:nvPr userDrawn="1">
            <p:custDataLst>
              <p:tags r:id="rId19"/>
            </p:custDataLst>
            <p:extLst>
              <p:ext uri="{D42A27DB-BD31-4B8C-83A1-F6EECF244321}">
                <p14:modId xmlns:p14="http://schemas.microsoft.com/office/powerpoint/2010/main" val="645785152"/>
              </p:ext>
            </p:ext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Diapositive think-cell" r:id="rId20" imgW="360" imgH="360" progId="TCLayout.ActiveDocument.1">
                  <p:embed/>
                </p:oleObj>
              </mc:Choice>
              <mc:Fallback>
                <p:oleObj name="Diapositive think-cell" r:id="rId20" imgW="360" imgH="360" progId="TCLayout.ActiveDocument.1">
                  <p:embed/>
                  <p:pic>
                    <p:nvPicPr>
                      <p:cNvPr id="4" name="Object 3" hidden="1">
                        <a:extLst>
                          <a:ext uri="{FF2B5EF4-FFF2-40B4-BE49-F238E27FC236}">
                            <a16:creationId xmlns:a16="http://schemas.microsoft.com/office/drawing/2014/main" id="{DAE97568-9BC7-C3C3-F388-A7CF15088AA8}"/>
                          </a:ext>
                        </a:extLst>
                      </p:cNvPr>
                      <p:cNvPicPr/>
                      <p:nvPr/>
                    </p:nvPicPr>
                    <p:blipFill>
                      <a:blip r:embed="rId21"/>
                      <a:stretch>
                        <a:fillRect/>
                      </a:stretch>
                    </p:blipFill>
                    <p:spPr>
                      <a:xfrm>
                        <a:off x="1191" y="1191"/>
                        <a:ext cx="1191" cy="1191"/>
                      </a:xfrm>
                      <a:prstGeom prst="rect">
                        <a:avLst/>
                      </a:prstGeom>
                    </p:spPr>
                  </p:pic>
                </p:oleObj>
              </mc:Fallback>
            </mc:AlternateContent>
          </a:graphicData>
        </a:graphic>
      </p:graphicFrame>
      <p:sp>
        <p:nvSpPr>
          <p:cNvPr id="2" name="Title Placeholder 1"/>
          <p:cNvSpPr>
            <a:spLocks noGrp="1"/>
          </p:cNvSpPr>
          <p:nvPr>
            <p:ph type="title"/>
          </p:nvPr>
        </p:nvSpPr>
        <p:spPr>
          <a:xfrm>
            <a:off x="331200" y="-648300"/>
            <a:ext cx="8485200" cy="561185"/>
          </a:xfrm>
          <a:prstGeom prst="rect">
            <a:avLst/>
          </a:prstGeom>
        </p:spPr>
        <p:txBody>
          <a:bodyPr vert="horz" lIns="45720" tIns="45720" rIns="45720" bIns="45720" rtlCol="0" anchor="ctr">
            <a:noAutofit/>
          </a:bodyPr>
          <a:lstStyle/>
          <a:p>
            <a:endParaRPr lang="en-US" noProof="0"/>
          </a:p>
        </p:txBody>
      </p:sp>
      <p:sp>
        <p:nvSpPr>
          <p:cNvPr id="3" name="Text Placeholder 2"/>
          <p:cNvSpPr>
            <a:spLocks noGrp="1"/>
          </p:cNvSpPr>
          <p:nvPr>
            <p:ph type="body" idx="1"/>
          </p:nvPr>
        </p:nvSpPr>
        <p:spPr>
          <a:xfrm>
            <a:off x="331200" y="185460"/>
            <a:ext cx="8478000" cy="4135080"/>
          </a:xfrm>
          <a:prstGeom prst="rect">
            <a:avLst/>
          </a:prstGeom>
        </p:spPr>
        <p:txBody>
          <a:bodyPr vert="horz" wrap="square" lIns="45720" tIns="45720" rIns="45720" bIns="45720" rtlCol="0">
            <a:noAutofit/>
          </a:bodyPr>
          <a:lstStyle/>
          <a:p>
            <a:pPr lvl="0" defTabSz="914378">
              <a:spcBef>
                <a:spcPct val="20000"/>
              </a:spcBef>
              <a:buFontTx/>
            </a:pPr>
            <a:r>
              <a:rPr lang="en-US" noProof="0"/>
              <a:t>First Level</a:t>
            </a:r>
          </a:p>
          <a:p>
            <a:pPr marL="119060" lvl="1" indent="-6350" defTabSz="914378">
              <a:spcBef>
                <a:spcPts val="600"/>
              </a:spcBef>
              <a:buNone/>
            </a:pPr>
            <a:r>
              <a:rPr lang="en-US" noProof="0"/>
              <a:t>Second Level</a:t>
            </a:r>
          </a:p>
          <a:p>
            <a:pPr marL="403215" lvl="2" indent="-165096" defTabSz="914378">
              <a:spcBef>
                <a:spcPts val="600"/>
              </a:spcBef>
              <a:buClrTx/>
              <a:buFont typeface="Arial" panose="020B0604020202020204" pitchFamily="34" charset="0"/>
              <a:buChar char="•"/>
            </a:pPr>
            <a:r>
              <a:rPr lang="en-US" noProof="0"/>
              <a:t>Third Level</a:t>
            </a:r>
          </a:p>
          <a:p>
            <a:pPr marL="688958" lvl="3" indent="-173034" defTabSz="914378">
              <a:spcBef>
                <a:spcPts val="600"/>
              </a:spcBef>
              <a:buFont typeface="Arial" pitchFamily="34" charset="0"/>
              <a:buChar char="–"/>
            </a:pPr>
            <a:r>
              <a:rPr lang="en-US" noProof="0"/>
              <a:t>Fourth Level</a:t>
            </a:r>
          </a:p>
          <a:p>
            <a:pPr marL="1085823" lvl="4" indent="-227007" defTabSz="914378">
              <a:spcBef>
                <a:spcPts val="600"/>
              </a:spcBef>
              <a:buChar char="•"/>
              <a:tabLst/>
            </a:pPr>
            <a:r>
              <a:rPr lang="en-US" noProof="0"/>
              <a:t>Fifth Level</a:t>
            </a:r>
          </a:p>
        </p:txBody>
      </p:sp>
      <p:sp>
        <p:nvSpPr>
          <p:cNvPr id="5" name="Footer Placeholder 4"/>
          <p:cNvSpPr>
            <a:spLocks noGrp="1"/>
          </p:cNvSpPr>
          <p:nvPr>
            <p:ph type="ftr" sz="quarter" idx="3"/>
          </p:nvPr>
        </p:nvSpPr>
        <p:spPr>
          <a:xfrm>
            <a:off x="2149832" y="4859492"/>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noProof="0"/>
              <a:t>internal use</a:t>
            </a:r>
          </a:p>
        </p:txBody>
      </p:sp>
      <p:sp>
        <p:nvSpPr>
          <p:cNvPr id="29" name="Espace réservé de la date 28">
            <a:extLst>
              <a:ext uri="{FF2B5EF4-FFF2-40B4-BE49-F238E27FC236}">
                <a16:creationId xmlns:a16="http://schemas.microsoft.com/office/drawing/2014/main" id="{B6D8E440-8C31-4584-85CD-3DE2B7815CCC}"/>
              </a:ext>
            </a:extLst>
          </p:cNvPr>
          <p:cNvSpPr>
            <a:spLocks noGrp="1"/>
          </p:cNvSpPr>
          <p:nvPr userDrawn="1">
            <p:ph type="dt" sz="half" idx="2"/>
          </p:nvPr>
        </p:nvSpPr>
        <p:spPr>
          <a:xfrm>
            <a:off x="3543300" y="4580080"/>
            <a:ext cx="2057400" cy="274637"/>
          </a:xfrm>
          <a:prstGeom prst="rect">
            <a:avLst/>
          </a:prstGeom>
        </p:spPr>
        <p:txBody>
          <a:bodyPr vert="horz" lIns="91440" tIns="45720" rIns="91440" bIns="45720" rtlCol="0" anchor="ctr"/>
          <a:lstStyle>
            <a:lvl1pPr algn="ctr">
              <a:defRPr sz="1100" b="0" i="0" spc="2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noProof="0"/>
              <a:t>XX . XX . XXXX</a:t>
            </a:r>
          </a:p>
        </p:txBody>
      </p:sp>
      <p:sp>
        <p:nvSpPr>
          <p:cNvPr id="6" name="Slide Number Placeholder 5"/>
          <p:cNvSpPr>
            <a:spLocks noGrp="1"/>
          </p:cNvSpPr>
          <p:nvPr userDrawn="1">
            <p:ph type="sldNum" sz="quarter" idx="4"/>
          </p:nvPr>
        </p:nvSpPr>
        <p:spPr>
          <a:xfrm>
            <a:off x="8336226" y="4820495"/>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noProof="0" smtClean="0"/>
              <a:pPr/>
              <a:t>‹Nr.›</a:t>
            </a:fld>
            <a:endParaRPr lang="en-US" noProof="0"/>
          </a:p>
        </p:txBody>
      </p:sp>
      <p:sp>
        <p:nvSpPr>
          <p:cNvPr id="7" name="Textfeld 6">
            <a:extLst>
              <a:ext uri="{FF2B5EF4-FFF2-40B4-BE49-F238E27FC236}">
                <a16:creationId xmlns:a16="http://schemas.microsoft.com/office/drawing/2014/main" id="{5CFCBCFE-010D-06E7-1909-7A2253D839A8}"/>
              </a:ext>
            </a:extLst>
          </p:cNvPr>
          <p:cNvSpPr txBox="1"/>
          <p:nvPr userDrawn="1"/>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MAT-DE-2600042-1.0-01/2026</a:t>
            </a:r>
            <a:endParaRPr lang="de-DE" sz="600" dirty="0">
              <a:solidFill>
                <a:srgbClr val="404040"/>
              </a:solidFill>
            </a:endParaRPr>
          </a:p>
        </p:txBody>
      </p:sp>
    </p:spTree>
    <p:extLst>
      <p:ext uri="{BB962C8B-B14F-4D97-AF65-F5344CB8AC3E}">
        <p14:creationId xmlns:p14="http://schemas.microsoft.com/office/powerpoint/2010/main" val="2095636351"/>
      </p:ext>
    </p:extLst>
  </p:cSld>
  <p:clrMap bg1="lt1" tx1="dk1" bg2="lt2" tx2="dk2" accent1="accent1" accent2="accent2" accent3="accent3" accent4="accent4" accent5="accent5" accent6="accent6" hlink="hlink" folHlink="folHlink"/>
  <p:sldLayoutIdLst>
    <p:sldLayoutId id="2147484548" r:id="rId1"/>
    <p:sldLayoutId id="2147484549" r:id="rId2"/>
    <p:sldLayoutId id="2147484550" r:id="rId3"/>
    <p:sldLayoutId id="2147484551" r:id="rId4"/>
    <p:sldLayoutId id="2147484552" r:id="rId5"/>
    <p:sldLayoutId id="2147484553" r:id="rId6"/>
    <p:sldLayoutId id="2147484554" r:id="rId7"/>
    <p:sldLayoutId id="2147484556" r:id="rId8"/>
    <p:sldLayoutId id="2147484557" r:id="rId9"/>
    <p:sldLayoutId id="2147484559" r:id="rId10"/>
    <p:sldLayoutId id="2147484757" r:id="rId11"/>
    <p:sldLayoutId id="2147484834" r:id="rId12"/>
    <p:sldLayoutId id="2147484934" r:id="rId13"/>
    <p:sldLayoutId id="2147484935" r:id="rId14"/>
    <p:sldLayoutId id="2147484936" r:id="rId15"/>
    <p:sldLayoutId id="2147485459" r:id="rId16"/>
    <p:sldLayoutId id="2147485475"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685783" rtl="0" eaLnBrk="1" latinLnBrk="0" hangingPunct="1">
        <a:lnSpc>
          <a:spcPct val="90000"/>
        </a:lnSpc>
        <a:spcBef>
          <a:spcPct val="0"/>
        </a:spcBef>
        <a:buNone/>
        <a:defRPr lang="fr-FR" sz="18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92">
          <p15:clr>
            <a:srgbClr val="F26B43"/>
          </p15:clr>
        </p15:guide>
        <p15:guide id="2" pos="5544">
          <p15:clr>
            <a:srgbClr val="F26B43"/>
          </p15:clr>
        </p15:guide>
        <p15:guide id="3" pos="216">
          <p15:clr>
            <a:srgbClr val="F26B43"/>
          </p15:clr>
        </p15:guide>
        <p15:guide id="4" pos="120">
          <p15:clr>
            <a:srgbClr val="F26B43"/>
          </p15:clr>
        </p15:guide>
        <p15:guide id="5" pos="56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20.svg"/><Relationship Id="rId2" Type="http://schemas.openxmlformats.org/officeDocument/2006/relationships/image" Target="../media/image2.png"/><Relationship Id="rId1" Type="http://schemas.openxmlformats.org/officeDocument/2006/relationships/slideLayout" Target="../slideLayouts/slideLayout9.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2.png"/><Relationship Id="rId1" Type="http://schemas.openxmlformats.org/officeDocument/2006/relationships/slideLayout" Target="../slideLayouts/slideLayout8.xml"/><Relationship Id="rId4" Type="http://schemas.openxmlformats.org/officeDocument/2006/relationships/chart" Target="../charts/chart3.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png"/><Relationship Id="rId1" Type="http://schemas.openxmlformats.org/officeDocument/2006/relationships/slideLayout" Target="../slideLayouts/slideLayout8.xml"/><Relationship Id="rId4" Type="http://schemas.openxmlformats.org/officeDocument/2006/relationships/chart" Target="../charts/chart5.xml"/></Relationships>
</file>

<file path=ppt/slides/_rels/slide1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2.png"/><Relationship Id="rId1" Type="http://schemas.openxmlformats.org/officeDocument/2006/relationships/slideLayout" Target="../slideLayouts/slideLayout8.xml"/><Relationship Id="rId5" Type="http://schemas.openxmlformats.org/officeDocument/2006/relationships/chart" Target="../charts/chart8.xml"/><Relationship Id="rId4" Type="http://schemas.openxmlformats.org/officeDocument/2006/relationships/chart" Target="../charts/chart7.xml"/></Relationships>
</file>

<file path=ppt/slides/_rels/slide19.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2.png"/><Relationship Id="rId1" Type="http://schemas.openxmlformats.org/officeDocument/2006/relationships/slideLayout" Target="../slideLayouts/slideLayout8.xml"/><Relationship Id="rId5" Type="http://schemas.openxmlformats.org/officeDocument/2006/relationships/chart" Target="../charts/chart11.xml"/><Relationship Id="rId4" Type="http://schemas.openxmlformats.org/officeDocument/2006/relationships/chart" Target="../charts/chart10.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hyperlink" Target="https://www.diabinfo.de/leben/typ-1-diabetes/grundlagen/krankheitsbild-und-symptome.html" TargetMode="External"/><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18" Type="http://schemas.openxmlformats.org/officeDocument/2006/relationships/image" Target="../media/image39.png"/><Relationship Id="rId3" Type="http://schemas.openxmlformats.org/officeDocument/2006/relationships/image" Target="../media/image24.png"/><Relationship Id="rId21" Type="http://schemas.openxmlformats.org/officeDocument/2006/relationships/image" Target="../media/image42.png"/><Relationship Id="rId7" Type="http://schemas.openxmlformats.org/officeDocument/2006/relationships/image" Target="../media/image28.png"/><Relationship Id="rId12" Type="http://schemas.openxmlformats.org/officeDocument/2006/relationships/image" Target="../media/image33.png"/><Relationship Id="rId17" Type="http://schemas.openxmlformats.org/officeDocument/2006/relationships/image" Target="../media/image38.png"/><Relationship Id="rId2" Type="http://schemas.openxmlformats.org/officeDocument/2006/relationships/image" Target="../media/image2.png"/><Relationship Id="rId16" Type="http://schemas.openxmlformats.org/officeDocument/2006/relationships/image" Target="../media/image37.png"/><Relationship Id="rId20" Type="http://schemas.openxmlformats.org/officeDocument/2006/relationships/image" Target="../media/image41.png"/><Relationship Id="rId1" Type="http://schemas.openxmlformats.org/officeDocument/2006/relationships/slideLayout" Target="../slideLayouts/slideLayout9.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5" Type="http://schemas.openxmlformats.org/officeDocument/2006/relationships/image" Target="../media/image36.png"/><Relationship Id="rId23" Type="http://schemas.openxmlformats.org/officeDocument/2006/relationships/image" Target="../media/image44.png"/><Relationship Id="rId10" Type="http://schemas.openxmlformats.org/officeDocument/2006/relationships/image" Target="../media/image31.png"/><Relationship Id="rId19" Type="http://schemas.openxmlformats.org/officeDocument/2006/relationships/image" Target="../media/image40.png"/><Relationship Id="rId4" Type="http://schemas.openxmlformats.org/officeDocument/2006/relationships/image" Target="../media/image25.png"/><Relationship Id="rId9" Type="http://schemas.openxmlformats.org/officeDocument/2006/relationships/image" Target="../media/image30.png"/><Relationship Id="rId14" Type="http://schemas.openxmlformats.org/officeDocument/2006/relationships/image" Target="../media/image35.png"/><Relationship Id="rId22" Type="http://schemas.openxmlformats.org/officeDocument/2006/relationships/image" Target="../media/image43.png"/></Relationships>
</file>

<file path=ppt/slides/_rels/slide24.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54.png"/><Relationship Id="rId18" Type="http://schemas.openxmlformats.org/officeDocument/2006/relationships/image" Target="../media/image59.png"/><Relationship Id="rId26" Type="http://schemas.openxmlformats.org/officeDocument/2006/relationships/image" Target="../media/image67.png"/><Relationship Id="rId3" Type="http://schemas.openxmlformats.org/officeDocument/2006/relationships/image" Target="../media/image2.png"/><Relationship Id="rId21" Type="http://schemas.openxmlformats.org/officeDocument/2006/relationships/image" Target="../media/image62.png"/><Relationship Id="rId7" Type="http://schemas.openxmlformats.org/officeDocument/2006/relationships/image" Target="../media/image48.png"/><Relationship Id="rId12" Type="http://schemas.openxmlformats.org/officeDocument/2006/relationships/image" Target="../media/image53.png"/><Relationship Id="rId17" Type="http://schemas.openxmlformats.org/officeDocument/2006/relationships/image" Target="../media/image58.png"/><Relationship Id="rId25" Type="http://schemas.openxmlformats.org/officeDocument/2006/relationships/image" Target="../media/image66.png"/><Relationship Id="rId2" Type="http://schemas.openxmlformats.org/officeDocument/2006/relationships/notesSlide" Target="../notesSlides/notesSlide3.xml"/><Relationship Id="rId16" Type="http://schemas.openxmlformats.org/officeDocument/2006/relationships/image" Target="../media/image57.png"/><Relationship Id="rId20" Type="http://schemas.openxmlformats.org/officeDocument/2006/relationships/image" Target="../media/image61.png"/><Relationship Id="rId29" Type="http://schemas.openxmlformats.org/officeDocument/2006/relationships/image" Target="../media/image70.png"/><Relationship Id="rId1" Type="http://schemas.openxmlformats.org/officeDocument/2006/relationships/slideLayout" Target="../slideLayouts/slideLayout3.xml"/><Relationship Id="rId6" Type="http://schemas.openxmlformats.org/officeDocument/2006/relationships/image" Target="../media/image47.png"/><Relationship Id="rId11" Type="http://schemas.openxmlformats.org/officeDocument/2006/relationships/image" Target="../media/image52.png"/><Relationship Id="rId24" Type="http://schemas.openxmlformats.org/officeDocument/2006/relationships/image" Target="../media/image65.png"/><Relationship Id="rId5" Type="http://schemas.openxmlformats.org/officeDocument/2006/relationships/image" Target="../media/image46.png"/><Relationship Id="rId15" Type="http://schemas.openxmlformats.org/officeDocument/2006/relationships/image" Target="../media/image56.png"/><Relationship Id="rId23" Type="http://schemas.openxmlformats.org/officeDocument/2006/relationships/image" Target="../media/image64.png"/><Relationship Id="rId28" Type="http://schemas.openxmlformats.org/officeDocument/2006/relationships/image" Target="../media/image69.png"/><Relationship Id="rId10" Type="http://schemas.openxmlformats.org/officeDocument/2006/relationships/image" Target="../media/image51.png"/><Relationship Id="rId19" Type="http://schemas.openxmlformats.org/officeDocument/2006/relationships/image" Target="../media/image60.png"/><Relationship Id="rId4" Type="http://schemas.openxmlformats.org/officeDocument/2006/relationships/image" Target="../media/image45.png"/><Relationship Id="rId9" Type="http://schemas.openxmlformats.org/officeDocument/2006/relationships/image" Target="../media/image50.png"/><Relationship Id="rId14" Type="http://schemas.openxmlformats.org/officeDocument/2006/relationships/image" Target="../media/image55.png"/><Relationship Id="rId22" Type="http://schemas.openxmlformats.org/officeDocument/2006/relationships/image" Target="../media/image63.png"/><Relationship Id="rId27" Type="http://schemas.openxmlformats.org/officeDocument/2006/relationships/image" Target="../media/image68.png"/></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chart" Target="../charts/chart13.xml"/><Relationship Id="rId4" Type="http://schemas.openxmlformats.org/officeDocument/2006/relationships/chart" Target="../charts/char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chart" Target="../charts/chart14.xml"/></Relationships>
</file>

<file path=ppt/slides/_rels/slide28.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9.xml"/><Relationship Id="rId5" Type="http://schemas.openxmlformats.org/officeDocument/2006/relationships/chart" Target="../charts/chart17.xml"/><Relationship Id="rId4" Type="http://schemas.openxmlformats.org/officeDocument/2006/relationships/chart" Target="../charts/chart16.xml"/></Relationships>
</file>

<file path=ppt/slides/_rels/slide3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2.png"/><Relationship Id="rId1" Type="http://schemas.openxmlformats.org/officeDocument/2006/relationships/slideLayout" Target="../slideLayouts/slideLayout9.xml"/><Relationship Id="rId4" Type="http://schemas.openxmlformats.org/officeDocument/2006/relationships/image" Target="../media/image73.sv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chart" Target="../charts/chart21.xml"/><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chart" Target="../charts/chart20.xml"/><Relationship Id="rId5" Type="http://schemas.openxmlformats.org/officeDocument/2006/relationships/chart" Target="../charts/chart19.xml"/><Relationship Id="rId4" Type="http://schemas.openxmlformats.org/officeDocument/2006/relationships/chart" Target="../charts/chart18.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74.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hyperlink" Target="https://idsbruges2024.com/wp-content/uploads/2024/10/IDS-BOA_PDF-2.pdf"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image" Target="../media/image75.png"/></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4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2.png"/><Relationship Id="rId1" Type="http://schemas.openxmlformats.org/officeDocument/2006/relationships/slideLayout" Target="../slideLayouts/slideLayout3.xml"/><Relationship Id="rId4" Type="http://schemas.microsoft.com/office/2007/relationships/hdphoto" Target="../media/hdphoto1.wdp"/></Relationships>
</file>

<file path=ppt/slides/_rels/slide42.xml.rels><?xml version="1.0" encoding="UTF-8" standalone="yes"?>
<Relationships xmlns="http://schemas.openxmlformats.org/package/2006/relationships"><Relationship Id="rId3" Type="http://schemas.openxmlformats.org/officeDocument/2006/relationships/hyperlink" Target="https://www.medizin-zentrum-dortmund.de/de/laboratoriumsmedizin/untersuchungsprogramm/untersuchung/1785/" TargetMode="External"/><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hyperlink" Target="https://flexikon.doccheck.com/de/Oraler_Glukosetoleranztest" TargetMode="External"/><Relationship Id="rId2" Type="http://schemas.openxmlformats.org/officeDocument/2006/relationships/image" Target="../media/image2.png"/><Relationship Id="rId1" Type="http://schemas.openxmlformats.org/officeDocument/2006/relationships/slideLayout" Target="../slideLayouts/slideLayout9.xml"/><Relationship Id="rId4" Type="http://schemas.openxmlformats.org/officeDocument/2006/relationships/hyperlink" Target="https://www.netdoktor.de/krankheiten/diabetes-mellitus/ogtt/"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2.png"/><Relationship Id="rId1" Type="http://schemas.openxmlformats.org/officeDocument/2006/relationships/slideLayout" Target="../slideLayouts/slideLayout3.xml"/><Relationship Id="rId4" Type="http://schemas.openxmlformats.org/officeDocument/2006/relationships/image" Target="../media/image78.png"/></Relationships>
</file>

<file path=ppt/slides/_rels/slide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8" Type="http://schemas.openxmlformats.org/officeDocument/2006/relationships/image" Target="../media/image84.svg"/><Relationship Id="rId13" Type="http://schemas.openxmlformats.org/officeDocument/2006/relationships/image" Target="../media/image89.png"/><Relationship Id="rId18" Type="http://schemas.openxmlformats.org/officeDocument/2006/relationships/image" Target="../media/image94.svg"/><Relationship Id="rId3" Type="http://schemas.openxmlformats.org/officeDocument/2006/relationships/image" Target="../media/image79.png"/><Relationship Id="rId7" Type="http://schemas.openxmlformats.org/officeDocument/2006/relationships/image" Target="../media/image83.png"/><Relationship Id="rId12" Type="http://schemas.openxmlformats.org/officeDocument/2006/relationships/image" Target="../media/image88.svg"/><Relationship Id="rId17" Type="http://schemas.openxmlformats.org/officeDocument/2006/relationships/image" Target="../media/image93.png"/><Relationship Id="rId2" Type="http://schemas.openxmlformats.org/officeDocument/2006/relationships/image" Target="../media/image2.png"/><Relationship Id="rId16" Type="http://schemas.openxmlformats.org/officeDocument/2006/relationships/image" Target="../media/image92.svg"/><Relationship Id="rId20" Type="http://schemas.openxmlformats.org/officeDocument/2006/relationships/image" Target="../media/image96.svg"/><Relationship Id="rId1" Type="http://schemas.openxmlformats.org/officeDocument/2006/relationships/slideLayout" Target="../slideLayouts/slideLayout3.xml"/><Relationship Id="rId6" Type="http://schemas.openxmlformats.org/officeDocument/2006/relationships/image" Target="../media/image82.svg"/><Relationship Id="rId11" Type="http://schemas.openxmlformats.org/officeDocument/2006/relationships/image" Target="../media/image87.png"/><Relationship Id="rId5" Type="http://schemas.openxmlformats.org/officeDocument/2006/relationships/image" Target="../media/image81.png"/><Relationship Id="rId15" Type="http://schemas.openxmlformats.org/officeDocument/2006/relationships/image" Target="../media/image91.png"/><Relationship Id="rId10" Type="http://schemas.openxmlformats.org/officeDocument/2006/relationships/image" Target="../media/image86.svg"/><Relationship Id="rId19" Type="http://schemas.openxmlformats.org/officeDocument/2006/relationships/image" Target="../media/image95.png"/><Relationship Id="rId4" Type="http://schemas.openxmlformats.org/officeDocument/2006/relationships/image" Target="../media/image80.svg"/><Relationship Id="rId9" Type="http://schemas.openxmlformats.org/officeDocument/2006/relationships/image" Target="../media/image85.png"/><Relationship Id="rId14" Type="http://schemas.openxmlformats.org/officeDocument/2006/relationships/image" Target="../media/image90.svg"/></Relationships>
</file>

<file path=ppt/slides/_rels/slide49.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image" Target="../media/image2.png"/><Relationship Id="rId7" Type="http://schemas.openxmlformats.org/officeDocument/2006/relationships/image" Target="../media/image100.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99.png"/><Relationship Id="rId5" Type="http://schemas.openxmlformats.org/officeDocument/2006/relationships/image" Target="../media/image98.png"/><Relationship Id="rId10" Type="http://schemas.openxmlformats.org/officeDocument/2006/relationships/image" Target="../media/image103.png"/><Relationship Id="rId4" Type="http://schemas.openxmlformats.org/officeDocument/2006/relationships/image" Target="../media/image97.png"/><Relationship Id="rId9" Type="http://schemas.openxmlformats.org/officeDocument/2006/relationships/image" Target="../media/image102.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9.xml"/><Relationship Id="rId4" Type="http://schemas.openxmlformats.org/officeDocument/2006/relationships/image" Target="../media/image10.png"/></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07.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4.png"/></Relationships>
</file>

<file path=ppt/slides/_rels/slide51.xml.rels><?xml version="1.0" encoding="UTF-8" standalone="yes"?>
<Relationships xmlns="http://schemas.openxmlformats.org/package/2006/relationships"><Relationship Id="rId8" Type="http://schemas.openxmlformats.org/officeDocument/2006/relationships/image" Target="../media/image113.svg"/><Relationship Id="rId3" Type="http://schemas.openxmlformats.org/officeDocument/2006/relationships/image" Target="../media/image108.png"/><Relationship Id="rId7" Type="http://schemas.openxmlformats.org/officeDocument/2006/relationships/image" Target="../media/image112.png"/><Relationship Id="rId12" Type="http://schemas.openxmlformats.org/officeDocument/2006/relationships/image" Target="../media/image117.svg"/><Relationship Id="rId2" Type="http://schemas.openxmlformats.org/officeDocument/2006/relationships/image" Target="../media/image2.png"/><Relationship Id="rId1" Type="http://schemas.openxmlformats.org/officeDocument/2006/relationships/slideLayout" Target="../slideLayouts/slideLayout3.xml"/><Relationship Id="rId6" Type="http://schemas.openxmlformats.org/officeDocument/2006/relationships/image" Target="../media/image111.svg"/><Relationship Id="rId11" Type="http://schemas.openxmlformats.org/officeDocument/2006/relationships/image" Target="../media/image116.png"/><Relationship Id="rId5" Type="http://schemas.openxmlformats.org/officeDocument/2006/relationships/image" Target="../media/image110.png"/><Relationship Id="rId10" Type="http://schemas.openxmlformats.org/officeDocument/2006/relationships/image" Target="../media/image115.svg"/><Relationship Id="rId4" Type="http://schemas.openxmlformats.org/officeDocument/2006/relationships/image" Target="../media/image109.svg"/><Relationship Id="rId9" Type="http://schemas.openxmlformats.org/officeDocument/2006/relationships/image" Target="../media/image114.png"/></Relationships>
</file>

<file path=ppt/slides/_rels/slide52.xml.rels><?xml version="1.0" encoding="UTF-8" standalone="yes"?>
<Relationships xmlns="http://schemas.openxmlformats.org/package/2006/relationships"><Relationship Id="rId3" Type="http://schemas.openxmlformats.org/officeDocument/2006/relationships/hyperlink" Target="https://flexikon.doccheck.com/de/Oraler_Glukosetoleranztest" TargetMode="External"/><Relationship Id="rId2" Type="http://schemas.openxmlformats.org/officeDocument/2006/relationships/image" Target="../media/image2.png"/><Relationship Id="rId1" Type="http://schemas.openxmlformats.org/officeDocument/2006/relationships/slideLayout" Target="../slideLayouts/slideLayout3.xml"/><Relationship Id="rId4" Type="http://schemas.openxmlformats.org/officeDocument/2006/relationships/hyperlink" Target="https://www.netdoktor.de/krankheiten/diabetes-mellitus/ogtt/" TargetMode="External"/></Relationships>
</file>

<file path=ppt/slides/_rels/slide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hyperlink" Target="https://doi.org/10.3389/fendo.2020.619150" TargetMode="External"/><Relationship Id="rId2" Type="http://schemas.openxmlformats.org/officeDocument/2006/relationships/image" Target="../media/image2.png"/><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martArt-Platzhalter 2">
            <a:extLst>
              <a:ext uri="{FF2B5EF4-FFF2-40B4-BE49-F238E27FC236}">
                <a16:creationId xmlns:a16="http://schemas.microsoft.com/office/drawing/2014/main" id="{0FCAFD9D-7515-FF20-7E85-147115EB4A22}"/>
              </a:ext>
            </a:extLst>
          </p:cNvPr>
          <p:cNvSpPr>
            <a:spLocks noGrp="1"/>
          </p:cNvSpPr>
          <p:nvPr>
            <p:ph type="dgm" sz="quarter" idx="13"/>
          </p:nvPr>
        </p:nvSpPr>
        <p:spPr/>
        <p:txBody>
          <a:bodyPr/>
          <a:lstStyle/>
          <a:p>
            <a:endParaRPr lang="de-DE"/>
          </a:p>
        </p:txBody>
      </p:sp>
      <p:sp>
        <p:nvSpPr>
          <p:cNvPr id="6" name="SmartArt-Platzhalter 5">
            <a:extLst>
              <a:ext uri="{FF2B5EF4-FFF2-40B4-BE49-F238E27FC236}">
                <a16:creationId xmlns:a16="http://schemas.microsoft.com/office/drawing/2014/main" id="{6B59DB95-2A01-2D43-81F5-C735ED1998AB}"/>
              </a:ext>
            </a:extLst>
          </p:cNvPr>
          <p:cNvSpPr>
            <a:spLocks noGrp="1"/>
          </p:cNvSpPr>
          <p:nvPr>
            <p:ph type="dgm" sz="quarter" idx="14"/>
          </p:nvPr>
        </p:nvSpPr>
        <p:spPr/>
        <p:txBody>
          <a:bodyPr/>
          <a:lstStyle/>
          <a:p>
            <a:endParaRPr lang="de-DE"/>
          </a:p>
        </p:txBody>
      </p:sp>
      <p:sp>
        <p:nvSpPr>
          <p:cNvPr id="5" name="Text Placeholder 4">
            <a:extLst>
              <a:ext uri="{FF2B5EF4-FFF2-40B4-BE49-F238E27FC236}">
                <a16:creationId xmlns:a16="http://schemas.microsoft.com/office/drawing/2014/main" id="{4D268025-EF50-BD08-FF6C-404B6268EF94}"/>
              </a:ext>
            </a:extLst>
          </p:cNvPr>
          <p:cNvSpPr>
            <a:spLocks noGrp="1"/>
          </p:cNvSpPr>
          <p:nvPr>
            <p:ph type="body" sz="quarter" idx="21"/>
          </p:nvPr>
        </p:nvSpPr>
        <p:spPr/>
        <p:txBody>
          <a:bodyPr/>
          <a:lstStyle/>
          <a:p>
            <a:r>
              <a:rPr lang="de-DE" sz="2400">
                <a:latin typeface="Verdana"/>
                <a:ea typeface="Verdana"/>
              </a:rPr>
              <a:t>Bedeutung von Betazell-Restmasse und Betazellfunktion bei Typ-1-Diabetes</a:t>
            </a:r>
          </a:p>
        </p:txBody>
      </p:sp>
      <p:pic>
        <p:nvPicPr>
          <p:cNvPr id="2" name="Grafik 1" descr="Start Silhouette">
            <a:hlinkClick r:id="rId2" action="ppaction://hlinksldjump"/>
            <a:extLst>
              <a:ext uri="{FF2B5EF4-FFF2-40B4-BE49-F238E27FC236}">
                <a16:creationId xmlns:a16="http://schemas.microsoft.com/office/drawing/2014/main" id="{8CD1003B-8C22-7E58-F573-A6FAA5B17EA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3733" y="4486442"/>
            <a:ext cx="558465" cy="558465"/>
          </a:xfrm>
          <a:prstGeom prst="rect">
            <a:avLst/>
          </a:prstGeom>
        </p:spPr>
      </p:pic>
    </p:spTree>
    <p:extLst>
      <p:ext uri="{BB962C8B-B14F-4D97-AF65-F5344CB8AC3E}">
        <p14:creationId xmlns:p14="http://schemas.microsoft.com/office/powerpoint/2010/main" val="277844970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E244EA-A186-CBE3-2766-16882C1606D6}"/>
            </a:ext>
          </a:extLst>
        </p:cNvPr>
        <p:cNvGrpSpPr/>
        <p:nvPr/>
      </p:nvGrpSpPr>
      <p:grpSpPr>
        <a:xfrm>
          <a:off x="0" y="0"/>
          <a:ext cx="0" cy="0"/>
          <a:chOff x="0" y="0"/>
          <a:chExt cx="0" cy="0"/>
        </a:xfrm>
      </p:grpSpPr>
      <p:sp>
        <p:nvSpPr>
          <p:cNvPr id="6" name="Textplatzhalter 9">
            <a:extLst>
              <a:ext uri="{FF2B5EF4-FFF2-40B4-BE49-F238E27FC236}">
                <a16:creationId xmlns:a16="http://schemas.microsoft.com/office/drawing/2014/main" id="{1D23B1B9-878C-7E8F-454D-303E11532C27}"/>
              </a:ext>
            </a:extLst>
          </p:cNvPr>
          <p:cNvSpPr txBox="1">
            <a:spLocks/>
          </p:cNvSpPr>
          <p:nvPr/>
        </p:nvSpPr>
        <p:spPr>
          <a:xfrm>
            <a:off x="314409" y="113361"/>
            <a:ext cx="830018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Betazellen setzen Insulin und C-Peptid </a:t>
            </a:r>
            <a:r>
              <a:rPr lang="de-DE" sz="2000" b="1" dirty="0">
                <a:solidFill>
                  <a:srgbClr val="7030A0"/>
                </a:solidFill>
                <a:latin typeface="Verdana"/>
              </a:rPr>
              <a:t>im Verhältnis 1:1 </a:t>
            </a:r>
            <a:r>
              <a:rPr kumimoji="0" lang="de-DE" sz="2000" b="1" i="0" u="none" strike="noStrike" kern="1200" cap="none" spc="0" normalizeH="0" baseline="0" noProof="0" dirty="0">
                <a:ln>
                  <a:noFill/>
                </a:ln>
                <a:solidFill>
                  <a:srgbClr val="7030A0"/>
                </a:solidFill>
                <a:effectLst/>
                <a:uLnTx/>
                <a:uFillTx/>
                <a:latin typeface="Verdana"/>
                <a:ea typeface="+mn-ea"/>
                <a:cs typeface="+mn-cs"/>
              </a:rPr>
              <a:t>als biphasische Reaktion frei</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7" name="TextBox 3037">
            <a:extLst>
              <a:ext uri="{FF2B5EF4-FFF2-40B4-BE49-F238E27FC236}">
                <a16:creationId xmlns:a16="http://schemas.microsoft.com/office/drawing/2014/main" id="{669C0E5E-190E-1AE6-54BB-0954F39AC849}"/>
              </a:ext>
            </a:extLst>
          </p:cNvPr>
          <p:cNvSpPr txBox="1"/>
          <p:nvPr/>
        </p:nvSpPr>
        <p:spPr>
          <a:xfrm>
            <a:off x="314409" y="4938448"/>
            <a:ext cx="8660399" cy="184666"/>
          </a:xfrm>
          <a:prstGeom prst="rect">
            <a:avLst/>
          </a:prstGeom>
          <a:noFill/>
        </p:spPr>
        <p:txBody>
          <a:bodyPr wrap="square" rtlCol="0" anchor="b">
            <a:spAutoFit/>
          </a:bodyPr>
          <a:lstStyle/>
          <a:p>
            <a:pPr defTabSz="685766">
              <a:buClr>
                <a:srgbClr val="2F4B95"/>
              </a:buClr>
              <a:defRPr/>
            </a:pPr>
            <a:r>
              <a:rPr lang="de" sz="600" b="1" dirty="0">
                <a:solidFill>
                  <a:srgbClr val="404040"/>
                </a:solidFill>
                <a:ea typeface="Arial"/>
                <a:cs typeface="Arial"/>
              </a:rPr>
              <a:t>1.</a:t>
            </a:r>
            <a:r>
              <a:rPr lang="de" sz="600" dirty="0">
                <a:solidFill>
                  <a:srgbClr val="404040"/>
                </a:solidFill>
                <a:ea typeface="Arial"/>
                <a:cs typeface="Arial"/>
              </a:rPr>
              <a:t> Galderisi A </a:t>
            </a:r>
            <a:r>
              <a:rPr lang="de" sz="600" i="1" dirty="0">
                <a:solidFill>
                  <a:srgbClr val="404040"/>
                </a:solidFill>
                <a:ea typeface="Arial"/>
                <a:cs typeface="Arial"/>
              </a:rPr>
              <a:t>et al. Diabetologia</a:t>
            </a:r>
            <a:r>
              <a:rPr lang="de" sz="600" dirty="0">
                <a:solidFill>
                  <a:srgbClr val="404040"/>
                </a:solidFill>
                <a:ea typeface="Arial"/>
                <a:cs typeface="Arial"/>
              </a:rPr>
              <a:t> </a:t>
            </a:r>
            <a:r>
              <a:rPr lang="de-DE" sz="600" dirty="0">
                <a:solidFill>
                  <a:srgbClr val="404040"/>
                </a:solidFill>
                <a:ea typeface="Arial"/>
                <a:cs typeface="Arial"/>
              </a:rPr>
              <a:t>2023; 66: 2189–99. </a:t>
            </a:r>
            <a:r>
              <a:rPr lang="de-DE" sz="600" b="1" dirty="0">
                <a:solidFill>
                  <a:srgbClr val="404040"/>
                </a:solidFill>
                <a:ea typeface="Arial"/>
                <a:cs typeface="Arial"/>
              </a:rPr>
              <a:t>2.</a:t>
            </a:r>
            <a:r>
              <a:rPr lang="de-DE" sz="600" dirty="0">
                <a:solidFill>
                  <a:srgbClr val="404040"/>
                </a:solidFill>
                <a:ea typeface="Arial"/>
                <a:cs typeface="Arial"/>
              </a:rPr>
              <a:t> </a:t>
            </a:r>
            <a:r>
              <a:rPr kumimoji="0" lang="da-DK" sz="600" b="0" i="0" u="none" strike="noStrike" kern="1200" cap="none" spc="0" normalizeH="0" baseline="0" noProof="0" dirty="0">
                <a:ln>
                  <a:noFill/>
                </a:ln>
                <a:solidFill>
                  <a:srgbClr val="404040"/>
                </a:solidFill>
                <a:effectLst/>
                <a:uLnTx/>
                <a:uFillTx/>
                <a:ea typeface="Arial"/>
                <a:cs typeface="Arial"/>
              </a:rPr>
              <a:t>Peng X </a:t>
            </a:r>
            <a:r>
              <a:rPr kumimoji="0" lang="da-DK" sz="600" b="0" i="1" u="none" strike="noStrike" kern="1200" cap="none" spc="0" normalizeH="0" baseline="0" noProof="0" dirty="0">
                <a:ln>
                  <a:noFill/>
                </a:ln>
                <a:solidFill>
                  <a:srgbClr val="404040"/>
                </a:solidFill>
                <a:effectLst/>
                <a:uLnTx/>
                <a:uFillTx/>
                <a:ea typeface="Arial"/>
                <a:cs typeface="Arial"/>
              </a:rPr>
              <a:t>et al. Life Metab </a:t>
            </a:r>
            <a:r>
              <a:rPr kumimoji="0" lang="da-DK" sz="600" b="0" i="0" u="none" strike="noStrike" kern="1200" cap="none" spc="0" normalizeH="0" baseline="0" noProof="0" dirty="0">
                <a:ln>
                  <a:noFill/>
                </a:ln>
                <a:solidFill>
                  <a:srgbClr val="404040"/>
                </a:solidFill>
                <a:effectLst/>
                <a:uLnTx/>
                <a:uFillTx/>
                <a:ea typeface="Arial"/>
                <a:cs typeface="Arial"/>
              </a:rPr>
              <a:t>2024; 4: loae038</a:t>
            </a:r>
            <a:r>
              <a:rPr kumimoji="0" lang="de" sz="600" b="0" i="0" u="none" strike="noStrike" kern="1200" cap="none" spc="0" normalizeH="0" baseline="0" noProof="0" dirty="0">
                <a:ln>
                  <a:noFill/>
                </a:ln>
                <a:solidFill>
                  <a:srgbClr val="404040"/>
                </a:solidFill>
                <a:effectLst/>
                <a:uLnTx/>
                <a:uFillTx/>
                <a:ea typeface="Arial"/>
                <a:cs typeface="Arial"/>
              </a:rPr>
              <a:t>.</a:t>
            </a:r>
            <a:r>
              <a:rPr lang="de-DE" sz="600" dirty="0">
                <a:solidFill>
                  <a:srgbClr val="404040"/>
                </a:solidFill>
                <a:ea typeface="Arial"/>
                <a:cs typeface="Arial"/>
              </a:rPr>
              <a:t> </a:t>
            </a:r>
            <a:endParaRPr lang="en-US" sz="600" dirty="0">
              <a:solidFill>
                <a:srgbClr val="404040"/>
              </a:solidFill>
            </a:endParaRPr>
          </a:p>
        </p:txBody>
      </p:sp>
      <p:sp>
        <p:nvSpPr>
          <p:cNvPr id="151" name="!!b2">
            <a:extLst>
              <a:ext uri="{FF2B5EF4-FFF2-40B4-BE49-F238E27FC236}">
                <a16:creationId xmlns:a16="http://schemas.microsoft.com/office/drawing/2014/main" id="{D6240323-30E8-AE44-2930-B230873B23B9}"/>
              </a:ext>
            </a:extLst>
          </p:cNvPr>
          <p:cNvSpPr/>
          <p:nvPr/>
        </p:nvSpPr>
        <p:spPr>
          <a:xfrm>
            <a:off x="3874903" y="1028700"/>
            <a:ext cx="4993427" cy="3486150"/>
          </a:xfrm>
          <a:prstGeom prst="rect">
            <a:avLst/>
          </a:prstGeom>
          <a:solidFill>
            <a:sysClr val="window" lastClr="FFFFFF"/>
          </a:solidFill>
          <a:ln w="28575">
            <a:solidFill>
              <a:schemeClr val="accent2"/>
            </a:solidFill>
          </a:ln>
        </p:spPr>
        <p:txBody>
          <a:bodyPr vert="horz" lIns="171450" tIns="102870" rIns="171450" bIns="0" rtlCol="0">
            <a:noAutofit/>
          </a:bodyPr>
          <a:lstStyle/>
          <a:p>
            <a:pPr marL="0" marR="0" lvl="0" indent="0" defTabSz="685800" eaLnBrk="1" fontAlgn="auto" latinLnBrk="0" hangingPunct="1">
              <a:lnSpc>
                <a:spcPct val="95000"/>
              </a:lnSpc>
              <a:spcBef>
                <a:spcPts val="750"/>
              </a:spcBef>
              <a:spcAft>
                <a:spcPct val="0"/>
              </a:spcAft>
              <a:buClrTx/>
              <a:buSzTx/>
              <a:buFontTx/>
              <a:buNone/>
              <a:tabLst/>
              <a:defRPr/>
            </a:pPr>
            <a:endParaRPr kumimoji="0" lang="en-US" sz="1650" b="0" i="0" u="none" strike="noStrike" kern="0" cap="none" spc="0" normalizeH="0" baseline="0" noProof="0">
              <a:ln>
                <a:noFill/>
              </a:ln>
              <a:solidFill>
                <a:srgbClr val="000000"/>
              </a:solidFill>
              <a:effectLst/>
              <a:uLnTx/>
              <a:uFillTx/>
            </a:endParaRPr>
          </a:p>
        </p:txBody>
      </p:sp>
      <p:sp>
        <p:nvSpPr>
          <p:cNvPr id="152" name="Freeform 22">
            <a:extLst>
              <a:ext uri="{FF2B5EF4-FFF2-40B4-BE49-F238E27FC236}">
                <a16:creationId xmlns:a16="http://schemas.microsoft.com/office/drawing/2014/main" id="{2DFD9A6F-438B-8B6B-EE64-E79F39F8A851}"/>
              </a:ext>
            </a:extLst>
          </p:cNvPr>
          <p:cNvSpPr/>
          <p:nvPr/>
        </p:nvSpPr>
        <p:spPr>
          <a:xfrm rot="19907456">
            <a:off x="328825" y="1328179"/>
            <a:ext cx="4056855" cy="2805071"/>
          </a:xfrm>
          <a:custGeom>
            <a:avLst/>
            <a:gdLst>
              <a:gd name="connsiteX0" fmla="*/ 10355 w 349375"/>
              <a:gd name="connsiteY0" fmla="*/ 42158 h 291077"/>
              <a:gd name="connsiteX1" fmla="*/ 62743 w 349375"/>
              <a:gd name="connsiteY1" fmla="*/ 237420 h 291077"/>
              <a:gd name="connsiteX2" fmla="*/ 210380 w 349375"/>
              <a:gd name="connsiteY2" fmla="*/ 289808 h 291077"/>
              <a:gd name="connsiteX3" fmla="*/ 348493 w 349375"/>
              <a:gd name="connsiteY3" fmla="*/ 199320 h 291077"/>
              <a:gd name="connsiteX4" fmla="*/ 258005 w 349375"/>
              <a:gd name="connsiteY4" fmla="*/ 13583 h 291077"/>
              <a:gd name="connsiteX5" fmla="*/ 10355 w 349375"/>
              <a:gd name="connsiteY5" fmla="*/ 42158 h 291077"/>
              <a:gd name="connsiteX0" fmla="*/ 10355 w 269231"/>
              <a:gd name="connsiteY0" fmla="*/ 47802 h 308809"/>
              <a:gd name="connsiteX1" fmla="*/ 62743 w 269231"/>
              <a:gd name="connsiteY1" fmla="*/ 243064 h 308809"/>
              <a:gd name="connsiteX2" fmla="*/ 210380 w 269231"/>
              <a:gd name="connsiteY2" fmla="*/ 295452 h 308809"/>
              <a:gd name="connsiteX3" fmla="*/ 258005 w 269231"/>
              <a:gd name="connsiteY3" fmla="*/ 19227 h 308809"/>
              <a:gd name="connsiteX4" fmla="*/ 10355 w 269231"/>
              <a:gd name="connsiteY4" fmla="*/ 47802 h 308809"/>
              <a:gd name="connsiteX0" fmla="*/ 12596 w 323987"/>
              <a:gd name="connsiteY0" fmla="*/ 44268 h 268575"/>
              <a:gd name="connsiteX1" fmla="*/ 64984 w 323987"/>
              <a:gd name="connsiteY1" fmla="*/ 239530 h 268575"/>
              <a:gd name="connsiteX2" fmla="*/ 311117 w 323987"/>
              <a:gd name="connsiteY2" fmla="*/ 244187 h 268575"/>
              <a:gd name="connsiteX3" fmla="*/ 260246 w 323987"/>
              <a:gd name="connsiteY3" fmla="*/ 15693 h 268575"/>
              <a:gd name="connsiteX4" fmla="*/ 12596 w 323987"/>
              <a:gd name="connsiteY4" fmla="*/ 44268 h 268575"/>
              <a:gd name="connsiteX0" fmla="*/ 17340 w 359476"/>
              <a:gd name="connsiteY0" fmla="*/ 46960 h 271498"/>
              <a:gd name="connsiteX1" fmla="*/ 69728 w 359476"/>
              <a:gd name="connsiteY1" fmla="*/ 242222 h 271498"/>
              <a:gd name="connsiteX2" fmla="*/ 315861 w 359476"/>
              <a:gd name="connsiteY2" fmla="*/ 246879 h 271498"/>
              <a:gd name="connsiteX3" fmla="*/ 330654 w 359476"/>
              <a:gd name="connsiteY3" fmla="*/ 14975 h 271498"/>
              <a:gd name="connsiteX4" fmla="*/ 17340 w 359476"/>
              <a:gd name="connsiteY4" fmla="*/ 46960 h 271498"/>
              <a:gd name="connsiteX0" fmla="*/ 12619 w 353742"/>
              <a:gd name="connsiteY0" fmla="*/ 47195 h 275322"/>
              <a:gd name="connsiteX1" fmla="*/ 85900 w 353742"/>
              <a:gd name="connsiteY1" fmla="*/ 249276 h 275322"/>
              <a:gd name="connsiteX2" fmla="*/ 311140 w 353742"/>
              <a:gd name="connsiteY2" fmla="*/ 247114 h 275322"/>
              <a:gd name="connsiteX3" fmla="*/ 325933 w 353742"/>
              <a:gd name="connsiteY3" fmla="*/ 15210 h 275322"/>
              <a:gd name="connsiteX4" fmla="*/ 12619 w 353742"/>
              <a:gd name="connsiteY4" fmla="*/ 47195 h 275322"/>
              <a:gd name="connsiteX0" fmla="*/ 12619 w 353742"/>
              <a:gd name="connsiteY0" fmla="*/ 47195 h 275321"/>
              <a:gd name="connsiteX1" fmla="*/ 85900 w 353742"/>
              <a:gd name="connsiteY1" fmla="*/ 249276 h 275321"/>
              <a:gd name="connsiteX2" fmla="*/ 311140 w 353742"/>
              <a:gd name="connsiteY2" fmla="*/ 247114 h 275321"/>
              <a:gd name="connsiteX3" fmla="*/ 325933 w 353742"/>
              <a:gd name="connsiteY3" fmla="*/ 15210 h 275321"/>
              <a:gd name="connsiteX4" fmla="*/ 12619 w 353742"/>
              <a:gd name="connsiteY4" fmla="*/ 47195 h 275321"/>
              <a:gd name="connsiteX0" fmla="*/ 12966 w 354089"/>
              <a:gd name="connsiteY0" fmla="*/ 47195 h 287581"/>
              <a:gd name="connsiteX1" fmla="*/ 86247 w 354089"/>
              <a:gd name="connsiteY1" fmla="*/ 249276 h 287581"/>
              <a:gd name="connsiteX2" fmla="*/ 311487 w 354089"/>
              <a:gd name="connsiteY2" fmla="*/ 247114 h 287581"/>
              <a:gd name="connsiteX3" fmla="*/ 326280 w 354089"/>
              <a:gd name="connsiteY3" fmla="*/ 15210 h 287581"/>
              <a:gd name="connsiteX4" fmla="*/ 12966 w 354089"/>
              <a:gd name="connsiteY4" fmla="*/ 47195 h 287581"/>
              <a:gd name="connsiteX0" fmla="*/ 12966 w 364887"/>
              <a:gd name="connsiteY0" fmla="*/ 47195 h 292136"/>
              <a:gd name="connsiteX1" fmla="*/ 86247 w 364887"/>
              <a:gd name="connsiteY1" fmla="*/ 249276 h 292136"/>
              <a:gd name="connsiteX2" fmla="*/ 311487 w 364887"/>
              <a:gd name="connsiteY2" fmla="*/ 247114 h 292136"/>
              <a:gd name="connsiteX3" fmla="*/ 326280 w 364887"/>
              <a:gd name="connsiteY3" fmla="*/ 15210 h 292136"/>
              <a:gd name="connsiteX4" fmla="*/ 12966 w 364887"/>
              <a:gd name="connsiteY4" fmla="*/ 47195 h 292136"/>
              <a:gd name="connsiteX0" fmla="*/ 12966 w 374395"/>
              <a:gd name="connsiteY0" fmla="*/ 85060 h 330001"/>
              <a:gd name="connsiteX1" fmla="*/ 86247 w 374395"/>
              <a:gd name="connsiteY1" fmla="*/ 287141 h 330001"/>
              <a:gd name="connsiteX2" fmla="*/ 311487 w 374395"/>
              <a:gd name="connsiteY2" fmla="*/ 284979 h 330001"/>
              <a:gd name="connsiteX3" fmla="*/ 326280 w 374395"/>
              <a:gd name="connsiteY3" fmla="*/ 53075 h 330001"/>
              <a:gd name="connsiteX4" fmla="*/ 12966 w 374395"/>
              <a:gd name="connsiteY4" fmla="*/ 85060 h 330001"/>
              <a:gd name="connsiteX0" fmla="*/ 17091 w 335154"/>
              <a:gd name="connsiteY0" fmla="*/ 57091 h 276165"/>
              <a:gd name="connsiteX1" fmla="*/ 58535 w 335154"/>
              <a:gd name="connsiteY1" fmla="*/ 245534 h 276165"/>
              <a:gd name="connsiteX2" fmla="*/ 283775 w 335154"/>
              <a:gd name="connsiteY2" fmla="*/ 243372 h 276165"/>
              <a:gd name="connsiteX3" fmla="*/ 298568 w 335154"/>
              <a:gd name="connsiteY3" fmla="*/ 11468 h 276165"/>
              <a:gd name="connsiteX4" fmla="*/ 17091 w 335154"/>
              <a:gd name="connsiteY4" fmla="*/ 57091 h 276165"/>
              <a:gd name="connsiteX0" fmla="*/ 24102 w 342165"/>
              <a:gd name="connsiteY0" fmla="*/ 57091 h 288847"/>
              <a:gd name="connsiteX1" fmla="*/ 65546 w 342165"/>
              <a:gd name="connsiteY1" fmla="*/ 245534 h 288847"/>
              <a:gd name="connsiteX2" fmla="*/ 290786 w 342165"/>
              <a:gd name="connsiteY2" fmla="*/ 243372 h 288847"/>
              <a:gd name="connsiteX3" fmla="*/ 305579 w 342165"/>
              <a:gd name="connsiteY3" fmla="*/ 11468 h 288847"/>
              <a:gd name="connsiteX4" fmla="*/ 24102 w 342165"/>
              <a:gd name="connsiteY4" fmla="*/ 57091 h 288847"/>
              <a:gd name="connsiteX0" fmla="*/ 24102 w 345182"/>
              <a:gd name="connsiteY0" fmla="*/ 57091 h 290443"/>
              <a:gd name="connsiteX1" fmla="*/ 65546 w 345182"/>
              <a:gd name="connsiteY1" fmla="*/ 245534 h 290443"/>
              <a:gd name="connsiteX2" fmla="*/ 290786 w 345182"/>
              <a:gd name="connsiteY2" fmla="*/ 243372 h 290443"/>
              <a:gd name="connsiteX3" fmla="*/ 305579 w 345182"/>
              <a:gd name="connsiteY3" fmla="*/ 11468 h 290443"/>
              <a:gd name="connsiteX4" fmla="*/ 24102 w 345182"/>
              <a:gd name="connsiteY4" fmla="*/ 57091 h 290443"/>
              <a:gd name="connsiteX0" fmla="*/ 25112 w 342256"/>
              <a:gd name="connsiteY0" fmla="*/ 33652 h 259345"/>
              <a:gd name="connsiteX1" fmla="*/ 66556 w 342256"/>
              <a:gd name="connsiteY1" fmla="*/ 222095 h 259345"/>
              <a:gd name="connsiteX2" fmla="*/ 291796 w 342256"/>
              <a:gd name="connsiteY2" fmla="*/ 219933 h 259345"/>
              <a:gd name="connsiteX3" fmla="*/ 320518 w 342256"/>
              <a:gd name="connsiteY3" fmla="*/ 17577 h 259345"/>
              <a:gd name="connsiteX4" fmla="*/ 25112 w 342256"/>
              <a:gd name="connsiteY4" fmla="*/ 33652 h 259345"/>
              <a:gd name="connsiteX0" fmla="*/ 25112 w 374079"/>
              <a:gd name="connsiteY0" fmla="*/ 69761 h 295453"/>
              <a:gd name="connsiteX1" fmla="*/ 66556 w 374079"/>
              <a:gd name="connsiteY1" fmla="*/ 258204 h 295453"/>
              <a:gd name="connsiteX2" fmla="*/ 291796 w 374079"/>
              <a:gd name="connsiteY2" fmla="*/ 256042 h 295453"/>
              <a:gd name="connsiteX3" fmla="*/ 320518 w 374079"/>
              <a:gd name="connsiteY3" fmla="*/ 53686 h 295453"/>
              <a:gd name="connsiteX4" fmla="*/ 25112 w 374079"/>
              <a:gd name="connsiteY4" fmla="*/ 69761 h 2954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79" h="295453">
                <a:moveTo>
                  <a:pt x="25112" y="69761"/>
                </a:moveTo>
                <a:cubicBezTo>
                  <a:pt x="-17215" y="103847"/>
                  <a:pt x="-7739" y="193064"/>
                  <a:pt x="66556" y="258204"/>
                </a:cubicBezTo>
                <a:cubicBezTo>
                  <a:pt x="140851" y="323344"/>
                  <a:pt x="249469" y="290128"/>
                  <a:pt x="291796" y="256042"/>
                </a:cubicBezTo>
                <a:cubicBezTo>
                  <a:pt x="334123" y="221956"/>
                  <a:pt x="436599" y="166557"/>
                  <a:pt x="320518" y="53686"/>
                </a:cubicBezTo>
                <a:cubicBezTo>
                  <a:pt x="204437" y="-59185"/>
                  <a:pt x="67439" y="35675"/>
                  <a:pt x="25112" y="69761"/>
                </a:cubicBezTo>
                <a:close/>
              </a:path>
            </a:pathLst>
          </a:custGeom>
          <a:solidFill>
            <a:srgbClr val="D0EAEA"/>
          </a:solidFill>
          <a:ln w="28575" cap="flat" cmpd="sng" algn="ctr">
            <a:gradFill>
              <a:gsLst>
                <a:gs pos="11000">
                  <a:srgbClr val="00A4B6"/>
                </a:gs>
                <a:gs pos="100000">
                  <a:srgbClr val="00A4B6"/>
                </a:gs>
              </a:gsLst>
              <a:lin ang="5400000" scaled="1"/>
            </a:gradFill>
            <a:prstDash val="solid"/>
            <a:miter lim="800000"/>
          </a:ln>
          <a:effectLst>
            <a:innerShdw blurRad="990600">
              <a:srgbClr val="00A4B6"/>
            </a:innerShdw>
          </a:effectLst>
        </p:spPr>
        <p:txBody>
          <a:bodyPr rtlCol="0" anchor="ctr"/>
          <a:lstStyle/>
          <a:p>
            <a:pPr algn="ctr" defTabSz="685800">
              <a:defRPr/>
            </a:pPr>
            <a:endParaRPr lang="en-US" sz="1350" kern="0">
              <a:solidFill>
                <a:srgbClr val="FFFFFF"/>
              </a:solidFill>
              <a:latin typeface="Aptos" panose="02110004020202020204"/>
            </a:endParaRPr>
          </a:p>
        </p:txBody>
      </p:sp>
      <p:sp>
        <p:nvSpPr>
          <p:cNvPr id="153" name="Freeform 273">
            <a:extLst>
              <a:ext uri="{FF2B5EF4-FFF2-40B4-BE49-F238E27FC236}">
                <a16:creationId xmlns:a16="http://schemas.microsoft.com/office/drawing/2014/main" id="{0B6B0B25-5FF4-840F-53E4-561B582A54D8}"/>
              </a:ext>
            </a:extLst>
          </p:cNvPr>
          <p:cNvSpPr/>
          <p:nvPr/>
        </p:nvSpPr>
        <p:spPr>
          <a:xfrm rot="20796325">
            <a:off x="1526812" y="1697662"/>
            <a:ext cx="890729" cy="791379"/>
          </a:xfrm>
          <a:custGeom>
            <a:avLst/>
            <a:gdLst>
              <a:gd name="connsiteX0" fmla="*/ 12564 w 240859"/>
              <a:gd name="connsiteY0" fmla="*/ 79400 h 193718"/>
              <a:gd name="connsiteX1" fmla="*/ 126864 w 240859"/>
              <a:gd name="connsiteY1" fmla="*/ 3200 h 193718"/>
              <a:gd name="connsiteX2" fmla="*/ 231639 w 240859"/>
              <a:gd name="connsiteY2" fmla="*/ 27012 h 193718"/>
              <a:gd name="connsiteX3" fmla="*/ 222114 w 240859"/>
              <a:gd name="connsiteY3" fmla="*/ 141312 h 193718"/>
              <a:gd name="connsiteX4" fmla="*/ 112577 w 240859"/>
              <a:gd name="connsiteY4" fmla="*/ 193700 h 193718"/>
              <a:gd name="connsiteX5" fmla="*/ 12564 w 240859"/>
              <a:gd name="connsiteY5" fmla="*/ 136550 h 193718"/>
              <a:gd name="connsiteX6" fmla="*/ 12564 w 240859"/>
              <a:gd name="connsiteY6" fmla="*/ 79400 h 193718"/>
              <a:gd name="connsiteX0" fmla="*/ 62 w 228357"/>
              <a:gd name="connsiteY0" fmla="*/ 79400 h 193718"/>
              <a:gd name="connsiteX1" fmla="*/ 114362 w 228357"/>
              <a:gd name="connsiteY1" fmla="*/ 3200 h 193718"/>
              <a:gd name="connsiteX2" fmla="*/ 219137 w 228357"/>
              <a:gd name="connsiteY2" fmla="*/ 27012 h 193718"/>
              <a:gd name="connsiteX3" fmla="*/ 209612 w 228357"/>
              <a:gd name="connsiteY3" fmla="*/ 141312 h 193718"/>
              <a:gd name="connsiteX4" fmla="*/ 100075 w 228357"/>
              <a:gd name="connsiteY4" fmla="*/ 193700 h 193718"/>
              <a:gd name="connsiteX5" fmla="*/ 62 w 228357"/>
              <a:gd name="connsiteY5" fmla="*/ 79400 h 193718"/>
              <a:gd name="connsiteX0" fmla="*/ 81 w 211707"/>
              <a:gd name="connsiteY0" fmla="*/ 87046 h 194220"/>
              <a:gd name="connsiteX1" fmla="*/ 97712 w 211707"/>
              <a:gd name="connsiteY1" fmla="*/ 3702 h 194220"/>
              <a:gd name="connsiteX2" fmla="*/ 202487 w 211707"/>
              <a:gd name="connsiteY2" fmla="*/ 27514 h 194220"/>
              <a:gd name="connsiteX3" fmla="*/ 192962 w 211707"/>
              <a:gd name="connsiteY3" fmla="*/ 141814 h 194220"/>
              <a:gd name="connsiteX4" fmla="*/ 83425 w 211707"/>
              <a:gd name="connsiteY4" fmla="*/ 194202 h 194220"/>
              <a:gd name="connsiteX5" fmla="*/ 81 w 211707"/>
              <a:gd name="connsiteY5" fmla="*/ 87046 h 194220"/>
              <a:gd name="connsiteX0" fmla="*/ 34 w 211437"/>
              <a:gd name="connsiteY0" fmla="*/ 87046 h 184702"/>
              <a:gd name="connsiteX1" fmla="*/ 97665 w 211437"/>
              <a:gd name="connsiteY1" fmla="*/ 3702 h 184702"/>
              <a:gd name="connsiteX2" fmla="*/ 202440 w 211437"/>
              <a:gd name="connsiteY2" fmla="*/ 27514 h 184702"/>
              <a:gd name="connsiteX3" fmla="*/ 192915 w 211437"/>
              <a:gd name="connsiteY3" fmla="*/ 141814 h 184702"/>
              <a:gd name="connsiteX4" fmla="*/ 88140 w 211437"/>
              <a:gd name="connsiteY4" fmla="*/ 184677 h 184702"/>
              <a:gd name="connsiteX5" fmla="*/ 34 w 211437"/>
              <a:gd name="connsiteY5" fmla="*/ 87046 h 184702"/>
              <a:gd name="connsiteX0" fmla="*/ 34 w 211437"/>
              <a:gd name="connsiteY0" fmla="*/ 87046 h 184702"/>
              <a:gd name="connsiteX1" fmla="*/ 97665 w 211437"/>
              <a:gd name="connsiteY1" fmla="*/ 3702 h 184702"/>
              <a:gd name="connsiteX2" fmla="*/ 202440 w 211437"/>
              <a:gd name="connsiteY2" fmla="*/ 27514 h 184702"/>
              <a:gd name="connsiteX3" fmla="*/ 192915 w 211437"/>
              <a:gd name="connsiteY3" fmla="*/ 141814 h 184702"/>
              <a:gd name="connsiteX4" fmla="*/ 88140 w 211437"/>
              <a:gd name="connsiteY4" fmla="*/ 184677 h 184702"/>
              <a:gd name="connsiteX5" fmla="*/ 34 w 211437"/>
              <a:gd name="connsiteY5" fmla="*/ 87046 h 184702"/>
              <a:gd name="connsiteX0" fmla="*/ 57 w 188719"/>
              <a:gd name="connsiteY0" fmla="*/ 115846 h 186621"/>
              <a:gd name="connsiteX1" fmla="*/ 74947 w 188719"/>
              <a:gd name="connsiteY1" fmla="*/ 5621 h 186621"/>
              <a:gd name="connsiteX2" fmla="*/ 179722 w 188719"/>
              <a:gd name="connsiteY2" fmla="*/ 29433 h 186621"/>
              <a:gd name="connsiteX3" fmla="*/ 170197 w 188719"/>
              <a:gd name="connsiteY3" fmla="*/ 143733 h 186621"/>
              <a:gd name="connsiteX4" fmla="*/ 65422 w 188719"/>
              <a:gd name="connsiteY4" fmla="*/ 186596 h 186621"/>
              <a:gd name="connsiteX5" fmla="*/ 57 w 188719"/>
              <a:gd name="connsiteY5" fmla="*/ 115846 h 186621"/>
              <a:gd name="connsiteX0" fmla="*/ 3268 w 191930"/>
              <a:gd name="connsiteY0" fmla="*/ 115846 h 186621"/>
              <a:gd name="connsiteX1" fmla="*/ 78158 w 191930"/>
              <a:gd name="connsiteY1" fmla="*/ 5621 h 186621"/>
              <a:gd name="connsiteX2" fmla="*/ 182933 w 191930"/>
              <a:gd name="connsiteY2" fmla="*/ 29433 h 186621"/>
              <a:gd name="connsiteX3" fmla="*/ 173408 w 191930"/>
              <a:gd name="connsiteY3" fmla="*/ 143733 h 186621"/>
              <a:gd name="connsiteX4" fmla="*/ 68633 w 191930"/>
              <a:gd name="connsiteY4" fmla="*/ 186596 h 186621"/>
              <a:gd name="connsiteX5" fmla="*/ 3268 w 191930"/>
              <a:gd name="connsiteY5" fmla="*/ 115846 h 186621"/>
              <a:gd name="connsiteX0" fmla="*/ 3268 w 191930"/>
              <a:gd name="connsiteY0" fmla="*/ 115846 h 186621"/>
              <a:gd name="connsiteX1" fmla="*/ 78158 w 191930"/>
              <a:gd name="connsiteY1" fmla="*/ 5621 h 186621"/>
              <a:gd name="connsiteX2" fmla="*/ 182933 w 191930"/>
              <a:gd name="connsiteY2" fmla="*/ 29433 h 186621"/>
              <a:gd name="connsiteX3" fmla="*/ 173408 w 191930"/>
              <a:gd name="connsiteY3" fmla="*/ 143733 h 186621"/>
              <a:gd name="connsiteX4" fmla="*/ 68633 w 191930"/>
              <a:gd name="connsiteY4" fmla="*/ 186596 h 186621"/>
              <a:gd name="connsiteX5" fmla="*/ 3268 w 191930"/>
              <a:gd name="connsiteY5" fmla="*/ 115846 h 186621"/>
              <a:gd name="connsiteX0" fmla="*/ 3268 w 191930"/>
              <a:gd name="connsiteY0" fmla="*/ 115846 h 186596"/>
              <a:gd name="connsiteX1" fmla="*/ 78158 w 191930"/>
              <a:gd name="connsiteY1" fmla="*/ 5621 h 186596"/>
              <a:gd name="connsiteX2" fmla="*/ 182933 w 191930"/>
              <a:gd name="connsiteY2" fmla="*/ 29433 h 186596"/>
              <a:gd name="connsiteX3" fmla="*/ 173408 w 191930"/>
              <a:gd name="connsiteY3" fmla="*/ 143733 h 186596"/>
              <a:gd name="connsiteX4" fmla="*/ 68633 w 191930"/>
              <a:gd name="connsiteY4" fmla="*/ 186596 h 186596"/>
              <a:gd name="connsiteX5" fmla="*/ 3268 w 191930"/>
              <a:gd name="connsiteY5" fmla="*/ 115846 h 186596"/>
              <a:gd name="connsiteX0" fmla="*/ 3268 w 191930"/>
              <a:gd name="connsiteY0" fmla="*/ 115846 h 188849"/>
              <a:gd name="connsiteX1" fmla="*/ 78158 w 191930"/>
              <a:gd name="connsiteY1" fmla="*/ 5621 h 188849"/>
              <a:gd name="connsiteX2" fmla="*/ 182933 w 191930"/>
              <a:gd name="connsiteY2" fmla="*/ 29433 h 188849"/>
              <a:gd name="connsiteX3" fmla="*/ 173408 w 191930"/>
              <a:gd name="connsiteY3" fmla="*/ 143733 h 188849"/>
              <a:gd name="connsiteX4" fmla="*/ 68633 w 191930"/>
              <a:gd name="connsiteY4" fmla="*/ 186596 h 188849"/>
              <a:gd name="connsiteX5" fmla="*/ 3268 w 191930"/>
              <a:gd name="connsiteY5" fmla="*/ 115846 h 188849"/>
              <a:gd name="connsiteX0" fmla="*/ 3268 w 191930"/>
              <a:gd name="connsiteY0" fmla="*/ 115846 h 187117"/>
              <a:gd name="connsiteX1" fmla="*/ 78158 w 191930"/>
              <a:gd name="connsiteY1" fmla="*/ 5621 h 187117"/>
              <a:gd name="connsiteX2" fmla="*/ 182933 w 191930"/>
              <a:gd name="connsiteY2" fmla="*/ 29433 h 187117"/>
              <a:gd name="connsiteX3" fmla="*/ 173408 w 191930"/>
              <a:gd name="connsiteY3" fmla="*/ 143733 h 187117"/>
              <a:gd name="connsiteX4" fmla="*/ 68633 w 191930"/>
              <a:gd name="connsiteY4" fmla="*/ 186596 h 187117"/>
              <a:gd name="connsiteX5" fmla="*/ 3268 w 191930"/>
              <a:gd name="connsiteY5" fmla="*/ 115846 h 187117"/>
              <a:gd name="connsiteX0" fmla="*/ 1458 w 190120"/>
              <a:gd name="connsiteY0" fmla="*/ 115846 h 187117"/>
              <a:gd name="connsiteX1" fmla="*/ 76348 w 190120"/>
              <a:gd name="connsiteY1" fmla="*/ 5621 h 187117"/>
              <a:gd name="connsiteX2" fmla="*/ 181123 w 190120"/>
              <a:gd name="connsiteY2" fmla="*/ 29433 h 187117"/>
              <a:gd name="connsiteX3" fmla="*/ 171598 w 190120"/>
              <a:gd name="connsiteY3" fmla="*/ 143733 h 187117"/>
              <a:gd name="connsiteX4" fmla="*/ 66823 w 190120"/>
              <a:gd name="connsiteY4" fmla="*/ 186596 h 187117"/>
              <a:gd name="connsiteX5" fmla="*/ 1458 w 190120"/>
              <a:gd name="connsiteY5" fmla="*/ 115846 h 187117"/>
              <a:gd name="connsiteX0" fmla="*/ 2598 w 191260"/>
              <a:gd name="connsiteY0" fmla="*/ 115846 h 148697"/>
              <a:gd name="connsiteX1" fmla="*/ 77488 w 191260"/>
              <a:gd name="connsiteY1" fmla="*/ 5621 h 148697"/>
              <a:gd name="connsiteX2" fmla="*/ 182263 w 191260"/>
              <a:gd name="connsiteY2" fmla="*/ 29433 h 148697"/>
              <a:gd name="connsiteX3" fmla="*/ 172738 w 191260"/>
              <a:gd name="connsiteY3" fmla="*/ 143733 h 148697"/>
              <a:gd name="connsiteX4" fmla="*/ 2598 w 191260"/>
              <a:gd name="connsiteY4" fmla="*/ 115846 h 148697"/>
              <a:gd name="connsiteX0" fmla="*/ 2598 w 191260"/>
              <a:gd name="connsiteY0" fmla="*/ 115846 h 148697"/>
              <a:gd name="connsiteX1" fmla="*/ 77488 w 191260"/>
              <a:gd name="connsiteY1" fmla="*/ 5621 h 148697"/>
              <a:gd name="connsiteX2" fmla="*/ 182263 w 191260"/>
              <a:gd name="connsiteY2" fmla="*/ 29433 h 148697"/>
              <a:gd name="connsiteX3" fmla="*/ 172738 w 191260"/>
              <a:gd name="connsiteY3" fmla="*/ 143733 h 148697"/>
              <a:gd name="connsiteX4" fmla="*/ 2598 w 191260"/>
              <a:gd name="connsiteY4" fmla="*/ 115846 h 148697"/>
              <a:gd name="connsiteX0" fmla="*/ 2598 w 191260"/>
              <a:gd name="connsiteY0" fmla="*/ 115846 h 157078"/>
              <a:gd name="connsiteX1" fmla="*/ 77488 w 191260"/>
              <a:gd name="connsiteY1" fmla="*/ 5621 h 157078"/>
              <a:gd name="connsiteX2" fmla="*/ 182263 w 191260"/>
              <a:gd name="connsiteY2" fmla="*/ 29433 h 157078"/>
              <a:gd name="connsiteX3" fmla="*/ 172738 w 191260"/>
              <a:gd name="connsiteY3" fmla="*/ 143733 h 157078"/>
              <a:gd name="connsiteX4" fmla="*/ 2598 w 191260"/>
              <a:gd name="connsiteY4" fmla="*/ 115846 h 157078"/>
              <a:gd name="connsiteX0" fmla="*/ 2598 w 193622"/>
              <a:gd name="connsiteY0" fmla="*/ 120556 h 161788"/>
              <a:gd name="connsiteX1" fmla="*/ 77488 w 193622"/>
              <a:gd name="connsiteY1" fmla="*/ 10331 h 161788"/>
              <a:gd name="connsiteX2" fmla="*/ 182263 w 193622"/>
              <a:gd name="connsiteY2" fmla="*/ 34143 h 161788"/>
              <a:gd name="connsiteX3" fmla="*/ 172738 w 193622"/>
              <a:gd name="connsiteY3" fmla="*/ 148443 h 161788"/>
              <a:gd name="connsiteX4" fmla="*/ 2598 w 193622"/>
              <a:gd name="connsiteY4" fmla="*/ 120556 h 161788"/>
              <a:gd name="connsiteX0" fmla="*/ 2598 w 193622"/>
              <a:gd name="connsiteY0" fmla="*/ 120556 h 166591"/>
              <a:gd name="connsiteX1" fmla="*/ 77488 w 193622"/>
              <a:gd name="connsiteY1" fmla="*/ 10331 h 166591"/>
              <a:gd name="connsiteX2" fmla="*/ 182263 w 193622"/>
              <a:gd name="connsiteY2" fmla="*/ 34143 h 166591"/>
              <a:gd name="connsiteX3" fmla="*/ 172738 w 193622"/>
              <a:gd name="connsiteY3" fmla="*/ 148443 h 166591"/>
              <a:gd name="connsiteX4" fmla="*/ 2598 w 193622"/>
              <a:gd name="connsiteY4" fmla="*/ 120556 h 166591"/>
              <a:gd name="connsiteX0" fmla="*/ 2598 w 209381"/>
              <a:gd name="connsiteY0" fmla="*/ 120556 h 166591"/>
              <a:gd name="connsiteX1" fmla="*/ 77488 w 209381"/>
              <a:gd name="connsiteY1" fmla="*/ 10331 h 166591"/>
              <a:gd name="connsiteX2" fmla="*/ 182263 w 209381"/>
              <a:gd name="connsiteY2" fmla="*/ 34143 h 166591"/>
              <a:gd name="connsiteX3" fmla="*/ 172738 w 209381"/>
              <a:gd name="connsiteY3" fmla="*/ 148443 h 166591"/>
              <a:gd name="connsiteX4" fmla="*/ 2598 w 209381"/>
              <a:gd name="connsiteY4" fmla="*/ 120556 h 166591"/>
              <a:gd name="connsiteX0" fmla="*/ 2598 w 199755"/>
              <a:gd name="connsiteY0" fmla="*/ 120556 h 166591"/>
              <a:gd name="connsiteX1" fmla="*/ 77488 w 199755"/>
              <a:gd name="connsiteY1" fmla="*/ 10331 h 166591"/>
              <a:gd name="connsiteX2" fmla="*/ 182263 w 199755"/>
              <a:gd name="connsiteY2" fmla="*/ 34143 h 166591"/>
              <a:gd name="connsiteX3" fmla="*/ 172738 w 199755"/>
              <a:gd name="connsiteY3" fmla="*/ 148443 h 166591"/>
              <a:gd name="connsiteX4" fmla="*/ 2598 w 199755"/>
              <a:gd name="connsiteY4" fmla="*/ 120556 h 166591"/>
              <a:gd name="connsiteX0" fmla="*/ 3139 w 200296"/>
              <a:gd name="connsiteY0" fmla="*/ 124303 h 170338"/>
              <a:gd name="connsiteX1" fmla="*/ 78029 w 200296"/>
              <a:gd name="connsiteY1" fmla="*/ 14078 h 170338"/>
              <a:gd name="connsiteX2" fmla="*/ 182804 w 200296"/>
              <a:gd name="connsiteY2" fmla="*/ 37890 h 170338"/>
              <a:gd name="connsiteX3" fmla="*/ 173279 w 200296"/>
              <a:gd name="connsiteY3" fmla="*/ 152190 h 170338"/>
              <a:gd name="connsiteX4" fmla="*/ 3139 w 200296"/>
              <a:gd name="connsiteY4" fmla="*/ 124303 h 170338"/>
              <a:gd name="connsiteX0" fmla="*/ 2681 w 194139"/>
              <a:gd name="connsiteY0" fmla="*/ 120557 h 161790"/>
              <a:gd name="connsiteX1" fmla="*/ 74870 w 194139"/>
              <a:gd name="connsiteY1" fmla="*/ 10332 h 161790"/>
              <a:gd name="connsiteX2" fmla="*/ 179645 w 194139"/>
              <a:gd name="connsiteY2" fmla="*/ 34144 h 161790"/>
              <a:gd name="connsiteX3" fmla="*/ 170120 w 194139"/>
              <a:gd name="connsiteY3" fmla="*/ 148444 h 161790"/>
              <a:gd name="connsiteX4" fmla="*/ 2681 w 194139"/>
              <a:gd name="connsiteY4" fmla="*/ 120557 h 161790"/>
              <a:gd name="connsiteX0" fmla="*/ 4487 w 195945"/>
              <a:gd name="connsiteY0" fmla="*/ 120557 h 170399"/>
              <a:gd name="connsiteX1" fmla="*/ 76676 w 195945"/>
              <a:gd name="connsiteY1" fmla="*/ 10332 h 170399"/>
              <a:gd name="connsiteX2" fmla="*/ 181451 w 195945"/>
              <a:gd name="connsiteY2" fmla="*/ 34144 h 170399"/>
              <a:gd name="connsiteX3" fmla="*/ 171926 w 195945"/>
              <a:gd name="connsiteY3" fmla="*/ 148444 h 170399"/>
              <a:gd name="connsiteX4" fmla="*/ 4487 w 195945"/>
              <a:gd name="connsiteY4" fmla="*/ 120557 h 170399"/>
              <a:gd name="connsiteX0" fmla="*/ 3554 w 195012"/>
              <a:gd name="connsiteY0" fmla="*/ 120557 h 160824"/>
              <a:gd name="connsiteX1" fmla="*/ 75743 w 195012"/>
              <a:gd name="connsiteY1" fmla="*/ 10332 h 160824"/>
              <a:gd name="connsiteX2" fmla="*/ 180518 w 195012"/>
              <a:gd name="connsiteY2" fmla="*/ 34144 h 160824"/>
              <a:gd name="connsiteX3" fmla="*/ 170993 w 195012"/>
              <a:gd name="connsiteY3" fmla="*/ 148444 h 160824"/>
              <a:gd name="connsiteX4" fmla="*/ 3554 w 195012"/>
              <a:gd name="connsiteY4" fmla="*/ 120557 h 160824"/>
              <a:gd name="connsiteX0" fmla="*/ 3554 w 195012"/>
              <a:gd name="connsiteY0" fmla="*/ 120557 h 163813"/>
              <a:gd name="connsiteX1" fmla="*/ 75743 w 195012"/>
              <a:gd name="connsiteY1" fmla="*/ 10332 h 163813"/>
              <a:gd name="connsiteX2" fmla="*/ 180518 w 195012"/>
              <a:gd name="connsiteY2" fmla="*/ 34144 h 163813"/>
              <a:gd name="connsiteX3" fmla="*/ 170993 w 195012"/>
              <a:gd name="connsiteY3" fmla="*/ 148444 h 163813"/>
              <a:gd name="connsiteX4" fmla="*/ 3554 w 195012"/>
              <a:gd name="connsiteY4" fmla="*/ 120557 h 163813"/>
              <a:gd name="connsiteX0" fmla="*/ 1521 w 181765"/>
              <a:gd name="connsiteY0" fmla="*/ 115925 h 151343"/>
              <a:gd name="connsiteX1" fmla="*/ 73710 w 181765"/>
              <a:gd name="connsiteY1" fmla="*/ 5700 h 151343"/>
              <a:gd name="connsiteX2" fmla="*/ 178485 w 181765"/>
              <a:gd name="connsiteY2" fmla="*/ 29512 h 151343"/>
              <a:gd name="connsiteX3" fmla="*/ 141241 w 181765"/>
              <a:gd name="connsiteY3" fmla="*/ 146713 h 151343"/>
              <a:gd name="connsiteX4" fmla="*/ 1521 w 181765"/>
              <a:gd name="connsiteY4" fmla="*/ 115925 h 151343"/>
              <a:gd name="connsiteX0" fmla="*/ 1521 w 183888"/>
              <a:gd name="connsiteY0" fmla="*/ 115925 h 153734"/>
              <a:gd name="connsiteX1" fmla="*/ 73710 w 183888"/>
              <a:gd name="connsiteY1" fmla="*/ 5700 h 153734"/>
              <a:gd name="connsiteX2" fmla="*/ 178485 w 183888"/>
              <a:gd name="connsiteY2" fmla="*/ 29512 h 153734"/>
              <a:gd name="connsiteX3" fmla="*/ 141241 w 183888"/>
              <a:gd name="connsiteY3" fmla="*/ 146713 h 153734"/>
              <a:gd name="connsiteX4" fmla="*/ 1521 w 183888"/>
              <a:gd name="connsiteY4" fmla="*/ 115925 h 153734"/>
              <a:gd name="connsiteX0" fmla="*/ 1521 w 189335"/>
              <a:gd name="connsiteY0" fmla="*/ 119845 h 157654"/>
              <a:gd name="connsiteX1" fmla="*/ 73710 w 189335"/>
              <a:gd name="connsiteY1" fmla="*/ 9620 h 157654"/>
              <a:gd name="connsiteX2" fmla="*/ 178485 w 189335"/>
              <a:gd name="connsiteY2" fmla="*/ 33432 h 157654"/>
              <a:gd name="connsiteX3" fmla="*/ 141241 w 189335"/>
              <a:gd name="connsiteY3" fmla="*/ 150633 h 157654"/>
              <a:gd name="connsiteX4" fmla="*/ 1521 w 189335"/>
              <a:gd name="connsiteY4" fmla="*/ 119845 h 157654"/>
              <a:gd name="connsiteX0" fmla="*/ 1975 w 189789"/>
              <a:gd name="connsiteY0" fmla="*/ 123634 h 161443"/>
              <a:gd name="connsiteX1" fmla="*/ 74164 w 189789"/>
              <a:gd name="connsiteY1" fmla="*/ 13409 h 161443"/>
              <a:gd name="connsiteX2" fmla="*/ 178939 w 189789"/>
              <a:gd name="connsiteY2" fmla="*/ 37221 h 161443"/>
              <a:gd name="connsiteX3" fmla="*/ 141695 w 189789"/>
              <a:gd name="connsiteY3" fmla="*/ 154422 h 161443"/>
              <a:gd name="connsiteX4" fmla="*/ 1975 w 189789"/>
              <a:gd name="connsiteY4" fmla="*/ 123634 h 161443"/>
              <a:gd name="connsiteX0" fmla="*/ 4887 w 192701"/>
              <a:gd name="connsiteY0" fmla="*/ 123634 h 164509"/>
              <a:gd name="connsiteX1" fmla="*/ 77076 w 192701"/>
              <a:gd name="connsiteY1" fmla="*/ 13409 h 164509"/>
              <a:gd name="connsiteX2" fmla="*/ 181851 w 192701"/>
              <a:gd name="connsiteY2" fmla="*/ 37221 h 164509"/>
              <a:gd name="connsiteX3" fmla="*/ 144607 w 192701"/>
              <a:gd name="connsiteY3" fmla="*/ 154422 h 164509"/>
              <a:gd name="connsiteX4" fmla="*/ 4887 w 192701"/>
              <a:gd name="connsiteY4" fmla="*/ 123634 h 164509"/>
              <a:gd name="connsiteX0" fmla="*/ 5384 w 189564"/>
              <a:gd name="connsiteY0" fmla="*/ 119722 h 157531"/>
              <a:gd name="connsiteX1" fmla="*/ 52934 w 189564"/>
              <a:gd name="connsiteY1" fmla="*/ 9497 h 157531"/>
              <a:gd name="connsiteX2" fmla="*/ 182348 w 189564"/>
              <a:gd name="connsiteY2" fmla="*/ 33309 h 157531"/>
              <a:gd name="connsiteX3" fmla="*/ 145104 w 189564"/>
              <a:gd name="connsiteY3" fmla="*/ 150510 h 157531"/>
              <a:gd name="connsiteX4" fmla="*/ 5384 w 189564"/>
              <a:gd name="connsiteY4" fmla="*/ 119722 h 157531"/>
              <a:gd name="connsiteX0" fmla="*/ 5384 w 189564"/>
              <a:gd name="connsiteY0" fmla="*/ 119722 h 157531"/>
              <a:gd name="connsiteX1" fmla="*/ 52934 w 189564"/>
              <a:gd name="connsiteY1" fmla="*/ 9497 h 157531"/>
              <a:gd name="connsiteX2" fmla="*/ 182348 w 189564"/>
              <a:gd name="connsiteY2" fmla="*/ 33309 h 157531"/>
              <a:gd name="connsiteX3" fmla="*/ 145104 w 189564"/>
              <a:gd name="connsiteY3" fmla="*/ 150510 h 157531"/>
              <a:gd name="connsiteX4" fmla="*/ 5384 w 189564"/>
              <a:gd name="connsiteY4" fmla="*/ 119722 h 157531"/>
              <a:gd name="connsiteX0" fmla="*/ 5384 w 193653"/>
              <a:gd name="connsiteY0" fmla="*/ 122870 h 160679"/>
              <a:gd name="connsiteX1" fmla="*/ 52934 w 193653"/>
              <a:gd name="connsiteY1" fmla="*/ 12645 h 160679"/>
              <a:gd name="connsiteX2" fmla="*/ 182348 w 193653"/>
              <a:gd name="connsiteY2" fmla="*/ 36457 h 160679"/>
              <a:gd name="connsiteX3" fmla="*/ 145104 w 193653"/>
              <a:gd name="connsiteY3" fmla="*/ 153658 h 160679"/>
              <a:gd name="connsiteX4" fmla="*/ 5384 w 193653"/>
              <a:gd name="connsiteY4" fmla="*/ 122870 h 160679"/>
              <a:gd name="connsiteX0" fmla="*/ 5384 w 195700"/>
              <a:gd name="connsiteY0" fmla="*/ 122870 h 160679"/>
              <a:gd name="connsiteX1" fmla="*/ 52934 w 195700"/>
              <a:gd name="connsiteY1" fmla="*/ 12645 h 160679"/>
              <a:gd name="connsiteX2" fmla="*/ 182348 w 195700"/>
              <a:gd name="connsiteY2" fmla="*/ 36457 h 160679"/>
              <a:gd name="connsiteX3" fmla="*/ 145104 w 195700"/>
              <a:gd name="connsiteY3" fmla="*/ 153658 h 160679"/>
              <a:gd name="connsiteX4" fmla="*/ 5384 w 195700"/>
              <a:gd name="connsiteY4" fmla="*/ 122870 h 160679"/>
              <a:gd name="connsiteX0" fmla="*/ 5384 w 195700"/>
              <a:gd name="connsiteY0" fmla="*/ 122870 h 163745"/>
              <a:gd name="connsiteX1" fmla="*/ 52934 w 195700"/>
              <a:gd name="connsiteY1" fmla="*/ 12645 h 163745"/>
              <a:gd name="connsiteX2" fmla="*/ 182348 w 195700"/>
              <a:gd name="connsiteY2" fmla="*/ 36457 h 163745"/>
              <a:gd name="connsiteX3" fmla="*/ 145104 w 195700"/>
              <a:gd name="connsiteY3" fmla="*/ 153658 h 163745"/>
              <a:gd name="connsiteX4" fmla="*/ 5384 w 195700"/>
              <a:gd name="connsiteY4" fmla="*/ 122870 h 1637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700" h="163745">
                <a:moveTo>
                  <a:pt x="5384" y="122870"/>
                </a:moveTo>
                <a:cubicBezTo>
                  <a:pt x="-9978" y="81965"/>
                  <a:pt x="8041" y="35749"/>
                  <a:pt x="52934" y="12645"/>
                </a:cubicBezTo>
                <a:cubicBezTo>
                  <a:pt x="97827" y="-10459"/>
                  <a:pt x="157747" y="-1548"/>
                  <a:pt x="182348" y="36457"/>
                </a:cubicBezTo>
                <a:cubicBezTo>
                  <a:pt x="206949" y="74462"/>
                  <a:pt x="199236" y="133455"/>
                  <a:pt x="145104" y="153658"/>
                </a:cubicBezTo>
                <a:cubicBezTo>
                  <a:pt x="90972" y="173861"/>
                  <a:pt x="20746" y="163775"/>
                  <a:pt x="5384" y="122870"/>
                </a:cubicBezTo>
                <a:close/>
              </a:path>
            </a:pathLst>
          </a:custGeom>
          <a:solidFill>
            <a:srgbClr val="FFFFFF"/>
          </a:solidFill>
          <a:ln w="28575" cap="flat" cmpd="sng" algn="ctr">
            <a:solidFill>
              <a:srgbClr val="00A4B6">
                <a:lumMod val="75000"/>
                <a:alpha val="47000"/>
              </a:srgbClr>
            </a:solidFill>
            <a:prstDash val="solid"/>
            <a:miter lim="800000"/>
          </a:ln>
          <a:effectLst>
            <a:innerShdw blurRad="241300">
              <a:srgbClr val="00A4B6"/>
            </a:innerShdw>
          </a:effectLst>
        </p:spPr>
        <p:txBody>
          <a:bodyPr rtlCol="0" anchor="ctr"/>
          <a:lstStyle/>
          <a:p>
            <a:pPr algn="ctr" defTabSz="685800">
              <a:defRPr/>
            </a:pPr>
            <a:endParaRPr lang="en-US" sz="1200" kern="0">
              <a:solidFill>
                <a:srgbClr val="FFFFFF"/>
              </a:solidFill>
            </a:endParaRPr>
          </a:p>
        </p:txBody>
      </p:sp>
      <p:sp>
        <p:nvSpPr>
          <p:cNvPr id="154" name="!!b1">
            <a:extLst>
              <a:ext uri="{FF2B5EF4-FFF2-40B4-BE49-F238E27FC236}">
                <a16:creationId xmlns:a16="http://schemas.microsoft.com/office/drawing/2014/main" id="{651481B2-E624-397C-2132-DC0108BFBF5E}"/>
              </a:ext>
            </a:extLst>
          </p:cNvPr>
          <p:cNvSpPr/>
          <p:nvPr/>
        </p:nvSpPr>
        <p:spPr>
          <a:xfrm>
            <a:off x="4728130" y="1028701"/>
            <a:ext cx="3333751" cy="3486149"/>
          </a:xfrm>
          <a:prstGeom prst="rect">
            <a:avLst/>
          </a:prstGeom>
          <a:noFill/>
          <a:ln w="28575">
            <a:noFill/>
          </a:ln>
        </p:spPr>
        <p:txBody>
          <a:bodyPr vert="horz" lIns="171450" tIns="102870" rIns="171450" bIns="0" rtlCol="0">
            <a:noAutofit/>
          </a:bodyPr>
          <a:lstStyle/>
          <a:p>
            <a:pPr defTabSz="685800">
              <a:lnSpc>
                <a:spcPct val="95000"/>
              </a:lnSpc>
              <a:spcBef>
                <a:spcPts val="750"/>
              </a:spcBef>
              <a:spcAft>
                <a:spcPct val="0"/>
              </a:spcAft>
              <a:defRPr/>
            </a:pPr>
            <a:endParaRPr lang="en-US" sz="1650">
              <a:solidFill>
                <a:srgbClr val="000000"/>
              </a:solidFill>
            </a:endParaRPr>
          </a:p>
        </p:txBody>
      </p:sp>
      <p:sp>
        <p:nvSpPr>
          <p:cNvPr id="155" name="TextBox 25">
            <a:extLst>
              <a:ext uri="{FF2B5EF4-FFF2-40B4-BE49-F238E27FC236}">
                <a16:creationId xmlns:a16="http://schemas.microsoft.com/office/drawing/2014/main" id="{596E9A71-536A-870F-733E-3A37F5616735}"/>
              </a:ext>
            </a:extLst>
          </p:cNvPr>
          <p:cNvSpPr txBox="1"/>
          <p:nvPr/>
        </p:nvSpPr>
        <p:spPr>
          <a:xfrm>
            <a:off x="292100" y="4104065"/>
            <a:ext cx="908472" cy="218321"/>
          </a:xfrm>
          <a:prstGeom prst="rect">
            <a:avLst/>
          </a:prstGeom>
          <a:noFill/>
        </p:spPr>
        <p:txBody>
          <a:bodyPr wrap="square" lIns="0" tIns="0" rIns="0" bIns="0" rtlCol="0" anchor="b">
            <a:noAutofit/>
          </a:bodyPr>
          <a:lstStyle/>
          <a:p>
            <a:pPr algn="ctr" defTabSz="685800">
              <a:lnSpc>
                <a:spcPct val="90000"/>
              </a:lnSpc>
              <a:spcBef>
                <a:spcPct val="0"/>
              </a:spcBef>
              <a:spcAft>
                <a:spcPct val="0"/>
              </a:spcAft>
              <a:defRPr/>
            </a:pPr>
            <a:r>
              <a:rPr lang="de" sz="1200" b="1">
                <a:solidFill>
                  <a:srgbClr val="404040"/>
                </a:solidFill>
                <a:uFill>
                  <a:solidFill>
                    <a:prstClr val="black">
                      <a:alpha val="0"/>
                    </a:prstClr>
                  </a:solidFill>
                </a:uFill>
                <a:ea typeface="Aptos"/>
                <a:cs typeface="Aptos"/>
              </a:rPr>
              <a:t>Betazelle</a:t>
            </a:r>
          </a:p>
        </p:txBody>
      </p:sp>
      <p:sp>
        <p:nvSpPr>
          <p:cNvPr id="156" name="object 19">
            <a:extLst>
              <a:ext uri="{FF2B5EF4-FFF2-40B4-BE49-F238E27FC236}">
                <a16:creationId xmlns:a16="http://schemas.microsoft.com/office/drawing/2014/main" id="{6D7D0CCA-3A33-DABF-730C-FAE576AE79BA}"/>
              </a:ext>
            </a:extLst>
          </p:cNvPr>
          <p:cNvSpPr txBox="1"/>
          <p:nvPr/>
        </p:nvSpPr>
        <p:spPr>
          <a:xfrm>
            <a:off x="848657" y="3403558"/>
            <a:ext cx="637002" cy="163506"/>
          </a:xfrm>
          <a:prstGeom prst="rect">
            <a:avLst/>
          </a:prstGeom>
        </p:spPr>
        <p:txBody>
          <a:bodyPr vert="horz" wrap="square" lIns="0" tIns="9525" rIns="0" bIns="0" rtlCol="0">
            <a:spAutoFit/>
          </a:bodyPr>
          <a:lstStyle/>
          <a:p>
            <a:pPr marL="9525" algn="ctr" defTabSz="685800">
              <a:spcBef>
                <a:spcPts val="75"/>
              </a:spcBef>
              <a:spcAft>
                <a:spcPct val="0"/>
              </a:spcAft>
              <a:defRPr/>
            </a:pPr>
            <a:r>
              <a:rPr lang="de" sz="1000">
                <a:solidFill>
                  <a:srgbClr val="000000"/>
                </a:solidFill>
                <a:uFill>
                  <a:solidFill>
                    <a:prstClr val="black">
                      <a:alpha val="0"/>
                    </a:prstClr>
                  </a:solidFill>
                </a:uFill>
                <a:ea typeface="Aptos"/>
                <a:cs typeface="Aptos"/>
              </a:rPr>
              <a:t>Proinsulin</a:t>
            </a:r>
            <a:endParaRPr sz="1000" kern="0">
              <a:solidFill>
                <a:srgbClr val="000000"/>
              </a:solidFill>
            </a:endParaRPr>
          </a:p>
        </p:txBody>
      </p:sp>
      <p:sp>
        <p:nvSpPr>
          <p:cNvPr id="157" name="object 24">
            <a:extLst>
              <a:ext uri="{FF2B5EF4-FFF2-40B4-BE49-F238E27FC236}">
                <a16:creationId xmlns:a16="http://schemas.microsoft.com/office/drawing/2014/main" id="{D5872286-FBDB-27AF-4B5B-23938168F413}"/>
              </a:ext>
            </a:extLst>
          </p:cNvPr>
          <p:cNvSpPr txBox="1"/>
          <p:nvPr/>
        </p:nvSpPr>
        <p:spPr>
          <a:xfrm>
            <a:off x="1999534" y="3403558"/>
            <a:ext cx="447371" cy="163506"/>
          </a:xfrm>
          <a:prstGeom prst="rect">
            <a:avLst/>
          </a:prstGeom>
        </p:spPr>
        <p:txBody>
          <a:bodyPr vert="horz" wrap="square" lIns="0" tIns="9525" rIns="0" bIns="0" rtlCol="0">
            <a:spAutoFit/>
          </a:bodyPr>
          <a:lstStyle/>
          <a:p>
            <a:pPr marL="9525" algn="ctr" defTabSz="685800">
              <a:spcBef>
                <a:spcPts val="75"/>
              </a:spcBef>
              <a:spcAft>
                <a:spcPct val="0"/>
              </a:spcAft>
              <a:defRPr/>
            </a:pPr>
            <a:r>
              <a:rPr lang="de" sz="1000">
                <a:solidFill>
                  <a:srgbClr val="000000"/>
                </a:solidFill>
                <a:uFill>
                  <a:solidFill>
                    <a:prstClr val="black">
                      <a:alpha val="0"/>
                    </a:prstClr>
                  </a:solidFill>
                </a:uFill>
                <a:ea typeface="Aptos"/>
                <a:cs typeface="Aptos"/>
              </a:rPr>
              <a:t>Insulin</a:t>
            </a:r>
            <a:endParaRPr sz="1000" kern="0">
              <a:solidFill>
                <a:srgbClr val="000000"/>
              </a:solidFill>
            </a:endParaRPr>
          </a:p>
        </p:txBody>
      </p:sp>
      <p:sp>
        <p:nvSpPr>
          <p:cNvPr id="158" name="object 25">
            <a:extLst>
              <a:ext uri="{FF2B5EF4-FFF2-40B4-BE49-F238E27FC236}">
                <a16:creationId xmlns:a16="http://schemas.microsoft.com/office/drawing/2014/main" id="{287FC3A8-291F-00E4-2BEE-3BACA8ED4EEB}"/>
              </a:ext>
            </a:extLst>
          </p:cNvPr>
          <p:cNvSpPr txBox="1"/>
          <p:nvPr/>
        </p:nvSpPr>
        <p:spPr>
          <a:xfrm>
            <a:off x="2556200" y="3403558"/>
            <a:ext cx="768308" cy="153888"/>
          </a:xfrm>
          <a:prstGeom prst="rect">
            <a:avLst/>
          </a:prstGeom>
        </p:spPr>
        <p:txBody>
          <a:bodyPr vert="horz" wrap="square" lIns="0" tIns="0" rIns="0" bIns="0" rtlCol="0">
            <a:spAutoFit/>
          </a:bodyPr>
          <a:lstStyle/>
          <a:p>
            <a:pPr algn="ctr" defTabSz="685800">
              <a:spcBef>
                <a:spcPct val="0"/>
              </a:spcBef>
              <a:spcAft>
                <a:spcPct val="0"/>
              </a:spcAft>
              <a:defRPr/>
            </a:pPr>
            <a:r>
              <a:rPr lang="de" sz="1000">
                <a:solidFill>
                  <a:srgbClr val="000000"/>
                </a:solidFill>
                <a:uFill>
                  <a:solidFill>
                    <a:prstClr val="black">
                      <a:alpha val="0"/>
                    </a:prstClr>
                  </a:solidFill>
                </a:uFill>
                <a:ea typeface="Aptos"/>
                <a:cs typeface="Aptos"/>
              </a:rPr>
              <a:t>C-Peptid</a:t>
            </a:r>
          </a:p>
        </p:txBody>
      </p:sp>
      <p:grpSp>
        <p:nvGrpSpPr>
          <p:cNvPr id="159" name="Group 64">
            <a:extLst>
              <a:ext uri="{FF2B5EF4-FFF2-40B4-BE49-F238E27FC236}">
                <a16:creationId xmlns:a16="http://schemas.microsoft.com/office/drawing/2014/main" id="{2F3FFA6C-6C2E-D6D7-0991-FAAD7BFC9BB1}"/>
              </a:ext>
            </a:extLst>
          </p:cNvPr>
          <p:cNvGrpSpPr/>
          <p:nvPr/>
        </p:nvGrpSpPr>
        <p:grpSpPr>
          <a:xfrm>
            <a:off x="4410630" y="2160408"/>
            <a:ext cx="4081463" cy="1835330"/>
            <a:chOff x="6095999" y="2880544"/>
            <a:chExt cx="5441951" cy="2447106"/>
          </a:xfrm>
        </p:grpSpPr>
        <p:grpSp>
          <p:nvGrpSpPr>
            <p:cNvPr id="160" name="Group 98">
              <a:extLst>
                <a:ext uri="{FF2B5EF4-FFF2-40B4-BE49-F238E27FC236}">
                  <a16:creationId xmlns:a16="http://schemas.microsoft.com/office/drawing/2014/main" id="{0E9A3712-1BE2-A956-72B3-3692F404EB69}"/>
                </a:ext>
              </a:extLst>
            </p:cNvPr>
            <p:cNvGrpSpPr/>
            <p:nvPr/>
          </p:nvGrpSpPr>
          <p:grpSpPr>
            <a:xfrm>
              <a:off x="6426200" y="2880544"/>
              <a:ext cx="5111750" cy="2154011"/>
              <a:chOff x="7313012" y="1915591"/>
              <a:chExt cx="2654710" cy="1013649"/>
            </a:xfrm>
          </p:grpSpPr>
          <p:cxnSp>
            <p:nvCxnSpPr>
              <p:cNvPr id="163" name="Straight Connector 102">
                <a:extLst>
                  <a:ext uri="{FF2B5EF4-FFF2-40B4-BE49-F238E27FC236}">
                    <a16:creationId xmlns:a16="http://schemas.microsoft.com/office/drawing/2014/main" id="{66F0C6FF-36E4-FEBB-0199-F003DEF05EE7}"/>
                  </a:ext>
                </a:extLst>
              </p:cNvPr>
              <p:cNvCxnSpPr/>
              <p:nvPr/>
            </p:nvCxnSpPr>
            <p:spPr>
              <a:xfrm flipH="1">
                <a:off x="7313012" y="1915591"/>
                <a:ext cx="0" cy="1013649"/>
              </a:xfrm>
              <a:prstGeom prst="line">
                <a:avLst/>
              </a:prstGeom>
              <a:noFill/>
              <a:ln w="12700" cap="flat" cmpd="sng" algn="ctr">
                <a:solidFill>
                  <a:sysClr val="windowText" lastClr="000000"/>
                </a:solidFill>
                <a:prstDash val="solid"/>
                <a:miter lim="800000"/>
              </a:ln>
              <a:effectLst/>
            </p:spPr>
          </p:cxnSp>
          <p:cxnSp>
            <p:nvCxnSpPr>
              <p:cNvPr id="164" name="Straight Connector 103">
                <a:extLst>
                  <a:ext uri="{FF2B5EF4-FFF2-40B4-BE49-F238E27FC236}">
                    <a16:creationId xmlns:a16="http://schemas.microsoft.com/office/drawing/2014/main" id="{B46DD50C-C7D2-144E-FD74-AA40270F5AEE}"/>
                  </a:ext>
                </a:extLst>
              </p:cNvPr>
              <p:cNvCxnSpPr/>
              <p:nvPr/>
            </p:nvCxnSpPr>
            <p:spPr>
              <a:xfrm flipH="1">
                <a:off x="7313012" y="2929240"/>
                <a:ext cx="2654710" cy="0"/>
              </a:xfrm>
              <a:prstGeom prst="line">
                <a:avLst/>
              </a:prstGeom>
              <a:noFill/>
              <a:ln w="12700" cap="flat" cmpd="sng" algn="ctr">
                <a:solidFill>
                  <a:sysClr val="windowText" lastClr="000000"/>
                </a:solidFill>
                <a:prstDash val="solid"/>
                <a:miter lim="800000"/>
              </a:ln>
              <a:effectLst/>
            </p:spPr>
          </p:cxnSp>
        </p:grpSp>
        <p:sp>
          <p:nvSpPr>
            <p:cNvPr id="161" name="TextBox 100">
              <a:extLst>
                <a:ext uri="{FF2B5EF4-FFF2-40B4-BE49-F238E27FC236}">
                  <a16:creationId xmlns:a16="http://schemas.microsoft.com/office/drawing/2014/main" id="{5FFD02A2-A5CB-2819-F5A0-D7C84F61A6E2}"/>
                </a:ext>
              </a:extLst>
            </p:cNvPr>
            <p:cNvSpPr txBox="1"/>
            <p:nvPr/>
          </p:nvSpPr>
          <p:spPr>
            <a:xfrm>
              <a:off x="8405280" y="5089119"/>
              <a:ext cx="1153590" cy="238531"/>
            </a:xfrm>
            <a:prstGeom prst="rect">
              <a:avLst/>
            </a:prstGeom>
            <a:noFill/>
          </p:spPr>
          <p:txBody>
            <a:bodyPr wrap="square" lIns="0" tIns="0" rIns="0" bIns="0" rtlCol="0">
              <a:noAutofit/>
            </a:bodyP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1000" b="0" i="0" u="none" strike="noStrike" kern="0" cap="none" spc="0" normalizeH="0" baseline="0" noProof="0">
                  <a:ln>
                    <a:noFill/>
                  </a:ln>
                  <a:solidFill>
                    <a:srgbClr val="404040"/>
                  </a:solidFill>
                  <a:effectLst/>
                  <a:uLnTx/>
                  <a:uFill>
                    <a:solidFill>
                      <a:prstClr val="black">
                        <a:alpha val="0"/>
                      </a:prstClr>
                    </a:solidFill>
                  </a:uFill>
                  <a:ea typeface="Aptos"/>
                  <a:cs typeface="Aptos"/>
                </a:rPr>
                <a:t>Zeit</a:t>
              </a:r>
            </a:p>
          </p:txBody>
        </p:sp>
        <p:sp>
          <p:nvSpPr>
            <p:cNvPr id="162" name="TextBox 101">
              <a:extLst>
                <a:ext uri="{FF2B5EF4-FFF2-40B4-BE49-F238E27FC236}">
                  <a16:creationId xmlns:a16="http://schemas.microsoft.com/office/drawing/2014/main" id="{C0E50EE6-E04B-7516-3AD1-02E0CB23F80E}"/>
                </a:ext>
              </a:extLst>
            </p:cNvPr>
            <p:cNvSpPr txBox="1"/>
            <p:nvPr/>
          </p:nvSpPr>
          <p:spPr>
            <a:xfrm rot="16200000">
              <a:off x="5675939" y="3844936"/>
              <a:ext cx="1065348" cy="225227"/>
            </a:xfrm>
            <a:prstGeom prst="rect">
              <a:avLst/>
            </a:prstGeom>
            <a:noFill/>
          </p:spPr>
          <p:txBody>
            <a:bodyPr wrap="square" lIns="0" tIns="0" rIns="0" bIns="0" rtlCol="0" anchor="b">
              <a:noAutofit/>
            </a:bodyP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1000" b="0" i="0" u="none" strike="noStrike" kern="0" cap="none" spc="0" normalizeH="0" baseline="0" noProof="0">
                  <a:ln>
                    <a:noFill/>
                  </a:ln>
                  <a:solidFill>
                    <a:srgbClr val="404040"/>
                  </a:solidFill>
                  <a:effectLst/>
                  <a:uLnTx/>
                  <a:uFill>
                    <a:solidFill>
                      <a:prstClr val="black">
                        <a:alpha val="0"/>
                      </a:prstClr>
                    </a:solidFill>
                  </a:uFill>
                  <a:ea typeface="Aptos"/>
                  <a:cs typeface="Aptos"/>
                </a:rPr>
                <a:t>Insulin</a:t>
              </a:r>
            </a:p>
          </p:txBody>
        </p:sp>
      </p:grpSp>
      <p:sp>
        <p:nvSpPr>
          <p:cNvPr id="165" name="TextBox 90">
            <a:extLst>
              <a:ext uri="{FF2B5EF4-FFF2-40B4-BE49-F238E27FC236}">
                <a16:creationId xmlns:a16="http://schemas.microsoft.com/office/drawing/2014/main" id="{87929BDA-787D-97A3-3917-38AB34DCBBFB}"/>
              </a:ext>
            </a:extLst>
          </p:cNvPr>
          <p:cNvSpPr txBox="1"/>
          <p:nvPr/>
        </p:nvSpPr>
        <p:spPr>
          <a:xfrm>
            <a:off x="4859234" y="2023537"/>
            <a:ext cx="669162" cy="161583"/>
          </a:xfrm>
          <a:prstGeom prst="rect">
            <a:avLst/>
          </a:prstGeom>
          <a:noFill/>
        </p:spPr>
        <p:txBody>
          <a:bodyPr wrap="none" lIns="0" tIns="0" rIns="0" bIns="0" rtlCol="0">
            <a:noAutofit/>
          </a:bodyPr>
          <a:lstStyle/>
          <a:p>
            <a:pPr algn="ctr" defTabSz="685800">
              <a:spcBef>
                <a:spcPct val="0"/>
              </a:spcBef>
              <a:spcAft>
                <a:spcPct val="0"/>
              </a:spcAft>
              <a:defRPr/>
            </a:pPr>
            <a:r>
              <a:rPr lang="de" sz="1000">
                <a:solidFill>
                  <a:srgbClr val="404040"/>
                </a:solidFill>
                <a:uFill>
                  <a:solidFill>
                    <a:prstClr val="black">
                      <a:alpha val="0"/>
                    </a:prstClr>
                  </a:solidFill>
                </a:uFill>
                <a:ea typeface="Aptos"/>
                <a:cs typeface="Aptos"/>
              </a:rPr>
              <a:t>&lt; 30 Min.</a:t>
            </a:r>
          </a:p>
        </p:txBody>
      </p:sp>
      <p:sp>
        <p:nvSpPr>
          <p:cNvPr id="166" name="TextBox 91">
            <a:extLst>
              <a:ext uri="{FF2B5EF4-FFF2-40B4-BE49-F238E27FC236}">
                <a16:creationId xmlns:a16="http://schemas.microsoft.com/office/drawing/2014/main" id="{9227D493-7855-2266-353F-78B66B5FA283}"/>
              </a:ext>
            </a:extLst>
          </p:cNvPr>
          <p:cNvSpPr txBox="1"/>
          <p:nvPr/>
        </p:nvSpPr>
        <p:spPr>
          <a:xfrm>
            <a:off x="6596279" y="2023537"/>
            <a:ext cx="781389" cy="161583"/>
          </a:xfrm>
          <a:prstGeom prst="rect">
            <a:avLst/>
          </a:prstGeom>
          <a:noFill/>
        </p:spPr>
        <p:txBody>
          <a:bodyPr wrap="none" lIns="0" tIns="0" rIns="0" bIns="0" rtlCol="0">
            <a:noAutofit/>
          </a:bodyPr>
          <a:lstStyle/>
          <a:p>
            <a:pPr algn="ctr" defTabSz="685800">
              <a:spcBef>
                <a:spcPct val="0"/>
              </a:spcBef>
              <a:spcAft>
                <a:spcPct val="0"/>
              </a:spcAft>
              <a:defRPr/>
            </a:pPr>
            <a:r>
              <a:rPr lang="de" sz="1000">
                <a:solidFill>
                  <a:srgbClr val="404040"/>
                </a:solidFill>
                <a:uFill>
                  <a:solidFill>
                    <a:prstClr val="black">
                      <a:alpha val="0"/>
                    </a:prstClr>
                  </a:solidFill>
                </a:uFill>
                <a:ea typeface="Aptos"/>
                <a:cs typeface="Aptos"/>
              </a:rPr>
              <a:t>~ 1-2 Stunden</a:t>
            </a:r>
          </a:p>
        </p:txBody>
      </p:sp>
      <p:sp>
        <p:nvSpPr>
          <p:cNvPr id="167" name="Right Bracket 92">
            <a:extLst>
              <a:ext uri="{FF2B5EF4-FFF2-40B4-BE49-F238E27FC236}">
                <a16:creationId xmlns:a16="http://schemas.microsoft.com/office/drawing/2014/main" id="{F6577483-0CA1-9601-EA8D-318777EF1DF2}"/>
              </a:ext>
            </a:extLst>
          </p:cNvPr>
          <p:cNvSpPr/>
          <p:nvPr/>
        </p:nvSpPr>
        <p:spPr>
          <a:xfrm rot="16200000">
            <a:off x="5176672" y="1519673"/>
            <a:ext cx="34289" cy="805358"/>
          </a:xfrm>
          <a:prstGeom prst="rightBracket">
            <a:avLst>
              <a:gd name="adj" fmla="val 0"/>
            </a:avLst>
          </a:prstGeom>
          <a:noFill/>
          <a:ln w="6350" cap="flat" cmpd="sng" algn="ctr">
            <a:solidFill>
              <a:sysClr val="windowText" lastClr="000000"/>
            </a:solidFill>
            <a:prstDash val="solid"/>
            <a:miter lim="800000"/>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900" b="0" i="0" u="none" strike="noStrike" kern="0" cap="none" spc="0" normalizeH="0" baseline="0" noProof="0">
              <a:ln>
                <a:noFill/>
              </a:ln>
              <a:solidFill>
                <a:srgbClr val="000000"/>
              </a:solidFill>
              <a:effectLst/>
              <a:uLnTx/>
              <a:uFillTx/>
              <a:ea typeface="+mn-ea"/>
              <a:cs typeface="+mn-cs"/>
            </a:endParaRPr>
          </a:p>
        </p:txBody>
      </p:sp>
      <p:sp>
        <p:nvSpPr>
          <p:cNvPr id="168" name="Right Bracket 93">
            <a:extLst>
              <a:ext uri="{FF2B5EF4-FFF2-40B4-BE49-F238E27FC236}">
                <a16:creationId xmlns:a16="http://schemas.microsoft.com/office/drawing/2014/main" id="{9B608CF6-E104-6471-57C2-F77EA47A19D8}"/>
              </a:ext>
            </a:extLst>
          </p:cNvPr>
          <p:cNvSpPr/>
          <p:nvPr/>
        </p:nvSpPr>
        <p:spPr>
          <a:xfrm rot="16200000">
            <a:off x="6969831" y="566459"/>
            <a:ext cx="34289" cy="2711786"/>
          </a:xfrm>
          <a:prstGeom prst="rightBracket">
            <a:avLst>
              <a:gd name="adj" fmla="val 0"/>
            </a:avLst>
          </a:prstGeom>
          <a:noFill/>
          <a:ln w="6350" cap="flat" cmpd="sng" algn="ctr">
            <a:solidFill>
              <a:sysClr val="windowText" lastClr="000000"/>
            </a:solidFill>
            <a:prstDash val="solid"/>
            <a:miter lim="800000"/>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900" b="0" i="0" u="none" strike="noStrike" kern="0" cap="none" spc="0" normalizeH="0" baseline="0" noProof="0">
              <a:ln>
                <a:noFill/>
              </a:ln>
              <a:solidFill>
                <a:srgbClr val="000000"/>
              </a:solidFill>
              <a:effectLst/>
              <a:uLnTx/>
              <a:uFillTx/>
              <a:ea typeface="+mn-ea"/>
              <a:cs typeface="+mn-cs"/>
            </a:endParaRPr>
          </a:p>
        </p:txBody>
      </p:sp>
      <p:sp>
        <p:nvSpPr>
          <p:cNvPr id="169" name="TextBox 94">
            <a:extLst>
              <a:ext uri="{FF2B5EF4-FFF2-40B4-BE49-F238E27FC236}">
                <a16:creationId xmlns:a16="http://schemas.microsoft.com/office/drawing/2014/main" id="{AA83934A-C241-1476-5237-C0C988648E8E}"/>
              </a:ext>
            </a:extLst>
          </p:cNvPr>
          <p:cNvSpPr txBox="1"/>
          <p:nvPr/>
        </p:nvSpPr>
        <p:spPr>
          <a:xfrm>
            <a:off x="4838763" y="1809638"/>
            <a:ext cx="710105" cy="206379"/>
          </a:xfrm>
          <a:prstGeom prst="roundRect">
            <a:avLst>
              <a:gd name="adj" fmla="val 50000"/>
            </a:avLst>
          </a:prstGeom>
          <a:solidFill>
            <a:schemeClr val="accent2">
              <a:lumMod val="40000"/>
              <a:lumOff val="60000"/>
            </a:schemeClr>
          </a:solidFill>
        </p:spPr>
        <p:txBody>
          <a:bodyPr wrap="none" rtlCol="0" anchor="ctr">
            <a:noAutofit/>
          </a:bodyP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1000" b="1" i="0" u="none" strike="noStrike" kern="0" cap="none" spc="0" normalizeH="0" baseline="0" noProof="0">
                <a:ln>
                  <a:noFill/>
                </a:ln>
                <a:solidFill>
                  <a:schemeClr val="bg1"/>
                </a:solidFill>
                <a:effectLst/>
                <a:uLnTx/>
                <a:uFill>
                  <a:solidFill>
                    <a:prstClr val="black">
                      <a:alpha val="0"/>
                    </a:prstClr>
                  </a:solidFill>
                </a:uFill>
                <a:ea typeface="Aptos"/>
                <a:cs typeface="Aptos"/>
              </a:rPr>
              <a:t>Phase 1</a:t>
            </a:r>
          </a:p>
        </p:txBody>
      </p:sp>
      <p:sp>
        <p:nvSpPr>
          <p:cNvPr id="170" name="TextBox 95">
            <a:extLst>
              <a:ext uri="{FF2B5EF4-FFF2-40B4-BE49-F238E27FC236}">
                <a16:creationId xmlns:a16="http://schemas.microsoft.com/office/drawing/2014/main" id="{50418172-0032-9618-D96C-7EDED09A6CC8}"/>
              </a:ext>
            </a:extLst>
          </p:cNvPr>
          <p:cNvSpPr txBox="1"/>
          <p:nvPr/>
        </p:nvSpPr>
        <p:spPr>
          <a:xfrm>
            <a:off x="6631921" y="1809638"/>
            <a:ext cx="710105" cy="206379"/>
          </a:xfrm>
          <a:prstGeom prst="roundRect">
            <a:avLst>
              <a:gd name="adj" fmla="val 50000"/>
            </a:avLst>
          </a:prstGeom>
          <a:solidFill>
            <a:srgbClr val="23004C">
              <a:lumMod val="60000"/>
              <a:lumOff val="40000"/>
            </a:srgbClr>
          </a:solidFill>
        </p:spPr>
        <p:txBody>
          <a:bodyPr wrap="none" rtlCol="0" anchor="ctr">
            <a:noAutofit/>
          </a:bodyP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1000" b="1" i="0" u="none" strike="noStrike" kern="0" cap="none" spc="0" normalizeH="0" baseline="0" noProof="0">
                <a:ln>
                  <a:noFill/>
                </a:ln>
                <a:solidFill>
                  <a:srgbClr val="FFFFFF"/>
                </a:solidFill>
                <a:effectLst/>
                <a:uLnTx/>
                <a:uFill>
                  <a:solidFill>
                    <a:prstClr val="black">
                      <a:alpha val="0"/>
                    </a:prstClr>
                  </a:solidFill>
                </a:uFill>
                <a:ea typeface="Aptos"/>
                <a:cs typeface="Aptos"/>
              </a:rPr>
              <a:t>Phase 2</a:t>
            </a:r>
          </a:p>
        </p:txBody>
      </p:sp>
      <p:sp>
        <p:nvSpPr>
          <p:cNvPr id="171" name="TextBox 97">
            <a:extLst>
              <a:ext uri="{FF2B5EF4-FFF2-40B4-BE49-F238E27FC236}">
                <a16:creationId xmlns:a16="http://schemas.microsoft.com/office/drawing/2014/main" id="{F4158F56-69B9-D368-8EA8-2217F0425241}"/>
              </a:ext>
            </a:extLst>
          </p:cNvPr>
          <p:cNvSpPr txBox="1"/>
          <p:nvPr/>
        </p:nvSpPr>
        <p:spPr>
          <a:xfrm>
            <a:off x="5662264" y="3499811"/>
            <a:ext cx="2652263" cy="331180"/>
          </a:xfrm>
          <a:prstGeom prst="rect">
            <a:avLst/>
          </a:prstGeom>
          <a:noFill/>
        </p:spPr>
        <p:txBody>
          <a:bodyPr wrap="square" lIns="0" tIns="0" rIns="0" bIns="0" rtlCol="0">
            <a:noAutofit/>
          </a:bodyPr>
          <a:lstStyle/>
          <a:p>
            <a:pPr marL="0" marR="0" lvl="0" indent="0" algn="ctr" defTabSz="685800" eaLnBrk="1" fontAlgn="auto" latinLnBrk="0" hangingPunct="1">
              <a:lnSpc>
                <a:spcPct val="90000"/>
              </a:lnSpc>
              <a:spcBef>
                <a:spcPct val="0"/>
              </a:spcBef>
              <a:spcAft>
                <a:spcPct val="0"/>
              </a:spcAft>
              <a:buClrTx/>
              <a:buSzTx/>
              <a:buFontTx/>
              <a:buNone/>
              <a:tabLst/>
              <a:defRPr/>
            </a:pPr>
            <a:r>
              <a:rPr kumimoji="0" lang="de" sz="1000" b="1" i="0" u="none" strike="noStrike" kern="0" cap="none" spc="0" normalizeH="0" baseline="0" noProof="0">
                <a:ln>
                  <a:noFill/>
                </a:ln>
                <a:solidFill>
                  <a:srgbClr val="404040"/>
                </a:solidFill>
                <a:effectLst/>
                <a:uLnTx/>
                <a:uFill>
                  <a:solidFill>
                    <a:prstClr val="black">
                      <a:alpha val="0"/>
                    </a:prstClr>
                  </a:solidFill>
                </a:uFill>
                <a:ea typeface="Aptos"/>
                <a:cs typeface="Aptos"/>
              </a:rPr>
              <a:t>Neu synthetisiertes </a:t>
            </a:r>
            <a:br>
              <a:rPr kumimoji="0" sz="1000" b="0" i="0" u="none" strike="noStrike" kern="0" cap="none" spc="0" normalizeH="0" baseline="0" noProof="0">
                <a:ln>
                  <a:noFill/>
                </a:ln>
                <a:solidFill>
                  <a:srgbClr val="404040"/>
                </a:solidFill>
                <a:effectLst/>
                <a:uLnTx/>
                <a:uFillTx/>
              </a:rPr>
            </a:br>
            <a:r>
              <a:rPr kumimoji="0" lang="de" sz="1000" b="1" i="0" u="none" strike="noStrike" kern="0" cap="none" spc="0" normalizeH="0" baseline="0" noProof="0">
                <a:ln>
                  <a:noFill/>
                </a:ln>
                <a:solidFill>
                  <a:srgbClr val="404040"/>
                </a:solidFill>
                <a:effectLst/>
                <a:uLnTx/>
                <a:uFill>
                  <a:solidFill>
                    <a:prstClr val="black">
                      <a:alpha val="0"/>
                    </a:prstClr>
                  </a:solidFill>
                </a:uFill>
                <a:ea typeface="Aptos"/>
                <a:cs typeface="Aptos"/>
              </a:rPr>
              <a:t>Insulin</a:t>
            </a:r>
          </a:p>
        </p:txBody>
      </p:sp>
      <p:sp>
        <p:nvSpPr>
          <p:cNvPr id="172" name="object 42">
            <a:extLst>
              <a:ext uri="{FF2B5EF4-FFF2-40B4-BE49-F238E27FC236}">
                <a16:creationId xmlns:a16="http://schemas.microsoft.com/office/drawing/2014/main" id="{0FBD7BB4-C0CF-CEA8-9EB7-E8E1B2E9DCE5}"/>
              </a:ext>
            </a:extLst>
          </p:cNvPr>
          <p:cNvSpPr txBox="1"/>
          <p:nvPr/>
        </p:nvSpPr>
        <p:spPr>
          <a:xfrm>
            <a:off x="5272167" y="1249262"/>
            <a:ext cx="2575829" cy="342017"/>
          </a:xfrm>
          <a:prstGeom prst="rect">
            <a:avLst/>
          </a:prstGeom>
        </p:spPr>
        <p:txBody>
          <a:bodyPr vert="horz" wrap="square" lIns="0" tIns="9525" rIns="0" bIns="0" rtlCol="0" anchor="ctr">
            <a:spAutoFit/>
          </a:bodyPr>
          <a:lstStyle/>
          <a:p>
            <a:pPr marL="9525" algn="ctr" defTabSz="685800">
              <a:lnSpc>
                <a:spcPct val="90000"/>
              </a:lnSpc>
              <a:spcBef>
                <a:spcPts val="4"/>
              </a:spcBef>
              <a:spcAft>
                <a:spcPct val="0"/>
              </a:spcAft>
              <a:defRPr/>
            </a:pPr>
            <a:r>
              <a:rPr lang="de" sz="1200" b="1">
                <a:solidFill>
                  <a:srgbClr val="404040"/>
                </a:solidFill>
                <a:uFill>
                  <a:solidFill>
                    <a:prstClr val="black">
                      <a:alpha val="0"/>
                    </a:prstClr>
                  </a:solidFill>
                </a:uFill>
                <a:ea typeface="Aptos"/>
                <a:cs typeface="Aptos"/>
              </a:rPr>
              <a:t>Biphasische Insulin- </a:t>
            </a:r>
          </a:p>
          <a:p>
            <a:pPr marL="9525" algn="ctr" defTabSz="685800">
              <a:lnSpc>
                <a:spcPct val="90000"/>
              </a:lnSpc>
              <a:spcBef>
                <a:spcPts val="4"/>
              </a:spcBef>
              <a:spcAft>
                <a:spcPct val="0"/>
              </a:spcAft>
              <a:defRPr/>
            </a:pPr>
            <a:r>
              <a:rPr lang="de" sz="1200" b="1">
                <a:solidFill>
                  <a:srgbClr val="404040"/>
                </a:solidFill>
                <a:uFill>
                  <a:solidFill>
                    <a:prstClr val="black">
                      <a:alpha val="0"/>
                    </a:prstClr>
                  </a:solidFill>
                </a:uFill>
                <a:ea typeface="Aptos"/>
                <a:cs typeface="Aptos"/>
              </a:rPr>
              <a:t>(und C-Peptid-) Antwort</a:t>
            </a:r>
            <a:r>
              <a:rPr lang="de" sz="1200" b="1" baseline="30000">
                <a:solidFill>
                  <a:srgbClr val="404040"/>
                </a:solidFill>
                <a:uFill>
                  <a:solidFill>
                    <a:prstClr val="black">
                      <a:alpha val="0"/>
                    </a:prstClr>
                  </a:solidFill>
                </a:uFill>
                <a:ea typeface="Aptos"/>
                <a:cs typeface="Aptos"/>
              </a:rPr>
              <a:t>1,2</a:t>
            </a:r>
            <a:endParaRPr sz="1200" b="1" kern="0">
              <a:solidFill>
                <a:srgbClr val="404040"/>
              </a:solidFill>
            </a:endParaRPr>
          </a:p>
        </p:txBody>
      </p:sp>
      <p:sp>
        <p:nvSpPr>
          <p:cNvPr id="173" name="object 24">
            <a:extLst>
              <a:ext uri="{FF2B5EF4-FFF2-40B4-BE49-F238E27FC236}">
                <a16:creationId xmlns:a16="http://schemas.microsoft.com/office/drawing/2014/main" id="{D5228452-A5ED-4256-36CB-BC48B107463D}"/>
              </a:ext>
            </a:extLst>
          </p:cNvPr>
          <p:cNvSpPr txBox="1"/>
          <p:nvPr/>
        </p:nvSpPr>
        <p:spPr>
          <a:xfrm>
            <a:off x="933872" y="3619917"/>
            <a:ext cx="2177241" cy="378950"/>
          </a:xfrm>
          <a:prstGeom prst="rect">
            <a:avLst/>
          </a:prstGeom>
        </p:spPr>
        <p:txBody>
          <a:bodyPr vert="horz" wrap="square" lIns="0" tIns="9525" rIns="0" bIns="0" rtlCol="0">
            <a:spAutoFit/>
          </a:bodyPr>
          <a:lstStyle/>
          <a:p>
            <a:pPr marL="9525" algn="ctr" defTabSz="685800">
              <a:spcBef>
                <a:spcPts val="75"/>
              </a:spcBef>
              <a:spcAft>
                <a:spcPct val="0"/>
              </a:spcAft>
              <a:defRPr/>
            </a:pPr>
            <a:r>
              <a:rPr lang="de" sz="1200" b="1">
                <a:solidFill>
                  <a:srgbClr val="440288"/>
                </a:solidFill>
                <a:uFill>
                  <a:solidFill>
                    <a:prstClr val="black">
                      <a:alpha val="0"/>
                    </a:prstClr>
                  </a:solidFill>
                </a:uFill>
                <a:ea typeface="Aptos"/>
                <a:cs typeface="Aptos"/>
              </a:rPr>
              <a:t>Neu synthetisiertes Insulin</a:t>
            </a:r>
            <a:endParaRPr lang="en-US" sz="1200" b="1" kern="0">
              <a:solidFill>
                <a:srgbClr val="440288"/>
              </a:solidFill>
            </a:endParaRPr>
          </a:p>
        </p:txBody>
      </p:sp>
      <p:pic>
        <p:nvPicPr>
          <p:cNvPr id="174" name="Graphic 141">
            <a:extLst>
              <a:ext uri="{FF2B5EF4-FFF2-40B4-BE49-F238E27FC236}">
                <a16:creationId xmlns:a16="http://schemas.microsoft.com/office/drawing/2014/main" id="{B5CB12E8-605B-9CCC-61AF-6D7B1F830D0A}"/>
              </a:ext>
            </a:extLst>
          </p:cNvPr>
          <p:cNvPicPr>
            <a:picLocks noChangeAspect="1"/>
          </p:cNvPicPr>
          <p:nvPr/>
        </p:nvPicPr>
        <p:blipFill>
          <a:blip r:embed="rId3"/>
          <a:stretch>
            <a:fillRect/>
          </a:stretch>
        </p:blipFill>
        <p:spPr>
          <a:xfrm rot="5400000" flipV="1">
            <a:off x="733128" y="2730473"/>
            <a:ext cx="846467" cy="418369"/>
          </a:xfrm>
          <a:prstGeom prst="rect">
            <a:avLst/>
          </a:prstGeom>
        </p:spPr>
      </p:pic>
      <p:grpSp>
        <p:nvGrpSpPr>
          <p:cNvPr id="175" name="Group 166">
            <a:extLst>
              <a:ext uri="{FF2B5EF4-FFF2-40B4-BE49-F238E27FC236}">
                <a16:creationId xmlns:a16="http://schemas.microsoft.com/office/drawing/2014/main" id="{DCB70F65-F859-8501-6EDD-DB90A91E6FC3}"/>
              </a:ext>
            </a:extLst>
          </p:cNvPr>
          <p:cNvGrpSpPr/>
          <p:nvPr/>
        </p:nvGrpSpPr>
        <p:grpSpPr>
          <a:xfrm>
            <a:off x="2132769" y="2650573"/>
            <a:ext cx="291837" cy="584378"/>
            <a:chOff x="3182131" y="2257208"/>
            <a:chExt cx="389116" cy="779170"/>
          </a:xfrm>
        </p:grpSpPr>
        <p:sp>
          <p:nvSpPr>
            <p:cNvPr id="176" name="Freeform: Shape 156">
              <a:extLst>
                <a:ext uri="{FF2B5EF4-FFF2-40B4-BE49-F238E27FC236}">
                  <a16:creationId xmlns:a16="http://schemas.microsoft.com/office/drawing/2014/main" id="{28407171-D392-9692-2580-4608E21E7C7F}"/>
                </a:ext>
              </a:extLst>
            </p:cNvPr>
            <p:cNvSpPr/>
            <p:nvPr/>
          </p:nvSpPr>
          <p:spPr>
            <a:xfrm rot="5400000" flipV="1">
              <a:off x="3328948" y="2416933"/>
              <a:ext cx="19459" cy="124861"/>
            </a:xfrm>
            <a:custGeom>
              <a:avLst/>
              <a:gdLst>
                <a:gd name="connsiteX0" fmla="*/ 0 w 19459"/>
                <a:gd name="connsiteY0" fmla="*/ 0 h 124861"/>
                <a:gd name="connsiteX1" fmla="*/ 19459 w 19459"/>
                <a:gd name="connsiteY1" fmla="*/ 0 h 124861"/>
                <a:gd name="connsiteX2" fmla="*/ 19459 w 19459"/>
                <a:gd name="connsiteY2" fmla="*/ 124862 h 124861"/>
                <a:gd name="connsiteX3" fmla="*/ 0 w 19459"/>
                <a:gd name="connsiteY3" fmla="*/ 124862 h 124861"/>
              </a:gdLst>
              <a:ahLst/>
              <a:cxnLst>
                <a:cxn ang="0">
                  <a:pos x="connsiteX0" y="connsiteY0"/>
                </a:cxn>
                <a:cxn ang="0">
                  <a:pos x="connsiteX1" y="connsiteY1"/>
                </a:cxn>
                <a:cxn ang="0">
                  <a:pos x="connsiteX2" y="connsiteY2"/>
                </a:cxn>
                <a:cxn ang="0">
                  <a:pos x="connsiteX3" y="connsiteY3"/>
                </a:cxn>
              </a:cxnLst>
              <a:rect l="l" t="t" r="r" b="b"/>
              <a:pathLst>
                <a:path w="19459" h="124861">
                  <a:moveTo>
                    <a:pt x="0" y="0"/>
                  </a:moveTo>
                  <a:lnTo>
                    <a:pt x="19459" y="0"/>
                  </a:lnTo>
                  <a:lnTo>
                    <a:pt x="19459" y="124862"/>
                  </a:lnTo>
                  <a:lnTo>
                    <a:pt x="0" y="124862"/>
                  </a:lnTo>
                  <a:close/>
                </a:path>
              </a:pathLst>
            </a:custGeom>
            <a:solidFill>
              <a:srgbClr val="808080"/>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sp>
          <p:nvSpPr>
            <p:cNvPr id="177" name="Freeform: Shape 158">
              <a:extLst>
                <a:ext uri="{FF2B5EF4-FFF2-40B4-BE49-F238E27FC236}">
                  <a16:creationId xmlns:a16="http://schemas.microsoft.com/office/drawing/2014/main" id="{75267AC1-897F-0EA4-CA7D-8893764FD896}"/>
                </a:ext>
              </a:extLst>
            </p:cNvPr>
            <p:cNvSpPr/>
            <p:nvPr/>
          </p:nvSpPr>
          <p:spPr>
            <a:xfrm rot="5400000" flipV="1">
              <a:off x="3328948" y="2715824"/>
              <a:ext cx="19459" cy="124861"/>
            </a:xfrm>
            <a:custGeom>
              <a:avLst/>
              <a:gdLst>
                <a:gd name="connsiteX0" fmla="*/ 0 w 19459"/>
                <a:gd name="connsiteY0" fmla="*/ 0 h 124861"/>
                <a:gd name="connsiteX1" fmla="*/ 19459 w 19459"/>
                <a:gd name="connsiteY1" fmla="*/ 0 h 124861"/>
                <a:gd name="connsiteX2" fmla="*/ 19459 w 19459"/>
                <a:gd name="connsiteY2" fmla="*/ 124862 h 124861"/>
                <a:gd name="connsiteX3" fmla="*/ 0 w 19459"/>
                <a:gd name="connsiteY3" fmla="*/ 124862 h 124861"/>
              </a:gdLst>
              <a:ahLst/>
              <a:cxnLst>
                <a:cxn ang="0">
                  <a:pos x="connsiteX0" y="connsiteY0"/>
                </a:cxn>
                <a:cxn ang="0">
                  <a:pos x="connsiteX1" y="connsiteY1"/>
                </a:cxn>
                <a:cxn ang="0">
                  <a:pos x="connsiteX2" y="connsiteY2"/>
                </a:cxn>
                <a:cxn ang="0">
                  <a:pos x="connsiteX3" y="connsiteY3"/>
                </a:cxn>
              </a:cxnLst>
              <a:rect l="l" t="t" r="r" b="b"/>
              <a:pathLst>
                <a:path w="19459" h="124861">
                  <a:moveTo>
                    <a:pt x="0" y="0"/>
                  </a:moveTo>
                  <a:lnTo>
                    <a:pt x="19459" y="0"/>
                  </a:lnTo>
                  <a:lnTo>
                    <a:pt x="19459" y="124862"/>
                  </a:lnTo>
                  <a:lnTo>
                    <a:pt x="0" y="124862"/>
                  </a:lnTo>
                  <a:close/>
                </a:path>
              </a:pathLst>
            </a:custGeom>
            <a:solidFill>
              <a:srgbClr val="808080"/>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sp>
          <p:nvSpPr>
            <p:cNvPr id="178" name="Freeform: Shape 160">
              <a:extLst>
                <a:ext uri="{FF2B5EF4-FFF2-40B4-BE49-F238E27FC236}">
                  <a16:creationId xmlns:a16="http://schemas.microsoft.com/office/drawing/2014/main" id="{B1666238-88AC-B3BA-B307-410B604A0BE2}"/>
                </a:ext>
              </a:extLst>
            </p:cNvPr>
            <p:cNvSpPr/>
            <p:nvPr/>
          </p:nvSpPr>
          <p:spPr>
            <a:xfrm rot="5400000" flipV="1">
              <a:off x="3445150" y="2434606"/>
              <a:ext cx="162678" cy="89516"/>
            </a:xfrm>
            <a:custGeom>
              <a:avLst/>
              <a:gdLst>
                <a:gd name="connsiteX0" fmla="*/ 152949 w 162678"/>
                <a:gd name="connsiteY0" fmla="*/ 89517 h 89516"/>
                <a:gd name="connsiteX1" fmla="*/ 9730 w 162678"/>
                <a:gd name="connsiteY1" fmla="*/ 89517 h 89516"/>
                <a:gd name="connsiteX2" fmla="*/ 0 w 162678"/>
                <a:gd name="connsiteY2" fmla="*/ 79787 h 89516"/>
                <a:gd name="connsiteX3" fmla="*/ 0 w 162678"/>
                <a:gd name="connsiteY3" fmla="*/ 1762 h 89516"/>
                <a:gd name="connsiteX4" fmla="*/ 19459 w 162678"/>
                <a:gd name="connsiteY4" fmla="*/ 1762 h 89516"/>
                <a:gd name="connsiteX5" fmla="*/ 19459 w 162678"/>
                <a:gd name="connsiteY5" fmla="*/ 70058 h 89516"/>
                <a:gd name="connsiteX6" fmla="*/ 143220 w 162678"/>
                <a:gd name="connsiteY6" fmla="*/ 70058 h 89516"/>
                <a:gd name="connsiteX7" fmla="*/ 143220 w 162678"/>
                <a:gd name="connsiteY7" fmla="*/ 0 h 89516"/>
                <a:gd name="connsiteX8" fmla="*/ 162679 w 162678"/>
                <a:gd name="connsiteY8" fmla="*/ 0 h 89516"/>
                <a:gd name="connsiteX9" fmla="*/ 162679 w 162678"/>
                <a:gd name="connsiteY9" fmla="*/ 79787 h 89516"/>
                <a:gd name="connsiteX10" fmla="*/ 152949 w 162678"/>
                <a:gd name="connsiteY10" fmla="*/ 89517 h 89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2678" h="89516">
                  <a:moveTo>
                    <a:pt x="152949" y="89517"/>
                  </a:moveTo>
                  <a:lnTo>
                    <a:pt x="9730" y="89517"/>
                  </a:lnTo>
                  <a:cubicBezTo>
                    <a:pt x="4358" y="89517"/>
                    <a:pt x="0" y="85159"/>
                    <a:pt x="0" y="79787"/>
                  </a:cubicBezTo>
                  <a:lnTo>
                    <a:pt x="0" y="1762"/>
                  </a:lnTo>
                  <a:lnTo>
                    <a:pt x="19459" y="1762"/>
                  </a:lnTo>
                  <a:lnTo>
                    <a:pt x="19459" y="70058"/>
                  </a:lnTo>
                  <a:lnTo>
                    <a:pt x="143220" y="70058"/>
                  </a:lnTo>
                  <a:lnTo>
                    <a:pt x="143220" y="0"/>
                  </a:lnTo>
                  <a:lnTo>
                    <a:pt x="162679" y="0"/>
                  </a:lnTo>
                  <a:lnTo>
                    <a:pt x="162679" y="79787"/>
                  </a:lnTo>
                  <a:cubicBezTo>
                    <a:pt x="162679" y="85159"/>
                    <a:pt x="158320" y="89517"/>
                    <a:pt x="152949" y="89517"/>
                  </a:cubicBezTo>
                  <a:close/>
                </a:path>
              </a:pathLst>
            </a:custGeom>
            <a:solidFill>
              <a:srgbClr val="808080"/>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sp>
          <p:nvSpPr>
            <p:cNvPr id="179" name="Freeform: Shape 162">
              <a:extLst>
                <a:ext uri="{FF2B5EF4-FFF2-40B4-BE49-F238E27FC236}">
                  <a16:creationId xmlns:a16="http://schemas.microsoft.com/office/drawing/2014/main" id="{77861725-3027-B90B-4B55-1272BB6B6F07}"/>
                </a:ext>
              </a:extLst>
            </p:cNvPr>
            <p:cNvSpPr/>
            <p:nvPr/>
          </p:nvSpPr>
          <p:spPr>
            <a:xfrm rot="5400000" flipV="1">
              <a:off x="3140249" y="2524818"/>
              <a:ext cx="598135" cy="94051"/>
            </a:xfrm>
            <a:custGeom>
              <a:avLst/>
              <a:gdLst>
                <a:gd name="connsiteX0" fmla="*/ 551110 w 598135"/>
                <a:gd name="connsiteY0" fmla="*/ 94052 h 94051"/>
                <a:gd name="connsiteX1" fmla="*/ 47026 w 598135"/>
                <a:gd name="connsiteY1" fmla="*/ 94052 h 94051"/>
                <a:gd name="connsiteX2" fmla="*/ 0 w 598135"/>
                <a:gd name="connsiteY2" fmla="*/ 47026 h 94051"/>
                <a:gd name="connsiteX3" fmla="*/ 47026 w 598135"/>
                <a:gd name="connsiteY3" fmla="*/ 0 h 94051"/>
                <a:gd name="connsiteX4" fmla="*/ 551110 w 598135"/>
                <a:gd name="connsiteY4" fmla="*/ 0 h 94051"/>
                <a:gd name="connsiteX5" fmla="*/ 598136 w 598135"/>
                <a:gd name="connsiteY5" fmla="*/ 47026 h 94051"/>
                <a:gd name="connsiteX6" fmla="*/ 551110 w 598135"/>
                <a:gd name="connsiteY6" fmla="*/ 94052 h 94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8135" h="94051">
                  <a:moveTo>
                    <a:pt x="551110" y="94052"/>
                  </a:moveTo>
                  <a:lnTo>
                    <a:pt x="47026" y="94052"/>
                  </a:lnTo>
                  <a:cubicBezTo>
                    <a:pt x="21056" y="94052"/>
                    <a:pt x="0" y="72997"/>
                    <a:pt x="0" y="47026"/>
                  </a:cubicBezTo>
                  <a:cubicBezTo>
                    <a:pt x="0" y="21056"/>
                    <a:pt x="21056" y="0"/>
                    <a:pt x="47026" y="0"/>
                  </a:cubicBezTo>
                  <a:lnTo>
                    <a:pt x="551110" y="0"/>
                  </a:lnTo>
                  <a:cubicBezTo>
                    <a:pt x="577081" y="0"/>
                    <a:pt x="598136" y="21056"/>
                    <a:pt x="598136" y="47026"/>
                  </a:cubicBezTo>
                  <a:cubicBezTo>
                    <a:pt x="598136" y="72997"/>
                    <a:pt x="577081" y="94052"/>
                    <a:pt x="551110" y="94052"/>
                  </a:cubicBezTo>
                  <a:close/>
                </a:path>
              </a:pathLst>
            </a:custGeom>
            <a:solidFill>
              <a:srgbClr val="00B4B8"/>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sp>
          <p:nvSpPr>
            <p:cNvPr id="180" name="Freeform: Shape 164">
              <a:extLst>
                <a:ext uri="{FF2B5EF4-FFF2-40B4-BE49-F238E27FC236}">
                  <a16:creationId xmlns:a16="http://schemas.microsoft.com/office/drawing/2014/main" id="{E164975B-C175-C32A-6CFC-E78ABDCFEC89}"/>
                </a:ext>
              </a:extLst>
            </p:cNvPr>
            <p:cNvSpPr/>
            <p:nvPr/>
          </p:nvSpPr>
          <p:spPr>
            <a:xfrm rot="5400000" flipV="1">
              <a:off x="2839572" y="2599767"/>
              <a:ext cx="779170" cy="94051"/>
            </a:xfrm>
            <a:custGeom>
              <a:avLst/>
              <a:gdLst>
                <a:gd name="connsiteX0" fmla="*/ 732145 w 779170"/>
                <a:gd name="connsiteY0" fmla="*/ 94052 h 94051"/>
                <a:gd name="connsiteX1" fmla="*/ 47026 w 779170"/>
                <a:gd name="connsiteY1" fmla="*/ 94052 h 94051"/>
                <a:gd name="connsiteX2" fmla="*/ 0 w 779170"/>
                <a:gd name="connsiteY2" fmla="*/ 47026 h 94051"/>
                <a:gd name="connsiteX3" fmla="*/ 47026 w 779170"/>
                <a:gd name="connsiteY3" fmla="*/ 0 h 94051"/>
                <a:gd name="connsiteX4" fmla="*/ 732145 w 779170"/>
                <a:gd name="connsiteY4" fmla="*/ 0 h 94051"/>
                <a:gd name="connsiteX5" fmla="*/ 779170 w 779170"/>
                <a:gd name="connsiteY5" fmla="*/ 47026 h 94051"/>
                <a:gd name="connsiteX6" fmla="*/ 732145 w 779170"/>
                <a:gd name="connsiteY6" fmla="*/ 94052 h 94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9170" h="94051">
                  <a:moveTo>
                    <a:pt x="732145" y="94052"/>
                  </a:moveTo>
                  <a:lnTo>
                    <a:pt x="47026" y="94052"/>
                  </a:lnTo>
                  <a:cubicBezTo>
                    <a:pt x="21056" y="94052"/>
                    <a:pt x="0" y="72997"/>
                    <a:pt x="0" y="47026"/>
                  </a:cubicBezTo>
                  <a:cubicBezTo>
                    <a:pt x="0" y="21055"/>
                    <a:pt x="21056" y="0"/>
                    <a:pt x="47026" y="0"/>
                  </a:cubicBezTo>
                  <a:lnTo>
                    <a:pt x="732145" y="0"/>
                  </a:lnTo>
                  <a:cubicBezTo>
                    <a:pt x="758116" y="0"/>
                    <a:pt x="779170" y="21055"/>
                    <a:pt x="779170" y="47026"/>
                  </a:cubicBezTo>
                  <a:cubicBezTo>
                    <a:pt x="779170" y="72997"/>
                    <a:pt x="758116" y="94052"/>
                    <a:pt x="732145" y="94052"/>
                  </a:cubicBezTo>
                  <a:close/>
                </a:path>
              </a:pathLst>
            </a:custGeom>
            <a:solidFill>
              <a:srgbClr val="A803B5"/>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grpSp>
      <p:grpSp>
        <p:nvGrpSpPr>
          <p:cNvPr id="181" name="Group 63">
            <a:extLst>
              <a:ext uri="{FF2B5EF4-FFF2-40B4-BE49-F238E27FC236}">
                <a16:creationId xmlns:a16="http://schemas.microsoft.com/office/drawing/2014/main" id="{D1C356EA-4730-3865-1AEF-FBC927A06134}"/>
              </a:ext>
            </a:extLst>
          </p:cNvPr>
          <p:cNvGrpSpPr/>
          <p:nvPr/>
        </p:nvGrpSpPr>
        <p:grpSpPr>
          <a:xfrm>
            <a:off x="2722413" y="1258760"/>
            <a:ext cx="1348374" cy="921713"/>
            <a:chOff x="3629884" y="2054125"/>
            <a:chExt cx="1797832" cy="1228950"/>
          </a:xfrm>
        </p:grpSpPr>
        <p:sp>
          <p:nvSpPr>
            <p:cNvPr id="182" name="object 24">
              <a:extLst>
                <a:ext uri="{FF2B5EF4-FFF2-40B4-BE49-F238E27FC236}">
                  <a16:creationId xmlns:a16="http://schemas.microsoft.com/office/drawing/2014/main" id="{C53664CC-ECCC-3D86-6923-D3294B9E9AC8}"/>
                </a:ext>
              </a:extLst>
            </p:cNvPr>
            <p:cNvSpPr txBox="1"/>
            <p:nvPr/>
          </p:nvSpPr>
          <p:spPr>
            <a:xfrm>
              <a:off x="3629884" y="2777809"/>
              <a:ext cx="1797832" cy="505266"/>
            </a:xfrm>
            <a:prstGeom prst="rect">
              <a:avLst/>
            </a:prstGeom>
          </p:spPr>
          <p:txBody>
            <a:bodyPr vert="horz" wrap="square" lIns="0" tIns="9525" rIns="0" bIns="0" rtlCol="0">
              <a:spAutoFit/>
            </a:bodyPr>
            <a:lstStyle/>
            <a:p>
              <a:pPr marL="9525" algn="ctr" defTabSz="685800">
                <a:spcBef>
                  <a:spcPts val="75"/>
                </a:spcBef>
                <a:spcAft>
                  <a:spcPct val="0"/>
                </a:spcAft>
                <a:defRPr/>
              </a:pPr>
              <a:r>
                <a:rPr lang="de" sz="1200" b="1">
                  <a:solidFill>
                    <a:srgbClr val="440288"/>
                  </a:solidFill>
                  <a:uFill>
                    <a:solidFill>
                      <a:prstClr val="black">
                        <a:alpha val="0"/>
                      </a:prstClr>
                    </a:solidFill>
                  </a:uFill>
                  <a:ea typeface="Aptos"/>
                  <a:cs typeface="Aptos"/>
                </a:rPr>
                <a:t>Gespeichertes Insulin</a:t>
              </a:r>
            </a:p>
          </p:txBody>
        </p:sp>
        <p:grpSp>
          <p:nvGrpSpPr>
            <p:cNvPr id="183" name="Group 174">
              <a:extLst>
                <a:ext uri="{FF2B5EF4-FFF2-40B4-BE49-F238E27FC236}">
                  <a16:creationId xmlns:a16="http://schemas.microsoft.com/office/drawing/2014/main" id="{B39BBC04-4BD2-C403-1161-B61DE49405C8}"/>
                </a:ext>
              </a:extLst>
            </p:cNvPr>
            <p:cNvGrpSpPr/>
            <p:nvPr/>
          </p:nvGrpSpPr>
          <p:grpSpPr>
            <a:xfrm>
              <a:off x="3686925" y="2221342"/>
              <a:ext cx="199100" cy="398680"/>
              <a:chOff x="3182131" y="2257208"/>
              <a:chExt cx="389116" cy="779170"/>
            </a:xfrm>
          </p:grpSpPr>
          <p:sp>
            <p:nvSpPr>
              <p:cNvPr id="196" name="Freeform: Shape 175">
                <a:extLst>
                  <a:ext uri="{FF2B5EF4-FFF2-40B4-BE49-F238E27FC236}">
                    <a16:creationId xmlns:a16="http://schemas.microsoft.com/office/drawing/2014/main" id="{0B7E955F-9A13-F62E-331C-1FB45AB0A3DD}"/>
                  </a:ext>
                </a:extLst>
              </p:cNvPr>
              <p:cNvSpPr/>
              <p:nvPr/>
            </p:nvSpPr>
            <p:spPr>
              <a:xfrm rot="5400000" flipV="1">
                <a:off x="3328948" y="2416933"/>
                <a:ext cx="19459" cy="124861"/>
              </a:xfrm>
              <a:custGeom>
                <a:avLst/>
                <a:gdLst>
                  <a:gd name="connsiteX0" fmla="*/ 0 w 19459"/>
                  <a:gd name="connsiteY0" fmla="*/ 0 h 124861"/>
                  <a:gd name="connsiteX1" fmla="*/ 19459 w 19459"/>
                  <a:gd name="connsiteY1" fmla="*/ 0 h 124861"/>
                  <a:gd name="connsiteX2" fmla="*/ 19459 w 19459"/>
                  <a:gd name="connsiteY2" fmla="*/ 124862 h 124861"/>
                  <a:gd name="connsiteX3" fmla="*/ 0 w 19459"/>
                  <a:gd name="connsiteY3" fmla="*/ 124862 h 124861"/>
                </a:gdLst>
                <a:ahLst/>
                <a:cxnLst>
                  <a:cxn ang="0">
                    <a:pos x="connsiteX0" y="connsiteY0"/>
                  </a:cxn>
                  <a:cxn ang="0">
                    <a:pos x="connsiteX1" y="connsiteY1"/>
                  </a:cxn>
                  <a:cxn ang="0">
                    <a:pos x="connsiteX2" y="connsiteY2"/>
                  </a:cxn>
                  <a:cxn ang="0">
                    <a:pos x="connsiteX3" y="connsiteY3"/>
                  </a:cxn>
                </a:cxnLst>
                <a:rect l="l" t="t" r="r" b="b"/>
                <a:pathLst>
                  <a:path w="19459" h="124861">
                    <a:moveTo>
                      <a:pt x="0" y="0"/>
                    </a:moveTo>
                    <a:lnTo>
                      <a:pt x="19459" y="0"/>
                    </a:lnTo>
                    <a:lnTo>
                      <a:pt x="19459" y="124862"/>
                    </a:lnTo>
                    <a:lnTo>
                      <a:pt x="0" y="124862"/>
                    </a:lnTo>
                    <a:close/>
                  </a:path>
                </a:pathLst>
              </a:custGeom>
              <a:solidFill>
                <a:srgbClr val="808080"/>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sp>
            <p:nvSpPr>
              <p:cNvPr id="197" name="Freeform: Shape 176">
                <a:extLst>
                  <a:ext uri="{FF2B5EF4-FFF2-40B4-BE49-F238E27FC236}">
                    <a16:creationId xmlns:a16="http://schemas.microsoft.com/office/drawing/2014/main" id="{E86E9AA0-AC53-3189-80DA-09956575EDA5}"/>
                  </a:ext>
                </a:extLst>
              </p:cNvPr>
              <p:cNvSpPr/>
              <p:nvPr/>
            </p:nvSpPr>
            <p:spPr>
              <a:xfrm rot="5400000" flipV="1">
                <a:off x="3328948" y="2715824"/>
                <a:ext cx="19459" cy="124861"/>
              </a:xfrm>
              <a:custGeom>
                <a:avLst/>
                <a:gdLst>
                  <a:gd name="connsiteX0" fmla="*/ 0 w 19459"/>
                  <a:gd name="connsiteY0" fmla="*/ 0 h 124861"/>
                  <a:gd name="connsiteX1" fmla="*/ 19459 w 19459"/>
                  <a:gd name="connsiteY1" fmla="*/ 0 h 124861"/>
                  <a:gd name="connsiteX2" fmla="*/ 19459 w 19459"/>
                  <a:gd name="connsiteY2" fmla="*/ 124862 h 124861"/>
                  <a:gd name="connsiteX3" fmla="*/ 0 w 19459"/>
                  <a:gd name="connsiteY3" fmla="*/ 124862 h 124861"/>
                </a:gdLst>
                <a:ahLst/>
                <a:cxnLst>
                  <a:cxn ang="0">
                    <a:pos x="connsiteX0" y="connsiteY0"/>
                  </a:cxn>
                  <a:cxn ang="0">
                    <a:pos x="connsiteX1" y="connsiteY1"/>
                  </a:cxn>
                  <a:cxn ang="0">
                    <a:pos x="connsiteX2" y="connsiteY2"/>
                  </a:cxn>
                  <a:cxn ang="0">
                    <a:pos x="connsiteX3" y="connsiteY3"/>
                  </a:cxn>
                </a:cxnLst>
                <a:rect l="l" t="t" r="r" b="b"/>
                <a:pathLst>
                  <a:path w="19459" h="124861">
                    <a:moveTo>
                      <a:pt x="0" y="0"/>
                    </a:moveTo>
                    <a:lnTo>
                      <a:pt x="19459" y="0"/>
                    </a:lnTo>
                    <a:lnTo>
                      <a:pt x="19459" y="124862"/>
                    </a:lnTo>
                    <a:lnTo>
                      <a:pt x="0" y="124862"/>
                    </a:lnTo>
                    <a:close/>
                  </a:path>
                </a:pathLst>
              </a:custGeom>
              <a:solidFill>
                <a:srgbClr val="808080"/>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sp>
            <p:nvSpPr>
              <p:cNvPr id="198" name="Freeform: Shape 177">
                <a:extLst>
                  <a:ext uri="{FF2B5EF4-FFF2-40B4-BE49-F238E27FC236}">
                    <a16:creationId xmlns:a16="http://schemas.microsoft.com/office/drawing/2014/main" id="{7384E918-2442-B2F7-98AD-BA65F24B1FA6}"/>
                  </a:ext>
                </a:extLst>
              </p:cNvPr>
              <p:cNvSpPr/>
              <p:nvPr/>
            </p:nvSpPr>
            <p:spPr>
              <a:xfrm rot="5400000" flipV="1">
                <a:off x="3445150" y="2434606"/>
                <a:ext cx="162678" cy="89516"/>
              </a:xfrm>
              <a:custGeom>
                <a:avLst/>
                <a:gdLst>
                  <a:gd name="connsiteX0" fmla="*/ 152949 w 162678"/>
                  <a:gd name="connsiteY0" fmla="*/ 89517 h 89516"/>
                  <a:gd name="connsiteX1" fmla="*/ 9730 w 162678"/>
                  <a:gd name="connsiteY1" fmla="*/ 89517 h 89516"/>
                  <a:gd name="connsiteX2" fmla="*/ 0 w 162678"/>
                  <a:gd name="connsiteY2" fmla="*/ 79787 h 89516"/>
                  <a:gd name="connsiteX3" fmla="*/ 0 w 162678"/>
                  <a:gd name="connsiteY3" fmla="*/ 1762 h 89516"/>
                  <a:gd name="connsiteX4" fmla="*/ 19459 w 162678"/>
                  <a:gd name="connsiteY4" fmla="*/ 1762 h 89516"/>
                  <a:gd name="connsiteX5" fmla="*/ 19459 w 162678"/>
                  <a:gd name="connsiteY5" fmla="*/ 70058 h 89516"/>
                  <a:gd name="connsiteX6" fmla="*/ 143220 w 162678"/>
                  <a:gd name="connsiteY6" fmla="*/ 70058 h 89516"/>
                  <a:gd name="connsiteX7" fmla="*/ 143220 w 162678"/>
                  <a:gd name="connsiteY7" fmla="*/ 0 h 89516"/>
                  <a:gd name="connsiteX8" fmla="*/ 162679 w 162678"/>
                  <a:gd name="connsiteY8" fmla="*/ 0 h 89516"/>
                  <a:gd name="connsiteX9" fmla="*/ 162679 w 162678"/>
                  <a:gd name="connsiteY9" fmla="*/ 79787 h 89516"/>
                  <a:gd name="connsiteX10" fmla="*/ 152949 w 162678"/>
                  <a:gd name="connsiteY10" fmla="*/ 89517 h 89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2678" h="89516">
                    <a:moveTo>
                      <a:pt x="152949" y="89517"/>
                    </a:moveTo>
                    <a:lnTo>
                      <a:pt x="9730" y="89517"/>
                    </a:lnTo>
                    <a:cubicBezTo>
                      <a:pt x="4358" y="89517"/>
                      <a:pt x="0" y="85159"/>
                      <a:pt x="0" y="79787"/>
                    </a:cubicBezTo>
                    <a:lnTo>
                      <a:pt x="0" y="1762"/>
                    </a:lnTo>
                    <a:lnTo>
                      <a:pt x="19459" y="1762"/>
                    </a:lnTo>
                    <a:lnTo>
                      <a:pt x="19459" y="70058"/>
                    </a:lnTo>
                    <a:lnTo>
                      <a:pt x="143220" y="70058"/>
                    </a:lnTo>
                    <a:lnTo>
                      <a:pt x="143220" y="0"/>
                    </a:lnTo>
                    <a:lnTo>
                      <a:pt x="162679" y="0"/>
                    </a:lnTo>
                    <a:lnTo>
                      <a:pt x="162679" y="79787"/>
                    </a:lnTo>
                    <a:cubicBezTo>
                      <a:pt x="162679" y="85159"/>
                      <a:pt x="158320" y="89517"/>
                      <a:pt x="152949" y="89517"/>
                    </a:cubicBezTo>
                    <a:close/>
                  </a:path>
                </a:pathLst>
              </a:custGeom>
              <a:solidFill>
                <a:srgbClr val="808080"/>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sp>
            <p:nvSpPr>
              <p:cNvPr id="199" name="Freeform: Shape 178">
                <a:extLst>
                  <a:ext uri="{FF2B5EF4-FFF2-40B4-BE49-F238E27FC236}">
                    <a16:creationId xmlns:a16="http://schemas.microsoft.com/office/drawing/2014/main" id="{29EC7EF8-6DB6-F7AA-ABE7-81BF0B07A1F9}"/>
                  </a:ext>
                </a:extLst>
              </p:cNvPr>
              <p:cNvSpPr/>
              <p:nvPr/>
            </p:nvSpPr>
            <p:spPr>
              <a:xfrm rot="5400000" flipV="1">
                <a:off x="3140249" y="2524818"/>
                <a:ext cx="598135" cy="94051"/>
              </a:xfrm>
              <a:custGeom>
                <a:avLst/>
                <a:gdLst>
                  <a:gd name="connsiteX0" fmla="*/ 551110 w 598135"/>
                  <a:gd name="connsiteY0" fmla="*/ 94052 h 94051"/>
                  <a:gd name="connsiteX1" fmla="*/ 47026 w 598135"/>
                  <a:gd name="connsiteY1" fmla="*/ 94052 h 94051"/>
                  <a:gd name="connsiteX2" fmla="*/ 0 w 598135"/>
                  <a:gd name="connsiteY2" fmla="*/ 47026 h 94051"/>
                  <a:gd name="connsiteX3" fmla="*/ 47026 w 598135"/>
                  <a:gd name="connsiteY3" fmla="*/ 0 h 94051"/>
                  <a:gd name="connsiteX4" fmla="*/ 551110 w 598135"/>
                  <a:gd name="connsiteY4" fmla="*/ 0 h 94051"/>
                  <a:gd name="connsiteX5" fmla="*/ 598136 w 598135"/>
                  <a:gd name="connsiteY5" fmla="*/ 47026 h 94051"/>
                  <a:gd name="connsiteX6" fmla="*/ 551110 w 598135"/>
                  <a:gd name="connsiteY6" fmla="*/ 94052 h 94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8135" h="94051">
                    <a:moveTo>
                      <a:pt x="551110" y="94052"/>
                    </a:moveTo>
                    <a:lnTo>
                      <a:pt x="47026" y="94052"/>
                    </a:lnTo>
                    <a:cubicBezTo>
                      <a:pt x="21056" y="94052"/>
                      <a:pt x="0" y="72997"/>
                      <a:pt x="0" y="47026"/>
                    </a:cubicBezTo>
                    <a:cubicBezTo>
                      <a:pt x="0" y="21056"/>
                      <a:pt x="21056" y="0"/>
                      <a:pt x="47026" y="0"/>
                    </a:cubicBezTo>
                    <a:lnTo>
                      <a:pt x="551110" y="0"/>
                    </a:lnTo>
                    <a:cubicBezTo>
                      <a:pt x="577081" y="0"/>
                      <a:pt x="598136" y="21056"/>
                      <a:pt x="598136" y="47026"/>
                    </a:cubicBezTo>
                    <a:cubicBezTo>
                      <a:pt x="598136" y="72997"/>
                      <a:pt x="577081" y="94052"/>
                      <a:pt x="551110" y="94052"/>
                    </a:cubicBezTo>
                    <a:close/>
                  </a:path>
                </a:pathLst>
              </a:custGeom>
              <a:solidFill>
                <a:srgbClr val="00B4B8"/>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sp>
            <p:nvSpPr>
              <p:cNvPr id="200" name="Freeform: Shape 179">
                <a:extLst>
                  <a:ext uri="{FF2B5EF4-FFF2-40B4-BE49-F238E27FC236}">
                    <a16:creationId xmlns:a16="http://schemas.microsoft.com/office/drawing/2014/main" id="{44985661-7D34-A71D-8467-114E3C5CBDF6}"/>
                  </a:ext>
                </a:extLst>
              </p:cNvPr>
              <p:cNvSpPr/>
              <p:nvPr/>
            </p:nvSpPr>
            <p:spPr>
              <a:xfrm rot="5400000" flipV="1">
                <a:off x="2839572" y="2599767"/>
                <a:ext cx="779170" cy="94051"/>
              </a:xfrm>
              <a:custGeom>
                <a:avLst/>
                <a:gdLst>
                  <a:gd name="connsiteX0" fmla="*/ 732145 w 779170"/>
                  <a:gd name="connsiteY0" fmla="*/ 94052 h 94051"/>
                  <a:gd name="connsiteX1" fmla="*/ 47026 w 779170"/>
                  <a:gd name="connsiteY1" fmla="*/ 94052 h 94051"/>
                  <a:gd name="connsiteX2" fmla="*/ 0 w 779170"/>
                  <a:gd name="connsiteY2" fmla="*/ 47026 h 94051"/>
                  <a:gd name="connsiteX3" fmla="*/ 47026 w 779170"/>
                  <a:gd name="connsiteY3" fmla="*/ 0 h 94051"/>
                  <a:gd name="connsiteX4" fmla="*/ 732145 w 779170"/>
                  <a:gd name="connsiteY4" fmla="*/ 0 h 94051"/>
                  <a:gd name="connsiteX5" fmla="*/ 779170 w 779170"/>
                  <a:gd name="connsiteY5" fmla="*/ 47026 h 94051"/>
                  <a:gd name="connsiteX6" fmla="*/ 732145 w 779170"/>
                  <a:gd name="connsiteY6" fmla="*/ 94052 h 94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9170" h="94051">
                    <a:moveTo>
                      <a:pt x="732145" y="94052"/>
                    </a:moveTo>
                    <a:lnTo>
                      <a:pt x="47026" y="94052"/>
                    </a:lnTo>
                    <a:cubicBezTo>
                      <a:pt x="21056" y="94052"/>
                      <a:pt x="0" y="72997"/>
                      <a:pt x="0" y="47026"/>
                    </a:cubicBezTo>
                    <a:cubicBezTo>
                      <a:pt x="0" y="21055"/>
                      <a:pt x="21056" y="0"/>
                      <a:pt x="47026" y="0"/>
                    </a:cubicBezTo>
                    <a:lnTo>
                      <a:pt x="732145" y="0"/>
                    </a:lnTo>
                    <a:cubicBezTo>
                      <a:pt x="758116" y="0"/>
                      <a:pt x="779170" y="21055"/>
                      <a:pt x="779170" y="47026"/>
                    </a:cubicBezTo>
                    <a:cubicBezTo>
                      <a:pt x="779170" y="72997"/>
                      <a:pt x="758116" y="94052"/>
                      <a:pt x="732145" y="94052"/>
                    </a:cubicBezTo>
                    <a:close/>
                  </a:path>
                </a:pathLst>
              </a:custGeom>
              <a:solidFill>
                <a:srgbClr val="A803B5"/>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grpSp>
        <p:grpSp>
          <p:nvGrpSpPr>
            <p:cNvPr id="184" name="Group 180">
              <a:extLst>
                <a:ext uri="{FF2B5EF4-FFF2-40B4-BE49-F238E27FC236}">
                  <a16:creationId xmlns:a16="http://schemas.microsoft.com/office/drawing/2014/main" id="{A2A8AE6B-EBFF-1508-DF14-A55598EB6761}"/>
                </a:ext>
              </a:extLst>
            </p:cNvPr>
            <p:cNvGrpSpPr/>
            <p:nvPr/>
          </p:nvGrpSpPr>
          <p:grpSpPr>
            <a:xfrm>
              <a:off x="4048875" y="2054125"/>
              <a:ext cx="199100" cy="398680"/>
              <a:chOff x="3182131" y="2257208"/>
              <a:chExt cx="389116" cy="779170"/>
            </a:xfrm>
          </p:grpSpPr>
          <p:sp>
            <p:nvSpPr>
              <p:cNvPr id="191" name="Freeform: Shape 181">
                <a:extLst>
                  <a:ext uri="{FF2B5EF4-FFF2-40B4-BE49-F238E27FC236}">
                    <a16:creationId xmlns:a16="http://schemas.microsoft.com/office/drawing/2014/main" id="{2C0585D1-E3AF-6910-CB8C-FE53B0AB0C0A}"/>
                  </a:ext>
                </a:extLst>
              </p:cNvPr>
              <p:cNvSpPr/>
              <p:nvPr/>
            </p:nvSpPr>
            <p:spPr>
              <a:xfrm rot="5400000" flipV="1">
                <a:off x="3328948" y="2416933"/>
                <a:ext cx="19459" cy="124861"/>
              </a:xfrm>
              <a:custGeom>
                <a:avLst/>
                <a:gdLst>
                  <a:gd name="connsiteX0" fmla="*/ 0 w 19459"/>
                  <a:gd name="connsiteY0" fmla="*/ 0 h 124861"/>
                  <a:gd name="connsiteX1" fmla="*/ 19459 w 19459"/>
                  <a:gd name="connsiteY1" fmla="*/ 0 h 124861"/>
                  <a:gd name="connsiteX2" fmla="*/ 19459 w 19459"/>
                  <a:gd name="connsiteY2" fmla="*/ 124862 h 124861"/>
                  <a:gd name="connsiteX3" fmla="*/ 0 w 19459"/>
                  <a:gd name="connsiteY3" fmla="*/ 124862 h 124861"/>
                </a:gdLst>
                <a:ahLst/>
                <a:cxnLst>
                  <a:cxn ang="0">
                    <a:pos x="connsiteX0" y="connsiteY0"/>
                  </a:cxn>
                  <a:cxn ang="0">
                    <a:pos x="connsiteX1" y="connsiteY1"/>
                  </a:cxn>
                  <a:cxn ang="0">
                    <a:pos x="connsiteX2" y="connsiteY2"/>
                  </a:cxn>
                  <a:cxn ang="0">
                    <a:pos x="connsiteX3" y="connsiteY3"/>
                  </a:cxn>
                </a:cxnLst>
                <a:rect l="l" t="t" r="r" b="b"/>
                <a:pathLst>
                  <a:path w="19459" h="124861">
                    <a:moveTo>
                      <a:pt x="0" y="0"/>
                    </a:moveTo>
                    <a:lnTo>
                      <a:pt x="19459" y="0"/>
                    </a:lnTo>
                    <a:lnTo>
                      <a:pt x="19459" y="124862"/>
                    </a:lnTo>
                    <a:lnTo>
                      <a:pt x="0" y="124862"/>
                    </a:lnTo>
                    <a:close/>
                  </a:path>
                </a:pathLst>
              </a:custGeom>
              <a:solidFill>
                <a:srgbClr val="808080"/>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sp>
            <p:nvSpPr>
              <p:cNvPr id="192" name="Freeform: Shape 182">
                <a:extLst>
                  <a:ext uri="{FF2B5EF4-FFF2-40B4-BE49-F238E27FC236}">
                    <a16:creationId xmlns:a16="http://schemas.microsoft.com/office/drawing/2014/main" id="{A527133A-027A-1089-1D65-FBA7FD86232F}"/>
                  </a:ext>
                </a:extLst>
              </p:cNvPr>
              <p:cNvSpPr/>
              <p:nvPr/>
            </p:nvSpPr>
            <p:spPr>
              <a:xfrm rot="5400000" flipV="1">
                <a:off x="3328948" y="2715824"/>
                <a:ext cx="19459" cy="124861"/>
              </a:xfrm>
              <a:custGeom>
                <a:avLst/>
                <a:gdLst>
                  <a:gd name="connsiteX0" fmla="*/ 0 w 19459"/>
                  <a:gd name="connsiteY0" fmla="*/ 0 h 124861"/>
                  <a:gd name="connsiteX1" fmla="*/ 19459 w 19459"/>
                  <a:gd name="connsiteY1" fmla="*/ 0 h 124861"/>
                  <a:gd name="connsiteX2" fmla="*/ 19459 w 19459"/>
                  <a:gd name="connsiteY2" fmla="*/ 124862 h 124861"/>
                  <a:gd name="connsiteX3" fmla="*/ 0 w 19459"/>
                  <a:gd name="connsiteY3" fmla="*/ 124862 h 124861"/>
                </a:gdLst>
                <a:ahLst/>
                <a:cxnLst>
                  <a:cxn ang="0">
                    <a:pos x="connsiteX0" y="connsiteY0"/>
                  </a:cxn>
                  <a:cxn ang="0">
                    <a:pos x="connsiteX1" y="connsiteY1"/>
                  </a:cxn>
                  <a:cxn ang="0">
                    <a:pos x="connsiteX2" y="connsiteY2"/>
                  </a:cxn>
                  <a:cxn ang="0">
                    <a:pos x="connsiteX3" y="connsiteY3"/>
                  </a:cxn>
                </a:cxnLst>
                <a:rect l="l" t="t" r="r" b="b"/>
                <a:pathLst>
                  <a:path w="19459" h="124861">
                    <a:moveTo>
                      <a:pt x="0" y="0"/>
                    </a:moveTo>
                    <a:lnTo>
                      <a:pt x="19459" y="0"/>
                    </a:lnTo>
                    <a:lnTo>
                      <a:pt x="19459" y="124862"/>
                    </a:lnTo>
                    <a:lnTo>
                      <a:pt x="0" y="124862"/>
                    </a:lnTo>
                    <a:close/>
                  </a:path>
                </a:pathLst>
              </a:custGeom>
              <a:solidFill>
                <a:srgbClr val="808080"/>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sp>
            <p:nvSpPr>
              <p:cNvPr id="193" name="Freeform: Shape 183">
                <a:extLst>
                  <a:ext uri="{FF2B5EF4-FFF2-40B4-BE49-F238E27FC236}">
                    <a16:creationId xmlns:a16="http://schemas.microsoft.com/office/drawing/2014/main" id="{B7EE7FD8-FA16-8A78-7FA5-08CE2463BF4F}"/>
                  </a:ext>
                </a:extLst>
              </p:cNvPr>
              <p:cNvSpPr/>
              <p:nvPr/>
            </p:nvSpPr>
            <p:spPr>
              <a:xfrm rot="5400000" flipV="1">
                <a:off x="3445150" y="2434606"/>
                <a:ext cx="162678" cy="89516"/>
              </a:xfrm>
              <a:custGeom>
                <a:avLst/>
                <a:gdLst>
                  <a:gd name="connsiteX0" fmla="*/ 152949 w 162678"/>
                  <a:gd name="connsiteY0" fmla="*/ 89517 h 89516"/>
                  <a:gd name="connsiteX1" fmla="*/ 9730 w 162678"/>
                  <a:gd name="connsiteY1" fmla="*/ 89517 h 89516"/>
                  <a:gd name="connsiteX2" fmla="*/ 0 w 162678"/>
                  <a:gd name="connsiteY2" fmla="*/ 79787 h 89516"/>
                  <a:gd name="connsiteX3" fmla="*/ 0 w 162678"/>
                  <a:gd name="connsiteY3" fmla="*/ 1762 h 89516"/>
                  <a:gd name="connsiteX4" fmla="*/ 19459 w 162678"/>
                  <a:gd name="connsiteY4" fmla="*/ 1762 h 89516"/>
                  <a:gd name="connsiteX5" fmla="*/ 19459 w 162678"/>
                  <a:gd name="connsiteY5" fmla="*/ 70058 h 89516"/>
                  <a:gd name="connsiteX6" fmla="*/ 143220 w 162678"/>
                  <a:gd name="connsiteY6" fmla="*/ 70058 h 89516"/>
                  <a:gd name="connsiteX7" fmla="*/ 143220 w 162678"/>
                  <a:gd name="connsiteY7" fmla="*/ 0 h 89516"/>
                  <a:gd name="connsiteX8" fmla="*/ 162679 w 162678"/>
                  <a:gd name="connsiteY8" fmla="*/ 0 h 89516"/>
                  <a:gd name="connsiteX9" fmla="*/ 162679 w 162678"/>
                  <a:gd name="connsiteY9" fmla="*/ 79787 h 89516"/>
                  <a:gd name="connsiteX10" fmla="*/ 152949 w 162678"/>
                  <a:gd name="connsiteY10" fmla="*/ 89517 h 89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2678" h="89516">
                    <a:moveTo>
                      <a:pt x="152949" y="89517"/>
                    </a:moveTo>
                    <a:lnTo>
                      <a:pt x="9730" y="89517"/>
                    </a:lnTo>
                    <a:cubicBezTo>
                      <a:pt x="4358" y="89517"/>
                      <a:pt x="0" y="85159"/>
                      <a:pt x="0" y="79787"/>
                    </a:cubicBezTo>
                    <a:lnTo>
                      <a:pt x="0" y="1762"/>
                    </a:lnTo>
                    <a:lnTo>
                      <a:pt x="19459" y="1762"/>
                    </a:lnTo>
                    <a:lnTo>
                      <a:pt x="19459" y="70058"/>
                    </a:lnTo>
                    <a:lnTo>
                      <a:pt x="143220" y="70058"/>
                    </a:lnTo>
                    <a:lnTo>
                      <a:pt x="143220" y="0"/>
                    </a:lnTo>
                    <a:lnTo>
                      <a:pt x="162679" y="0"/>
                    </a:lnTo>
                    <a:lnTo>
                      <a:pt x="162679" y="79787"/>
                    </a:lnTo>
                    <a:cubicBezTo>
                      <a:pt x="162679" y="85159"/>
                      <a:pt x="158320" y="89517"/>
                      <a:pt x="152949" y="89517"/>
                    </a:cubicBezTo>
                    <a:close/>
                  </a:path>
                </a:pathLst>
              </a:custGeom>
              <a:solidFill>
                <a:srgbClr val="808080"/>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sp>
            <p:nvSpPr>
              <p:cNvPr id="194" name="Freeform: Shape 184">
                <a:extLst>
                  <a:ext uri="{FF2B5EF4-FFF2-40B4-BE49-F238E27FC236}">
                    <a16:creationId xmlns:a16="http://schemas.microsoft.com/office/drawing/2014/main" id="{42C5014B-F5DF-A250-1C6F-0E20728F6AE0}"/>
                  </a:ext>
                </a:extLst>
              </p:cNvPr>
              <p:cNvSpPr/>
              <p:nvPr/>
            </p:nvSpPr>
            <p:spPr>
              <a:xfrm rot="5400000" flipV="1">
                <a:off x="3140249" y="2524818"/>
                <a:ext cx="598135" cy="94051"/>
              </a:xfrm>
              <a:custGeom>
                <a:avLst/>
                <a:gdLst>
                  <a:gd name="connsiteX0" fmla="*/ 551110 w 598135"/>
                  <a:gd name="connsiteY0" fmla="*/ 94052 h 94051"/>
                  <a:gd name="connsiteX1" fmla="*/ 47026 w 598135"/>
                  <a:gd name="connsiteY1" fmla="*/ 94052 h 94051"/>
                  <a:gd name="connsiteX2" fmla="*/ 0 w 598135"/>
                  <a:gd name="connsiteY2" fmla="*/ 47026 h 94051"/>
                  <a:gd name="connsiteX3" fmla="*/ 47026 w 598135"/>
                  <a:gd name="connsiteY3" fmla="*/ 0 h 94051"/>
                  <a:gd name="connsiteX4" fmla="*/ 551110 w 598135"/>
                  <a:gd name="connsiteY4" fmla="*/ 0 h 94051"/>
                  <a:gd name="connsiteX5" fmla="*/ 598136 w 598135"/>
                  <a:gd name="connsiteY5" fmla="*/ 47026 h 94051"/>
                  <a:gd name="connsiteX6" fmla="*/ 551110 w 598135"/>
                  <a:gd name="connsiteY6" fmla="*/ 94052 h 94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8135" h="94051">
                    <a:moveTo>
                      <a:pt x="551110" y="94052"/>
                    </a:moveTo>
                    <a:lnTo>
                      <a:pt x="47026" y="94052"/>
                    </a:lnTo>
                    <a:cubicBezTo>
                      <a:pt x="21056" y="94052"/>
                      <a:pt x="0" y="72997"/>
                      <a:pt x="0" y="47026"/>
                    </a:cubicBezTo>
                    <a:cubicBezTo>
                      <a:pt x="0" y="21056"/>
                      <a:pt x="21056" y="0"/>
                      <a:pt x="47026" y="0"/>
                    </a:cubicBezTo>
                    <a:lnTo>
                      <a:pt x="551110" y="0"/>
                    </a:lnTo>
                    <a:cubicBezTo>
                      <a:pt x="577081" y="0"/>
                      <a:pt x="598136" y="21056"/>
                      <a:pt x="598136" y="47026"/>
                    </a:cubicBezTo>
                    <a:cubicBezTo>
                      <a:pt x="598136" y="72997"/>
                      <a:pt x="577081" y="94052"/>
                      <a:pt x="551110" y="94052"/>
                    </a:cubicBezTo>
                    <a:close/>
                  </a:path>
                </a:pathLst>
              </a:custGeom>
              <a:solidFill>
                <a:srgbClr val="00B4B8"/>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sp>
            <p:nvSpPr>
              <p:cNvPr id="195" name="Freeform: Shape 185">
                <a:extLst>
                  <a:ext uri="{FF2B5EF4-FFF2-40B4-BE49-F238E27FC236}">
                    <a16:creationId xmlns:a16="http://schemas.microsoft.com/office/drawing/2014/main" id="{AB641A3B-259E-053B-33AB-415F1EB62053}"/>
                  </a:ext>
                </a:extLst>
              </p:cNvPr>
              <p:cNvSpPr/>
              <p:nvPr/>
            </p:nvSpPr>
            <p:spPr>
              <a:xfrm rot="5400000" flipV="1">
                <a:off x="2839572" y="2599767"/>
                <a:ext cx="779170" cy="94051"/>
              </a:xfrm>
              <a:custGeom>
                <a:avLst/>
                <a:gdLst>
                  <a:gd name="connsiteX0" fmla="*/ 732145 w 779170"/>
                  <a:gd name="connsiteY0" fmla="*/ 94052 h 94051"/>
                  <a:gd name="connsiteX1" fmla="*/ 47026 w 779170"/>
                  <a:gd name="connsiteY1" fmla="*/ 94052 h 94051"/>
                  <a:gd name="connsiteX2" fmla="*/ 0 w 779170"/>
                  <a:gd name="connsiteY2" fmla="*/ 47026 h 94051"/>
                  <a:gd name="connsiteX3" fmla="*/ 47026 w 779170"/>
                  <a:gd name="connsiteY3" fmla="*/ 0 h 94051"/>
                  <a:gd name="connsiteX4" fmla="*/ 732145 w 779170"/>
                  <a:gd name="connsiteY4" fmla="*/ 0 h 94051"/>
                  <a:gd name="connsiteX5" fmla="*/ 779170 w 779170"/>
                  <a:gd name="connsiteY5" fmla="*/ 47026 h 94051"/>
                  <a:gd name="connsiteX6" fmla="*/ 732145 w 779170"/>
                  <a:gd name="connsiteY6" fmla="*/ 94052 h 94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9170" h="94051">
                    <a:moveTo>
                      <a:pt x="732145" y="94052"/>
                    </a:moveTo>
                    <a:lnTo>
                      <a:pt x="47026" y="94052"/>
                    </a:lnTo>
                    <a:cubicBezTo>
                      <a:pt x="21056" y="94052"/>
                      <a:pt x="0" y="72997"/>
                      <a:pt x="0" y="47026"/>
                    </a:cubicBezTo>
                    <a:cubicBezTo>
                      <a:pt x="0" y="21055"/>
                      <a:pt x="21056" y="0"/>
                      <a:pt x="47026" y="0"/>
                    </a:cubicBezTo>
                    <a:lnTo>
                      <a:pt x="732145" y="0"/>
                    </a:lnTo>
                    <a:cubicBezTo>
                      <a:pt x="758116" y="0"/>
                      <a:pt x="779170" y="21055"/>
                      <a:pt x="779170" y="47026"/>
                    </a:cubicBezTo>
                    <a:cubicBezTo>
                      <a:pt x="779170" y="72997"/>
                      <a:pt x="758116" y="94052"/>
                      <a:pt x="732145" y="94052"/>
                    </a:cubicBezTo>
                    <a:close/>
                  </a:path>
                </a:pathLst>
              </a:custGeom>
              <a:solidFill>
                <a:srgbClr val="A803B5"/>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grpSp>
        <p:grpSp>
          <p:nvGrpSpPr>
            <p:cNvPr id="185" name="Group 186">
              <a:extLst>
                <a:ext uri="{FF2B5EF4-FFF2-40B4-BE49-F238E27FC236}">
                  <a16:creationId xmlns:a16="http://schemas.microsoft.com/office/drawing/2014/main" id="{135251D7-F0A8-9746-E5C1-FAE62068BCD7}"/>
                </a:ext>
              </a:extLst>
            </p:cNvPr>
            <p:cNvGrpSpPr/>
            <p:nvPr/>
          </p:nvGrpSpPr>
          <p:grpSpPr>
            <a:xfrm>
              <a:off x="4399183" y="2224517"/>
              <a:ext cx="199100" cy="398680"/>
              <a:chOff x="3182131" y="2257208"/>
              <a:chExt cx="389116" cy="779170"/>
            </a:xfrm>
          </p:grpSpPr>
          <p:sp>
            <p:nvSpPr>
              <p:cNvPr id="186" name="Freeform: Shape 187">
                <a:extLst>
                  <a:ext uri="{FF2B5EF4-FFF2-40B4-BE49-F238E27FC236}">
                    <a16:creationId xmlns:a16="http://schemas.microsoft.com/office/drawing/2014/main" id="{7AB9D8DC-4C8D-82B7-FDDA-988A3396ED60}"/>
                  </a:ext>
                </a:extLst>
              </p:cNvPr>
              <p:cNvSpPr/>
              <p:nvPr/>
            </p:nvSpPr>
            <p:spPr>
              <a:xfrm rot="5400000" flipV="1">
                <a:off x="3328948" y="2416933"/>
                <a:ext cx="19459" cy="124861"/>
              </a:xfrm>
              <a:custGeom>
                <a:avLst/>
                <a:gdLst>
                  <a:gd name="connsiteX0" fmla="*/ 0 w 19459"/>
                  <a:gd name="connsiteY0" fmla="*/ 0 h 124861"/>
                  <a:gd name="connsiteX1" fmla="*/ 19459 w 19459"/>
                  <a:gd name="connsiteY1" fmla="*/ 0 h 124861"/>
                  <a:gd name="connsiteX2" fmla="*/ 19459 w 19459"/>
                  <a:gd name="connsiteY2" fmla="*/ 124862 h 124861"/>
                  <a:gd name="connsiteX3" fmla="*/ 0 w 19459"/>
                  <a:gd name="connsiteY3" fmla="*/ 124862 h 124861"/>
                </a:gdLst>
                <a:ahLst/>
                <a:cxnLst>
                  <a:cxn ang="0">
                    <a:pos x="connsiteX0" y="connsiteY0"/>
                  </a:cxn>
                  <a:cxn ang="0">
                    <a:pos x="connsiteX1" y="connsiteY1"/>
                  </a:cxn>
                  <a:cxn ang="0">
                    <a:pos x="connsiteX2" y="connsiteY2"/>
                  </a:cxn>
                  <a:cxn ang="0">
                    <a:pos x="connsiteX3" y="connsiteY3"/>
                  </a:cxn>
                </a:cxnLst>
                <a:rect l="l" t="t" r="r" b="b"/>
                <a:pathLst>
                  <a:path w="19459" h="124861">
                    <a:moveTo>
                      <a:pt x="0" y="0"/>
                    </a:moveTo>
                    <a:lnTo>
                      <a:pt x="19459" y="0"/>
                    </a:lnTo>
                    <a:lnTo>
                      <a:pt x="19459" y="124862"/>
                    </a:lnTo>
                    <a:lnTo>
                      <a:pt x="0" y="124862"/>
                    </a:lnTo>
                    <a:close/>
                  </a:path>
                </a:pathLst>
              </a:custGeom>
              <a:solidFill>
                <a:srgbClr val="808080"/>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sp>
            <p:nvSpPr>
              <p:cNvPr id="187" name="Freeform: Shape 188">
                <a:extLst>
                  <a:ext uri="{FF2B5EF4-FFF2-40B4-BE49-F238E27FC236}">
                    <a16:creationId xmlns:a16="http://schemas.microsoft.com/office/drawing/2014/main" id="{5FA8F10E-A544-967A-76FB-9AAC129226F5}"/>
                  </a:ext>
                </a:extLst>
              </p:cNvPr>
              <p:cNvSpPr/>
              <p:nvPr/>
            </p:nvSpPr>
            <p:spPr>
              <a:xfrm rot="5400000" flipV="1">
                <a:off x="3328948" y="2715824"/>
                <a:ext cx="19459" cy="124861"/>
              </a:xfrm>
              <a:custGeom>
                <a:avLst/>
                <a:gdLst>
                  <a:gd name="connsiteX0" fmla="*/ 0 w 19459"/>
                  <a:gd name="connsiteY0" fmla="*/ 0 h 124861"/>
                  <a:gd name="connsiteX1" fmla="*/ 19459 w 19459"/>
                  <a:gd name="connsiteY1" fmla="*/ 0 h 124861"/>
                  <a:gd name="connsiteX2" fmla="*/ 19459 w 19459"/>
                  <a:gd name="connsiteY2" fmla="*/ 124862 h 124861"/>
                  <a:gd name="connsiteX3" fmla="*/ 0 w 19459"/>
                  <a:gd name="connsiteY3" fmla="*/ 124862 h 124861"/>
                </a:gdLst>
                <a:ahLst/>
                <a:cxnLst>
                  <a:cxn ang="0">
                    <a:pos x="connsiteX0" y="connsiteY0"/>
                  </a:cxn>
                  <a:cxn ang="0">
                    <a:pos x="connsiteX1" y="connsiteY1"/>
                  </a:cxn>
                  <a:cxn ang="0">
                    <a:pos x="connsiteX2" y="connsiteY2"/>
                  </a:cxn>
                  <a:cxn ang="0">
                    <a:pos x="connsiteX3" y="connsiteY3"/>
                  </a:cxn>
                </a:cxnLst>
                <a:rect l="l" t="t" r="r" b="b"/>
                <a:pathLst>
                  <a:path w="19459" h="124861">
                    <a:moveTo>
                      <a:pt x="0" y="0"/>
                    </a:moveTo>
                    <a:lnTo>
                      <a:pt x="19459" y="0"/>
                    </a:lnTo>
                    <a:lnTo>
                      <a:pt x="19459" y="124862"/>
                    </a:lnTo>
                    <a:lnTo>
                      <a:pt x="0" y="124862"/>
                    </a:lnTo>
                    <a:close/>
                  </a:path>
                </a:pathLst>
              </a:custGeom>
              <a:solidFill>
                <a:srgbClr val="808080"/>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sp>
            <p:nvSpPr>
              <p:cNvPr id="188" name="Freeform: Shape 189">
                <a:extLst>
                  <a:ext uri="{FF2B5EF4-FFF2-40B4-BE49-F238E27FC236}">
                    <a16:creationId xmlns:a16="http://schemas.microsoft.com/office/drawing/2014/main" id="{BD8F3930-8235-5922-921B-484479F28480}"/>
                  </a:ext>
                </a:extLst>
              </p:cNvPr>
              <p:cNvSpPr/>
              <p:nvPr/>
            </p:nvSpPr>
            <p:spPr>
              <a:xfrm rot="5400000" flipV="1">
                <a:off x="3445150" y="2434606"/>
                <a:ext cx="162678" cy="89516"/>
              </a:xfrm>
              <a:custGeom>
                <a:avLst/>
                <a:gdLst>
                  <a:gd name="connsiteX0" fmla="*/ 152949 w 162678"/>
                  <a:gd name="connsiteY0" fmla="*/ 89517 h 89516"/>
                  <a:gd name="connsiteX1" fmla="*/ 9730 w 162678"/>
                  <a:gd name="connsiteY1" fmla="*/ 89517 h 89516"/>
                  <a:gd name="connsiteX2" fmla="*/ 0 w 162678"/>
                  <a:gd name="connsiteY2" fmla="*/ 79787 h 89516"/>
                  <a:gd name="connsiteX3" fmla="*/ 0 w 162678"/>
                  <a:gd name="connsiteY3" fmla="*/ 1762 h 89516"/>
                  <a:gd name="connsiteX4" fmla="*/ 19459 w 162678"/>
                  <a:gd name="connsiteY4" fmla="*/ 1762 h 89516"/>
                  <a:gd name="connsiteX5" fmla="*/ 19459 w 162678"/>
                  <a:gd name="connsiteY5" fmla="*/ 70058 h 89516"/>
                  <a:gd name="connsiteX6" fmla="*/ 143220 w 162678"/>
                  <a:gd name="connsiteY6" fmla="*/ 70058 h 89516"/>
                  <a:gd name="connsiteX7" fmla="*/ 143220 w 162678"/>
                  <a:gd name="connsiteY7" fmla="*/ 0 h 89516"/>
                  <a:gd name="connsiteX8" fmla="*/ 162679 w 162678"/>
                  <a:gd name="connsiteY8" fmla="*/ 0 h 89516"/>
                  <a:gd name="connsiteX9" fmla="*/ 162679 w 162678"/>
                  <a:gd name="connsiteY9" fmla="*/ 79787 h 89516"/>
                  <a:gd name="connsiteX10" fmla="*/ 152949 w 162678"/>
                  <a:gd name="connsiteY10" fmla="*/ 89517 h 89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2678" h="89516">
                    <a:moveTo>
                      <a:pt x="152949" y="89517"/>
                    </a:moveTo>
                    <a:lnTo>
                      <a:pt x="9730" y="89517"/>
                    </a:lnTo>
                    <a:cubicBezTo>
                      <a:pt x="4358" y="89517"/>
                      <a:pt x="0" y="85159"/>
                      <a:pt x="0" y="79787"/>
                    </a:cubicBezTo>
                    <a:lnTo>
                      <a:pt x="0" y="1762"/>
                    </a:lnTo>
                    <a:lnTo>
                      <a:pt x="19459" y="1762"/>
                    </a:lnTo>
                    <a:lnTo>
                      <a:pt x="19459" y="70058"/>
                    </a:lnTo>
                    <a:lnTo>
                      <a:pt x="143220" y="70058"/>
                    </a:lnTo>
                    <a:lnTo>
                      <a:pt x="143220" y="0"/>
                    </a:lnTo>
                    <a:lnTo>
                      <a:pt x="162679" y="0"/>
                    </a:lnTo>
                    <a:lnTo>
                      <a:pt x="162679" y="79787"/>
                    </a:lnTo>
                    <a:cubicBezTo>
                      <a:pt x="162679" y="85159"/>
                      <a:pt x="158320" y="89517"/>
                      <a:pt x="152949" y="89517"/>
                    </a:cubicBezTo>
                    <a:close/>
                  </a:path>
                </a:pathLst>
              </a:custGeom>
              <a:solidFill>
                <a:srgbClr val="808080"/>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sp>
            <p:nvSpPr>
              <p:cNvPr id="189" name="Freeform: Shape 190">
                <a:extLst>
                  <a:ext uri="{FF2B5EF4-FFF2-40B4-BE49-F238E27FC236}">
                    <a16:creationId xmlns:a16="http://schemas.microsoft.com/office/drawing/2014/main" id="{C310706C-89AC-A972-8FE6-BA8CACC6688A}"/>
                  </a:ext>
                </a:extLst>
              </p:cNvPr>
              <p:cNvSpPr/>
              <p:nvPr/>
            </p:nvSpPr>
            <p:spPr>
              <a:xfrm rot="5400000" flipV="1">
                <a:off x="3140249" y="2524818"/>
                <a:ext cx="598135" cy="94051"/>
              </a:xfrm>
              <a:custGeom>
                <a:avLst/>
                <a:gdLst>
                  <a:gd name="connsiteX0" fmla="*/ 551110 w 598135"/>
                  <a:gd name="connsiteY0" fmla="*/ 94052 h 94051"/>
                  <a:gd name="connsiteX1" fmla="*/ 47026 w 598135"/>
                  <a:gd name="connsiteY1" fmla="*/ 94052 h 94051"/>
                  <a:gd name="connsiteX2" fmla="*/ 0 w 598135"/>
                  <a:gd name="connsiteY2" fmla="*/ 47026 h 94051"/>
                  <a:gd name="connsiteX3" fmla="*/ 47026 w 598135"/>
                  <a:gd name="connsiteY3" fmla="*/ 0 h 94051"/>
                  <a:gd name="connsiteX4" fmla="*/ 551110 w 598135"/>
                  <a:gd name="connsiteY4" fmla="*/ 0 h 94051"/>
                  <a:gd name="connsiteX5" fmla="*/ 598136 w 598135"/>
                  <a:gd name="connsiteY5" fmla="*/ 47026 h 94051"/>
                  <a:gd name="connsiteX6" fmla="*/ 551110 w 598135"/>
                  <a:gd name="connsiteY6" fmla="*/ 94052 h 94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8135" h="94051">
                    <a:moveTo>
                      <a:pt x="551110" y="94052"/>
                    </a:moveTo>
                    <a:lnTo>
                      <a:pt x="47026" y="94052"/>
                    </a:lnTo>
                    <a:cubicBezTo>
                      <a:pt x="21056" y="94052"/>
                      <a:pt x="0" y="72997"/>
                      <a:pt x="0" y="47026"/>
                    </a:cubicBezTo>
                    <a:cubicBezTo>
                      <a:pt x="0" y="21056"/>
                      <a:pt x="21056" y="0"/>
                      <a:pt x="47026" y="0"/>
                    </a:cubicBezTo>
                    <a:lnTo>
                      <a:pt x="551110" y="0"/>
                    </a:lnTo>
                    <a:cubicBezTo>
                      <a:pt x="577081" y="0"/>
                      <a:pt x="598136" y="21056"/>
                      <a:pt x="598136" y="47026"/>
                    </a:cubicBezTo>
                    <a:cubicBezTo>
                      <a:pt x="598136" y="72997"/>
                      <a:pt x="577081" y="94052"/>
                      <a:pt x="551110" y="94052"/>
                    </a:cubicBezTo>
                    <a:close/>
                  </a:path>
                </a:pathLst>
              </a:custGeom>
              <a:solidFill>
                <a:srgbClr val="00B4B8"/>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sp>
            <p:nvSpPr>
              <p:cNvPr id="190" name="Freeform: Shape 191">
                <a:extLst>
                  <a:ext uri="{FF2B5EF4-FFF2-40B4-BE49-F238E27FC236}">
                    <a16:creationId xmlns:a16="http://schemas.microsoft.com/office/drawing/2014/main" id="{89CBFB56-2024-6B59-8519-8218600A87BF}"/>
                  </a:ext>
                </a:extLst>
              </p:cNvPr>
              <p:cNvSpPr/>
              <p:nvPr/>
            </p:nvSpPr>
            <p:spPr>
              <a:xfrm rot="5400000" flipV="1">
                <a:off x="2839572" y="2599767"/>
                <a:ext cx="779170" cy="94051"/>
              </a:xfrm>
              <a:custGeom>
                <a:avLst/>
                <a:gdLst>
                  <a:gd name="connsiteX0" fmla="*/ 732145 w 779170"/>
                  <a:gd name="connsiteY0" fmla="*/ 94052 h 94051"/>
                  <a:gd name="connsiteX1" fmla="*/ 47026 w 779170"/>
                  <a:gd name="connsiteY1" fmla="*/ 94052 h 94051"/>
                  <a:gd name="connsiteX2" fmla="*/ 0 w 779170"/>
                  <a:gd name="connsiteY2" fmla="*/ 47026 h 94051"/>
                  <a:gd name="connsiteX3" fmla="*/ 47026 w 779170"/>
                  <a:gd name="connsiteY3" fmla="*/ 0 h 94051"/>
                  <a:gd name="connsiteX4" fmla="*/ 732145 w 779170"/>
                  <a:gd name="connsiteY4" fmla="*/ 0 h 94051"/>
                  <a:gd name="connsiteX5" fmla="*/ 779170 w 779170"/>
                  <a:gd name="connsiteY5" fmla="*/ 47026 h 94051"/>
                  <a:gd name="connsiteX6" fmla="*/ 732145 w 779170"/>
                  <a:gd name="connsiteY6" fmla="*/ 94052 h 94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9170" h="94051">
                    <a:moveTo>
                      <a:pt x="732145" y="94052"/>
                    </a:moveTo>
                    <a:lnTo>
                      <a:pt x="47026" y="94052"/>
                    </a:lnTo>
                    <a:cubicBezTo>
                      <a:pt x="21056" y="94052"/>
                      <a:pt x="0" y="72997"/>
                      <a:pt x="0" y="47026"/>
                    </a:cubicBezTo>
                    <a:cubicBezTo>
                      <a:pt x="0" y="21055"/>
                      <a:pt x="21056" y="0"/>
                      <a:pt x="47026" y="0"/>
                    </a:cubicBezTo>
                    <a:lnTo>
                      <a:pt x="732145" y="0"/>
                    </a:lnTo>
                    <a:cubicBezTo>
                      <a:pt x="758116" y="0"/>
                      <a:pt x="779170" y="21055"/>
                      <a:pt x="779170" y="47026"/>
                    </a:cubicBezTo>
                    <a:cubicBezTo>
                      <a:pt x="779170" y="72997"/>
                      <a:pt x="758116" y="94052"/>
                      <a:pt x="732145" y="94052"/>
                    </a:cubicBezTo>
                    <a:close/>
                  </a:path>
                </a:pathLst>
              </a:custGeom>
              <a:solidFill>
                <a:srgbClr val="A803B5"/>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grpSp>
      </p:grpSp>
      <p:sp>
        <p:nvSpPr>
          <p:cNvPr id="201" name="Freeform: Shape 59">
            <a:extLst>
              <a:ext uri="{FF2B5EF4-FFF2-40B4-BE49-F238E27FC236}">
                <a16:creationId xmlns:a16="http://schemas.microsoft.com/office/drawing/2014/main" id="{5C55E12E-18C1-2CD7-4DEB-EC39CFB2A7E9}"/>
              </a:ext>
            </a:extLst>
          </p:cNvPr>
          <p:cNvSpPr/>
          <p:nvPr/>
        </p:nvSpPr>
        <p:spPr>
          <a:xfrm rot="5400000" flipV="1">
            <a:off x="2510550" y="2737771"/>
            <a:ext cx="843453" cy="406787"/>
          </a:xfrm>
          <a:custGeom>
            <a:avLst/>
            <a:gdLst>
              <a:gd name="connsiteX0" fmla="*/ 168870 w 1124604"/>
              <a:gd name="connsiteY0" fmla="*/ 542382 h 542382"/>
              <a:gd name="connsiteX1" fmla="*/ 52142 w 1124604"/>
              <a:gd name="connsiteY1" fmla="*/ 496141 h 542382"/>
              <a:gd name="connsiteX2" fmla="*/ 11 w 1124604"/>
              <a:gd name="connsiteY2" fmla="*/ 371090 h 542382"/>
              <a:gd name="connsiteX3" fmla="*/ 50654 w 1124604"/>
              <a:gd name="connsiteY3" fmla="*/ 259257 h 542382"/>
              <a:gd name="connsiteX4" fmla="*/ 175554 w 1124604"/>
              <a:gd name="connsiteY4" fmla="*/ 209419 h 542382"/>
              <a:gd name="connsiteX5" fmla="*/ 222567 w 1124604"/>
              <a:gd name="connsiteY5" fmla="*/ 210648 h 542382"/>
              <a:gd name="connsiteX6" fmla="*/ 220115 w 1124604"/>
              <a:gd name="connsiteY6" fmla="*/ 304668 h 542382"/>
              <a:gd name="connsiteX7" fmla="*/ 173109 w 1124604"/>
              <a:gd name="connsiteY7" fmla="*/ 303439 h 542382"/>
              <a:gd name="connsiteX8" fmla="*/ 115897 w 1124604"/>
              <a:gd name="connsiteY8" fmla="*/ 327002 h 542382"/>
              <a:gd name="connsiteX9" fmla="*/ 94063 w 1124604"/>
              <a:gd name="connsiteY9" fmla="*/ 372166 h 542382"/>
              <a:gd name="connsiteX10" fmla="*/ 117544 w 1124604"/>
              <a:gd name="connsiteY10" fmla="*/ 428555 h 542382"/>
              <a:gd name="connsiteX11" fmla="*/ 172900 w 1124604"/>
              <a:gd name="connsiteY11" fmla="*/ 448242 h 542382"/>
              <a:gd name="connsiteX12" fmla="*/ 174761 w 1124604"/>
              <a:gd name="connsiteY12" fmla="*/ 448190 h 542382"/>
              <a:gd name="connsiteX13" fmla="*/ 858792 w 1124604"/>
              <a:gd name="connsiteY13" fmla="*/ 444896 h 542382"/>
              <a:gd name="connsiteX14" fmla="*/ 1030553 w 1124604"/>
              <a:gd name="connsiteY14" fmla="*/ 269475 h 542382"/>
              <a:gd name="connsiteX15" fmla="*/ 859019 w 1124604"/>
              <a:gd name="connsiteY15" fmla="*/ 94052 h 542382"/>
              <a:gd name="connsiteX16" fmla="*/ 811993 w 1124604"/>
              <a:gd name="connsiteY16" fmla="*/ 94052 h 542382"/>
              <a:gd name="connsiteX17" fmla="*/ 811993 w 1124604"/>
              <a:gd name="connsiteY17" fmla="*/ 0 h 542382"/>
              <a:gd name="connsiteX18" fmla="*/ 859019 w 1124604"/>
              <a:gd name="connsiteY18" fmla="*/ 0 h 542382"/>
              <a:gd name="connsiteX19" fmla="*/ 1124604 w 1124604"/>
              <a:gd name="connsiteY19" fmla="*/ 269475 h 542382"/>
              <a:gd name="connsiteX20" fmla="*/ 859019 w 1124604"/>
              <a:gd name="connsiteY20" fmla="*/ 538948 h 542382"/>
              <a:gd name="connsiteX21" fmla="*/ 176073 w 1124604"/>
              <a:gd name="connsiteY21" fmla="*/ 542242 h 542382"/>
              <a:gd name="connsiteX22" fmla="*/ 168870 w 1124604"/>
              <a:gd name="connsiteY22" fmla="*/ 542382 h 542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24604" h="542382">
                <a:moveTo>
                  <a:pt x="168870" y="542382"/>
                </a:moveTo>
                <a:cubicBezTo>
                  <a:pt x="124315" y="542382"/>
                  <a:pt x="83130" y="526127"/>
                  <a:pt x="52142" y="496141"/>
                </a:cubicBezTo>
                <a:cubicBezTo>
                  <a:pt x="18475" y="463571"/>
                  <a:pt x="-521" y="417989"/>
                  <a:pt x="11" y="371090"/>
                </a:cubicBezTo>
                <a:cubicBezTo>
                  <a:pt x="486" y="329968"/>
                  <a:pt x="18469" y="290250"/>
                  <a:pt x="50654" y="259257"/>
                </a:cubicBezTo>
                <a:cubicBezTo>
                  <a:pt x="84758" y="226407"/>
                  <a:pt x="130314" y="208468"/>
                  <a:pt x="175554" y="209419"/>
                </a:cubicBezTo>
                <a:lnTo>
                  <a:pt x="222567" y="210648"/>
                </a:lnTo>
                <a:lnTo>
                  <a:pt x="220115" y="304668"/>
                </a:lnTo>
                <a:lnTo>
                  <a:pt x="173109" y="303439"/>
                </a:lnTo>
                <a:cubicBezTo>
                  <a:pt x="152978" y="303097"/>
                  <a:pt x="131752" y="311724"/>
                  <a:pt x="115897" y="327002"/>
                </a:cubicBezTo>
                <a:cubicBezTo>
                  <a:pt x="102196" y="340190"/>
                  <a:pt x="94240" y="356647"/>
                  <a:pt x="94063" y="372166"/>
                </a:cubicBezTo>
                <a:cubicBezTo>
                  <a:pt x="93822" y="393019"/>
                  <a:pt x="102601" y="414099"/>
                  <a:pt x="117544" y="428555"/>
                </a:cubicBezTo>
                <a:cubicBezTo>
                  <a:pt x="132062" y="442604"/>
                  <a:pt x="150710" y="449242"/>
                  <a:pt x="172900" y="448242"/>
                </a:cubicBezTo>
                <a:cubicBezTo>
                  <a:pt x="173520" y="448203"/>
                  <a:pt x="174141" y="448190"/>
                  <a:pt x="174761" y="448190"/>
                </a:cubicBezTo>
                <a:lnTo>
                  <a:pt x="858792" y="444896"/>
                </a:lnTo>
                <a:cubicBezTo>
                  <a:pt x="953603" y="444896"/>
                  <a:pt x="1030553" y="366199"/>
                  <a:pt x="1030553" y="269475"/>
                </a:cubicBezTo>
                <a:cubicBezTo>
                  <a:pt x="1030553" y="172743"/>
                  <a:pt x="953603" y="94052"/>
                  <a:pt x="859019" y="94052"/>
                </a:cubicBezTo>
                <a:lnTo>
                  <a:pt x="811993" y="94052"/>
                </a:lnTo>
                <a:lnTo>
                  <a:pt x="811993" y="0"/>
                </a:lnTo>
                <a:lnTo>
                  <a:pt x="859019" y="0"/>
                </a:lnTo>
                <a:cubicBezTo>
                  <a:pt x="1005462" y="0"/>
                  <a:pt x="1124604" y="120884"/>
                  <a:pt x="1124604" y="269475"/>
                </a:cubicBezTo>
                <a:cubicBezTo>
                  <a:pt x="1124604" y="418065"/>
                  <a:pt x="1005462" y="538948"/>
                  <a:pt x="859019" y="538948"/>
                </a:cubicBezTo>
                <a:lnTo>
                  <a:pt x="176073" y="542242"/>
                </a:lnTo>
                <a:cubicBezTo>
                  <a:pt x="173665" y="542332"/>
                  <a:pt x="171259" y="542382"/>
                  <a:pt x="168870" y="542382"/>
                </a:cubicBezTo>
                <a:close/>
              </a:path>
            </a:pathLst>
          </a:custGeom>
          <a:solidFill>
            <a:srgbClr val="5E72BA"/>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cxnSp>
        <p:nvCxnSpPr>
          <p:cNvPr id="202" name="Straight Arrow Connector 61">
            <a:extLst>
              <a:ext uri="{FF2B5EF4-FFF2-40B4-BE49-F238E27FC236}">
                <a16:creationId xmlns:a16="http://schemas.microsoft.com/office/drawing/2014/main" id="{D5B562F8-B97E-86E8-6F14-CA0949FC0DF9}"/>
              </a:ext>
            </a:extLst>
          </p:cNvPr>
          <p:cNvCxnSpPr/>
          <p:nvPr/>
        </p:nvCxnSpPr>
        <p:spPr>
          <a:xfrm>
            <a:off x="1533342" y="2984588"/>
            <a:ext cx="506730" cy="0"/>
          </a:xfrm>
          <a:prstGeom prst="straightConnector1">
            <a:avLst/>
          </a:prstGeom>
          <a:noFill/>
          <a:ln w="28575" cap="rnd" cmpd="sng" algn="ctr">
            <a:solidFill>
              <a:srgbClr val="23004C"/>
            </a:solidFill>
            <a:prstDash val="solid"/>
            <a:round/>
            <a:tailEnd type="arrow" w="med" len="sm"/>
          </a:ln>
          <a:effectLst/>
        </p:spPr>
      </p:cxnSp>
      <p:sp>
        <p:nvSpPr>
          <p:cNvPr id="203" name="Shape 12">
            <a:extLst>
              <a:ext uri="{FF2B5EF4-FFF2-40B4-BE49-F238E27FC236}">
                <a16:creationId xmlns:a16="http://schemas.microsoft.com/office/drawing/2014/main" id="{7B45C4FB-9CF6-A891-859E-B7853CE907A7}"/>
              </a:ext>
            </a:extLst>
          </p:cNvPr>
          <p:cNvSpPr/>
          <p:nvPr/>
        </p:nvSpPr>
        <p:spPr>
          <a:xfrm rot="2042925">
            <a:off x="3910576" y="1196836"/>
            <a:ext cx="1155307" cy="834020"/>
          </a:xfrm>
          <a:prstGeom prst="swooshArrow">
            <a:avLst>
              <a:gd name="adj1" fmla="val 25000"/>
              <a:gd name="adj2" fmla="val 40702"/>
            </a:avLst>
          </a:prstGeom>
          <a:solidFill>
            <a:schemeClr val="accent2">
              <a:lumMod val="40000"/>
              <a:lumOff val="60000"/>
            </a:schemeClr>
          </a:solidFill>
          <a:ln w="19050" cap="rnd">
            <a:solidFill>
              <a:sysClr val="windowText" lastClr="000000"/>
            </a:solidFill>
            <a:prstDash val="solid"/>
            <a:roun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endParaRPr>
          </a:p>
        </p:txBody>
      </p:sp>
      <p:sp>
        <p:nvSpPr>
          <p:cNvPr id="204" name="!!c1">
            <a:extLst>
              <a:ext uri="{FF2B5EF4-FFF2-40B4-BE49-F238E27FC236}">
                <a16:creationId xmlns:a16="http://schemas.microsoft.com/office/drawing/2014/main" id="{3252236F-F107-731F-7320-D4E2FB6FF2A4}"/>
              </a:ext>
            </a:extLst>
          </p:cNvPr>
          <p:cNvSpPr/>
          <p:nvPr/>
        </p:nvSpPr>
        <p:spPr>
          <a:xfrm>
            <a:off x="4815762" y="2277086"/>
            <a:ext cx="808283" cy="1191582"/>
          </a:xfrm>
          <a:custGeom>
            <a:avLst/>
            <a:gdLst>
              <a:gd name="connsiteX0" fmla="*/ 0 w 562399"/>
              <a:gd name="connsiteY0" fmla="*/ 980468 h 980468"/>
              <a:gd name="connsiteX1" fmla="*/ 237717 w 562399"/>
              <a:gd name="connsiteY1" fmla="*/ 50 h 980468"/>
              <a:gd name="connsiteX2" fmla="*/ 562399 w 562399"/>
              <a:gd name="connsiteY2" fmla="*/ 934044 h 980468"/>
              <a:gd name="connsiteX3" fmla="*/ 1237452 w 1237452"/>
              <a:gd name="connsiteY3" fmla="*/ 483461 h 980468"/>
              <a:gd name="connsiteX4" fmla="*/ 2447517 w 2447517"/>
              <a:gd name="connsiteY4" fmla="*/ 885875 h 980468"/>
              <a:gd name="connsiteX5" fmla="*/ 2447517 w 2447517"/>
              <a:gd name="connsiteY5" fmla="*/ 885932 h 980525"/>
              <a:gd name="connsiteX6" fmla="*/ 2447517 w 2447517"/>
              <a:gd name="connsiteY6" fmla="*/ 885932 h 980525"/>
            </a:gdLst>
            <a:ahLst/>
            <a:cxnLst>
              <a:cxn ang="0">
                <a:pos x="connsiteX0" y="connsiteY0"/>
              </a:cxn>
              <a:cxn ang="0">
                <a:pos x="connsiteX1" y="connsiteY1"/>
              </a:cxn>
              <a:cxn ang="0">
                <a:pos x="connsiteX2" y="connsiteY2"/>
              </a:cxn>
            </a:cxnLst>
            <a:rect l="l" t="t" r="r" b="b"/>
            <a:pathLst>
              <a:path w="562399" h="980468">
                <a:moveTo>
                  <a:pt x="0" y="980468"/>
                </a:moveTo>
                <a:cubicBezTo>
                  <a:pt x="49628" y="911105"/>
                  <a:pt x="143984" y="7787"/>
                  <a:pt x="237717" y="50"/>
                </a:cubicBezTo>
                <a:cubicBezTo>
                  <a:pt x="331450" y="-7687"/>
                  <a:pt x="422551" y="903325"/>
                  <a:pt x="562399" y="934044"/>
                </a:cubicBezTo>
              </a:path>
            </a:pathLst>
          </a:custGeom>
          <a:noFill/>
          <a:ln w="57150" cap="rnd" cmpd="sng" algn="ctr">
            <a:solidFill>
              <a:schemeClr val="accent1">
                <a:lumMod val="25000"/>
                <a:lumOff val="75000"/>
              </a:schemeClr>
            </a:solidFill>
            <a:prstDash val="solid"/>
            <a:roun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FFFFFF"/>
              </a:solidFill>
              <a:effectLst/>
              <a:uLnTx/>
              <a:uFillTx/>
              <a:ea typeface="+mn-ea"/>
              <a:cs typeface="+mn-cs"/>
            </a:endParaRPr>
          </a:p>
        </p:txBody>
      </p:sp>
      <p:sp>
        <p:nvSpPr>
          <p:cNvPr id="205" name="!!c2">
            <a:extLst>
              <a:ext uri="{FF2B5EF4-FFF2-40B4-BE49-F238E27FC236}">
                <a16:creationId xmlns:a16="http://schemas.microsoft.com/office/drawing/2014/main" id="{25FA9E78-B364-F6D6-1743-16453501B7E6}"/>
              </a:ext>
            </a:extLst>
          </p:cNvPr>
          <p:cNvSpPr/>
          <p:nvPr/>
        </p:nvSpPr>
        <p:spPr>
          <a:xfrm>
            <a:off x="5624046" y="2863869"/>
            <a:ext cx="2709304" cy="553390"/>
          </a:xfrm>
          <a:custGeom>
            <a:avLst/>
            <a:gdLst>
              <a:gd name="connsiteX0" fmla="*/ 0 w 1885118"/>
              <a:gd name="connsiteY0" fmla="*/ 453182 h 455345"/>
              <a:gd name="connsiteX1" fmla="*/ 675053 w 1885118"/>
              <a:gd name="connsiteY1" fmla="*/ 2599 h 455345"/>
              <a:gd name="connsiteX2" fmla="*/ 1885118 w 1885118"/>
              <a:gd name="connsiteY2" fmla="*/ 405013 h 455345"/>
              <a:gd name="connsiteX3" fmla="*/ 2209800 w 2209800"/>
              <a:gd name="connsiteY3" fmla="*/ 885875 h 936207"/>
              <a:gd name="connsiteX4" fmla="*/ 2447517 w 2447517"/>
              <a:gd name="connsiteY4" fmla="*/ 885875 h 980468"/>
              <a:gd name="connsiteX5" fmla="*/ 2447517 w 2447517"/>
              <a:gd name="connsiteY5" fmla="*/ 885932 h 980525"/>
              <a:gd name="connsiteX6" fmla="*/ 2447517 w 2447517"/>
              <a:gd name="connsiteY6" fmla="*/ 885932 h 980525"/>
            </a:gdLst>
            <a:ahLst/>
            <a:cxnLst>
              <a:cxn ang="0">
                <a:pos x="connsiteX0" y="connsiteY0"/>
              </a:cxn>
              <a:cxn ang="0">
                <a:pos x="connsiteX1" y="connsiteY1"/>
              </a:cxn>
              <a:cxn ang="0">
                <a:pos x="connsiteX2" y="connsiteY2"/>
              </a:cxn>
            </a:cxnLst>
            <a:rect l="l" t="t" r="r" b="b"/>
            <a:pathLst>
              <a:path w="1885118" h="455345">
                <a:moveTo>
                  <a:pt x="0" y="453182"/>
                </a:moveTo>
                <a:cubicBezTo>
                  <a:pt x="169738" y="490467"/>
                  <a:pt x="283925" y="33942"/>
                  <a:pt x="675053" y="2599"/>
                </a:cubicBezTo>
                <a:cubicBezTo>
                  <a:pt x="1038979" y="-26564"/>
                  <a:pt x="1442137" y="194961"/>
                  <a:pt x="1885118" y="405013"/>
                </a:cubicBezTo>
              </a:path>
            </a:pathLst>
          </a:custGeom>
          <a:noFill/>
          <a:ln w="57150" cap="rnd" cmpd="sng" algn="ctr">
            <a:solidFill>
              <a:srgbClr val="23004C">
                <a:lumMod val="60000"/>
                <a:lumOff val="40000"/>
              </a:srgbClr>
            </a:solidFill>
            <a:prstDash val="solid"/>
            <a:roun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FFFFFF"/>
              </a:solidFill>
              <a:effectLst/>
              <a:uLnTx/>
              <a:uFillTx/>
              <a:ea typeface="+mn-ea"/>
              <a:cs typeface="+mn-cs"/>
            </a:endParaRPr>
          </a:p>
        </p:txBody>
      </p:sp>
      <p:sp>
        <p:nvSpPr>
          <p:cNvPr id="206" name="TextBox 96">
            <a:extLst>
              <a:ext uri="{FF2B5EF4-FFF2-40B4-BE49-F238E27FC236}">
                <a16:creationId xmlns:a16="http://schemas.microsoft.com/office/drawing/2014/main" id="{E419E009-DA07-8045-E083-8A040F3BBE38}"/>
              </a:ext>
            </a:extLst>
          </p:cNvPr>
          <p:cNvSpPr txBox="1"/>
          <p:nvPr/>
        </p:nvSpPr>
        <p:spPr>
          <a:xfrm>
            <a:off x="4602775" y="3490235"/>
            <a:ext cx="1193840" cy="331180"/>
          </a:xfrm>
          <a:prstGeom prst="rect">
            <a:avLst/>
          </a:prstGeom>
          <a:noFill/>
        </p:spPr>
        <p:txBody>
          <a:bodyPr wrap="square" lIns="0" tIns="0" rIns="0" bIns="0" rtlCol="0">
            <a:noAutofit/>
          </a:bodyPr>
          <a:lstStyle/>
          <a:p>
            <a:pPr algn="ctr" defTabSz="685800">
              <a:lnSpc>
                <a:spcPct val="90000"/>
              </a:lnSpc>
              <a:spcBef>
                <a:spcPct val="0"/>
              </a:spcBef>
              <a:spcAft>
                <a:spcPct val="0"/>
              </a:spcAft>
              <a:defRPr/>
            </a:pPr>
            <a:r>
              <a:rPr lang="de" sz="1000" b="1">
                <a:solidFill>
                  <a:srgbClr val="404040"/>
                </a:solidFill>
                <a:uFill>
                  <a:solidFill>
                    <a:prstClr val="black">
                      <a:alpha val="0"/>
                    </a:prstClr>
                  </a:solidFill>
                </a:uFill>
                <a:ea typeface="Aptos"/>
                <a:cs typeface="Aptos"/>
              </a:rPr>
              <a:t>Gespeichertes Insulin</a:t>
            </a:r>
          </a:p>
        </p:txBody>
      </p:sp>
      <p:sp>
        <p:nvSpPr>
          <p:cNvPr id="207" name="Shape 13">
            <a:extLst>
              <a:ext uri="{FF2B5EF4-FFF2-40B4-BE49-F238E27FC236}">
                <a16:creationId xmlns:a16="http://schemas.microsoft.com/office/drawing/2014/main" id="{11799690-0834-DF8A-D99C-734AF7381D1A}"/>
              </a:ext>
            </a:extLst>
          </p:cNvPr>
          <p:cNvSpPr/>
          <p:nvPr/>
        </p:nvSpPr>
        <p:spPr>
          <a:xfrm rot="20127023" flipV="1">
            <a:off x="2830229" y="3196154"/>
            <a:ext cx="3371087" cy="1678343"/>
          </a:xfrm>
          <a:prstGeom prst="swooshArrow">
            <a:avLst>
              <a:gd name="adj1" fmla="val 20141"/>
              <a:gd name="adj2" fmla="val 37542"/>
            </a:avLst>
          </a:prstGeom>
          <a:solidFill>
            <a:schemeClr val="accent1">
              <a:lumMod val="40000"/>
              <a:lumOff val="60000"/>
            </a:schemeClr>
          </a:solidFill>
          <a:ln w="19050" cap="rnd">
            <a:solidFill>
              <a:schemeClr val="tx1"/>
            </a:solidFill>
            <a:prstDash val="solid"/>
            <a:roun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spcBef>
                <a:spcPct val="0"/>
              </a:spcBef>
              <a:spcAft>
                <a:spcPct val="0"/>
              </a:spcAft>
              <a:defRPr/>
            </a:pPr>
            <a:endParaRPr lang="en-US" sz="1350">
              <a:solidFill>
                <a:srgbClr val="000000"/>
              </a:solidFill>
              <a:latin typeface="Aptos" panose="02110004020202020204"/>
            </a:endParaRPr>
          </a:p>
        </p:txBody>
      </p:sp>
      <p:sp>
        <p:nvSpPr>
          <p:cNvPr id="208" name="Freeform: Shape 59">
            <a:extLst>
              <a:ext uri="{FF2B5EF4-FFF2-40B4-BE49-F238E27FC236}">
                <a16:creationId xmlns:a16="http://schemas.microsoft.com/office/drawing/2014/main" id="{FB31BCC4-0CA6-871C-48A3-31928594CE16}"/>
              </a:ext>
            </a:extLst>
          </p:cNvPr>
          <p:cNvSpPr/>
          <p:nvPr/>
        </p:nvSpPr>
        <p:spPr>
          <a:xfrm rot="5400000" flipV="1">
            <a:off x="3259509" y="1503494"/>
            <a:ext cx="445429" cy="205450"/>
          </a:xfrm>
          <a:custGeom>
            <a:avLst/>
            <a:gdLst>
              <a:gd name="connsiteX0" fmla="*/ 168870 w 1124604"/>
              <a:gd name="connsiteY0" fmla="*/ 542382 h 542382"/>
              <a:gd name="connsiteX1" fmla="*/ 52142 w 1124604"/>
              <a:gd name="connsiteY1" fmla="*/ 496141 h 542382"/>
              <a:gd name="connsiteX2" fmla="*/ 11 w 1124604"/>
              <a:gd name="connsiteY2" fmla="*/ 371090 h 542382"/>
              <a:gd name="connsiteX3" fmla="*/ 50654 w 1124604"/>
              <a:gd name="connsiteY3" fmla="*/ 259257 h 542382"/>
              <a:gd name="connsiteX4" fmla="*/ 175554 w 1124604"/>
              <a:gd name="connsiteY4" fmla="*/ 209419 h 542382"/>
              <a:gd name="connsiteX5" fmla="*/ 222567 w 1124604"/>
              <a:gd name="connsiteY5" fmla="*/ 210648 h 542382"/>
              <a:gd name="connsiteX6" fmla="*/ 220115 w 1124604"/>
              <a:gd name="connsiteY6" fmla="*/ 304668 h 542382"/>
              <a:gd name="connsiteX7" fmla="*/ 173109 w 1124604"/>
              <a:gd name="connsiteY7" fmla="*/ 303439 h 542382"/>
              <a:gd name="connsiteX8" fmla="*/ 115897 w 1124604"/>
              <a:gd name="connsiteY8" fmla="*/ 327002 h 542382"/>
              <a:gd name="connsiteX9" fmla="*/ 94063 w 1124604"/>
              <a:gd name="connsiteY9" fmla="*/ 372166 h 542382"/>
              <a:gd name="connsiteX10" fmla="*/ 117544 w 1124604"/>
              <a:gd name="connsiteY10" fmla="*/ 428555 h 542382"/>
              <a:gd name="connsiteX11" fmla="*/ 172900 w 1124604"/>
              <a:gd name="connsiteY11" fmla="*/ 448242 h 542382"/>
              <a:gd name="connsiteX12" fmla="*/ 174761 w 1124604"/>
              <a:gd name="connsiteY12" fmla="*/ 448190 h 542382"/>
              <a:gd name="connsiteX13" fmla="*/ 858792 w 1124604"/>
              <a:gd name="connsiteY13" fmla="*/ 444896 h 542382"/>
              <a:gd name="connsiteX14" fmla="*/ 1030553 w 1124604"/>
              <a:gd name="connsiteY14" fmla="*/ 269475 h 542382"/>
              <a:gd name="connsiteX15" fmla="*/ 859019 w 1124604"/>
              <a:gd name="connsiteY15" fmla="*/ 94052 h 542382"/>
              <a:gd name="connsiteX16" fmla="*/ 811993 w 1124604"/>
              <a:gd name="connsiteY16" fmla="*/ 94052 h 542382"/>
              <a:gd name="connsiteX17" fmla="*/ 811993 w 1124604"/>
              <a:gd name="connsiteY17" fmla="*/ 0 h 542382"/>
              <a:gd name="connsiteX18" fmla="*/ 859019 w 1124604"/>
              <a:gd name="connsiteY18" fmla="*/ 0 h 542382"/>
              <a:gd name="connsiteX19" fmla="*/ 1124604 w 1124604"/>
              <a:gd name="connsiteY19" fmla="*/ 269475 h 542382"/>
              <a:gd name="connsiteX20" fmla="*/ 859019 w 1124604"/>
              <a:gd name="connsiteY20" fmla="*/ 538948 h 542382"/>
              <a:gd name="connsiteX21" fmla="*/ 176073 w 1124604"/>
              <a:gd name="connsiteY21" fmla="*/ 542242 h 542382"/>
              <a:gd name="connsiteX22" fmla="*/ 168870 w 1124604"/>
              <a:gd name="connsiteY22" fmla="*/ 542382 h 542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24604" h="542382">
                <a:moveTo>
                  <a:pt x="168870" y="542382"/>
                </a:moveTo>
                <a:cubicBezTo>
                  <a:pt x="124315" y="542382"/>
                  <a:pt x="83130" y="526127"/>
                  <a:pt x="52142" y="496141"/>
                </a:cubicBezTo>
                <a:cubicBezTo>
                  <a:pt x="18475" y="463571"/>
                  <a:pt x="-521" y="417989"/>
                  <a:pt x="11" y="371090"/>
                </a:cubicBezTo>
                <a:cubicBezTo>
                  <a:pt x="486" y="329968"/>
                  <a:pt x="18469" y="290250"/>
                  <a:pt x="50654" y="259257"/>
                </a:cubicBezTo>
                <a:cubicBezTo>
                  <a:pt x="84758" y="226407"/>
                  <a:pt x="130314" y="208468"/>
                  <a:pt x="175554" y="209419"/>
                </a:cubicBezTo>
                <a:lnTo>
                  <a:pt x="222567" y="210648"/>
                </a:lnTo>
                <a:lnTo>
                  <a:pt x="220115" y="304668"/>
                </a:lnTo>
                <a:lnTo>
                  <a:pt x="173109" y="303439"/>
                </a:lnTo>
                <a:cubicBezTo>
                  <a:pt x="152978" y="303097"/>
                  <a:pt x="131752" y="311724"/>
                  <a:pt x="115897" y="327002"/>
                </a:cubicBezTo>
                <a:cubicBezTo>
                  <a:pt x="102196" y="340190"/>
                  <a:pt x="94240" y="356647"/>
                  <a:pt x="94063" y="372166"/>
                </a:cubicBezTo>
                <a:cubicBezTo>
                  <a:pt x="93822" y="393019"/>
                  <a:pt x="102601" y="414099"/>
                  <a:pt x="117544" y="428555"/>
                </a:cubicBezTo>
                <a:cubicBezTo>
                  <a:pt x="132062" y="442604"/>
                  <a:pt x="150710" y="449242"/>
                  <a:pt x="172900" y="448242"/>
                </a:cubicBezTo>
                <a:cubicBezTo>
                  <a:pt x="173520" y="448203"/>
                  <a:pt x="174141" y="448190"/>
                  <a:pt x="174761" y="448190"/>
                </a:cubicBezTo>
                <a:lnTo>
                  <a:pt x="858792" y="444896"/>
                </a:lnTo>
                <a:cubicBezTo>
                  <a:pt x="953603" y="444896"/>
                  <a:pt x="1030553" y="366199"/>
                  <a:pt x="1030553" y="269475"/>
                </a:cubicBezTo>
                <a:cubicBezTo>
                  <a:pt x="1030553" y="172743"/>
                  <a:pt x="953603" y="94052"/>
                  <a:pt x="859019" y="94052"/>
                </a:cubicBezTo>
                <a:lnTo>
                  <a:pt x="811993" y="94052"/>
                </a:lnTo>
                <a:lnTo>
                  <a:pt x="811993" y="0"/>
                </a:lnTo>
                <a:lnTo>
                  <a:pt x="859019" y="0"/>
                </a:lnTo>
                <a:cubicBezTo>
                  <a:pt x="1005462" y="0"/>
                  <a:pt x="1124604" y="120884"/>
                  <a:pt x="1124604" y="269475"/>
                </a:cubicBezTo>
                <a:cubicBezTo>
                  <a:pt x="1124604" y="418065"/>
                  <a:pt x="1005462" y="538948"/>
                  <a:pt x="859019" y="538948"/>
                </a:cubicBezTo>
                <a:lnTo>
                  <a:pt x="176073" y="542242"/>
                </a:lnTo>
                <a:cubicBezTo>
                  <a:pt x="173665" y="542332"/>
                  <a:pt x="171259" y="542382"/>
                  <a:pt x="168870" y="542382"/>
                </a:cubicBezTo>
                <a:close/>
              </a:path>
            </a:pathLst>
          </a:custGeom>
          <a:solidFill>
            <a:srgbClr val="5E72BA"/>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sp>
        <p:nvSpPr>
          <p:cNvPr id="209" name="Freeform: Shape 59">
            <a:extLst>
              <a:ext uri="{FF2B5EF4-FFF2-40B4-BE49-F238E27FC236}">
                <a16:creationId xmlns:a16="http://schemas.microsoft.com/office/drawing/2014/main" id="{B197C334-CB15-ED33-88CD-55BC01948A6B}"/>
              </a:ext>
            </a:extLst>
          </p:cNvPr>
          <p:cNvSpPr/>
          <p:nvPr/>
        </p:nvSpPr>
        <p:spPr>
          <a:xfrm rot="5400000" flipV="1">
            <a:off x="2721056" y="1521045"/>
            <a:ext cx="445429" cy="205450"/>
          </a:xfrm>
          <a:custGeom>
            <a:avLst/>
            <a:gdLst>
              <a:gd name="connsiteX0" fmla="*/ 168870 w 1124604"/>
              <a:gd name="connsiteY0" fmla="*/ 542382 h 542382"/>
              <a:gd name="connsiteX1" fmla="*/ 52142 w 1124604"/>
              <a:gd name="connsiteY1" fmla="*/ 496141 h 542382"/>
              <a:gd name="connsiteX2" fmla="*/ 11 w 1124604"/>
              <a:gd name="connsiteY2" fmla="*/ 371090 h 542382"/>
              <a:gd name="connsiteX3" fmla="*/ 50654 w 1124604"/>
              <a:gd name="connsiteY3" fmla="*/ 259257 h 542382"/>
              <a:gd name="connsiteX4" fmla="*/ 175554 w 1124604"/>
              <a:gd name="connsiteY4" fmla="*/ 209419 h 542382"/>
              <a:gd name="connsiteX5" fmla="*/ 222567 w 1124604"/>
              <a:gd name="connsiteY5" fmla="*/ 210648 h 542382"/>
              <a:gd name="connsiteX6" fmla="*/ 220115 w 1124604"/>
              <a:gd name="connsiteY6" fmla="*/ 304668 h 542382"/>
              <a:gd name="connsiteX7" fmla="*/ 173109 w 1124604"/>
              <a:gd name="connsiteY7" fmla="*/ 303439 h 542382"/>
              <a:gd name="connsiteX8" fmla="*/ 115897 w 1124604"/>
              <a:gd name="connsiteY8" fmla="*/ 327002 h 542382"/>
              <a:gd name="connsiteX9" fmla="*/ 94063 w 1124604"/>
              <a:gd name="connsiteY9" fmla="*/ 372166 h 542382"/>
              <a:gd name="connsiteX10" fmla="*/ 117544 w 1124604"/>
              <a:gd name="connsiteY10" fmla="*/ 428555 h 542382"/>
              <a:gd name="connsiteX11" fmla="*/ 172900 w 1124604"/>
              <a:gd name="connsiteY11" fmla="*/ 448242 h 542382"/>
              <a:gd name="connsiteX12" fmla="*/ 174761 w 1124604"/>
              <a:gd name="connsiteY12" fmla="*/ 448190 h 542382"/>
              <a:gd name="connsiteX13" fmla="*/ 858792 w 1124604"/>
              <a:gd name="connsiteY13" fmla="*/ 444896 h 542382"/>
              <a:gd name="connsiteX14" fmla="*/ 1030553 w 1124604"/>
              <a:gd name="connsiteY14" fmla="*/ 269475 h 542382"/>
              <a:gd name="connsiteX15" fmla="*/ 859019 w 1124604"/>
              <a:gd name="connsiteY15" fmla="*/ 94052 h 542382"/>
              <a:gd name="connsiteX16" fmla="*/ 811993 w 1124604"/>
              <a:gd name="connsiteY16" fmla="*/ 94052 h 542382"/>
              <a:gd name="connsiteX17" fmla="*/ 811993 w 1124604"/>
              <a:gd name="connsiteY17" fmla="*/ 0 h 542382"/>
              <a:gd name="connsiteX18" fmla="*/ 859019 w 1124604"/>
              <a:gd name="connsiteY18" fmla="*/ 0 h 542382"/>
              <a:gd name="connsiteX19" fmla="*/ 1124604 w 1124604"/>
              <a:gd name="connsiteY19" fmla="*/ 269475 h 542382"/>
              <a:gd name="connsiteX20" fmla="*/ 859019 w 1124604"/>
              <a:gd name="connsiteY20" fmla="*/ 538948 h 542382"/>
              <a:gd name="connsiteX21" fmla="*/ 176073 w 1124604"/>
              <a:gd name="connsiteY21" fmla="*/ 542242 h 542382"/>
              <a:gd name="connsiteX22" fmla="*/ 168870 w 1124604"/>
              <a:gd name="connsiteY22" fmla="*/ 542382 h 542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24604" h="542382">
                <a:moveTo>
                  <a:pt x="168870" y="542382"/>
                </a:moveTo>
                <a:cubicBezTo>
                  <a:pt x="124315" y="542382"/>
                  <a:pt x="83130" y="526127"/>
                  <a:pt x="52142" y="496141"/>
                </a:cubicBezTo>
                <a:cubicBezTo>
                  <a:pt x="18475" y="463571"/>
                  <a:pt x="-521" y="417989"/>
                  <a:pt x="11" y="371090"/>
                </a:cubicBezTo>
                <a:cubicBezTo>
                  <a:pt x="486" y="329968"/>
                  <a:pt x="18469" y="290250"/>
                  <a:pt x="50654" y="259257"/>
                </a:cubicBezTo>
                <a:cubicBezTo>
                  <a:pt x="84758" y="226407"/>
                  <a:pt x="130314" y="208468"/>
                  <a:pt x="175554" y="209419"/>
                </a:cubicBezTo>
                <a:lnTo>
                  <a:pt x="222567" y="210648"/>
                </a:lnTo>
                <a:lnTo>
                  <a:pt x="220115" y="304668"/>
                </a:lnTo>
                <a:lnTo>
                  <a:pt x="173109" y="303439"/>
                </a:lnTo>
                <a:cubicBezTo>
                  <a:pt x="152978" y="303097"/>
                  <a:pt x="131752" y="311724"/>
                  <a:pt x="115897" y="327002"/>
                </a:cubicBezTo>
                <a:cubicBezTo>
                  <a:pt x="102196" y="340190"/>
                  <a:pt x="94240" y="356647"/>
                  <a:pt x="94063" y="372166"/>
                </a:cubicBezTo>
                <a:cubicBezTo>
                  <a:pt x="93822" y="393019"/>
                  <a:pt x="102601" y="414099"/>
                  <a:pt x="117544" y="428555"/>
                </a:cubicBezTo>
                <a:cubicBezTo>
                  <a:pt x="132062" y="442604"/>
                  <a:pt x="150710" y="449242"/>
                  <a:pt x="172900" y="448242"/>
                </a:cubicBezTo>
                <a:cubicBezTo>
                  <a:pt x="173520" y="448203"/>
                  <a:pt x="174141" y="448190"/>
                  <a:pt x="174761" y="448190"/>
                </a:cubicBezTo>
                <a:lnTo>
                  <a:pt x="858792" y="444896"/>
                </a:lnTo>
                <a:cubicBezTo>
                  <a:pt x="953603" y="444896"/>
                  <a:pt x="1030553" y="366199"/>
                  <a:pt x="1030553" y="269475"/>
                </a:cubicBezTo>
                <a:cubicBezTo>
                  <a:pt x="1030553" y="172743"/>
                  <a:pt x="953603" y="94052"/>
                  <a:pt x="859019" y="94052"/>
                </a:cubicBezTo>
                <a:lnTo>
                  <a:pt x="811993" y="94052"/>
                </a:lnTo>
                <a:lnTo>
                  <a:pt x="811993" y="0"/>
                </a:lnTo>
                <a:lnTo>
                  <a:pt x="859019" y="0"/>
                </a:lnTo>
                <a:cubicBezTo>
                  <a:pt x="1005462" y="0"/>
                  <a:pt x="1124604" y="120884"/>
                  <a:pt x="1124604" y="269475"/>
                </a:cubicBezTo>
                <a:cubicBezTo>
                  <a:pt x="1124604" y="418065"/>
                  <a:pt x="1005462" y="538948"/>
                  <a:pt x="859019" y="538948"/>
                </a:cubicBezTo>
                <a:lnTo>
                  <a:pt x="176073" y="542242"/>
                </a:lnTo>
                <a:cubicBezTo>
                  <a:pt x="173665" y="542332"/>
                  <a:pt x="171259" y="542382"/>
                  <a:pt x="168870" y="542382"/>
                </a:cubicBezTo>
                <a:close/>
              </a:path>
            </a:pathLst>
          </a:custGeom>
          <a:solidFill>
            <a:srgbClr val="5E72BA"/>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sp>
        <p:nvSpPr>
          <p:cNvPr id="210" name="Freeform: Shape 59">
            <a:extLst>
              <a:ext uri="{FF2B5EF4-FFF2-40B4-BE49-F238E27FC236}">
                <a16:creationId xmlns:a16="http://schemas.microsoft.com/office/drawing/2014/main" id="{E03FBCA3-5C66-A97B-4F0F-234E2BA7653A}"/>
              </a:ext>
            </a:extLst>
          </p:cNvPr>
          <p:cNvSpPr/>
          <p:nvPr/>
        </p:nvSpPr>
        <p:spPr>
          <a:xfrm rot="5400000" flipV="1">
            <a:off x="2959082" y="1514530"/>
            <a:ext cx="445429" cy="205450"/>
          </a:xfrm>
          <a:custGeom>
            <a:avLst/>
            <a:gdLst>
              <a:gd name="connsiteX0" fmla="*/ 168870 w 1124604"/>
              <a:gd name="connsiteY0" fmla="*/ 542382 h 542382"/>
              <a:gd name="connsiteX1" fmla="*/ 52142 w 1124604"/>
              <a:gd name="connsiteY1" fmla="*/ 496141 h 542382"/>
              <a:gd name="connsiteX2" fmla="*/ 11 w 1124604"/>
              <a:gd name="connsiteY2" fmla="*/ 371090 h 542382"/>
              <a:gd name="connsiteX3" fmla="*/ 50654 w 1124604"/>
              <a:gd name="connsiteY3" fmla="*/ 259257 h 542382"/>
              <a:gd name="connsiteX4" fmla="*/ 175554 w 1124604"/>
              <a:gd name="connsiteY4" fmla="*/ 209419 h 542382"/>
              <a:gd name="connsiteX5" fmla="*/ 222567 w 1124604"/>
              <a:gd name="connsiteY5" fmla="*/ 210648 h 542382"/>
              <a:gd name="connsiteX6" fmla="*/ 220115 w 1124604"/>
              <a:gd name="connsiteY6" fmla="*/ 304668 h 542382"/>
              <a:gd name="connsiteX7" fmla="*/ 173109 w 1124604"/>
              <a:gd name="connsiteY7" fmla="*/ 303439 h 542382"/>
              <a:gd name="connsiteX8" fmla="*/ 115897 w 1124604"/>
              <a:gd name="connsiteY8" fmla="*/ 327002 h 542382"/>
              <a:gd name="connsiteX9" fmla="*/ 94063 w 1124604"/>
              <a:gd name="connsiteY9" fmla="*/ 372166 h 542382"/>
              <a:gd name="connsiteX10" fmla="*/ 117544 w 1124604"/>
              <a:gd name="connsiteY10" fmla="*/ 428555 h 542382"/>
              <a:gd name="connsiteX11" fmla="*/ 172900 w 1124604"/>
              <a:gd name="connsiteY11" fmla="*/ 448242 h 542382"/>
              <a:gd name="connsiteX12" fmla="*/ 174761 w 1124604"/>
              <a:gd name="connsiteY12" fmla="*/ 448190 h 542382"/>
              <a:gd name="connsiteX13" fmla="*/ 858792 w 1124604"/>
              <a:gd name="connsiteY13" fmla="*/ 444896 h 542382"/>
              <a:gd name="connsiteX14" fmla="*/ 1030553 w 1124604"/>
              <a:gd name="connsiteY14" fmla="*/ 269475 h 542382"/>
              <a:gd name="connsiteX15" fmla="*/ 859019 w 1124604"/>
              <a:gd name="connsiteY15" fmla="*/ 94052 h 542382"/>
              <a:gd name="connsiteX16" fmla="*/ 811993 w 1124604"/>
              <a:gd name="connsiteY16" fmla="*/ 94052 h 542382"/>
              <a:gd name="connsiteX17" fmla="*/ 811993 w 1124604"/>
              <a:gd name="connsiteY17" fmla="*/ 0 h 542382"/>
              <a:gd name="connsiteX18" fmla="*/ 859019 w 1124604"/>
              <a:gd name="connsiteY18" fmla="*/ 0 h 542382"/>
              <a:gd name="connsiteX19" fmla="*/ 1124604 w 1124604"/>
              <a:gd name="connsiteY19" fmla="*/ 269475 h 542382"/>
              <a:gd name="connsiteX20" fmla="*/ 859019 w 1124604"/>
              <a:gd name="connsiteY20" fmla="*/ 538948 h 542382"/>
              <a:gd name="connsiteX21" fmla="*/ 176073 w 1124604"/>
              <a:gd name="connsiteY21" fmla="*/ 542242 h 542382"/>
              <a:gd name="connsiteX22" fmla="*/ 168870 w 1124604"/>
              <a:gd name="connsiteY22" fmla="*/ 542382 h 542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24604" h="542382">
                <a:moveTo>
                  <a:pt x="168870" y="542382"/>
                </a:moveTo>
                <a:cubicBezTo>
                  <a:pt x="124315" y="542382"/>
                  <a:pt x="83130" y="526127"/>
                  <a:pt x="52142" y="496141"/>
                </a:cubicBezTo>
                <a:cubicBezTo>
                  <a:pt x="18475" y="463571"/>
                  <a:pt x="-521" y="417989"/>
                  <a:pt x="11" y="371090"/>
                </a:cubicBezTo>
                <a:cubicBezTo>
                  <a:pt x="486" y="329968"/>
                  <a:pt x="18469" y="290250"/>
                  <a:pt x="50654" y="259257"/>
                </a:cubicBezTo>
                <a:cubicBezTo>
                  <a:pt x="84758" y="226407"/>
                  <a:pt x="130314" y="208468"/>
                  <a:pt x="175554" y="209419"/>
                </a:cubicBezTo>
                <a:lnTo>
                  <a:pt x="222567" y="210648"/>
                </a:lnTo>
                <a:lnTo>
                  <a:pt x="220115" y="304668"/>
                </a:lnTo>
                <a:lnTo>
                  <a:pt x="173109" y="303439"/>
                </a:lnTo>
                <a:cubicBezTo>
                  <a:pt x="152978" y="303097"/>
                  <a:pt x="131752" y="311724"/>
                  <a:pt x="115897" y="327002"/>
                </a:cubicBezTo>
                <a:cubicBezTo>
                  <a:pt x="102196" y="340190"/>
                  <a:pt x="94240" y="356647"/>
                  <a:pt x="94063" y="372166"/>
                </a:cubicBezTo>
                <a:cubicBezTo>
                  <a:pt x="93822" y="393019"/>
                  <a:pt x="102601" y="414099"/>
                  <a:pt x="117544" y="428555"/>
                </a:cubicBezTo>
                <a:cubicBezTo>
                  <a:pt x="132062" y="442604"/>
                  <a:pt x="150710" y="449242"/>
                  <a:pt x="172900" y="448242"/>
                </a:cubicBezTo>
                <a:cubicBezTo>
                  <a:pt x="173520" y="448203"/>
                  <a:pt x="174141" y="448190"/>
                  <a:pt x="174761" y="448190"/>
                </a:cubicBezTo>
                <a:lnTo>
                  <a:pt x="858792" y="444896"/>
                </a:lnTo>
                <a:cubicBezTo>
                  <a:pt x="953603" y="444896"/>
                  <a:pt x="1030553" y="366199"/>
                  <a:pt x="1030553" y="269475"/>
                </a:cubicBezTo>
                <a:cubicBezTo>
                  <a:pt x="1030553" y="172743"/>
                  <a:pt x="953603" y="94052"/>
                  <a:pt x="859019" y="94052"/>
                </a:cubicBezTo>
                <a:lnTo>
                  <a:pt x="811993" y="94052"/>
                </a:lnTo>
                <a:lnTo>
                  <a:pt x="811993" y="0"/>
                </a:lnTo>
                <a:lnTo>
                  <a:pt x="859019" y="0"/>
                </a:lnTo>
                <a:cubicBezTo>
                  <a:pt x="1005462" y="0"/>
                  <a:pt x="1124604" y="120884"/>
                  <a:pt x="1124604" y="269475"/>
                </a:cubicBezTo>
                <a:cubicBezTo>
                  <a:pt x="1124604" y="418065"/>
                  <a:pt x="1005462" y="538948"/>
                  <a:pt x="859019" y="538948"/>
                </a:cubicBezTo>
                <a:lnTo>
                  <a:pt x="176073" y="542242"/>
                </a:lnTo>
                <a:cubicBezTo>
                  <a:pt x="173665" y="542332"/>
                  <a:pt x="171259" y="542382"/>
                  <a:pt x="168870" y="542382"/>
                </a:cubicBezTo>
                <a:close/>
              </a:path>
            </a:pathLst>
          </a:custGeom>
          <a:solidFill>
            <a:srgbClr val="5E72BA"/>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endParaRPr>
          </a:p>
        </p:txBody>
      </p:sp>
    </p:spTree>
    <p:extLst>
      <p:ext uri="{BB962C8B-B14F-4D97-AF65-F5344CB8AC3E}">
        <p14:creationId xmlns:p14="http://schemas.microsoft.com/office/powerpoint/2010/main" val="1915316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1"/>
                                        </p:tgtEl>
                                        <p:attrNameLst>
                                          <p:attrName>style.visibility</p:attrName>
                                        </p:attrNameLst>
                                      </p:cBhvr>
                                      <p:to>
                                        <p:strVal val="visible"/>
                                      </p:to>
                                    </p:set>
                                    <p:animEffect transition="in" filter="fade">
                                      <p:cBhvr>
                                        <p:cTn id="7" dur="500"/>
                                        <p:tgtEl>
                                          <p:spTgt spid="181"/>
                                        </p:tgtEl>
                                      </p:cBhvr>
                                    </p:animEffect>
                                  </p:childTnLst>
                                </p:cTn>
                              </p:par>
                            </p:childTnLst>
                          </p:cTn>
                        </p:par>
                        <p:par>
                          <p:cTn id="8" fill="hold">
                            <p:stCondLst>
                              <p:cond delay="500"/>
                            </p:stCondLst>
                            <p:childTnLst>
                              <p:par>
                                <p:cTn id="9" presetID="10" presetClass="entr" presetSubtype="0" fill="hold" nodeType="afterEffect">
                                  <p:stCondLst>
                                    <p:cond delay="250"/>
                                  </p:stCondLst>
                                  <p:childTnLst>
                                    <p:set>
                                      <p:cBhvr>
                                        <p:cTn id="10" dur="1" fill="hold">
                                          <p:stCondLst>
                                            <p:cond delay="0"/>
                                          </p:stCondLst>
                                        </p:cTn>
                                        <p:tgtEl>
                                          <p:spTgt spid="159"/>
                                        </p:tgtEl>
                                        <p:attrNameLst>
                                          <p:attrName>style.visibility</p:attrName>
                                        </p:attrNameLst>
                                      </p:cBhvr>
                                      <p:to>
                                        <p:strVal val="visible"/>
                                      </p:to>
                                    </p:set>
                                    <p:animEffect transition="in" filter="fade">
                                      <p:cBhvr>
                                        <p:cTn id="11" dur="500"/>
                                        <p:tgtEl>
                                          <p:spTgt spid="159"/>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203"/>
                                        </p:tgtEl>
                                        <p:attrNameLst>
                                          <p:attrName>style.visibility</p:attrName>
                                        </p:attrNameLst>
                                      </p:cBhvr>
                                      <p:to>
                                        <p:strVal val="visible"/>
                                      </p:to>
                                    </p:set>
                                    <p:animEffect transition="in" filter="fade">
                                      <p:cBhvr>
                                        <p:cTn id="14" dur="250"/>
                                        <p:tgtEl>
                                          <p:spTgt spid="203"/>
                                        </p:tgtEl>
                                      </p:cBhvr>
                                    </p:animEffect>
                                  </p:childTnLst>
                                </p:cTn>
                              </p:par>
                              <p:par>
                                <p:cTn id="15" presetID="42" presetClass="path" presetSubtype="0" decel="100000" fill="hold" grpId="1" nodeType="withEffect">
                                  <p:stCondLst>
                                    <p:cond delay="250"/>
                                  </p:stCondLst>
                                  <p:childTnLst>
                                    <p:animMotion origin="layout" path="M -0.01719 -0.00031 L 1.38889E-6 -2.46914E-7 " pathEditMode="relative" rAng="0" ptsTypes="AA">
                                      <p:cBhvr>
                                        <p:cTn id="16" dur="500" fill="hold"/>
                                        <p:tgtEl>
                                          <p:spTgt spid="203"/>
                                        </p:tgtEl>
                                        <p:attrNameLst>
                                          <p:attrName>ppt_x</p:attrName>
                                          <p:attrName>ppt_y</p:attrName>
                                        </p:attrNameLst>
                                      </p:cBhvr>
                                      <p:rCtr x="851" y="0"/>
                                    </p:animMotion>
                                  </p:childTnLst>
                                </p:cTn>
                              </p:par>
                              <p:par>
                                <p:cTn id="17" presetID="10" presetClass="entr" presetSubtype="0" fill="hold" grpId="0" nodeType="withEffect">
                                  <p:stCondLst>
                                    <p:cond delay="650"/>
                                  </p:stCondLst>
                                  <p:childTnLst>
                                    <p:set>
                                      <p:cBhvr>
                                        <p:cTn id="18" dur="1" fill="hold">
                                          <p:stCondLst>
                                            <p:cond delay="0"/>
                                          </p:stCondLst>
                                        </p:cTn>
                                        <p:tgtEl>
                                          <p:spTgt spid="165"/>
                                        </p:tgtEl>
                                        <p:attrNameLst>
                                          <p:attrName>style.visibility</p:attrName>
                                        </p:attrNameLst>
                                      </p:cBhvr>
                                      <p:to>
                                        <p:strVal val="visible"/>
                                      </p:to>
                                    </p:set>
                                    <p:animEffect transition="in" filter="fade">
                                      <p:cBhvr>
                                        <p:cTn id="19" dur="250"/>
                                        <p:tgtEl>
                                          <p:spTgt spid="165"/>
                                        </p:tgtEl>
                                      </p:cBhvr>
                                    </p:animEffect>
                                  </p:childTnLst>
                                </p:cTn>
                              </p:par>
                              <p:par>
                                <p:cTn id="20" presetID="42" presetClass="path" presetSubtype="0" decel="100000" fill="hold" grpId="1" nodeType="withEffect">
                                  <p:stCondLst>
                                    <p:cond delay="650"/>
                                  </p:stCondLst>
                                  <p:childTnLst>
                                    <p:animMotion origin="layout" path="M -1.94444E-6 -0.03457 L -1.94444E-6 -6.17284E-7 " pathEditMode="relative" rAng="0" ptsTypes="AA">
                                      <p:cBhvr>
                                        <p:cTn id="21" dur="500" fill="hold"/>
                                        <p:tgtEl>
                                          <p:spTgt spid="165"/>
                                        </p:tgtEl>
                                        <p:attrNameLst>
                                          <p:attrName>ppt_x</p:attrName>
                                          <p:attrName>ppt_y</p:attrName>
                                        </p:attrNameLst>
                                      </p:cBhvr>
                                      <p:rCtr x="0" y="1728"/>
                                    </p:animMotion>
                                  </p:childTnLst>
                                </p:cTn>
                              </p:par>
                              <p:par>
                                <p:cTn id="22" presetID="10" presetClass="entr" presetSubtype="0" fill="hold" grpId="0" nodeType="withEffect">
                                  <p:stCondLst>
                                    <p:cond delay="650"/>
                                  </p:stCondLst>
                                  <p:childTnLst>
                                    <p:set>
                                      <p:cBhvr>
                                        <p:cTn id="23" dur="1" fill="hold">
                                          <p:stCondLst>
                                            <p:cond delay="0"/>
                                          </p:stCondLst>
                                        </p:cTn>
                                        <p:tgtEl>
                                          <p:spTgt spid="167"/>
                                        </p:tgtEl>
                                        <p:attrNameLst>
                                          <p:attrName>style.visibility</p:attrName>
                                        </p:attrNameLst>
                                      </p:cBhvr>
                                      <p:to>
                                        <p:strVal val="visible"/>
                                      </p:to>
                                    </p:set>
                                    <p:animEffect transition="in" filter="fade">
                                      <p:cBhvr>
                                        <p:cTn id="24" dur="250"/>
                                        <p:tgtEl>
                                          <p:spTgt spid="167"/>
                                        </p:tgtEl>
                                      </p:cBhvr>
                                    </p:animEffect>
                                  </p:childTnLst>
                                </p:cTn>
                              </p:par>
                              <p:par>
                                <p:cTn id="25" presetID="42" presetClass="path" presetSubtype="0" decel="100000" fill="hold" grpId="1" nodeType="withEffect">
                                  <p:stCondLst>
                                    <p:cond delay="650"/>
                                  </p:stCondLst>
                                  <p:childTnLst>
                                    <p:animMotion origin="layout" path="M -1.94444E-6 -0.03457 L -1.94444E-6 4.5679E-6 " pathEditMode="relative" rAng="0" ptsTypes="AA">
                                      <p:cBhvr>
                                        <p:cTn id="26" dur="500" fill="hold"/>
                                        <p:tgtEl>
                                          <p:spTgt spid="167"/>
                                        </p:tgtEl>
                                        <p:attrNameLst>
                                          <p:attrName>ppt_x</p:attrName>
                                          <p:attrName>ppt_y</p:attrName>
                                        </p:attrNameLst>
                                      </p:cBhvr>
                                      <p:rCtr x="0" y="1728"/>
                                    </p:animMotion>
                                  </p:childTnLst>
                                </p:cTn>
                              </p:par>
                              <p:par>
                                <p:cTn id="27" presetID="10" presetClass="entr" presetSubtype="0" fill="hold" grpId="0" nodeType="withEffect">
                                  <p:stCondLst>
                                    <p:cond delay="650"/>
                                  </p:stCondLst>
                                  <p:childTnLst>
                                    <p:set>
                                      <p:cBhvr>
                                        <p:cTn id="28" dur="1" fill="hold">
                                          <p:stCondLst>
                                            <p:cond delay="0"/>
                                          </p:stCondLst>
                                        </p:cTn>
                                        <p:tgtEl>
                                          <p:spTgt spid="169"/>
                                        </p:tgtEl>
                                        <p:attrNameLst>
                                          <p:attrName>style.visibility</p:attrName>
                                        </p:attrNameLst>
                                      </p:cBhvr>
                                      <p:to>
                                        <p:strVal val="visible"/>
                                      </p:to>
                                    </p:set>
                                    <p:animEffect transition="in" filter="fade">
                                      <p:cBhvr>
                                        <p:cTn id="29" dur="250"/>
                                        <p:tgtEl>
                                          <p:spTgt spid="169"/>
                                        </p:tgtEl>
                                      </p:cBhvr>
                                    </p:animEffect>
                                  </p:childTnLst>
                                </p:cTn>
                              </p:par>
                              <p:par>
                                <p:cTn id="30" presetID="42" presetClass="path" presetSubtype="0" decel="100000" fill="hold" grpId="1" nodeType="withEffect">
                                  <p:stCondLst>
                                    <p:cond delay="650"/>
                                  </p:stCondLst>
                                  <p:childTnLst>
                                    <p:animMotion origin="layout" path="M -1.94444E-6 -0.03456 L -1.94444E-6 -3.58025E-6 " pathEditMode="relative" rAng="0" ptsTypes="AA">
                                      <p:cBhvr>
                                        <p:cTn id="31" dur="500" fill="hold"/>
                                        <p:tgtEl>
                                          <p:spTgt spid="169"/>
                                        </p:tgtEl>
                                        <p:attrNameLst>
                                          <p:attrName>ppt_x</p:attrName>
                                          <p:attrName>ppt_y</p:attrName>
                                        </p:attrNameLst>
                                      </p:cBhvr>
                                      <p:rCtr x="0" y="1728"/>
                                    </p:animMotion>
                                  </p:childTnLst>
                                </p:cTn>
                              </p:par>
                              <p:par>
                                <p:cTn id="32" presetID="10" presetClass="entr" presetSubtype="0" fill="hold" grpId="0" nodeType="withEffect">
                                  <p:stCondLst>
                                    <p:cond delay="650"/>
                                  </p:stCondLst>
                                  <p:childTnLst>
                                    <p:set>
                                      <p:cBhvr>
                                        <p:cTn id="33" dur="1" fill="hold">
                                          <p:stCondLst>
                                            <p:cond delay="0"/>
                                          </p:stCondLst>
                                        </p:cTn>
                                        <p:tgtEl>
                                          <p:spTgt spid="206"/>
                                        </p:tgtEl>
                                        <p:attrNameLst>
                                          <p:attrName>style.visibility</p:attrName>
                                        </p:attrNameLst>
                                      </p:cBhvr>
                                      <p:to>
                                        <p:strVal val="visible"/>
                                      </p:to>
                                    </p:set>
                                    <p:animEffect transition="in" filter="fade">
                                      <p:cBhvr>
                                        <p:cTn id="34" dur="250"/>
                                        <p:tgtEl>
                                          <p:spTgt spid="206"/>
                                        </p:tgtEl>
                                      </p:cBhvr>
                                    </p:animEffect>
                                  </p:childTnLst>
                                </p:cTn>
                              </p:par>
                              <p:par>
                                <p:cTn id="35" presetID="42" presetClass="path" presetSubtype="0" decel="100000" fill="hold" grpId="1" nodeType="withEffect">
                                  <p:stCondLst>
                                    <p:cond delay="650"/>
                                  </p:stCondLst>
                                  <p:childTnLst>
                                    <p:animMotion origin="layout" path="M 3.61111E-6 0.03889 L 3.61111E-6 -2.46914E-6 " pathEditMode="relative" rAng="0" ptsTypes="AA">
                                      <p:cBhvr>
                                        <p:cTn id="36" dur="500" fill="hold"/>
                                        <p:tgtEl>
                                          <p:spTgt spid="206"/>
                                        </p:tgtEl>
                                        <p:attrNameLst>
                                          <p:attrName>ppt_x</p:attrName>
                                          <p:attrName>ppt_y</p:attrName>
                                        </p:attrNameLst>
                                      </p:cBhvr>
                                      <p:rCtr x="0" y="-1944"/>
                                    </p:animMotion>
                                  </p:childTnLst>
                                </p:cTn>
                              </p:par>
                              <p:par>
                                <p:cTn id="37" presetID="22" presetClass="entr" presetSubtype="8" fill="hold" grpId="0" nodeType="withEffect">
                                  <p:stCondLst>
                                    <p:cond delay="650"/>
                                  </p:stCondLst>
                                  <p:childTnLst>
                                    <p:set>
                                      <p:cBhvr>
                                        <p:cTn id="38" dur="1" fill="hold">
                                          <p:stCondLst>
                                            <p:cond delay="0"/>
                                          </p:stCondLst>
                                        </p:cTn>
                                        <p:tgtEl>
                                          <p:spTgt spid="204"/>
                                        </p:tgtEl>
                                        <p:attrNameLst>
                                          <p:attrName>style.visibility</p:attrName>
                                        </p:attrNameLst>
                                      </p:cBhvr>
                                      <p:to>
                                        <p:strVal val="visible"/>
                                      </p:to>
                                    </p:set>
                                    <p:animEffect transition="in" filter="wipe(left)">
                                      <p:cBhvr>
                                        <p:cTn id="39" dur="1000"/>
                                        <p:tgtEl>
                                          <p:spTgt spid="204"/>
                                        </p:tgtEl>
                                      </p:cBhvr>
                                    </p:animEffect>
                                  </p:childTnLst>
                                </p:cTn>
                              </p:par>
                            </p:childTnLst>
                          </p:cTn>
                        </p:par>
                        <p:par>
                          <p:cTn id="40" fill="hold">
                            <p:stCondLst>
                              <p:cond delay="2150"/>
                            </p:stCondLst>
                            <p:childTnLst>
                              <p:par>
                                <p:cTn id="41" presetID="10" presetClass="entr" presetSubtype="0" fill="hold" grpId="0" nodeType="afterEffect">
                                  <p:stCondLst>
                                    <p:cond delay="0"/>
                                  </p:stCondLst>
                                  <p:childTnLst>
                                    <p:set>
                                      <p:cBhvr>
                                        <p:cTn id="42" dur="1" fill="hold">
                                          <p:stCondLst>
                                            <p:cond delay="0"/>
                                          </p:stCondLst>
                                        </p:cTn>
                                        <p:tgtEl>
                                          <p:spTgt spid="156"/>
                                        </p:tgtEl>
                                        <p:attrNameLst>
                                          <p:attrName>style.visibility</p:attrName>
                                        </p:attrNameLst>
                                      </p:cBhvr>
                                      <p:to>
                                        <p:strVal val="visible"/>
                                      </p:to>
                                    </p:set>
                                    <p:animEffect transition="in" filter="fade">
                                      <p:cBhvr>
                                        <p:cTn id="43" dur="500"/>
                                        <p:tgtEl>
                                          <p:spTgt spid="15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7"/>
                                        </p:tgtEl>
                                        <p:attrNameLst>
                                          <p:attrName>style.visibility</p:attrName>
                                        </p:attrNameLst>
                                      </p:cBhvr>
                                      <p:to>
                                        <p:strVal val="visible"/>
                                      </p:to>
                                    </p:set>
                                    <p:animEffect transition="in" filter="fade">
                                      <p:cBhvr>
                                        <p:cTn id="46" dur="500"/>
                                        <p:tgtEl>
                                          <p:spTgt spid="15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58"/>
                                        </p:tgtEl>
                                        <p:attrNameLst>
                                          <p:attrName>style.visibility</p:attrName>
                                        </p:attrNameLst>
                                      </p:cBhvr>
                                      <p:to>
                                        <p:strVal val="visible"/>
                                      </p:to>
                                    </p:set>
                                    <p:animEffect transition="in" filter="fade">
                                      <p:cBhvr>
                                        <p:cTn id="49" dur="500"/>
                                        <p:tgtEl>
                                          <p:spTgt spid="15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73"/>
                                        </p:tgtEl>
                                        <p:attrNameLst>
                                          <p:attrName>style.visibility</p:attrName>
                                        </p:attrNameLst>
                                      </p:cBhvr>
                                      <p:to>
                                        <p:strVal val="visible"/>
                                      </p:to>
                                    </p:set>
                                    <p:animEffect transition="in" filter="fade">
                                      <p:cBhvr>
                                        <p:cTn id="52" dur="500"/>
                                        <p:tgtEl>
                                          <p:spTgt spid="173"/>
                                        </p:tgtEl>
                                      </p:cBhvr>
                                    </p:animEffect>
                                  </p:childTnLst>
                                </p:cTn>
                              </p:par>
                              <p:par>
                                <p:cTn id="53" presetID="10" presetClass="entr" presetSubtype="0" fill="hold" nodeType="withEffect">
                                  <p:stCondLst>
                                    <p:cond delay="0"/>
                                  </p:stCondLst>
                                  <p:childTnLst>
                                    <p:set>
                                      <p:cBhvr>
                                        <p:cTn id="54" dur="1" fill="hold">
                                          <p:stCondLst>
                                            <p:cond delay="0"/>
                                          </p:stCondLst>
                                        </p:cTn>
                                        <p:tgtEl>
                                          <p:spTgt spid="174"/>
                                        </p:tgtEl>
                                        <p:attrNameLst>
                                          <p:attrName>style.visibility</p:attrName>
                                        </p:attrNameLst>
                                      </p:cBhvr>
                                      <p:to>
                                        <p:strVal val="visible"/>
                                      </p:to>
                                    </p:set>
                                    <p:animEffect transition="in" filter="fade">
                                      <p:cBhvr>
                                        <p:cTn id="55" dur="500"/>
                                        <p:tgtEl>
                                          <p:spTgt spid="174"/>
                                        </p:tgtEl>
                                      </p:cBhvr>
                                    </p:animEffect>
                                  </p:childTnLst>
                                </p:cTn>
                              </p:par>
                              <p:par>
                                <p:cTn id="56" presetID="10" presetClass="entr" presetSubtype="0" fill="hold" nodeType="withEffect">
                                  <p:stCondLst>
                                    <p:cond delay="0"/>
                                  </p:stCondLst>
                                  <p:childTnLst>
                                    <p:set>
                                      <p:cBhvr>
                                        <p:cTn id="57" dur="1" fill="hold">
                                          <p:stCondLst>
                                            <p:cond delay="0"/>
                                          </p:stCondLst>
                                        </p:cTn>
                                        <p:tgtEl>
                                          <p:spTgt spid="175"/>
                                        </p:tgtEl>
                                        <p:attrNameLst>
                                          <p:attrName>style.visibility</p:attrName>
                                        </p:attrNameLst>
                                      </p:cBhvr>
                                      <p:to>
                                        <p:strVal val="visible"/>
                                      </p:to>
                                    </p:set>
                                    <p:animEffect transition="in" filter="fade">
                                      <p:cBhvr>
                                        <p:cTn id="58" dur="500"/>
                                        <p:tgtEl>
                                          <p:spTgt spid="17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01"/>
                                        </p:tgtEl>
                                        <p:attrNameLst>
                                          <p:attrName>style.visibility</p:attrName>
                                        </p:attrNameLst>
                                      </p:cBhvr>
                                      <p:to>
                                        <p:strVal val="visible"/>
                                      </p:to>
                                    </p:set>
                                    <p:animEffect transition="in" filter="fade">
                                      <p:cBhvr>
                                        <p:cTn id="61" dur="500"/>
                                        <p:tgtEl>
                                          <p:spTgt spid="201"/>
                                        </p:tgtEl>
                                      </p:cBhvr>
                                    </p:animEffect>
                                  </p:childTnLst>
                                </p:cTn>
                              </p:par>
                              <p:par>
                                <p:cTn id="62" presetID="10" presetClass="entr" presetSubtype="0" fill="hold" nodeType="withEffect">
                                  <p:stCondLst>
                                    <p:cond delay="0"/>
                                  </p:stCondLst>
                                  <p:childTnLst>
                                    <p:set>
                                      <p:cBhvr>
                                        <p:cTn id="63" dur="1" fill="hold">
                                          <p:stCondLst>
                                            <p:cond delay="0"/>
                                          </p:stCondLst>
                                        </p:cTn>
                                        <p:tgtEl>
                                          <p:spTgt spid="202"/>
                                        </p:tgtEl>
                                        <p:attrNameLst>
                                          <p:attrName>style.visibility</p:attrName>
                                        </p:attrNameLst>
                                      </p:cBhvr>
                                      <p:to>
                                        <p:strVal val="visible"/>
                                      </p:to>
                                    </p:set>
                                    <p:animEffect transition="in" filter="fade">
                                      <p:cBhvr>
                                        <p:cTn id="64" dur="500"/>
                                        <p:tgtEl>
                                          <p:spTgt spid="202"/>
                                        </p:tgtEl>
                                      </p:cBhvr>
                                    </p:animEffect>
                                  </p:childTnLst>
                                </p:cTn>
                              </p:par>
                              <p:par>
                                <p:cTn id="65" presetID="10" presetClass="entr" presetSubtype="0" fill="hold" grpId="0" nodeType="withEffect">
                                  <p:stCondLst>
                                    <p:cond delay="650"/>
                                  </p:stCondLst>
                                  <p:childTnLst>
                                    <p:set>
                                      <p:cBhvr>
                                        <p:cTn id="66" dur="1" fill="hold">
                                          <p:stCondLst>
                                            <p:cond delay="0"/>
                                          </p:stCondLst>
                                        </p:cTn>
                                        <p:tgtEl>
                                          <p:spTgt spid="166"/>
                                        </p:tgtEl>
                                        <p:attrNameLst>
                                          <p:attrName>style.visibility</p:attrName>
                                        </p:attrNameLst>
                                      </p:cBhvr>
                                      <p:to>
                                        <p:strVal val="visible"/>
                                      </p:to>
                                    </p:set>
                                    <p:animEffect transition="in" filter="fade">
                                      <p:cBhvr>
                                        <p:cTn id="67" dur="250"/>
                                        <p:tgtEl>
                                          <p:spTgt spid="166"/>
                                        </p:tgtEl>
                                      </p:cBhvr>
                                    </p:animEffect>
                                  </p:childTnLst>
                                </p:cTn>
                              </p:par>
                              <p:par>
                                <p:cTn id="68" presetID="42" presetClass="path" presetSubtype="0" decel="100000" fill="hold" grpId="1" nodeType="withEffect">
                                  <p:stCondLst>
                                    <p:cond delay="650"/>
                                  </p:stCondLst>
                                  <p:childTnLst>
                                    <p:animMotion origin="layout" path="M -2.5E-6 -0.03457 L -2.5E-6 -6.17284E-7 " pathEditMode="relative" rAng="0" ptsTypes="AA">
                                      <p:cBhvr>
                                        <p:cTn id="69" dur="500" fill="hold"/>
                                        <p:tgtEl>
                                          <p:spTgt spid="166"/>
                                        </p:tgtEl>
                                        <p:attrNameLst>
                                          <p:attrName>ppt_x</p:attrName>
                                          <p:attrName>ppt_y</p:attrName>
                                        </p:attrNameLst>
                                      </p:cBhvr>
                                      <p:rCtr x="0" y="1728"/>
                                    </p:animMotion>
                                  </p:childTnLst>
                                </p:cTn>
                              </p:par>
                              <p:par>
                                <p:cTn id="70" presetID="10" presetClass="entr" presetSubtype="0" fill="hold" grpId="0" nodeType="withEffect">
                                  <p:stCondLst>
                                    <p:cond delay="650"/>
                                  </p:stCondLst>
                                  <p:childTnLst>
                                    <p:set>
                                      <p:cBhvr>
                                        <p:cTn id="71" dur="1" fill="hold">
                                          <p:stCondLst>
                                            <p:cond delay="0"/>
                                          </p:stCondLst>
                                        </p:cTn>
                                        <p:tgtEl>
                                          <p:spTgt spid="168"/>
                                        </p:tgtEl>
                                        <p:attrNameLst>
                                          <p:attrName>style.visibility</p:attrName>
                                        </p:attrNameLst>
                                      </p:cBhvr>
                                      <p:to>
                                        <p:strVal val="visible"/>
                                      </p:to>
                                    </p:set>
                                    <p:animEffect transition="in" filter="fade">
                                      <p:cBhvr>
                                        <p:cTn id="72" dur="250"/>
                                        <p:tgtEl>
                                          <p:spTgt spid="168"/>
                                        </p:tgtEl>
                                      </p:cBhvr>
                                    </p:animEffect>
                                  </p:childTnLst>
                                </p:cTn>
                              </p:par>
                              <p:par>
                                <p:cTn id="73" presetID="42" presetClass="path" presetSubtype="0" decel="100000" fill="hold" grpId="1" nodeType="withEffect">
                                  <p:stCondLst>
                                    <p:cond delay="650"/>
                                  </p:stCondLst>
                                  <p:childTnLst>
                                    <p:animMotion origin="layout" path="M -2.5E-6 -0.03457 L -2.5E-6 4.5679E-6 " pathEditMode="relative" rAng="0" ptsTypes="AA">
                                      <p:cBhvr>
                                        <p:cTn id="74" dur="500" fill="hold"/>
                                        <p:tgtEl>
                                          <p:spTgt spid="168"/>
                                        </p:tgtEl>
                                        <p:attrNameLst>
                                          <p:attrName>ppt_x</p:attrName>
                                          <p:attrName>ppt_y</p:attrName>
                                        </p:attrNameLst>
                                      </p:cBhvr>
                                      <p:rCtr x="0" y="1728"/>
                                    </p:animMotion>
                                  </p:childTnLst>
                                </p:cTn>
                              </p:par>
                              <p:par>
                                <p:cTn id="75" presetID="10" presetClass="entr" presetSubtype="0" fill="hold" grpId="0" nodeType="withEffect">
                                  <p:stCondLst>
                                    <p:cond delay="650"/>
                                  </p:stCondLst>
                                  <p:childTnLst>
                                    <p:set>
                                      <p:cBhvr>
                                        <p:cTn id="76" dur="1" fill="hold">
                                          <p:stCondLst>
                                            <p:cond delay="0"/>
                                          </p:stCondLst>
                                        </p:cTn>
                                        <p:tgtEl>
                                          <p:spTgt spid="170"/>
                                        </p:tgtEl>
                                        <p:attrNameLst>
                                          <p:attrName>style.visibility</p:attrName>
                                        </p:attrNameLst>
                                      </p:cBhvr>
                                      <p:to>
                                        <p:strVal val="visible"/>
                                      </p:to>
                                    </p:set>
                                    <p:animEffect transition="in" filter="fade">
                                      <p:cBhvr>
                                        <p:cTn id="77" dur="250"/>
                                        <p:tgtEl>
                                          <p:spTgt spid="170"/>
                                        </p:tgtEl>
                                      </p:cBhvr>
                                    </p:animEffect>
                                  </p:childTnLst>
                                </p:cTn>
                              </p:par>
                              <p:par>
                                <p:cTn id="78" presetID="42" presetClass="path" presetSubtype="0" decel="100000" fill="hold" grpId="1" nodeType="withEffect">
                                  <p:stCondLst>
                                    <p:cond delay="650"/>
                                  </p:stCondLst>
                                  <p:childTnLst>
                                    <p:animMotion origin="layout" path="M -2.5E-6 -0.03456 L -2.5E-6 -3.58025E-6 " pathEditMode="relative" rAng="0" ptsTypes="AA">
                                      <p:cBhvr>
                                        <p:cTn id="79" dur="500" fill="hold"/>
                                        <p:tgtEl>
                                          <p:spTgt spid="170"/>
                                        </p:tgtEl>
                                        <p:attrNameLst>
                                          <p:attrName>ppt_x</p:attrName>
                                          <p:attrName>ppt_y</p:attrName>
                                        </p:attrNameLst>
                                      </p:cBhvr>
                                      <p:rCtr x="0" y="1728"/>
                                    </p:animMotion>
                                  </p:childTnLst>
                                </p:cTn>
                              </p:par>
                              <p:par>
                                <p:cTn id="80" presetID="10" presetClass="entr" presetSubtype="0" fill="hold" grpId="0" nodeType="withEffect">
                                  <p:stCondLst>
                                    <p:cond delay="650"/>
                                  </p:stCondLst>
                                  <p:childTnLst>
                                    <p:set>
                                      <p:cBhvr>
                                        <p:cTn id="81" dur="1" fill="hold">
                                          <p:stCondLst>
                                            <p:cond delay="0"/>
                                          </p:stCondLst>
                                        </p:cTn>
                                        <p:tgtEl>
                                          <p:spTgt spid="171"/>
                                        </p:tgtEl>
                                        <p:attrNameLst>
                                          <p:attrName>style.visibility</p:attrName>
                                        </p:attrNameLst>
                                      </p:cBhvr>
                                      <p:to>
                                        <p:strVal val="visible"/>
                                      </p:to>
                                    </p:set>
                                    <p:animEffect transition="in" filter="fade">
                                      <p:cBhvr>
                                        <p:cTn id="82" dur="250"/>
                                        <p:tgtEl>
                                          <p:spTgt spid="171"/>
                                        </p:tgtEl>
                                      </p:cBhvr>
                                    </p:animEffect>
                                  </p:childTnLst>
                                </p:cTn>
                              </p:par>
                              <p:par>
                                <p:cTn id="83" presetID="42" presetClass="path" presetSubtype="0" decel="100000" fill="hold" grpId="1" nodeType="withEffect">
                                  <p:stCondLst>
                                    <p:cond delay="650"/>
                                  </p:stCondLst>
                                  <p:childTnLst>
                                    <p:animMotion origin="layout" path="M 3.88889E-6 0.03889 L 3.88889E-6 -4.32099E-6 " pathEditMode="relative" rAng="0" ptsTypes="AA">
                                      <p:cBhvr>
                                        <p:cTn id="84" dur="500" fill="hold"/>
                                        <p:tgtEl>
                                          <p:spTgt spid="171"/>
                                        </p:tgtEl>
                                        <p:attrNameLst>
                                          <p:attrName>ppt_x</p:attrName>
                                          <p:attrName>ppt_y</p:attrName>
                                        </p:attrNameLst>
                                      </p:cBhvr>
                                      <p:rCtr x="0" y="-1944"/>
                                    </p:animMotion>
                                  </p:childTnLst>
                                </p:cTn>
                              </p:par>
                              <p:par>
                                <p:cTn id="85" presetID="22" presetClass="entr" presetSubtype="8" fill="hold" grpId="0" nodeType="withEffect">
                                  <p:stCondLst>
                                    <p:cond delay="650"/>
                                  </p:stCondLst>
                                  <p:childTnLst>
                                    <p:set>
                                      <p:cBhvr>
                                        <p:cTn id="86" dur="1" fill="hold">
                                          <p:stCondLst>
                                            <p:cond delay="0"/>
                                          </p:stCondLst>
                                        </p:cTn>
                                        <p:tgtEl>
                                          <p:spTgt spid="205"/>
                                        </p:tgtEl>
                                        <p:attrNameLst>
                                          <p:attrName>style.visibility</p:attrName>
                                        </p:attrNameLst>
                                      </p:cBhvr>
                                      <p:to>
                                        <p:strVal val="visible"/>
                                      </p:to>
                                    </p:set>
                                    <p:animEffect transition="in" filter="wipe(left)">
                                      <p:cBhvr>
                                        <p:cTn id="87" dur="1000"/>
                                        <p:tgtEl>
                                          <p:spTgt spid="205"/>
                                        </p:tgtEl>
                                      </p:cBhvr>
                                    </p:animEffect>
                                  </p:childTnLst>
                                </p:cTn>
                              </p:par>
                              <p:par>
                                <p:cTn id="88" presetID="10" presetClass="entr" presetSubtype="0" fill="hold" grpId="0" nodeType="withEffect">
                                  <p:stCondLst>
                                    <p:cond delay="650"/>
                                  </p:stCondLst>
                                  <p:childTnLst>
                                    <p:set>
                                      <p:cBhvr>
                                        <p:cTn id="89" dur="1" fill="hold">
                                          <p:stCondLst>
                                            <p:cond delay="0"/>
                                          </p:stCondLst>
                                        </p:cTn>
                                        <p:tgtEl>
                                          <p:spTgt spid="172"/>
                                        </p:tgtEl>
                                        <p:attrNameLst>
                                          <p:attrName>style.visibility</p:attrName>
                                        </p:attrNameLst>
                                      </p:cBhvr>
                                      <p:to>
                                        <p:strVal val="visible"/>
                                      </p:to>
                                    </p:set>
                                    <p:animEffect transition="in" filter="fade">
                                      <p:cBhvr>
                                        <p:cTn id="90" dur="500"/>
                                        <p:tgtEl>
                                          <p:spTgt spid="172"/>
                                        </p:tgtEl>
                                      </p:cBhvr>
                                    </p:animEffect>
                                  </p:childTnLst>
                                </p:cTn>
                              </p:par>
                              <p:par>
                                <p:cTn id="91" presetID="6" presetClass="emph" presetSubtype="0" fill="hold" grpId="1" nodeType="withEffect">
                                  <p:stCondLst>
                                    <p:cond delay="650"/>
                                  </p:stCondLst>
                                  <p:childTnLst>
                                    <p:animScale>
                                      <p:cBhvr>
                                        <p:cTn id="92" dur="10" fill="hold"/>
                                        <p:tgtEl>
                                          <p:spTgt spid="172"/>
                                        </p:tgtEl>
                                      </p:cBhvr>
                                      <p:by x="125000" y="125000"/>
                                    </p:animScale>
                                  </p:childTnLst>
                                </p:cTn>
                              </p:par>
                              <p:par>
                                <p:cTn id="93" presetID="6" presetClass="emph" presetSubtype="0" decel="100000" fill="hold" grpId="2" nodeType="withEffect">
                                  <p:stCondLst>
                                    <p:cond delay="650"/>
                                  </p:stCondLst>
                                  <p:childTnLst>
                                    <p:animScale>
                                      <p:cBhvr>
                                        <p:cTn id="94" dur="750" fill="hold"/>
                                        <p:tgtEl>
                                          <p:spTgt spid="172"/>
                                        </p:tgtEl>
                                      </p:cBhvr>
                                      <p:by x="80000" y="80000"/>
                                    </p:animScale>
                                  </p:childTnLst>
                                </p:cTn>
                              </p:par>
                              <p:par>
                                <p:cTn id="95" presetID="10" presetClass="entr" presetSubtype="0" fill="hold" grpId="0" nodeType="withEffect">
                                  <p:stCondLst>
                                    <p:cond delay="250"/>
                                  </p:stCondLst>
                                  <p:childTnLst>
                                    <p:set>
                                      <p:cBhvr>
                                        <p:cTn id="96" dur="1" fill="hold">
                                          <p:stCondLst>
                                            <p:cond delay="0"/>
                                          </p:stCondLst>
                                        </p:cTn>
                                        <p:tgtEl>
                                          <p:spTgt spid="207"/>
                                        </p:tgtEl>
                                        <p:attrNameLst>
                                          <p:attrName>style.visibility</p:attrName>
                                        </p:attrNameLst>
                                      </p:cBhvr>
                                      <p:to>
                                        <p:strVal val="visible"/>
                                      </p:to>
                                    </p:set>
                                    <p:animEffect transition="in" filter="fade">
                                      <p:cBhvr>
                                        <p:cTn id="97" dur="250"/>
                                        <p:tgtEl>
                                          <p:spTgt spid="207"/>
                                        </p:tgtEl>
                                      </p:cBhvr>
                                    </p:animEffect>
                                  </p:childTnLst>
                                </p:cTn>
                              </p:par>
                              <p:par>
                                <p:cTn id="98" presetID="42" presetClass="path" presetSubtype="0" decel="100000" fill="hold" grpId="1" nodeType="withEffect">
                                  <p:stCondLst>
                                    <p:cond delay="250"/>
                                  </p:stCondLst>
                                  <p:childTnLst>
                                    <p:animMotion origin="layout" path="M -0.01719 -0.00031 L 0 2.09877E-6 " pathEditMode="relative" rAng="0" ptsTypes="AA">
                                      <p:cBhvr>
                                        <p:cTn id="99" dur="500" fill="hold"/>
                                        <p:tgtEl>
                                          <p:spTgt spid="207"/>
                                        </p:tgtEl>
                                        <p:attrNameLst>
                                          <p:attrName>ppt_x</p:attrName>
                                          <p:attrName>ppt_y</p:attrName>
                                        </p:attrNameLst>
                                      </p:cBhvr>
                                      <p:rCtr x="851" y="0"/>
                                    </p:animMotion>
                                  </p:childTnLst>
                                </p:cTn>
                              </p:par>
                              <p:par>
                                <p:cTn id="100" presetID="10" presetClass="entr" presetSubtype="0" fill="hold" grpId="0" nodeType="withEffect">
                                  <p:stCondLst>
                                    <p:cond delay="0"/>
                                  </p:stCondLst>
                                  <p:childTnLst>
                                    <p:set>
                                      <p:cBhvr>
                                        <p:cTn id="101" dur="1" fill="hold">
                                          <p:stCondLst>
                                            <p:cond delay="0"/>
                                          </p:stCondLst>
                                        </p:cTn>
                                        <p:tgtEl>
                                          <p:spTgt spid="208"/>
                                        </p:tgtEl>
                                        <p:attrNameLst>
                                          <p:attrName>style.visibility</p:attrName>
                                        </p:attrNameLst>
                                      </p:cBhvr>
                                      <p:to>
                                        <p:strVal val="visible"/>
                                      </p:to>
                                    </p:set>
                                    <p:animEffect transition="in" filter="fade">
                                      <p:cBhvr>
                                        <p:cTn id="102" dur="500"/>
                                        <p:tgtEl>
                                          <p:spTgt spid="208"/>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209"/>
                                        </p:tgtEl>
                                        <p:attrNameLst>
                                          <p:attrName>style.visibility</p:attrName>
                                        </p:attrNameLst>
                                      </p:cBhvr>
                                      <p:to>
                                        <p:strVal val="visible"/>
                                      </p:to>
                                    </p:set>
                                    <p:animEffect transition="in" filter="fade">
                                      <p:cBhvr>
                                        <p:cTn id="105" dur="500"/>
                                        <p:tgtEl>
                                          <p:spTgt spid="209"/>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210"/>
                                        </p:tgtEl>
                                        <p:attrNameLst>
                                          <p:attrName>style.visibility</p:attrName>
                                        </p:attrNameLst>
                                      </p:cBhvr>
                                      <p:to>
                                        <p:strVal val="visible"/>
                                      </p:to>
                                    </p:set>
                                    <p:animEffect transition="in" filter="fade">
                                      <p:cBhvr>
                                        <p:cTn id="108" dur="500"/>
                                        <p:tgtEl>
                                          <p:spTgt spid="2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p:bldP spid="157" grpId="0"/>
      <p:bldP spid="158" grpId="0"/>
      <p:bldP spid="165" grpId="0"/>
      <p:bldP spid="165" grpId="1"/>
      <p:bldP spid="166" grpId="0"/>
      <p:bldP spid="166" grpId="1"/>
      <p:bldP spid="167" grpId="0" animBg="1"/>
      <p:bldP spid="167" grpId="1" animBg="1"/>
      <p:bldP spid="168" grpId="0" animBg="1"/>
      <p:bldP spid="168" grpId="1" animBg="1"/>
      <p:bldP spid="169" grpId="0" animBg="1"/>
      <p:bldP spid="169" grpId="1" animBg="1"/>
      <p:bldP spid="170" grpId="0" animBg="1"/>
      <p:bldP spid="170" grpId="1" animBg="1"/>
      <p:bldP spid="171" grpId="0"/>
      <p:bldP spid="171" grpId="1"/>
      <p:bldP spid="172" grpId="0"/>
      <p:bldP spid="172" grpId="1"/>
      <p:bldP spid="172" grpId="2"/>
      <p:bldP spid="173" grpId="0"/>
      <p:bldP spid="201" grpId="0" animBg="1"/>
      <p:bldP spid="203" grpId="0" animBg="1"/>
      <p:bldP spid="203" grpId="1" animBg="1"/>
      <p:bldP spid="204" grpId="0" animBg="1"/>
      <p:bldP spid="205" grpId="0" animBg="1"/>
      <p:bldP spid="206" grpId="0"/>
      <p:bldP spid="206" grpId="1"/>
      <p:bldP spid="207" grpId="0" animBg="1"/>
      <p:bldP spid="207" grpId="1" animBg="1"/>
      <p:bldP spid="208" grpId="0" animBg="1"/>
      <p:bldP spid="209" grpId="0" animBg="1"/>
      <p:bldP spid="2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9">
            <a:extLst>
              <a:ext uri="{FF2B5EF4-FFF2-40B4-BE49-F238E27FC236}">
                <a16:creationId xmlns:a16="http://schemas.microsoft.com/office/drawing/2014/main" id="{9EB80E1D-0709-6064-C396-AADFA8217773}"/>
              </a:ext>
            </a:extLst>
          </p:cNvPr>
          <p:cNvSpPr txBox="1">
            <a:spLocks/>
          </p:cNvSpPr>
          <p:nvPr/>
        </p:nvSpPr>
        <p:spPr>
          <a:xfrm>
            <a:off x="314409" y="116931"/>
            <a:ext cx="830018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Betazellfunktion in den frühen T1D-Stadien:	 Glukose- und C-Peptid-Profile</a:t>
            </a:r>
            <a:r>
              <a:rPr lang="de-DE" sz="2000" b="1" baseline="30000" dirty="0">
                <a:solidFill>
                  <a:srgbClr val="7030A0"/>
                </a:solidFill>
                <a:latin typeface="+mj-lt"/>
              </a:rPr>
              <a:t>1</a:t>
            </a:r>
          </a:p>
        </p:txBody>
      </p:sp>
      <p:sp>
        <p:nvSpPr>
          <p:cNvPr id="2" name="Rechteck: abgerundete Ecken 1">
            <a:extLst>
              <a:ext uri="{FF2B5EF4-FFF2-40B4-BE49-F238E27FC236}">
                <a16:creationId xmlns:a16="http://schemas.microsoft.com/office/drawing/2014/main" id="{0C8687B9-DDAF-5B4E-561B-282EE56EBDCA}"/>
              </a:ext>
            </a:extLst>
          </p:cNvPr>
          <p:cNvSpPr/>
          <p:nvPr/>
        </p:nvSpPr>
        <p:spPr>
          <a:xfrm>
            <a:off x="6060125" y="797224"/>
            <a:ext cx="2745630" cy="3992723"/>
          </a:xfrm>
          <a:prstGeom prst="roundRect">
            <a:avLst>
              <a:gd name="adj" fmla="val 5497"/>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177800" indent="-177800">
              <a:spcBef>
                <a:spcPts val="1200"/>
              </a:spcBef>
              <a:buClr>
                <a:schemeClr val="accent2"/>
              </a:buClr>
              <a:buSzPct val="120000"/>
              <a:buFont typeface="Arial" panose="020B0604020202020204" pitchFamily="34" charset="0"/>
              <a:buChar char="•"/>
            </a:pPr>
            <a:r>
              <a:rPr lang="de-DE" sz="1000" dirty="0">
                <a:solidFill>
                  <a:schemeClr val="bg1"/>
                </a:solidFill>
              </a:rPr>
              <a:t>In der gesunden Betazelle tritt nach einem Glukosereiz eine rasche erste Phase der Insulinsekretion auf, gefolgt von einer zweiten Phase.</a:t>
            </a:r>
            <a:endParaRPr lang="de-DE" sz="1000" baseline="30000" dirty="0">
              <a:solidFill>
                <a:schemeClr val="bg1"/>
              </a:solidFill>
            </a:endParaRPr>
          </a:p>
          <a:p>
            <a:pPr marL="177800" indent="-177800">
              <a:spcBef>
                <a:spcPts val="1200"/>
              </a:spcBef>
              <a:buClr>
                <a:schemeClr val="accent2"/>
              </a:buClr>
              <a:buSzPct val="120000"/>
              <a:buFont typeface="Arial" panose="020B0604020202020204" pitchFamily="34" charset="0"/>
              <a:buChar char="•"/>
            </a:pPr>
            <a:r>
              <a:rPr lang="de-DE" sz="1000" dirty="0">
                <a:solidFill>
                  <a:schemeClr val="bg1"/>
                </a:solidFill>
              </a:rPr>
              <a:t>In Stadium 1 geht die erste Phase der Insulinantwort verloren, kompensiert durch vermehrte Insulinausschüttung (C-Peptid </a:t>
            </a:r>
            <a:r>
              <a:rPr lang="de-DE" sz="1000" dirty="0">
                <a:solidFill>
                  <a:schemeClr val="bg1"/>
                </a:solidFill>
                <a:sym typeface="Wingdings" panose="05000000000000000000" pitchFamily="2" charset="2"/>
              </a:rPr>
              <a:t>)  </a:t>
            </a:r>
            <a:r>
              <a:rPr lang="de-DE" sz="1000" dirty="0">
                <a:solidFill>
                  <a:schemeClr val="bg1"/>
                </a:solidFill>
              </a:rPr>
              <a:t>in der zweiten Phase.</a:t>
            </a:r>
          </a:p>
          <a:p>
            <a:pPr marL="177800" indent="-177800">
              <a:spcBef>
                <a:spcPts val="1200"/>
              </a:spcBef>
              <a:buClr>
                <a:schemeClr val="accent2"/>
              </a:buClr>
              <a:buSzPct val="120000"/>
              <a:buFont typeface="Arial" panose="020B0604020202020204" pitchFamily="34" charset="0"/>
              <a:buChar char="•"/>
            </a:pPr>
            <a:r>
              <a:rPr lang="de-DE" sz="1000" dirty="0">
                <a:solidFill>
                  <a:schemeClr val="bg1"/>
                </a:solidFill>
              </a:rPr>
              <a:t>In Stadium 2 verringert sich die     C-Peptidausschüttung, so dass keine Kompensation mehr möglich ist (</a:t>
            </a:r>
            <a:r>
              <a:rPr lang="de-DE" sz="1000" dirty="0" err="1">
                <a:solidFill>
                  <a:schemeClr val="bg1"/>
                </a:solidFill>
              </a:rPr>
              <a:t>Dysglykämie</a:t>
            </a:r>
            <a:r>
              <a:rPr lang="de-DE" sz="1000" dirty="0">
                <a:solidFill>
                  <a:schemeClr val="bg1"/>
                </a:solidFill>
              </a:rPr>
              <a:t>) und sich die Zeit bis zum Glukose- und C-Peptid-Peak verlängert.</a:t>
            </a:r>
          </a:p>
          <a:p>
            <a:pPr marL="177800" indent="-177800">
              <a:spcBef>
                <a:spcPts val="1200"/>
              </a:spcBef>
              <a:buClr>
                <a:schemeClr val="accent2"/>
              </a:buClr>
              <a:buSzPct val="120000"/>
              <a:buFont typeface="Arial" panose="020B0604020202020204" pitchFamily="34" charset="0"/>
              <a:buChar char="•"/>
            </a:pPr>
            <a:r>
              <a:rPr lang="de-DE" sz="1000" dirty="0">
                <a:solidFill>
                  <a:schemeClr val="bg1"/>
                </a:solidFill>
              </a:rPr>
              <a:t>Serokonversion zu multiplen </a:t>
            </a:r>
            <a:r>
              <a:rPr lang="de-DE" sz="1000" dirty="0" err="1">
                <a:solidFill>
                  <a:schemeClr val="bg1"/>
                </a:solidFill>
              </a:rPr>
              <a:t>IAk</a:t>
            </a:r>
            <a:r>
              <a:rPr lang="de-DE" sz="1000" dirty="0">
                <a:solidFill>
                  <a:schemeClr val="bg1"/>
                </a:solidFill>
              </a:rPr>
              <a:t> findet insbesondere parallel zu den transienten Phasen reduzierter Insulinsensitivität </a:t>
            </a:r>
            <a:r>
              <a:rPr lang="de-DE" sz="1000" b="1" dirty="0">
                <a:solidFill>
                  <a:schemeClr val="bg1"/>
                </a:solidFill>
              </a:rPr>
              <a:t>im Alter von     2 Jahren </a:t>
            </a:r>
            <a:r>
              <a:rPr lang="de-DE" sz="1000" dirty="0">
                <a:solidFill>
                  <a:schemeClr val="bg1"/>
                </a:solidFill>
              </a:rPr>
              <a:t>und </a:t>
            </a:r>
            <a:r>
              <a:rPr lang="de-DE" sz="1000" b="1" dirty="0">
                <a:solidFill>
                  <a:schemeClr val="bg1"/>
                </a:solidFill>
              </a:rPr>
              <a:t>nach dem Alter  von 10 Jahren </a:t>
            </a:r>
            <a:r>
              <a:rPr lang="de-DE" sz="1000" dirty="0">
                <a:solidFill>
                  <a:schemeClr val="bg1"/>
                </a:solidFill>
              </a:rPr>
              <a:t>durch Hormon-veränderungen statt</a:t>
            </a:r>
          </a:p>
        </p:txBody>
      </p:sp>
      <p:sp>
        <p:nvSpPr>
          <p:cNvPr id="7" name="TextBox 3037">
            <a:extLst>
              <a:ext uri="{FF2B5EF4-FFF2-40B4-BE49-F238E27FC236}">
                <a16:creationId xmlns:a16="http://schemas.microsoft.com/office/drawing/2014/main" id="{78D4EB4A-8D0C-8B5F-9D97-E59CA00FC621}"/>
              </a:ext>
            </a:extLst>
          </p:cNvPr>
          <p:cNvSpPr txBox="1"/>
          <p:nvPr/>
        </p:nvSpPr>
        <p:spPr>
          <a:xfrm>
            <a:off x="314409" y="4848387"/>
            <a:ext cx="8660399" cy="276999"/>
          </a:xfrm>
          <a:prstGeom prst="rect">
            <a:avLst/>
          </a:prstGeom>
          <a:noFill/>
        </p:spPr>
        <p:txBody>
          <a:bodyPr wrap="square" rtlCol="0" anchor="b">
            <a:spAutoFit/>
          </a:bodyPr>
          <a:lstStyle/>
          <a:p>
            <a:pPr defTabSz="685766">
              <a:buClr>
                <a:srgbClr val="2F4B95"/>
              </a:buClr>
              <a:defRPr/>
            </a:pPr>
            <a:r>
              <a:rPr lang="de-DE" sz="600" dirty="0">
                <a:solidFill>
                  <a:srgbClr val="404040"/>
                </a:solidFill>
                <a:ea typeface="Arial"/>
                <a:cs typeface="Arial"/>
              </a:rPr>
              <a:t>Abbildung modifiziert nach </a:t>
            </a:r>
            <a:r>
              <a:rPr lang="de-DE" sz="600" dirty="0" err="1">
                <a:solidFill>
                  <a:srgbClr val="404040"/>
                </a:solidFill>
                <a:ea typeface="Arial"/>
                <a:cs typeface="Arial"/>
              </a:rPr>
              <a:t>Galderisi</a:t>
            </a:r>
            <a:r>
              <a:rPr lang="de-DE" sz="600" dirty="0">
                <a:solidFill>
                  <a:srgbClr val="404040"/>
                </a:solidFill>
                <a:ea typeface="Arial"/>
                <a:cs typeface="Arial"/>
              </a:rPr>
              <a:t> A 2023</a:t>
            </a:r>
            <a:r>
              <a:rPr lang="de-DE" sz="600" baseline="30000" dirty="0">
                <a:solidFill>
                  <a:srgbClr val="404040"/>
                </a:solidFill>
                <a:ea typeface="Arial"/>
                <a:cs typeface="Arial"/>
              </a:rPr>
              <a:t>1</a:t>
            </a:r>
            <a:r>
              <a:rPr lang="de-DE" sz="600" dirty="0">
                <a:solidFill>
                  <a:srgbClr val="404040"/>
                </a:solidFill>
                <a:ea typeface="Arial"/>
                <a:cs typeface="Arial"/>
              </a:rPr>
              <a:t>. </a:t>
            </a:r>
            <a:r>
              <a:rPr lang="de" sz="600" dirty="0">
                <a:solidFill>
                  <a:srgbClr val="404040"/>
                </a:solidFill>
                <a:ea typeface="Arial"/>
                <a:cs typeface="Arial"/>
              </a:rPr>
              <a:t>IAk: Inselautoantikörper.</a:t>
            </a:r>
          </a:p>
          <a:p>
            <a:pPr defTabSz="685766">
              <a:buClr>
                <a:srgbClr val="2F4B95"/>
              </a:buClr>
              <a:defRPr/>
            </a:pPr>
            <a:r>
              <a:rPr lang="de" sz="600" b="1" dirty="0">
                <a:solidFill>
                  <a:srgbClr val="404040"/>
                </a:solidFill>
                <a:ea typeface="Arial"/>
                <a:cs typeface="Arial"/>
              </a:rPr>
              <a:t>1. </a:t>
            </a:r>
            <a:r>
              <a:rPr lang="de" sz="600" dirty="0">
                <a:solidFill>
                  <a:srgbClr val="404040"/>
                </a:solidFill>
                <a:ea typeface="Arial"/>
                <a:cs typeface="Arial"/>
              </a:rPr>
              <a:t>Galderisi A </a:t>
            </a:r>
            <a:r>
              <a:rPr lang="de" sz="600" i="1" dirty="0">
                <a:solidFill>
                  <a:srgbClr val="404040"/>
                </a:solidFill>
                <a:ea typeface="Arial"/>
                <a:cs typeface="Arial"/>
              </a:rPr>
              <a:t>et al. Diabetologia</a:t>
            </a:r>
            <a:r>
              <a:rPr lang="de" sz="600" dirty="0">
                <a:solidFill>
                  <a:srgbClr val="404040"/>
                </a:solidFill>
                <a:ea typeface="Arial"/>
                <a:cs typeface="Arial"/>
              </a:rPr>
              <a:t> </a:t>
            </a:r>
            <a:r>
              <a:rPr lang="de-DE" sz="600" dirty="0">
                <a:solidFill>
                  <a:srgbClr val="404040"/>
                </a:solidFill>
                <a:ea typeface="Arial"/>
                <a:cs typeface="Arial"/>
              </a:rPr>
              <a:t>2023; 66: 2189–99. </a:t>
            </a:r>
            <a:r>
              <a:rPr lang="de-DE" sz="600" b="1" dirty="0">
                <a:solidFill>
                  <a:srgbClr val="404040"/>
                </a:solidFill>
                <a:ea typeface="Arial"/>
                <a:cs typeface="Arial"/>
              </a:rPr>
              <a:t>2.</a:t>
            </a:r>
            <a:r>
              <a:rPr lang="de-DE" sz="600" dirty="0">
                <a:solidFill>
                  <a:srgbClr val="404040"/>
                </a:solidFill>
                <a:ea typeface="Arial"/>
                <a:cs typeface="Arial"/>
              </a:rPr>
              <a:t> American Diabetes </a:t>
            </a:r>
            <a:r>
              <a:rPr lang="de-DE" sz="600" dirty="0" err="1">
                <a:solidFill>
                  <a:srgbClr val="404040"/>
                </a:solidFill>
                <a:ea typeface="Arial"/>
                <a:cs typeface="Arial"/>
              </a:rPr>
              <a:t>Association</a:t>
            </a:r>
            <a:r>
              <a:rPr lang="de-DE" sz="600" dirty="0">
                <a:solidFill>
                  <a:srgbClr val="404040"/>
                </a:solidFill>
                <a:ea typeface="Arial"/>
                <a:cs typeface="Arial"/>
              </a:rPr>
              <a:t> Professional Practice Committee. </a:t>
            </a:r>
            <a:r>
              <a:rPr lang="de-DE" sz="600" i="1" dirty="0">
                <a:solidFill>
                  <a:srgbClr val="404040"/>
                </a:solidFill>
                <a:ea typeface="Arial"/>
                <a:cs typeface="Arial"/>
              </a:rPr>
              <a:t>Diabetes Care </a:t>
            </a:r>
            <a:r>
              <a:rPr lang="de-DE" sz="600" dirty="0">
                <a:solidFill>
                  <a:srgbClr val="404040"/>
                </a:solidFill>
                <a:ea typeface="Arial"/>
                <a:cs typeface="Arial"/>
              </a:rPr>
              <a:t>2026; 49 (</a:t>
            </a:r>
            <a:r>
              <a:rPr lang="de-DE" sz="600" dirty="0" err="1">
                <a:solidFill>
                  <a:srgbClr val="404040"/>
                </a:solidFill>
                <a:ea typeface="Arial"/>
                <a:cs typeface="Arial"/>
              </a:rPr>
              <a:t>Suppl</a:t>
            </a:r>
            <a:r>
              <a:rPr lang="de-DE" sz="600" dirty="0">
                <a:solidFill>
                  <a:srgbClr val="404040"/>
                </a:solidFill>
                <a:ea typeface="Arial"/>
                <a:cs typeface="Arial"/>
              </a:rPr>
              <a:t>. 1): S27–S49. </a:t>
            </a:r>
            <a:endParaRPr lang="en-US" sz="600" dirty="0">
              <a:solidFill>
                <a:srgbClr val="404040"/>
              </a:solidFill>
            </a:endParaRPr>
          </a:p>
        </p:txBody>
      </p:sp>
      <p:grpSp>
        <p:nvGrpSpPr>
          <p:cNvPr id="26" name="Gruppieren 25">
            <a:extLst>
              <a:ext uri="{FF2B5EF4-FFF2-40B4-BE49-F238E27FC236}">
                <a16:creationId xmlns:a16="http://schemas.microsoft.com/office/drawing/2014/main" id="{03A2F116-8EC4-3CF9-8873-826376E3098A}"/>
              </a:ext>
            </a:extLst>
          </p:cNvPr>
          <p:cNvGrpSpPr/>
          <p:nvPr/>
        </p:nvGrpSpPr>
        <p:grpSpPr>
          <a:xfrm>
            <a:off x="510378" y="961075"/>
            <a:ext cx="5495199" cy="3674054"/>
            <a:chOff x="448964" y="1005319"/>
            <a:chExt cx="5495199" cy="3674054"/>
          </a:xfrm>
        </p:grpSpPr>
        <p:pic>
          <p:nvPicPr>
            <p:cNvPr id="3" name="Grafik 2" descr="Ein Bild, das Text, Diagramm, Reihe, Schrift enthält.&#10;&#10;Automatisch generierte Beschreibung">
              <a:extLst>
                <a:ext uri="{FF2B5EF4-FFF2-40B4-BE49-F238E27FC236}">
                  <a16:creationId xmlns:a16="http://schemas.microsoft.com/office/drawing/2014/main" id="{417F0292-507D-F27C-A195-3C872EDF01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964" y="1005319"/>
              <a:ext cx="5495199" cy="3674054"/>
            </a:xfrm>
            <a:prstGeom prst="rect">
              <a:avLst/>
            </a:prstGeom>
          </p:spPr>
        </p:pic>
        <p:sp>
          <p:nvSpPr>
            <p:cNvPr id="5" name="Textfeld 4">
              <a:extLst>
                <a:ext uri="{FF2B5EF4-FFF2-40B4-BE49-F238E27FC236}">
                  <a16:creationId xmlns:a16="http://schemas.microsoft.com/office/drawing/2014/main" id="{77E0E461-F8DB-826D-B97B-A9FD5DF789A2}"/>
                </a:ext>
              </a:extLst>
            </p:cNvPr>
            <p:cNvSpPr txBox="1"/>
            <p:nvPr/>
          </p:nvSpPr>
          <p:spPr>
            <a:xfrm>
              <a:off x="638110" y="1147166"/>
              <a:ext cx="1077539" cy="207749"/>
            </a:xfrm>
            <a:prstGeom prst="rect">
              <a:avLst/>
            </a:prstGeom>
            <a:solidFill>
              <a:srgbClr val="98CA8B"/>
            </a:solidFill>
          </p:spPr>
          <p:txBody>
            <a:bodyPr wrap="none" rtlCol="0" anchor="ctr">
              <a:spAutoFit/>
            </a:bodyPr>
            <a:lstStyle/>
            <a:p>
              <a:pPr algn="ctr"/>
              <a:r>
                <a:rPr lang="de-DE" sz="750">
                  <a:solidFill>
                    <a:srgbClr val="404040"/>
                  </a:solidFill>
                </a:rPr>
                <a:t>Gesunde Betazelle</a:t>
              </a:r>
            </a:p>
          </p:txBody>
        </p:sp>
        <p:sp>
          <p:nvSpPr>
            <p:cNvPr id="6" name="Textfeld 5">
              <a:extLst>
                <a:ext uri="{FF2B5EF4-FFF2-40B4-BE49-F238E27FC236}">
                  <a16:creationId xmlns:a16="http://schemas.microsoft.com/office/drawing/2014/main" id="{0A72D69A-E345-B06A-1299-5C0E2AF811A4}"/>
                </a:ext>
              </a:extLst>
            </p:cNvPr>
            <p:cNvSpPr txBox="1"/>
            <p:nvPr/>
          </p:nvSpPr>
          <p:spPr>
            <a:xfrm>
              <a:off x="2068757" y="1026100"/>
              <a:ext cx="1103187" cy="438582"/>
            </a:xfrm>
            <a:prstGeom prst="rect">
              <a:avLst/>
            </a:prstGeom>
            <a:gradFill flip="none" rotWithShape="1">
              <a:gsLst>
                <a:gs pos="0">
                  <a:srgbClr val="F9DCD8"/>
                </a:gs>
                <a:gs pos="33000">
                  <a:srgbClr val="F8D4CF"/>
                </a:gs>
                <a:gs pos="70000">
                  <a:srgbClr val="F5C7C0"/>
                </a:gs>
                <a:gs pos="100000">
                  <a:srgbClr val="F5C0B9"/>
                </a:gs>
              </a:gsLst>
              <a:lin ang="0" scaled="1"/>
              <a:tileRect/>
            </a:gradFill>
          </p:spPr>
          <p:txBody>
            <a:bodyPr wrap="none" rtlCol="0" anchor="ctr">
              <a:spAutoFit/>
            </a:bodyPr>
            <a:lstStyle/>
            <a:p>
              <a:r>
                <a:rPr lang="de-DE" sz="750" b="1">
                  <a:solidFill>
                    <a:srgbClr val="404040"/>
                  </a:solidFill>
                </a:rPr>
                <a:t>Stadium 1</a:t>
              </a:r>
            </a:p>
            <a:p>
              <a:r>
                <a:rPr lang="de-DE" sz="750">
                  <a:solidFill>
                    <a:srgbClr val="404040"/>
                  </a:solidFill>
                </a:rPr>
                <a:t>≥ 2 </a:t>
              </a:r>
              <a:r>
                <a:rPr lang="de-DE" sz="750" err="1">
                  <a:solidFill>
                    <a:srgbClr val="404040"/>
                  </a:solidFill>
                </a:rPr>
                <a:t>IAk</a:t>
              </a:r>
              <a:endParaRPr lang="de-DE" sz="750">
                <a:solidFill>
                  <a:srgbClr val="404040"/>
                </a:solidFill>
              </a:endParaRPr>
            </a:p>
            <a:p>
              <a:r>
                <a:rPr lang="de-DE" sz="750">
                  <a:solidFill>
                    <a:srgbClr val="404040"/>
                  </a:solidFill>
                </a:rPr>
                <a:t>Keine </a:t>
              </a:r>
              <a:r>
                <a:rPr lang="de-DE" sz="750" err="1">
                  <a:solidFill>
                    <a:srgbClr val="404040"/>
                  </a:solidFill>
                </a:rPr>
                <a:t>Dysglykämie</a:t>
              </a:r>
              <a:endParaRPr lang="de-DE" sz="750">
                <a:solidFill>
                  <a:srgbClr val="404040"/>
                </a:solidFill>
              </a:endParaRPr>
            </a:p>
          </p:txBody>
        </p:sp>
        <p:sp>
          <p:nvSpPr>
            <p:cNvPr id="8" name="Textfeld 7">
              <a:extLst>
                <a:ext uri="{FF2B5EF4-FFF2-40B4-BE49-F238E27FC236}">
                  <a16:creationId xmlns:a16="http://schemas.microsoft.com/office/drawing/2014/main" id="{2D565965-865D-7EDB-1526-4AF4D8DDBDFC}"/>
                </a:ext>
              </a:extLst>
            </p:cNvPr>
            <p:cNvSpPr txBox="1"/>
            <p:nvPr/>
          </p:nvSpPr>
          <p:spPr>
            <a:xfrm>
              <a:off x="3497344" y="1026100"/>
              <a:ext cx="800219" cy="438582"/>
            </a:xfrm>
            <a:prstGeom prst="rect">
              <a:avLst/>
            </a:prstGeom>
            <a:gradFill>
              <a:gsLst>
                <a:gs pos="0">
                  <a:srgbClr val="F3B7AF"/>
                </a:gs>
                <a:gs pos="33000">
                  <a:srgbClr val="F1AEA7"/>
                </a:gs>
                <a:gs pos="70000">
                  <a:srgbClr val="F0A49E"/>
                </a:gs>
                <a:gs pos="100000">
                  <a:srgbClr val="ED9B96"/>
                </a:gs>
              </a:gsLst>
              <a:lin ang="0" scaled="1"/>
            </a:gradFill>
          </p:spPr>
          <p:txBody>
            <a:bodyPr wrap="none" rtlCol="0" anchor="ctr">
              <a:spAutoFit/>
            </a:bodyPr>
            <a:lstStyle/>
            <a:p>
              <a:r>
                <a:rPr lang="de-DE" sz="750" b="1">
                  <a:solidFill>
                    <a:srgbClr val="404040"/>
                  </a:solidFill>
                </a:rPr>
                <a:t>Stadium 2</a:t>
              </a:r>
            </a:p>
            <a:p>
              <a:r>
                <a:rPr lang="de-DE" sz="750">
                  <a:solidFill>
                    <a:srgbClr val="404040"/>
                  </a:solidFill>
                </a:rPr>
                <a:t>≥ 2 </a:t>
              </a:r>
              <a:r>
                <a:rPr lang="de-DE" sz="750" err="1">
                  <a:solidFill>
                    <a:srgbClr val="404040"/>
                  </a:solidFill>
                </a:rPr>
                <a:t>IAk</a:t>
              </a:r>
              <a:endParaRPr lang="de-DE" sz="750">
                <a:solidFill>
                  <a:srgbClr val="404040"/>
                </a:solidFill>
              </a:endParaRPr>
            </a:p>
            <a:p>
              <a:r>
                <a:rPr lang="de-DE" sz="750" err="1">
                  <a:solidFill>
                    <a:srgbClr val="404040"/>
                  </a:solidFill>
                </a:rPr>
                <a:t>Dysglykämie</a:t>
              </a:r>
              <a:endParaRPr lang="de-DE" sz="750">
                <a:solidFill>
                  <a:srgbClr val="404040"/>
                </a:solidFill>
              </a:endParaRPr>
            </a:p>
          </p:txBody>
        </p:sp>
        <p:sp>
          <p:nvSpPr>
            <p:cNvPr id="10" name="Textfeld 9">
              <a:extLst>
                <a:ext uri="{FF2B5EF4-FFF2-40B4-BE49-F238E27FC236}">
                  <a16:creationId xmlns:a16="http://schemas.microsoft.com/office/drawing/2014/main" id="{7EF8FADA-F275-0416-4FC3-4A59ADCDDC75}"/>
                </a:ext>
              </a:extLst>
            </p:cNvPr>
            <p:cNvSpPr txBox="1"/>
            <p:nvPr/>
          </p:nvSpPr>
          <p:spPr>
            <a:xfrm>
              <a:off x="4839512" y="1026100"/>
              <a:ext cx="734496" cy="438582"/>
            </a:xfrm>
            <a:prstGeom prst="rect">
              <a:avLst/>
            </a:prstGeom>
            <a:gradFill>
              <a:gsLst>
                <a:gs pos="0">
                  <a:srgbClr val="EA8C89"/>
                </a:gs>
                <a:gs pos="33000">
                  <a:srgbClr val="E88480"/>
                </a:gs>
                <a:gs pos="70000">
                  <a:srgbClr val="E67A78"/>
                </a:gs>
                <a:gs pos="100000">
                  <a:srgbClr val="E47371"/>
                </a:gs>
              </a:gsLst>
              <a:lin ang="0" scaled="1"/>
            </a:gradFill>
          </p:spPr>
          <p:txBody>
            <a:bodyPr wrap="none" rtlCol="0" anchor="ctr">
              <a:spAutoFit/>
            </a:bodyPr>
            <a:lstStyle/>
            <a:p>
              <a:r>
                <a:rPr lang="de-DE" sz="750" b="1">
                  <a:solidFill>
                    <a:srgbClr val="404040"/>
                  </a:solidFill>
                </a:rPr>
                <a:t>Stadium 3</a:t>
              </a:r>
            </a:p>
            <a:p>
              <a:r>
                <a:rPr lang="de-DE" sz="750">
                  <a:solidFill>
                    <a:srgbClr val="404040"/>
                  </a:solidFill>
                </a:rPr>
                <a:t>≥ 1 IAk</a:t>
              </a:r>
              <a:r>
                <a:rPr lang="de-DE" sz="750" baseline="30000">
                  <a:solidFill>
                    <a:srgbClr val="404040"/>
                  </a:solidFill>
                </a:rPr>
                <a:t>2</a:t>
              </a:r>
            </a:p>
            <a:p>
              <a:r>
                <a:rPr lang="de-DE" sz="750">
                  <a:solidFill>
                    <a:srgbClr val="404040"/>
                  </a:solidFill>
                </a:rPr>
                <a:t>Diabetes</a:t>
              </a:r>
            </a:p>
          </p:txBody>
        </p:sp>
        <p:sp>
          <p:nvSpPr>
            <p:cNvPr id="11" name="Textfeld 10">
              <a:extLst>
                <a:ext uri="{FF2B5EF4-FFF2-40B4-BE49-F238E27FC236}">
                  <a16:creationId xmlns:a16="http://schemas.microsoft.com/office/drawing/2014/main" id="{68819878-5E9C-C922-E80C-A75E677BE133}"/>
                </a:ext>
              </a:extLst>
            </p:cNvPr>
            <p:cNvSpPr txBox="1"/>
            <p:nvPr/>
          </p:nvSpPr>
          <p:spPr>
            <a:xfrm>
              <a:off x="456052" y="3952439"/>
              <a:ext cx="1394013" cy="528006"/>
            </a:xfrm>
            <a:prstGeom prst="rect">
              <a:avLst/>
            </a:prstGeom>
            <a:solidFill>
              <a:srgbClr val="98CA8B"/>
            </a:solidFill>
          </p:spPr>
          <p:txBody>
            <a:bodyPr wrap="square" tIns="90000" rIns="0" bIns="90000" rtlCol="0" anchor="ctr">
              <a:spAutoFit/>
            </a:bodyPr>
            <a:lstStyle/>
            <a:p>
              <a:r>
                <a:rPr lang="de-DE" sz="750">
                  <a:solidFill>
                    <a:srgbClr val="404040"/>
                  </a:solidFill>
                  <a:latin typeface="Verdana narrow"/>
                </a:rPr>
                <a:t>Biphasische Insulinantwort</a:t>
              </a:r>
            </a:p>
            <a:p>
              <a:r>
                <a:rPr lang="de-DE" sz="750">
                  <a:solidFill>
                    <a:srgbClr val="404040"/>
                  </a:solidFill>
                  <a:latin typeface="Verdana narrow"/>
                </a:rPr>
                <a:t>Zeit zum Glukosepeak &lt; 30 min</a:t>
              </a:r>
            </a:p>
            <a:p>
              <a:r>
                <a:rPr lang="de-DE" sz="750">
                  <a:solidFill>
                    <a:srgbClr val="404040"/>
                  </a:solidFill>
                  <a:latin typeface="Verdana narrow"/>
                </a:rPr>
                <a:t>Zeit zum C-Peptid-Peak &lt; 60 min</a:t>
              </a:r>
            </a:p>
          </p:txBody>
        </p:sp>
        <p:sp>
          <p:nvSpPr>
            <p:cNvPr id="12" name="Textfeld 11">
              <a:extLst>
                <a:ext uri="{FF2B5EF4-FFF2-40B4-BE49-F238E27FC236}">
                  <a16:creationId xmlns:a16="http://schemas.microsoft.com/office/drawing/2014/main" id="{4DB7F2F5-6BD7-3EDD-A337-8BFE378D20BD}"/>
                </a:ext>
              </a:extLst>
            </p:cNvPr>
            <p:cNvSpPr txBox="1"/>
            <p:nvPr/>
          </p:nvSpPr>
          <p:spPr>
            <a:xfrm>
              <a:off x="1897685" y="3905817"/>
              <a:ext cx="1257649" cy="607071"/>
            </a:xfrm>
            <a:prstGeom prst="rect">
              <a:avLst/>
            </a:prstGeom>
            <a:gradFill flip="none" rotWithShape="1">
              <a:gsLst>
                <a:gs pos="0">
                  <a:srgbClr val="FADEDA"/>
                </a:gs>
                <a:gs pos="33000">
                  <a:srgbClr val="F8D4CF"/>
                </a:gs>
                <a:gs pos="70000">
                  <a:srgbClr val="F6C8C2"/>
                </a:gs>
                <a:gs pos="100000">
                  <a:srgbClr val="F5C0B9"/>
                </a:gs>
              </a:gsLst>
              <a:lin ang="0" scaled="1"/>
              <a:tileRect/>
            </a:gradFill>
          </p:spPr>
          <p:txBody>
            <a:bodyPr wrap="square" tIns="72000" bIns="72000" rtlCol="0" anchor="ctr">
              <a:spAutoFit/>
            </a:bodyPr>
            <a:lstStyle/>
            <a:p>
              <a:r>
                <a:rPr lang="de-DE" sz="750">
                  <a:solidFill>
                    <a:srgbClr val="404040"/>
                  </a:solidFill>
                  <a:latin typeface="Verdana narrow"/>
                  <a:sym typeface="Wingdings" panose="05000000000000000000" pitchFamily="2" charset="2"/>
                </a:rPr>
                <a:t> </a:t>
              </a:r>
              <a:r>
                <a:rPr lang="de-DE" sz="750">
                  <a:solidFill>
                    <a:srgbClr val="404040"/>
                  </a:solidFill>
                  <a:latin typeface="Verdana narrow"/>
                </a:rPr>
                <a:t>1. Phase Insulinantwort</a:t>
              </a:r>
            </a:p>
            <a:p>
              <a:r>
                <a:rPr lang="de-DE" sz="750">
                  <a:solidFill>
                    <a:srgbClr val="404040"/>
                  </a:solidFill>
                  <a:latin typeface="Verdana narrow"/>
                </a:rPr>
                <a:t>Monophasische Kurven</a:t>
              </a:r>
            </a:p>
            <a:p>
              <a:r>
                <a:rPr lang="de-DE" sz="750">
                  <a:solidFill>
                    <a:srgbClr val="404040"/>
                  </a:solidFill>
                  <a:latin typeface="Verdana narrow"/>
                  <a:sym typeface="Wingdings" panose="05000000000000000000" pitchFamily="2" charset="2"/>
                </a:rPr>
                <a:t> </a:t>
              </a:r>
              <a:r>
                <a:rPr lang="de-DE" sz="750">
                  <a:solidFill>
                    <a:srgbClr val="404040"/>
                  </a:solidFill>
                  <a:latin typeface="Verdana narrow"/>
                </a:rPr>
                <a:t>C-Peptid</a:t>
              </a:r>
            </a:p>
            <a:p>
              <a:r>
                <a:rPr lang="de-DE" sz="750">
                  <a:solidFill>
                    <a:srgbClr val="404040"/>
                  </a:solidFill>
                  <a:latin typeface="Verdana narrow"/>
                  <a:sym typeface="Wingdings" panose="05000000000000000000" pitchFamily="2" charset="2"/>
                </a:rPr>
                <a:t> Insulinsensitivität </a:t>
              </a:r>
              <a:endParaRPr lang="de-DE" sz="750">
                <a:solidFill>
                  <a:srgbClr val="404040"/>
                </a:solidFill>
                <a:latin typeface="Verdana narrow"/>
              </a:endParaRPr>
            </a:p>
          </p:txBody>
        </p:sp>
        <p:sp>
          <p:nvSpPr>
            <p:cNvPr id="13" name="Textfeld 12">
              <a:extLst>
                <a:ext uri="{FF2B5EF4-FFF2-40B4-BE49-F238E27FC236}">
                  <a16:creationId xmlns:a16="http://schemas.microsoft.com/office/drawing/2014/main" id="{AE6D8245-7137-D42E-15AC-1B204B635022}"/>
                </a:ext>
              </a:extLst>
            </p:cNvPr>
            <p:cNvSpPr txBox="1"/>
            <p:nvPr/>
          </p:nvSpPr>
          <p:spPr>
            <a:xfrm>
              <a:off x="3216842" y="3797490"/>
              <a:ext cx="1318730" cy="837904"/>
            </a:xfrm>
            <a:prstGeom prst="rect">
              <a:avLst/>
            </a:prstGeom>
            <a:gradFill>
              <a:gsLst>
                <a:gs pos="0">
                  <a:srgbClr val="F4B9B4"/>
                </a:gs>
                <a:gs pos="33000">
                  <a:srgbClr val="F3B0AC"/>
                </a:gs>
                <a:gs pos="70000">
                  <a:srgbClr val="F19F9C"/>
                </a:gs>
                <a:gs pos="100000">
                  <a:srgbClr val="EC9594"/>
                </a:gs>
              </a:gsLst>
              <a:lin ang="0" scaled="1"/>
            </a:gradFill>
          </p:spPr>
          <p:txBody>
            <a:bodyPr wrap="square" lIns="36000" tIns="72000" rIns="36000" bIns="72000" rtlCol="0" anchor="ctr">
              <a:spAutoFit/>
            </a:bodyPr>
            <a:lstStyle/>
            <a:p>
              <a:r>
                <a:rPr lang="de-DE" sz="750">
                  <a:solidFill>
                    <a:srgbClr val="404040"/>
                  </a:solidFill>
                  <a:latin typeface="Verdana narrow"/>
                  <a:sym typeface="Wingdings" panose="05000000000000000000" pitchFamily="2" charset="2"/>
                </a:rPr>
                <a:t> </a:t>
              </a:r>
              <a:r>
                <a:rPr lang="de-DE" sz="750">
                  <a:solidFill>
                    <a:srgbClr val="404040"/>
                  </a:solidFill>
                  <a:latin typeface="Verdana narrow"/>
                </a:rPr>
                <a:t>1. Phase Insulinantwort</a:t>
              </a:r>
            </a:p>
            <a:p>
              <a:r>
                <a:rPr lang="de-DE" sz="750">
                  <a:solidFill>
                    <a:srgbClr val="404040"/>
                  </a:solidFill>
                  <a:latin typeface="Verdana narrow"/>
                </a:rPr>
                <a:t>Monophasische Kurven</a:t>
              </a:r>
            </a:p>
            <a:p>
              <a:r>
                <a:rPr lang="de-DE" sz="750">
                  <a:solidFill>
                    <a:srgbClr val="404040"/>
                  </a:solidFill>
                  <a:latin typeface="Verdana narrow"/>
                  <a:sym typeface="Wingdings" panose="05000000000000000000" pitchFamily="2" charset="2"/>
                </a:rPr>
                <a:t> C-Peptid</a:t>
              </a:r>
            </a:p>
            <a:p>
              <a:r>
                <a:rPr lang="de-DE" sz="750">
                  <a:solidFill>
                    <a:srgbClr val="404040"/>
                  </a:solidFill>
                  <a:latin typeface="Verdana narrow"/>
                  <a:sym typeface="Wingdings" panose="05000000000000000000" pitchFamily="2" charset="2"/>
                </a:rPr>
                <a:t>Zeit zum Glukosepeak &gt; 30 min</a:t>
              </a:r>
            </a:p>
            <a:p>
              <a:r>
                <a:rPr lang="de-DE" sz="750">
                  <a:solidFill>
                    <a:srgbClr val="404040"/>
                  </a:solidFill>
                  <a:latin typeface="Verdana narrow"/>
                  <a:sym typeface="Wingdings" panose="05000000000000000000" pitchFamily="2" charset="2"/>
                </a:rPr>
                <a:t>Zeit zum C-Peptidpeak &gt; 60 min</a:t>
              </a:r>
            </a:p>
            <a:p>
              <a:r>
                <a:rPr lang="de-DE" sz="750">
                  <a:solidFill>
                    <a:srgbClr val="404040"/>
                  </a:solidFill>
                  <a:latin typeface="Verdana narrow"/>
                  <a:sym typeface="Wingdings" panose="05000000000000000000" pitchFamily="2" charset="2"/>
                </a:rPr>
                <a:t> Insulinsensitivität</a:t>
              </a:r>
              <a:endParaRPr lang="de-DE" sz="750">
                <a:solidFill>
                  <a:srgbClr val="404040"/>
                </a:solidFill>
                <a:latin typeface="Verdana narrow"/>
              </a:endParaRPr>
            </a:p>
          </p:txBody>
        </p:sp>
        <p:sp>
          <p:nvSpPr>
            <p:cNvPr id="14" name="Textfeld 13">
              <a:extLst>
                <a:ext uri="{FF2B5EF4-FFF2-40B4-BE49-F238E27FC236}">
                  <a16:creationId xmlns:a16="http://schemas.microsoft.com/office/drawing/2014/main" id="{E5425C32-B8B5-6614-91D8-29D9E0AD9CC3}"/>
                </a:ext>
              </a:extLst>
            </p:cNvPr>
            <p:cNvSpPr txBox="1"/>
            <p:nvPr/>
          </p:nvSpPr>
          <p:spPr>
            <a:xfrm>
              <a:off x="4590120" y="3880462"/>
              <a:ext cx="1326004" cy="607071"/>
            </a:xfrm>
            <a:prstGeom prst="rect">
              <a:avLst/>
            </a:prstGeom>
            <a:gradFill>
              <a:gsLst>
                <a:gs pos="0">
                  <a:srgbClr val="EB928D"/>
                </a:gs>
                <a:gs pos="33000">
                  <a:srgbClr val="E98683"/>
                </a:gs>
                <a:gs pos="70000">
                  <a:srgbClr val="E47474"/>
                </a:gs>
                <a:gs pos="100000">
                  <a:srgbClr val="E36A6A"/>
                </a:gs>
              </a:gsLst>
              <a:lin ang="0" scaled="1"/>
            </a:gradFill>
          </p:spPr>
          <p:txBody>
            <a:bodyPr wrap="none" tIns="72000" bIns="72000" rtlCol="0" anchor="ctr">
              <a:spAutoFit/>
            </a:bodyPr>
            <a:lstStyle/>
            <a:p>
              <a:r>
                <a:rPr lang="de-DE" sz="750">
                  <a:solidFill>
                    <a:srgbClr val="404040"/>
                  </a:solidFill>
                  <a:latin typeface="Verdana narrow"/>
                  <a:sym typeface="Wingdings" panose="05000000000000000000" pitchFamily="2" charset="2"/>
                </a:rPr>
                <a:t> C-Peptid </a:t>
              </a:r>
            </a:p>
            <a:p>
              <a:r>
                <a:rPr lang="de-DE" sz="750">
                  <a:solidFill>
                    <a:srgbClr val="404040"/>
                  </a:solidFill>
                  <a:latin typeface="Verdana narrow"/>
                  <a:sym typeface="Wingdings" panose="05000000000000000000" pitchFamily="2" charset="2"/>
                </a:rPr>
                <a:t> Glukose (</a:t>
              </a:r>
              <a:r>
                <a:rPr lang="de-DE" sz="750">
                  <a:solidFill>
                    <a:srgbClr val="404040"/>
                  </a:solidFill>
                  <a:latin typeface="Verdana narrow"/>
                </a:rPr>
                <a:t>Diabetesbereich)</a:t>
              </a:r>
            </a:p>
            <a:p>
              <a:r>
                <a:rPr lang="de-DE" sz="750">
                  <a:solidFill>
                    <a:srgbClr val="404040"/>
                  </a:solidFill>
                  <a:latin typeface="Verdana narrow"/>
                </a:rPr>
                <a:t>Klinischer Beginn von T1D</a:t>
              </a:r>
            </a:p>
            <a:p>
              <a:r>
                <a:rPr lang="de-DE" sz="750">
                  <a:solidFill>
                    <a:srgbClr val="404040"/>
                  </a:solidFill>
                  <a:latin typeface="Verdana narrow"/>
                  <a:sym typeface="Wingdings" panose="05000000000000000000" pitchFamily="2" charset="2"/>
                </a:rPr>
                <a:t> Insulinsensitivität</a:t>
              </a:r>
              <a:endParaRPr lang="de-DE" sz="750">
                <a:solidFill>
                  <a:srgbClr val="404040"/>
                </a:solidFill>
                <a:latin typeface="Verdana narrow"/>
              </a:endParaRPr>
            </a:p>
          </p:txBody>
        </p:sp>
        <p:sp>
          <p:nvSpPr>
            <p:cNvPr id="15" name="Textfeld 14">
              <a:extLst>
                <a:ext uri="{FF2B5EF4-FFF2-40B4-BE49-F238E27FC236}">
                  <a16:creationId xmlns:a16="http://schemas.microsoft.com/office/drawing/2014/main" id="{C0675B3F-4701-4A5C-1DA6-1FCFD2604577}"/>
                </a:ext>
              </a:extLst>
            </p:cNvPr>
            <p:cNvSpPr txBox="1"/>
            <p:nvPr/>
          </p:nvSpPr>
          <p:spPr>
            <a:xfrm>
              <a:off x="518195" y="1616459"/>
              <a:ext cx="512961" cy="92333"/>
            </a:xfrm>
            <a:prstGeom prst="rect">
              <a:avLst/>
            </a:prstGeom>
            <a:solidFill>
              <a:srgbClr val="FFFFFF"/>
            </a:solidFill>
          </p:spPr>
          <p:txBody>
            <a:bodyPr wrap="none" lIns="0" tIns="0" rIns="0" bIns="0" rtlCol="0" anchor="ctr">
              <a:spAutoFit/>
            </a:bodyPr>
            <a:lstStyle/>
            <a:p>
              <a:pPr algn="l"/>
              <a:r>
                <a:rPr lang="de-DE" sz="600" b="1">
                  <a:solidFill>
                    <a:srgbClr val="404040"/>
                  </a:solidFill>
                </a:rPr>
                <a:t>Zeit [Jahre]</a:t>
              </a:r>
            </a:p>
          </p:txBody>
        </p:sp>
        <p:sp>
          <p:nvSpPr>
            <p:cNvPr id="16" name="Textfeld 15">
              <a:extLst>
                <a:ext uri="{FF2B5EF4-FFF2-40B4-BE49-F238E27FC236}">
                  <a16:creationId xmlns:a16="http://schemas.microsoft.com/office/drawing/2014/main" id="{C2438A3C-8D76-7F11-C86D-7A534CE8ED03}"/>
                </a:ext>
              </a:extLst>
            </p:cNvPr>
            <p:cNvSpPr txBox="1"/>
            <p:nvPr/>
          </p:nvSpPr>
          <p:spPr>
            <a:xfrm rot="16200000">
              <a:off x="291862" y="2106733"/>
              <a:ext cx="516167" cy="61555"/>
            </a:xfrm>
            <a:prstGeom prst="rect">
              <a:avLst/>
            </a:prstGeom>
            <a:solidFill>
              <a:srgbClr val="F0F6E9"/>
            </a:solidFill>
          </p:spPr>
          <p:txBody>
            <a:bodyPr wrap="none" lIns="0" tIns="0" rIns="0" bIns="0" rtlCol="0" anchor="ctr">
              <a:spAutoFit/>
            </a:bodyPr>
            <a:lstStyle/>
            <a:p>
              <a:pPr algn="l"/>
              <a:r>
                <a:rPr lang="de-DE" sz="400" b="1">
                  <a:solidFill>
                    <a:srgbClr val="404040"/>
                  </a:solidFill>
                </a:rPr>
                <a:t>Glukose [mmol/l]</a:t>
              </a:r>
            </a:p>
          </p:txBody>
        </p:sp>
        <p:sp>
          <p:nvSpPr>
            <p:cNvPr id="17" name="Textfeld 16">
              <a:extLst>
                <a:ext uri="{FF2B5EF4-FFF2-40B4-BE49-F238E27FC236}">
                  <a16:creationId xmlns:a16="http://schemas.microsoft.com/office/drawing/2014/main" id="{4B4E138B-771B-BEBD-B9C7-FF2B4908F8B6}"/>
                </a:ext>
              </a:extLst>
            </p:cNvPr>
            <p:cNvSpPr txBox="1"/>
            <p:nvPr/>
          </p:nvSpPr>
          <p:spPr>
            <a:xfrm rot="16200000">
              <a:off x="222120" y="3118831"/>
              <a:ext cx="530594" cy="61555"/>
            </a:xfrm>
            <a:prstGeom prst="rect">
              <a:avLst/>
            </a:prstGeom>
            <a:solidFill>
              <a:srgbClr val="F0F6E9"/>
            </a:solidFill>
          </p:spPr>
          <p:txBody>
            <a:bodyPr wrap="none" lIns="0" tIns="0" rIns="0" bIns="0" rtlCol="0" anchor="ctr">
              <a:spAutoFit/>
            </a:bodyPr>
            <a:lstStyle/>
            <a:p>
              <a:pPr algn="l"/>
              <a:r>
                <a:rPr lang="de-DE" sz="400" b="1">
                  <a:solidFill>
                    <a:srgbClr val="404040"/>
                  </a:solidFill>
                </a:rPr>
                <a:t>C-Peptid [mmol/l]</a:t>
              </a:r>
            </a:p>
          </p:txBody>
        </p:sp>
        <p:sp>
          <p:nvSpPr>
            <p:cNvPr id="18" name="Textfeld 17">
              <a:extLst>
                <a:ext uri="{FF2B5EF4-FFF2-40B4-BE49-F238E27FC236}">
                  <a16:creationId xmlns:a16="http://schemas.microsoft.com/office/drawing/2014/main" id="{7E428615-A748-4984-A664-1B319060835A}"/>
                </a:ext>
              </a:extLst>
            </p:cNvPr>
            <p:cNvSpPr txBox="1"/>
            <p:nvPr/>
          </p:nvSpPr>
          <p:spPr>
            <a:xfrm>
              <a:off x="1115644" y="3618853"/>
              <a:ext cx="291747" cy="61555"/>
            </a:xfrm>
            <a:prstGeom prst="rect">
              <a:avLst/>
            </a:prstGeom>
            <a:solidFill>
              <a:srgbClr val="F0F6E9"/>
            </a:solidFill>
          </p:spPr>
          <p:txBody>
            <a:bodyPr wrap="none" lIns="0" tIns="0" rIns="0" bIns="0" rtlCol="0" anchor="ctr">
              <a:spAutoFit/>
            </a:bodyPr>
            <a:lstStyle/>
            <a:p>
              <a:pPr algn="l"/>
              <a:r>
                <a:rPr lang="de-DE" sz="400" b="1">
                  <a:solidFill>
                    <a:srgbClr val="404040"/>
                  </a:solidFill>
                </a:rPr>
                <a:t>Zeit [min]</a:t>
              </a:r>
            </a:p>
          </p:txBody>
        </p:sp>
        <p:sp>
          <p:nvSpPr>
            <p:cNvPr id="19" name="Textfeld 18">
              <a:extLst>
                <a:ext uri="{FF2B5EF4-FFF2-40B4-BE49-F238E27FC236}">
                  <a16:creationId xmlns:a16="http://schemas.microsoft.com/office/drawing/2014/main" id="{74C36A34-2B0E-0721-9D4A-68C4AEF94A31}"/>
                </a:ext>
              </a:extLst>
            </p:cNvPr>
            <p:cNvSpPr txBox="1"/>
            <p:nvPr/>
          </p:nvSpPr>
          <p:spPr>
            <a:xfrm>
              <a:off x="2451424" y="3598253"/>
              <a:ext cx="291747" cy="61555"/>
            </a:xfrm>
            <a:prstGeom prst="rect">
              <a:avLst/>
            </a:prstGeom>
            <a:solidFill>
              <a:srgbClr val="FFFFFF"/>
            </a:solidFill>
          </p:spPr>
          <p:txBody>
            <a:bodyPr wrap="none" lIns="0" tIns="0" rIns="0" bIns="0" rtlCol="0" anchor="ctr">
              <a:spAutoFit/>
            </a:bodyPr>
            <a:lstStyle/>
            <a:p>
              <a:pPr algn="l"/>
              <a:r>
                <a:rPr lang="de-DE" sz="400" b="1">
                  <a:solidFill>
                    <a:srgbClr val="404040"/>
                  </a:solidFill>
                </a:rPr>
                <a:t>Zeit [min]</a:t>
              </a:r>
            </a:p>
          </p:txBody>
        </p:sp>
        <p:sp>
          <p:nvSpPr>
            <p:cNvPr id="20" name="Textfeld 19">
              <a:extLst>
                <a:ext uri="{FF2B5EF4-FFF2-40B4-BE49-F238E27FC236}">
                  <a16:creationId xmlns:a16="http://schemas.microsoft.com/office/drawing/2014/main" id="{07E9335E-5E1E-18BD-0E3F-0E632E22C146}"/>
                </a:ext>
              </a:extLst>
            </p:cNvPr>
            <p:cNvSpPr txBox="1"/>
            <p:nvPr/>
          </p:nvSpPr>
          <p:spPr>
            <a:xfrm>
              <a:off x="3810227" y="3588394"/>
              <a:ext cx="291747" cy="61555"/>
            </a:xfrm>
            <a:prstGeom prst="rect">
              <a:avLst/>
            </a:prstGeom>
            <a:solidFill>
              <a:srgbClr val="FDF3F3"/>
            </a:solidFill>
          </p:spPr>
          <p:txBody>
            <a:bodyPr wrap="none" lIns="0" tIns="0" rIns="0" bIns="0" rtlCol="0" anchor="ctr">
              <a:spAutoFit/>
            </a:bodyPr>
            <a:lstStyle/>
            <a:p>
              <a:pPr algn="l"/>
              <a:r>
                <a:rPr lang="de-DE" sz="400" b="1">
                  <a:solidFill>
                    <a:srgbClr val="404040"/>
                  </a:solidFill>
                </a:rPr>
                <a:t>Zeit [min]</a:t>
              </a:r>
            </a:p>
          </p:txBody>
        </p:sp>
        <p:sp>
          <p:nvSpPr>
            <p:cNvPr id="21" name="Textfeld 20">
              <a:extLst>
                <a:ext uri="{FF2B5EF4-FFF2-40B4-BE49-F238E27FC236}">
                  <a16:creationId xmlns:a16="http://schemas.microsoft.com/office/drawing/2014/main" id="{B0A3D2ED-074E-F8DF-F1DE-4503424B6B1E}"/>
                </a:ext>
              </a:extLst>
            </p:cNvPr>
            <p:cNvSpPr txBox="1"/>
            <p:nvPr/>
          </p:nvSpPr>
          <p:spPr>
            <a:xfrm>
              <a:off x="5172673" y="3597930"/>
              <a:ext cx="291747" cy="61555"/>
            </a:xfrm>
            <a:prstGeom prst="rect">
              <a:avLst/>
            </a:prstGeom>
            <a:solidFill>
              <a:srgbClr val="FAE7E7"/>
            </a:solidFill>
          </p:spPr>
          <p:txBody>
            <a:bodyPr wrap="none" lIns="0" tIns="0" rIns="0" bIns="0" rtlCol="0" anchor="ctr">
              <a:spAutoFit/>
            </a:bodyPr>
            <a:lstStyle/>
            <a:p>
              <a:pPr algn="l"/>
              <a:r>
                <a:rPr lang="de-DE" sz="400" b="1">
                  <a:solidFill>
                    <a:srgbClr val="404040"/>
                  </a:solidFill>
                </a:rPr>
                <a:t>Zeit [min]</a:t>
              </a:r>
            </a:p>
          </p:txBody>
        </p:sp>
        <p:sp>
          <p:nvSpPr>
            <p:cNvPr id="22" name="Textfeld 21">
              <a:extLst>
                <a:ext uri="{FF2B5EF4-FFF2-40B4-BE49-F238E27FC236}">
                  <a16:creationId xmlns:a16="http://schemas.microsoft.com/office/drawing/2014/main" id="{F4FBEA0C-5919-D5E0-CA18-7360013406D1}"/>
                </a:ext>
              </a:extLst>
            </p:cNvPr>
            <p:cNvSpPr txBox="1"/>
            <p:nvPr/>
          </p:nvSpPr>
          <p:spPr>
            <a:xfrm>
              <a:off x="1097444" y="2597542"/>
              <a:ext cx="291747" cy="61555"/>
            </a:xfrm>
            <a:prstGeom prst="rect">
              <a:avLst/>
            </a:prstGeom>
            <a:solidFill>
              <a:srgbClr val="F0F6E9"/>
            </a:solidFill>
          </p:spPr>
          <p:txBody>
            <a:bodyPr wrap="none" lIns="0" tIns="0" rIns="0" bIns="0" rtlCol="0" anchor="ctr">
              <a:spAutoFit/>
            </a:bodyPr>
            <a:lstStyle/>
            <a:p>
              <a:pPr algn="l"/>
              <a:r>
                <a:rPr lang="de-DE" sz="400" b="1">
                  <a:solidFill>
                    <a:srgbClr val="404040"/>
                  </a:solidFill>
                </a:rPr>
                <a:t>Zeit [min]</a:t>
              </a:r>
            </a:p>
          </p:txBody>
        </p:sp>
        <p:sp>
          <p:nvSpPr>
            <p:cNvPr id="23" name="Textfeld 22">
              <a:extLst>
                <a:ext uri="{FF2B5EF4-FFF2-40B4-BE49-F238E27FC236}">
                  <a16:creationId xmlns:a16="http://schemas.microsoft.com/office/drawing/2014/main" id="{D17FFE5F-D5B4-F5B0-FF67-5D9598408035}"/>
                </a:ext>
              </a:extLst>
            </p:cNvPr>
            <p:cNvSpPr txBox="1"/>
            <p:nvPr/>
          </p:nvSpPr>
          <p:spPr>
            <a:xfrm>
              <a:off x="2419576" y="2604238"/>
              <a:ext cx="291747" cy="61555"/>
            </a:xfrm>
            <a:prstGeom prst="rect">
              <a:avLst/>
            </a:prstGeom>
            <a:solidFill>
              <a:srgbClr val="FFFFFF"/>
            </a:solidFill>
          </p:spPr>
          <p:txBody>
            <a:bodyPr wrap="none" lIns="0" tIns="0" rIns="0" bIns="0" rtlCol="0" anchor="ctr">
              <a:spAutoFit/>
            </a:bodyPr>
            <a:lstStyle/>
            <a:p>
              <a:pPr algn="l"/>
              <a:r>
                <a:rPr lang="de-DE" sz="400" b="1">
                  <a:solidFill>
                    <a:srgbClr val="404040"/>
                  </a:solidFill>
                </a:rPr>
                <a:t>Zeit [min]</a:t>
              </a:r>
            </a:p>
          </p:txBody>
        </p:sp>
        <p:sp>
          <p:nvSpPr>
            <p:cNvPr id="24" name="Textfeld 23">
              <a:extLst>
                <a:ext uri="{FF2B5EF4-FFF2-40B4-BE49-F238E27FC236}">
                  <a16:creationId xmlns:a16="http://schemas.microsoft.com/office/drawing/2014/main" id="{FE97E065-C649-653E-A232-8768BD6B6261}"/>
                </a:ext>
              </a:extLst>
            </p:cNvPr>
            <p:cNvSpPr txBox="1"/>
            <p:nvPr/>
          </p:nvSpPr>
          <p:spPr>
            <a:xfrm>
              <a:off x="3785203" y="2642147"/>
              <a:ext cx="291747" cy="61555"/>
            </a:xfrm>
            <a:prstGeom prst="rect">
              <a:avLst/>
            </a:prstGeom>
            <a:solidFill>
              <a:srgbClr val="FDF3F3"/>
            </a:solidFill>
          </p:spPr>
          <p:txBody>
            <a:bodyPr wrap="none" lIns="0" tIns="0" rIns="0" bIns="0" rtlCol="0" anchor="ctr">
              <a:spAutoFit/>
            </a:bodyPr>
            <a:lstStyle/>
            <a:p>
              <a:pPr algn="l"/>
              <a:r>
                <a:rPr lang="de-DE" sz="400" b="1">
                  <a:solidFill>
                    <a:srgbClr val="404040"/>
                  </a:solidFill>
                </a:rPr>
                <a:t>Zeit [min]</a:t>
              </a:r>
            </a:p>
          </p:txBody>
        </p:sp>
        <p:sp>
          <p:nvSpPr>
            <p:cNvPr id="25" name="Textfeld 24">
              <a:extLst>
                <a:ext uri="{FF2B5EF4-FFF2-40B4-BE49-F238E27FC236}">
                  <a16:creationId xmlns:a16="http://schemas.microsoft.com/office/drawing/2014/main" id="{4232A994-B474-FA6E-4294-1D97122B9D4A}"/>
                </a:ext>
              </a:extLst>
            </p:cNvPr>
            <p:cNvSpPr txBox="1"/>
            <p:nvPr/>
          </p:nvSpPr>
          <p:spPr>
            <a:xfrm>
              <a:off x="5140825" y="2644859"/>
              <a:ext cx="291747" cy="61555"/>
            </a:xfrm>
            <a:prstGeom prst="rect">
              <a:avLst/>
            </a:prstGeom>
            <a:solidFill>
              <a:srgbClr val="FAE7E7"/>
            </a:solidFill>
          </p:spPr>
          <p:txBody>
            <a:bodyPr wrap="none" lIns="0" tIns="0" rIns="0" bIns="0" rtlCol="0" anchor="ctr">
              <a:spAutoFit/>
            </a:bodyPr>
            <a:lstStyle/>
            <a:p>
              <a:pPr algn="l"/>
              <a:r>
                <a:rPr lang="de-DE" sz="400" b="1">
                  <a:solidFill>
                    <a:srgbClr val="404040"/>
                  </a:solidFill>
                </a:rPr>
                <a:t>Zeit [min]</a:t>
              </a:r>
            </a:p>
          </p:txBody>
        </p:sp>
      </p:grpSp>
      <p:sp>
        <p:nvSpPr>
          <p:cNvPr id="27" name="Rechteck 26">
            <a:extLst>
              <a:ext uri="{FF2B5EF4-FFF2-40B4-BE49-F238E27FC236}">
                <a16:creationId xmlns:a16="http://schemas.microsoft.com/office/drawing/2014/main" id="{0E6F5811-1AA6-A2BF-F44F-22A884357898}"/>
              </a:ext>
            </a:extLst>
          </p:cNvPr>
          <p:cNvSpPr/>
          <p:nvPr/>
        </p:nvSpPr>
        <p:spPr>
          <a:xfrm>
            <a:off x="517466" y="952044"/>
            <a:ext cx="5496357" cy="3683084"/>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686759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F520CC-FB8D-214D-D64A-6BB41B173902}"/>
            </a:ext>
          </a:extLst>
        </p:cNvPr>
        <p:cNvGrpSpPr/>
        <p:nvPr/>
      </p:nvGrpSpPr>
      <p:grpSpPr>
        <a:xfrm>
          <a:off x="0" y="0"/>
          <a:ext cx="0" cy="0"/>
          <a:chOff x="0" y="0"/>
          <a:chExt cx="0" cy="0"/>
        </a:xfrm>
      </p:grpSpPr>
      <p:sp>
        <p:nvSpPr>
          <p:cNvPr id="14" name="Textplatzhalter 9">
            <a:extLst>
              <a:ext uri="{FF2B5EF4-FFF2-40B4-BE49-F238E27FC236}">
                <a16:creationId xmlns:a16="http://schemas.microsoft.com/office/drawing/2014/main" id="{8CF6ADF1-BC41-B0AB-BE38-B1DA69BEBC54}"/>
              </a:ext>
            </a:extLst>
          </p:cNvPr>
          <p:cNvSpPr txBox="1">
            <a:spLocks/>
          </p:cNvSpPr>
          <p:nvPr/>
        </p:nvSpPr>
        <p:spPr>
          <a:xfrm>
            <a:off x="314409" y="113949"/>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Betazellen sind dysfunktional bei T1D, unabhängig davon, ob T-Zell-Infiltrate vorliegen oder nicht</a:t>
            </a:r>
          </a:p>
        </p:txBody>
      </p:sp>
      <p:sp>
        <p:nvSpPr>
          <p:cNvPr id="8" name="TextBox 3037">
            <a:extLst>
              <a:ext uri="{FF2B5EF4-FFF2-40B4-BE49-F238E27FC236}">
                <a16:creationId xmlns:a16="http://schemas.microsoft.com/office/drawing/2014/main" id="{E11B3AAF-A09A-D415-511B-730AB3E1B12D}"/>
              </a:ext>
            </a:extLst>
          </p:cNvPr>
          <p:cNvSpPr txBox="1"/>
          <p:nvPr/>
        </p:nvSpPr>
        <p:spPr>
          <a:xfrm>
            <a:off x="314410" y="4753534"/>
            <a:ext cx="8478000" cy="369332"/>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 sz="600" b="0" i="0" u="none" strike="noStrike" kern="1200" cap="none" spc="0" normalizeH="0" baseline="0" noProof="0" dirty="0">
                <a:ln>
                  <a:noFill/>
                </a:ln>
                <a:solidFill>
                  <a:srgbClr val="404040"/>
                </a:solidFill>
                <a:effectLst/>
                <a:uLnTx/>
                <a:uFillTx/>
                <a:latin typeface="Verdana"/>
                <a:ea typeface="Arial"/>
                <a:cs typeface="Arial"/>
              </a:rPr>
              <a:t>Abbildung modifiziert nach Huber MK 2022</a:t>
            </a:r>
            <a:r>
              <a:rPr kumimoji="0" lang="de" sz="600" b="0" i="0" u="none" strike="noStrike" kern="1200" cap="none" spc="0" normalizeH="0" baseline="30000" noProof="0" dirty="0">
                <a:ln>
                  <a:noFill/>
                </a:ln>
                <a:solidFill>
                  <a:srgbClr val="404040"/>
                </a:solidFill>
                <a:effectLst/>
                <a:uLnTx/>
                <a:uFillTx/>
                <a:latin typeface="Verdana"/>
                <a:ea typeface="Arial"/>
                <a:cs typeface="Arial"/>
              </a:rPr>
              <a:t>1</a:t>
            </a:r>
            <a:r>
              <a:rPr kumimoji="0" lang="de" sz="600" b="0" i="0" u="none" strike="noStrike" kern="1200" cap="none" spc="0" normalizeH="0" baseline="0" noProof="0" dirty="0">
                <a:ln>
                  <a:noFill/>
                </a:ln>
                <a:solidFill>
                  <a:srgbClr val="404040"/>
                </a:solidFill>
                <a:effectLst/>
                <a:uLnTx/>
                <a:uFillTx/>
                <a:latin typeface="Verdana"/>
                <a:ea typeface="Arial"/>
                <a:cs typeface="Arial"/>
              </a:rPr>
              <a:t>. IAk: Inselautoantikörper; KCl: Kaliumchlorid; T1D: Typ-1-Diabetes. Untersuchung an Pankreas-Organspenden von IAk-negativen (n = 14), IAk-positiven (n = 11) und T1D &lt; 4 Jahre seit Diagnose (n = 9). </a:t>
            </a:r>
          </a:p>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 sz="600" b="1" i="0" u="none" strike="noStrike" kern="1200" cap="none" spc="0" normalizeH="0" baseline="0" noProof="0" dirty="0">
                <a:ln>
                  <a:noFill/>
                </a:ln>
                <a:solidFill>
                  <a:srgbClr val="404040"/>
                </a:solidFill>
                <a:effectLst/>
                <a:uLnTx/>
                <a:uFillTx/>
                <a:latin typeface="Verdana"/>
                <a:ea typeface="Arial"/>
                <a:cs typeface="Arial"/>
              </a:rPr>
              <a:t>1. </a:t>
            </a:r>
            <a:r>
              <a:rPr kumimoji="0" lang="de-DE" sz="600" b="0" i="0" u="none" strike="noStrike" kern="1200" cap="none" spc="0" normalizeH="0" baseline="0" noProof="0" dirty="0">
                <a:ln>
                  <a:noFill/>
                </a:ln>
                <a:solidFill>
                  <a:srgbClr val="404040"/>
                </a:solidFill>
                <a:effectLst/>
                <a:uLnTx/>
                <a:uFillTx/>
                <a:latin typeface="Verdana"/>
                <a:ea typeface="Arial"/>
                <a:cs typeface="Arial"/>
              </a:rPr>
              <a:t>Huber MK et al</a:t>
            </a:r>
            <a:r>
              <a:rPr kumimoji="0" lang="de-DE" sz="600" b="0" i="1" u="none" strike="noStrike" kern="1200" cap="none" spc="0" normalizeH="0" baseline="0" noProof="0" dirty="0">
                <a:ln>
                  <a:noFill/>
                </a:ln>
                <a:solidFill>
                  <a:srgbClr val="404040"/>
                </a:solidFill>
                <a:effectLst/>
                <a:uLnTx/>
                <a:uFillTx/>
                <a:latin typeface="Verdana"/>
                <a:ea typeface="Arial"/>
                <a:cs typeface="Arial"/>
              </a:rPr>
              <a:t>. </a:t>
            </a:r>
            <a:r>
              <a:rPr kumimoji="0" lang="de-DE" sz="600" b="0" i="1" u="none" strike="noStrike" kern="1200" cap="none" spc="0" normalizeH="0" baseline="0" noProof="0" dirty="0" err="1">
                <a:ln>
                  <a:noFill/>
                </a:ln>
                <a:solidFill>
                  <a:srgbClr val="404040"/>
                </a:solidFill>
                <a:effectLst/>
                <a:uLnTx/>
                <a:uFillTx/>
                <a:latin typeface="Verdana"/>
                <a:ea typeface="Arial"/>
                <a:cs typeface="Arial"/>
              </a:rPr>
              <a:t>Cell</a:t>
            </a:r>
            <a:r>
              <a:rPr kumimoji="0" lang="de-DE" sz="600" b="0" i="1" u="none" strike="noStrike" kern="1200" cap="none" spc="0" normalizeH="0" baseline="0" noProof="0" dirty="0">
                <a:ln>
                  <a:noFill/>
                </a:ln>
                <a:solidFill>
                  <a:srgbClr val="404040"/>
                </a:solidFill>
                <a:effectLst/>
                <a:uLnTx/>
                <a:uFillTx/>
                <a:latin typeface="Verdana"/>
                <a:ea typeface="Arial"/>
                <a:cs typeface="Arial"/>
              </a:rPr>
              <a:t> Rep </a:t>
            </a:r>
            <a:r>
              <a:rPr kumimoji="0" lang="de-DE" sz="600" b="0" i="0" u="none" strike="noStrike" kern="1200" cap="none" spc="0" normalizeH="0" baseline="0" noProof="0" dirty="0">
                <a:ln>
                  <a:noFill/>
                </a:ln>
                <a:solidFill>
                  <a:srgbClr val="404040"/>
                </a:solidFill>
                <a:effectLst/>
                <a:uLnTx/>
                <a:uFillTx/>
                <a:latin typeface="Verdana"/>
                <a:ea typeface="Arial"/>
                <a:cs typeface="Arial"/>
              </a:rPr>
              <a:t>2025; 44: 116174</a:t>
            </a:r>
            <a:r>
              <a:rPr kumimoji="0" lang="de" sz="600" b="0" i="0" u="none" strike="noStrike" kern="1200" cap="none" spc="0" normalizeH="0" baseline="0" noProof="0" dirty="0">
                <a:ln>
                  <a:noFill/>
                </a:ln>
                <a:solidFill>
                  <a:srgbClr val="404040"/>
                </a:solidFill>
                <a:effectLst/>
                <a:uLnTx/>
                <a:uFillTx/>
                <a:latin typeface="Verdana"/>
                <a:ea typeface="Arial"/>
                <a:cs typeface="Arial"/>
              </a:rPr>
              <a:t>.</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endParaRPr kumimoji="0" lang="en-US" sz="600" b="0" i="0" u="none" strike="noStrike" kern="1200" cap="none" spc="0" normalizeH="0" baseline="0" noProof="0" dirty="0">
              <a:ln>
                <a:noFill/>
              </a:ln>
              <a:solidFill>
                <a:srgbClr val="404040"/>
              </a:solidFill>
              <a:effectLst/>
              <a:uLnTx/>
              <a:uFillTx/>
              <a:latin typeface="Verdana"/>
              <a:ea typeface="+mn-ea"/>
              <a:cs typeface="+mn-cs"/>
            </a:endParaRPr>
          </a:p>
        </p:txBody>
      </p:sp>
      <p:sp>
        <p:nvSpPr>
          <p:cNvPr id="13" name="Rechteck: abgerundete Ecken 12">
            <a:extLst>
              <a:ext uri="{FF2B5EF4-FFF2-40B4-BE49-F238E27FC236}">
                <a16:creationId xmlns:a16="http://schemas.microsoft.com/office/drawing/2014/main" id="{923D1E67-7F73-19E2-EB6E-1B600482C7FF}"/>
              </a:ext>
            </a:extLst>
          </p:cNvPr>
          <p:cNvSpPr/>
          <p:nvPr/>
        </p:nvSpPr>
        <p:spPr>
          <a:xfrm>
            <a:off x="5035551" y="982133"/>
            <a:ext cx="3542278" cy="3456517"/>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marR="0" lvl="0" indent="-171450" algn="l" defTabSz="457200" rtl="0" eaLnBrk="1" fontAlgn="auto" latinLnBrk="0" hangingPunct="1">
              <a:lnSpc>
                <a:spcPct val="100000"/>
              </a:lnSpc>
              <a:spcBef>
                <a:spcPts val="0"/>
              </a:spcBef>
              <a:spcAft>
                <a:spcPts val="600"/>
              </a:spcAft>
              <a:buClr>
                <a:srgbClr val="7A00E6"/>
              </a:buClr>
              <a:buSzTx/>
              <a:buFont typeface="Arial" panose="020B0604020202020204" pitchFamily="34" charset="0"/>
              <a:buChar char="•"/>
              <a:tabLst/>
              <a:defRPr/>
            </a:pPr>
            <a:r>
              <a:rPr kumimoji="0" lang="de-DE" sz="1100" b="0" i="0" u="none" strike="noStrike" kern="1200" cap="none" spc="0" normalizeH="0" baseline="0" noProof="0" dirty="0">
                <a:ln>
                  <a:noFill/>
                </a:ln>
                <a:solidFill>
                  <a:prstClr val="white"/>
                </a:solidFill>
                <a:effectLst/>
                <a:uLnTx/>
                <a:uFillTx/>
                <a:latin typeface="Verdana"/>
                <a:ea typeface="+mn-ea"/>
                <a:cs typeface="+mn-cs"/>
              </a:rPr>
              <a:t>Unabhängig davon, ob infiltrierende       T-Zellen in Pankreasinseln von Personen mit T1D vorhanden waren oder nicht, waren deren vorhandene Betazellen alle dysfunktional, im Gegensatz zu Personen mit </a:t>
            </a:r>
            <a:r>
              <a:rPr kumimoji="0" lang="de-DE" sz="1100" b="0" i="0" u="none" strike="noStrike" kern="1200" cap="none" spc="0" normalizeH="0" baseline="0" noProof="0" dirty="0" err="1">
                <a:ln>
                  <a:noFill/>
                </a:ln>
                <a:solidFill>
                  <a:prstClr val="white"/>
                </a:solidFill>
                <a:effectLst/>
                <a:uLnTx/>
                <a:uFillTx/>
                <a:latin typeface="Verdana"/>
                <a:ea typeface="+mn-ea"/>
                <a:cs typeface="+mn-cs"/>
              </a:rPr>
              <a:t>IAk</a:t>
            </a:r>
            <a:r>
              <a:rPr kumimoji="0" lang="de-DE" sz="1100" b="0" i="0" u="none" strike="noStrike" kern="1200" cap="none" spc="0" normalizeH="0" baseline="0" noProof="0" dirty="0">
                <a:ln>
                  <a:noFill/>
                </a:ln>
                <a:solidFill>
                  <a:prstClr val="white"/>
                </a:solidFill>
                <a:effectLst/>
                <a:uLnTx/>
                <a:uFillTx/>
                <a:latin typeface="Verdana"/>
                <a:ea typeface="+mn-ea"/>
                <a:cs typeface="+mn-cs"/>
              </a:rPr>
              <a:t>+ oder </a:t>
            </a:r>
            <a:r>
              <a:rPr kumimoji="0" lang="de-DE" sz="1100" b="0" i="0" u="none" strike="noStrike" kern="1200" cap="none" spc="0" normalizeH="0" baseline="0" noProof="0" dirty="0" err="1">
                <a:ln>
                  <a:noFill/>
                </a:ln>
                <a:solidFill>
                  <a:prstClr val="white"/>
                </a:solidFill>
                <a:effectLst/>
                <a:uLnTx/>
                <a:uFillTx/>
                <a:latin typeface="Verdana"/>
                <a:ea typeface="+mn-ea"/>
                <a:cs typeface="+mn-cs"/>
              </a:rPr>
              <a:t>IAk</a:t>
            </a:r>
            <a:r>
              <a:rPr kumimoji="0" lang="de-DE" sz="1100" b="0" i="0" u="none" strike="noStrike" kern="1200" cap="none" spc="0" normalizeH="0" baseline="0" noProof="0" dirty="0">
                <a:ln>
                  <a:noFill/>
                </a:ln>
                <a:solidFill>
                  <a:prstClr val="white"/>
                </a:solidFill>
                <a:effectLst/>
                <a:uLnTx/>
                <a:uFillTx/>
                <a:latin typeface="Verdana"/>
                <a:ea typeface="+mn-ea"/>
                <a:cs typeface="+mn-cs"/>
              </a:rPr>
              <a:t>-</a:t>
            </a:r>
          </a:p>
          <a:p>
            <a:pPr marL="171450" marR="0" lvl="0" indent="-171450" algn="l" defTabSz="457200" rtl="0" eaLnBrk="1" fontAlgn="auto" latinLnBrk="0" hangingPunct="1">
              <a:lnSpc>
                <a:spcPct val="100000"/>
              </a:lnSpc>
              <a:spcBef>
                <a:spcPts val="0"/>
              </a:spcBef>
              <a:spcAft>
                <a:spcPts val="600"/>
              </a:spcAft>
              <a:buClr>
                <a:srgbClr val="7A00E6"/>
              </a:buClr>
              <a:buSzTx/>
              <a:buFont typeface="Arial" panose="020B0604020202020204" pitchFamily="34" charset="0"/>
              <a:buChar char="•"/>
              <a:tabLst/>
              <a:defRPr/>
            </a:pPr>
            <a:r>
              <a:rPr kumimoji="0" lang="de-DE" sz="1100" b="0" i="0" u="none" strike="noStrike" kern="1200" cap="none" spc="0" normalizeH="0" baseline="0" noProof="0" dirty="0">
                <a:ln>
                  <a:noFill/>
                </a:ln>
                <a:solidFill>
                  <a:prstClr val="white"/>
                </a:solidFill>
                <a:effectLst/>
                <a:uLnTx/>
                <a:uFillTx/>
                <a:latin typeface="Verdana"/>
                <a:ea typeface="+mn-ea"/>
                <a:cs typeface="+mn-cs"/>
              </a:rPr>
              <a:t>Dysfunktionalität zeigte sich darin, dass viele an der Stimulus-Kaskade durch Glukose beteiligten Proteine herabreguliert waren, wodurch die Betazellen nicht in der Lage waren, adäquat mit Insulinausschüttung auf einen Glukosereiz zu reagieren</a:t>
            </a:r>
          </a:p>
          <a:p>
            <a:pPr marL="171450" marR="0" lvl="0" indent="-171450" algn="l" defTabSz="457200" rtl="0" eaLnBrk="1" fontAlgn="auto" latinLnBrk="0" hangingPunct="1">
              <a:lnSpc>
                <a:spcPct val="100000"/>
              </a:lnSpc>
              <a:spcBef>
                <a:spcPts val="0"/>
              </a:spcBef>
              <a:spcAft>
                <a:spcPts val="600"/>
              </a:spcAft>
              <a:buClr>
                <a:srgbClr val="7A00E6"/>
              </a:buClr>
              <a:buSzTx/>
              <a:buFont typeface="Arial" panose="020B0604020202020204" pitchFamily="34" charset="0"/>
              <a:buChar char="•"/>
              <a:tabLst/>
              <a:defRPr/>
            </a:pPr>
            <a:r>
              <a:rPr kumimoji="0" lang="de-DE" sz="1100" b="0" i="0" u="none" strike="noStrike" kern="1200" cap="none" spc="0" normalizeH="0" baseline="0" noProof="0" dirty="0">
                <a:ln>
                  <a:noFill/>
                </a:ln>
                <a:solidFill>
                  <a:prstClr val="white"/>
                </a:solidFill>
                <a:effectLst/>
                <a:uLnTx/>
                <a:uFillTx/>
                <a:latin typeface="Verdana"/>
                <a:ea typeface="+mn-ea"/>
                <a:cs typeface="+mn-cs"/>
              </a:rPr>
              <a:t>Insulinausschüttung nach Auslösung durch einen anderen Reiz (KCl) war jedoch möglich</a:t>
            </a:r>
          </a:p>
          <a:p>
            <a:pPr marL="171450" marR="0" lvl="0" indent="-171450" algn="l" defTabSz="457200" rtl="0" eaLnBrk="1" fontAlgn="auto" latinLnBrk="0" hangingPunct="1">
              <a:lnSpc>
                <a:spcPct val="100000"/>
              </a:lnSpc>
              <a:spcBef>
                <a:spcPts val="0"/>
              </a:spcBef>
              <a:spcAft>
                <a:spcPts val="0"/>
              </a:spcAft>
              <a:buClr>
                <a:srgbClr val="7A00E6"/>
              </a:buClr>
              <a:buSzTx/>
              <a:buFont typeface="Arial" panose="020B0604020202020204" pitchFamily="34" charset="0"/>
              <a:buChar char="•"/>
              <a:tabLst/>
              <a:defRPr/>
            </a:pPr>
            <a:r>
              <a:rPr kumimoji="0" lang="de-DE" sz="1100" b="0" i="0" u="none" strike="noStrike" kern="1200" cap="none" spc="0" normalizeH="0" baseline="0" noProof="0" dirty="0">
                <a:ln>
                  <a:noFill/>
                </a:ln>
                <a:solidFill>
                  <a:prstClr val="white"/>
                </a:solidFill>
                <a:effectLst/>
                <a:uLnTx/>
                <a:uFillTx/>
                <a:latin typeface="Verdana"/>
                <a:ea typeface="+mn-ea"/>
                <a:cs typeface="+mn-cs"/>
              </a:rPr>
              <a:t>Dysfunktionalität scheint nach der Serokonversion zu beginnen</a:t>
            </a:r>
          </a:p>
        </p:txBody>
      </p:sp>
      <p:pic>
        <p:nvPicPr>
          <p:cNvPr id="4" name="Grafik 3" descr="Ein Bild, das Diagramm, Kreis, Text, Karte enthält.&#10;&#10;KI-generierte Inhalte können fehlerhaft sein.">
            <a:extLst>
              <a:ext uri="{FF2B5EF4-FFF2-40B4-BE49-F238E27FC236}">
                <a16:creationId xmlns:a16="http://schemas.microsoft.com/office/drawing/2014/main" id="{C1490391-2504-1882-F585-614F17C2F4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671" y="995676"/>
            <a:ext cx="4140811" cy="3626273"/>
          </a:xfrm>
          <a:prstGeom prst="rect">
            <a:avLst/>
          </a:prstGeom>
        </p:spPr>
      </p:pic>
      <p:sp>
        <p:nvSpPr>
          <p:cNvPr id="28" name="!!b2">
            <a:extLst>
              <a:ext uri="{FF2B5EF4-FFF2-40B4-BE49-F238E27FC236}">
                <a16:creationId xmlns:a16="http://schemas.microsoft.com/office/drawing/2014/main" id="{F5B3917D-5E2B-2A2D-42EC-D25A1D693EB5}"/>
              </a:ext>
            </a:extLst>
          </p:cNvPr>
          <p:cNvSpPr/>
          <p:nvPr/>
        </p:nvSpPr>
        <p:spPr>
          <a:xfrm>
            <a:off x="534671" y="995675"/>
            <a:ext cx="4140811" cy="3626273"/>
          </a:xfrm>
          <a:prstGeom prst="rect">
            <a:avLst/>
          </a:prstGeom>
          <a:noFill/>
          <a:ln w="28575">
            <a:solidFill>
              <a:schemeClr val="accent2"/>
            </a:solidFill>
          </a:ln>
        </p:spPr>
        <p:txBody>
          <a:bodyPr vert="horz" lIns="171450" tIns="102870" rIns="171450" bIns="0" rtlCol="0">
            <a:noAutofit/>
          </a:bodyPr>
          <a:lstStyle/>
          <a:p>
            <a:pPr marL="0" marR="0" lvl="0" indent="0" algn="l" defTabSz="685800" rtl="0" eaLnBrk="1" fontAlgn="auto" latinLnBrk="0" hangingPunct="1">
              <a:lnSpc>
                <a:spcPct val="95000"/>
              </a:lnSpc>
              <a:spcBef>
                <a:spcPts val="750"/>
              </a:spcBef>
              <a:spcAft>
                <a:spcPct val="0"/>
              </a:spcAft>
              <a:buClrTx/>
              <a:buSzTx/>
              <a:buFontTx/>
              <a:buNone/>
              <a:tabLst/>
              <a:defRPr/>
            </a:pPr>
            <a:endParaRPr kumimoji="0" lang="en-US" sz="1650" b="0" i="0" u="none" strike="noStrike" kern="0" cap="none" spc="0" normalizeH="0" baseline="0" noProof="0">
              <a:ln>
                <a:noFill/>
              </a:ln>
              <a:solidFill>
                <a:srgbClr val="000000"/>
              </a:solidFill>
              <a:effectLst/>
              <a:uLnTx/>
              <a:uFillTx/>
              <a:latin typeface="Verdana"/>
              <a:ea typeface="+mn-ea"/>
              <a:cs typeface="+mn-cs"/>
            </a:endParaRPr>
          </a:p>
        </p:txBody>
      </p:sp>
      <p:sp>
        <p:nvSpPr>
          <p:cNvPr id="5" name="Rechteck 4">
            <a:extLst>
              <a:ext uri="{FF2B5EF4-FFF2-40B4-BE49-F238E27FC236}">
                <a16:creationId xmlns:a16="http://schemas.microsoft.com/office/drawing/2014/main" id="{9EA2ED18-E619-F28B-AC93-60C8362E1375}"/>
              </a:ext>
            </a:extLst>
          </p:cNvPr>
          <p:cNvSpPr/>
          <p:nvPr/>
        </p:nvSpPr>
        <p:spPr>
          <a:xfrm>
            <a:off x="596900" y="1123950"/>
            <a:ext cx="101600" cy="158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767859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9">
            <a:extLst>
              <a:ext uri="{FF2B5EF4-FFF2-40B4-BE49-F238E27FC236}">
                <a16:creationId xmlns:a16="http://schemas.microsoft.com/office/drawing/2014/main" id="{0B955B46-1EDB-E012-8DA8-2FC24A377E25}"/>
              </a:ext>
            </a:extLst>
          </p:cNvPr>
          <p:cNvSpPr txBox="1">
            <a:spLocks/>
          </p:cNvSpPr>
          <p:nvPr/>
        </p:nvSpPr>
        <p:spPr>
          <a:xfrm>
            <a:off x="292893" y="113949"/>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Wegfall des 1. Phase-Peaks auch durch Betazellstress ab NBZ ≥ 100 mg/dl (</a:t>
            </a:r>
            <a:r>
              <a:rPr lang="de-DE" sz="2000" b="1" dirty="0">
                <a:solidFill>
                  <a:srgbClr val="7030A0"/>
                </a:solidFill>
              </a:rPr>
              <a:t>≥ 5,6 mmol/l)</a:t>
            </a:r>
            <a:endParaRPr lang="de-DE" sz="2000" b="1" dirty="0">
              <a:solidFill>
                <a:srgbClr val="7030A0"/>
              </a:solidFill>
              <a:latin typeface="+mj-lt"/>
            </a:endParaRPr>
          </a:p>
        </p:txBody>
      </p:sp>
      <p:grpSp>
        <p:nvGrpSpPr>
          <p:cNvPr id="40" name="Gruppieren 39">
            <a:extLst>
              <a:ext uri="{FF2B5EF4-FFF2-40B4-BE49-F238E27FC236}">
                <a16:creationId xmlns:a16="http://schemas.microsoft.com/office/drawing/2014/main" id="{8964F7D3-B8FE-A47B-63BB-5FFB55380234}"/>
              </a:ext>
            </a:extLst>
          </p:cNvPr>
          <p:cNvGrpSpPr/>
          <p:nvPr/>
        </p:nvGrpSpPr>
        <p:grpSpPr>
          <a:xfrm>
            <a:off x="2016880" y="978843"/>
            <a:ext cx="5101204" cy="3704898"/>
            <a:chOff x="2016880" y="1054413"/>
            <a:chExt cx="5101204" cy="3704898"/>
          </a:xfrm>
        </p:grpSpPr>
        <p:sp>
          <p:nvSpPr>
            <p:cNvPr id="38" name="Rechteck 37">
              <a:extLst>
                <a:ext uri="{FF2B5EF4-FFF2-40B4-BE49-F238E27FC236}">
                  <a16:creationId xmlns:a16="http://schemas.microsoft.com/office/drawing/2014/main" id="{CAD736D7-771B-4B7D-05AA-270482E5076D}"/>
                </a:ext>
              </a:extLst>
            </p:cNvPr>
            <p:cNvSpPr/>
            <p:nvPr/>
          </p:nvSpPr>
          <p:spPr>
            <a:xfrm>
              <a:off x="2025916" y="1054413"/>
              <a:ext cx="5092168" cy="37048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37" name="Gruppieren 36">
              <a:extLst>
                <a:ext uri="{FF2B5EF4-FFF2-40B4-BE49-F238E27FC236}">
                  <a16:creationId xmlns:a16="http://schemas.microsoft.com/office/drawing/2014/main" id="{29684C40-C6A1-BCA0-9BCB-4C8C9F05E64E}"/>
                </a:ext>
              </a:extLst>
            </p:cNvPr>
            <p:cNvGrpSpPr/>
            <p:nvPr/>
          </p:nvGrpSpPr>
          <p:grpSpPr>
            <a:xfrm>
              <a:off x="2016880" y="1054413"/>
              <a:ext cx="5101204" cy="3646056"/>
              <a:chOff x="1570933" y="986400"/>
              <a:chExt cx="5505355" cy="4029668"/>
            </a:xfrm>
          </p:grpSpPr>
          <p:pic>
            <p:nvPicPr>
              <p:cNvPr id="10" name="Grafik 9">
                <a:extLst>
                  <a:ext uri="{FF2B5EF4-FFF2-40B4-BE49-F238E27FC236}">
                    <a16:creationId xmlns:a16="http://schemas.microsoft.com/office/drawing/2014/main" id="{C2992E3D-7BE4-BAFB-186C-896FB74635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5721" y="1029600"/>
                <a:ext cx="4792557" cy="3546880"/>
              </a:xfrm>
              <a:prstGeom prst="rect">
                <a:avLst/>
              </a:prstGeom>
            </p:spPr>
          </p:pic>
          <p:sp>
            <p:nvSpPr>
              <p:cNvPr id="11" name="Textfeld 10">
                <a:extLst>
                  <a:ext uri="{FF2B5EF4-FFF2-40B4-BE49-F238E27FC236}">
                    <a16:creationId xmlns:a16="http://schemas.microsoft.com/office/drawing/2014/main" id="{AAA93DBB-CF30-B4A7-E097-DBBAE203AB38}"/>
                  </a:ext>
                </a:extLst>
              </p:cNvPr>
              <p:cNvSpPr txBox="1"/>
              <p:nvPr/>
            </p:nvSpPr>
            <p:spPr>
              <a:xfrm>
                <a:off x="1796195" y="986400"/>
                <a:ext cx="429926" cy="246221"/>
              </a:xfrm>
              <a:prstGeom prst="rect">
                <a:avLst/>
              </a:prstGeom>
              <a:noFill/>
            </p:spPr>
            <p:txBody>
              <a:bodyPr wrap="none" rtlCol="0">
                <a:spAutoFit/>
              </a:bodyPr>
              <a:lstStyle/>
              <a:p>
                <a:pPr algn="r"/>
                <a:r>
                  <a:rPr lang="de-DE" sz="1000"/>
                  <a:t>800</a:t>
                </a:r>
              </a:p>
            </p:txBody>
          </p:sp>
          <p:sp>
            <p:nvSpPr>
              <p:cNvPr id="12" name="Textfeld 11">
                <a:extLst>
                  <a:ext uri="{FF2B5EF4-FFF2-40B4-BE49-F238E27FC236}">
                    <a16:creationId xmlns:a16="http://schemas.microsoft.com/office/drawing/2014/main" id="{21325516-13BE-4D60-0FC6-940049CEE2DB}"/>
                  </a:ext>
                </a:extLst>
              </p:cNvPr>
              <p:cNvSpPr txBox="1"/>
              <p:nvPr/>
            </p:nvSpPr>
            <p:spPr>
              <a:xfrm>
                <a:off x="1796195" y="1724369"/>
                <a:ext cx="429926" cy="246221"/>
              </a:xfrm>
              <a:prstGeom prst="rect">
                <a:avLst/>
              </a:prstGeom>
              <a:noFill/>
            </p:spPr>
            <p:txBody>
              <a:bodyPr wrap="none" rtlCol="0">
                <a:spAutoFit/>
              </a:bodyPr>
              <a:lstStyle/>
              <a:p>
                <a:pPr algn="r"/>
                <a:r>
                  <a:rPr lang="de-DE" sz="1000"/>
                  <a:t>600</a:t>
                </a:r>
              </a:p>
            </p:txBody>
          </p:sp>
          <p:sp>
            <p:nvSpPr>
              <p:cNvPr id="13" name="Textfeld 12">
                <a:extLst>
                  <a:ext uri="{FF2B5EF4-FFF2-40B4-BE49-F238E27FC236}">
                    <a16:creationId xmlns:a16="http://schemas.microsoft.com/office/drawing/2014/main" id="{DE45BF24-1F31-D64C-A91B-B08F0ED6D9F6}"/>
                  </a:ext>
                </a:extLst>
              </p:cNvPr>
              <p:cNvSpPr txBox="1"/>
              <p:nvPr/>
            </p:nvSpPr>
            <p:spPr>
              <a:xfrm>
                <a:off x="1796195" y="2469538"/>
                <a:ext cx="429926" cy="246221"/>
              </a:xfrm>
              <a:prstGeom prst="rect">
                <a:avLst/>
              </a:prstGeom>
              <a:noFill/>
            </p:spPr>
            <p:txBody>
              <a:bodyPr wrap="none" rtlCol="0">
                <a:spAutoFit/>
              </a:bodyPr>
              <a:lstStyle/>
              <a:p>
                <a:pPr algn="r"/>
                <a:r>
                  <a:rPr lang="de-DE" sz="1000"/>
                  <a:t>400</a:t>
                </a:r>
              </a:p>
            </p:txBody>
          </p:sp>
          <p:sp>
            <p:nvSpPr>
              <p:cNvPr id="14" name="Textfeld 13">
                <a:extLst>
                  <a:ext uri="{FF2B5EF4-FFF2-40B4-BE49-F238E27FC236}">
                    <a16:creationId xmlns:a16="http://schemas.microsoft.com/office/drawing/2014/main" id="{493EE6EA-9573-3D33-0D04-B600C862C91F}"/>
                  </a:ext>
                </a:extLst>
              </p:cNvPr>
              <p:cNvSpPr txBox="1"/>
              <p:nvPr/>
            </p:nvSpPr>
            <p:spPr>
              <a:xfrm>
                <a:off x="1796195" y="3214707"/>
                <a:ext cx="429926" cy="246221"/>
              </a:xfrm>
              <a:prstGeom prst="rect">
                <a:avLst/>
              </a:prstGeom>
              <a:noFill/>
            </p:spPr>
            <p:txBody>
              <a:bodyPr wrap="none" rtlCol="0">
                <a:spAutoFit/>
              </a:bodyPr>
              <a:lstStyle/>
              <a:p>
                <a:pPr algn="r"/>
                <a:r>
                  <a:rPr lang="de-DE" sz="1000"/>
                  <a:t>200</a:t>
                </a:r>
              </a:p>
            </p:txBody>
          </p:sp>
          <p:sp>
            <p:nvSpPr>
              <p:cNvPr id="15" name="Textfeld 14">
                <a:extLst>
                  <a:ext uri="{FF2B5EF4-FFF2-40B4-BE49-F238E27FC236}">
                    <a16:creationId xmlns:a16="http://schemas.microsoft.com/office/drawing/2014/main" id="{60AB6DCE-BC86-A4DD-732C-C1BEF24611BD}"/>
                  </a:ext>
                </a:extLst>
              </p:cNvPr>
              <p:cNvSpPr txBox="1"/>
              <p:nvPr/>
            </p:nvSpPr>
            <p:spPr>
              <a:xfrm>
                <a:off x="1738487" y="4353728"/>
                <a:ext cx="487634" cy="246221"/>
              </a:xfrm>
              <a:prstGeom prst="rect">
                <a:avLst/>
              </a:prstGeom>
              <a:noFill/>
            </p:spPr>
            <p:txBody>
              <a:bodyPr wrap="none" rtlCol="0">
                <a:spAutoFit/>
              </a:bodyPr>
              <a:lstStyle/>
              <a:p>
                <a:pPr algn="r"/>
                <a:r>
                  <a:rPr lang="de-DE" sz="1000"/>
                  <a:t>-100</a:t>
                </a:r>
              </a:p>
            </p:txBody>
          </p:sp>
          <p:sp>
            <p:nvSpPr>
              <p:cNvPr id="16" name="Textfeld 15">
                <a:extLst>
                  <a:ext uri="{FF2B5EF4-FFF2-40B4-BE49-F238E27FC236}">
                    <a16:creationId xmlns:a16="http://schemas.microsoft.com/office/drawing/2014/main" id="{9AD284CD-660C-5D96-4C0A-B9F50294DA2D}"/>
                  </a:ext>
                </a:extLst>
              </p:cNvPr>
              <p:cNvSpPr txBox="1"/>
              <p:nvPr/>
            </p:nvSpPr>
            <p:spPr>
              <a:xfrm>
                <a:off x="1959702" y="3974276"/>
                <a:ext cx="266419" cy="246221"/>
              </a:xfrm>
              <a:prstGeom prst="rect">
                <a:avLst/>
              </a:prstGeom>
              <a:noFill/>
            </p:spPr>
            <p:txBody>
              <a:bodyPr wrap="none" rtlCol="0">
                <a:spAutoFit/>
              </a:bodyPr>
              <a:lstStyle/>
              <a:p>
                <a:pPr algn="r"/>
                <a:r>
                  <a:rPr lang="de-DE" sz="1000"/>
                  <a:t>0</a:t>
                </a:r>
              </a:p>
            </p:txBody>
          </p:sp>
          <p:sp>
            <p:nvSpPr>
              <p:cNvPr id="17" name="Textfeld 16">
                <a:extLst>
                  <a:ext uri="{FF2B5EF4-FFF2-40B4-BE49-F238E27FC236}">
                    <a16:creationId xmlns:a16="http://schemas.microsoft.com/office/drawing/2014/main" id="{FCFD02EA-9177-9DD0-453D-1EC0B0FBEB9C}"/>
                  </a:ext>
                </a:extLst>
              </p:cNvPr>
              <p:cNvSpPr txBox="1"/>
              <p:nvPr/>
            </p:nvSpPr>
            <p:spPr>
              <a:xfrm>
                <a:off x="2115832" y="4527377"/>
                <a:ext cx="266419" cy="246221"/>
              </a:xfrm>
              <a:prstGeom prst="rect">
                <a:avLst/>
              </a:prstGeom>
              <a:noFill/>
            </p:spPr>
            <p:txBody>
              <a:bodyPr wrap="none" rtlCol="0">
                <a:spAutoFit/>
              </a:bodyPr>
              <a:lstStyle/>
              <a:p>
                <a:pPr algn="ctr"/>
                <a:r>
                  <a:rPr lang="de-DE" sz="1000"/>
                  <a:t>0</a:t>
                </a:r>
              </a:p>
            </p:txBody>
          </p:sp>
          <p:sp>
            <p:nvSpPr>
              <p:cNvPr id="18" name="Textfeld 17">
                <a:extLst>
                  <a:ext uri="{FF2B5EF4-FFF2-40B4-BE49-F238E27FC236}">
                    <a16:creationId xmlns:a16="http://schemas.microsoft.com/office/drawing/2014/main" id="{589A7267-D276-04AE-EA70-07ACE77950E7}"/>
                  </a:ext>
                </a:extLst>
              </p:cNvPr>
              <p:cNvSpPr txBox="1"/>
              <p:nvPr/>
            </p:nvSpPr>
            <p:spPr>
              <a:xfrm>
                <a:off x="2663355" y="4527377"/>
                <a:ext cx="348173" cy="246221"/>
              </a:xfrm>
              <a:prstGeom prst="rect">
                <a:avLst/>
              </a:prstGeom>
              <a:noFill/>
            </p:spPr>
            <p:txBody>
              <a:bodyPr wrap="none" rtlCol="0">
                <a:spAutoFit/>
              </a:bodyPr>
              <a:lstStyle/>
              <a:p>
                <a:pPr algn="ctr"/>
                <a:r>
                  <a:rPr lang="de-DE" sz="1000"/>
                  <a:t>15</a:t>
                </a:r>
              </a:p>
            </p:txBody>
          </p:sp>
          <p:sp>
            <p:nvSpPr>
              <p:cNvPr id="19" name="Textfeld 18">
                <a:extLst>
                  <a:ext uri="{FF2B5EF4-FFF2-40B4-BE49-F238E27FC236}">
                    <a16:creationId xmlns:a16="http://schemas.microsoft.com/office/drawing/2014/main" id="{86D9E131-65A4-D83E-FFC4-68F3AA027CA7}"/>
                  </a:ext>
                </a:extLst>
              </p:cNvPr>
              <p:cNvSpPr txBox="1"/>
              <p:nvPr/>
            </p:nvSpPr>
            <p:spPr>
              <a:xfrm>
                <a:off x="3227547" y="4527377"/>
                <a:ext cx="348173" cy="246221"/>
              </a:xfrm>
              <a:prstGeom prst="rect">
                <a:avLst/>
              </a:prstGeom>
              <a:noFill/>
            </p:spPr>
            <p:txBody>
              <a:bodyPr wrap="none" rtlCol="0">
                <a:spAutoFit/>
              </a:bodyPr>
              <a:lstStyle/>
              <a:p>
                <a:pPr algn="ctr"/>
                <a:r>
                  <a:rPr lang="de-DE" sz="1000"/>
                  <a:t>30</a:t>
                </a:r>
              </a:p>
            </p:txBody>
          </p:sp>
          <p:sp>
            <p:nvSpPr>
              <p:cNvPr id="20" name="Textfeld 19">
                <a:extLst>
                  <a:ext uri="{FF2B5EF4-FFF2-40B4-BE49-F238E27FC236}">
                    <a16:creationId xmlns:a16="http://schemas.microsoft.com/office/drawing/2014/main" id="{4B1DABC0-D8E4-2E1B-2EAD-0E763BA40743}"/>
                  </a:ext>
                </a:extLst>
              </p:cNvPr>
              <p:cNvSpPr txBox="1"/>
              <p:nvPr/>
            </p:nvSpPr>
            <p:spPr>
              <a:xfrm>
                <a:off x="4397912" y="4527377"/>
                <a:ext cx="348173" cy="246221"/>
              </a:xfrm>
              <a:prstGeom prst="rect">
                <a:avLst/>
              </a:prstGeom>
              <a:noFill/>
            </p:spPr>
            <p:txBody>
              <a:bodyPr wrap="none" rtlCol="0">
                <a:spAutoFit/>
              </a:bodyPr>
              <a:lstStyle/>
              <a:p>
                <a:pPr algn="ctr"/>
                <a:r>
                  <a:rPr lang="de-DE" sz="1000"/>
                  <a:t>60</a:t>
                </a:r>
              </a:p>
            </p:txBody>
          </p:sp>
          <p:sp>
            <p:nvSpPr>
              <p:cNvPr id="21" name="Textfeld 20">
                <a:extLst>
                  <a:ext uri="{FF2B5EF4-FFF2-40B4-BE49-F238E27FC236}">
                    <a16:creationId xmlns:a16="http://schemas.microsoft.com/office/drawing/2014/main" id="{6C5D77D7-DE06-9D40-BBA5-9921D1CE0AD0}"/>
                  </a:ext>
                </a:extLst>
              </p:cNvPr>
              <p:cNvSpPr txBox="1"/>
              <p:nvPr/>
            </p:nvSpPr>
            <p:spPr>
              <a:xfrm>
                <a:off x="5522137" y="4527376"/>
                <a:ext cx="348173" cy="246221"/>
              </a:xfrm>
              <a:prstGeom prst="rect">
                <a:avLst/>
              </a:prstGeom>
              <a:noFill/>
            </p:spPr>
            <p:txBody>
              <a:bodyPr wrap="none" rtlCol="0">
                <a:spAutoFit/>
              </a:bodyPr>
              <a:lstStyle/>
              <a:p>
                <a:pPr algn="ctr"/>
                <a:r>
                  <a:rPr lang="de-DE" sz="1000"/>
                  <a:t>90</a:t>
                </a:r>
              </a:p>
            </p:txBody>
          </p:sp>
          <p:sp>
            <p:nvSpPr>
              <p:cNvPr id="22" name="Textfeld 21">
                <a:extLst>
                  <a:ext uri="{FF2B5EF4-FFF2-40B4-BE49-F238E27FC236}">
                    <a16:creationId xmlns:a16="http://schemas.microsoft.com/office/drawing/2014/main" id="{A9A7BCEA-637A-C351-4E10-0B0AF8BF4BE0}"/>
                  </a:ext>
                </a:extLst>
              </p:cNvPr>
              <p:cNvSpPr txBox="1"/>
              <p:nvPr/>
            </p:nvSpPr>
            <p:spPr>
              <a:xfrm>
                <a:off x="6646362" y="4527376"/>
                <a:ext cx="429926" cy="246221"/>
              </a:xfrm>
              <a:prstGeom prst="rect">
                <a:avLst/>
              </a:prstGeom>
              <a:noFill/>
            </p:spPr>
            <p:txBody>
              <a:bodyPr wrap="none" rtlCol="0">
                <a:spAutoFit/>
              </a:bodyPr>
              <a:lstStyle/>
              <a:p>
                <a:pPr algn="ctr"/>
                <a:r>
                  <a:rPr lang="de-DE" sz="1000"/>
                  <a:t>120</a:t>
                </a:r>
              </a:p>
            </p:txBody>
          </p:sp>
          <p:sp>
            <p:nvSpPr>
              <p:cNvPr id="23" name="Textfeld 22">
                <a:extLst>
                  <a:ext uri="{FF2B5EF4-FFF2-40B4-BE49-F238E27FC236}">
                    <a16:creationId xmlns:a16="http://schemas.microsoft.com/office/drawing/2014/main" id="{FC0384EC-5647-6969-419D-B65958BAE05D}"/>
                  </a:ext>
                </a:extLst>
              </p:cNvPr>
              <p:cNvSpPr txBox="1"/>
              <p:nvPr/>
            </p:nvSpPr>
            <p:spPr>
              <a:xfrm>
                <a:off x="4397912" y="1649047"/>
                <a:ext cx="1215076" cy="170079"/>
              </a:xfrm>
              <a:prstGeom prst="rect">
                <a:avLst/>
              </a:prstGeom>
              <a:solidFill>
                <a:schemeClr val="bg1"/>
              </a:solidFill>
            </p:spPr>
            <p:txBody>
              <a:bodyPr wrap="none" lIns="36000" tIns="0" rIns="36000" bIns="0" rtlCol="0">
                <a:spAutoFit/>
              </a:bodyPr>
              <a:lstStyle/>
              <a:p>
                <a:r>
                  <a:rPr lang="de-DE" sz="1000" dirty="0"/>
                  <a:t>Glukose [mg/dl]</a:t>
                </a:r>
              </a:p>
            </p:txBody>
          </p:sp>
          <p:sp>
            <p:nvSpPr>
              <p:cNvPr id="24" name="Textfeld 23">
                <a:extLst>
                  <a:ext uri="{FF2B5EF4-FFF2-40B4-BE49-F238E27FC236}">
                    <a16:creationId xmlns:a16="http://schemas.microsoft.com/office/drawing/2014/main" id="{362E94A3-3D8D-2613-5B3B-E034CF82D026}"/>
                  </a:ext>
                </a:extLst>
              </p:cNvPr>
              <p:cNvSpPr txBox="1"/>
              <p:nvPr/>
            </p:nvSpPr>
            <p:spPr>
              <a:xfrm>
                <a:off x="5796168" y="1656604"/>
                <a:ext cx="154457" cy="153888"/>
              </a:xfrm>
              <a:prstGeom prst="rect">
                <a:avLst/>
              </a:prstGeom>
              <a:solidFill>
                <a:schemeClr val="bg1"/>
              </a:solidFill>
            </p:spPr>
            <p:txBody>
              <a:bodyPr wrap="none" lIns="36000" tIns="0" rIns="36000" bIns="0" rtlCol="0">
                <a:spAutoFit/>
              </a:bodyPr>
              <a:lstStyle/>
              <a:p>
                <a:r>
                  <a:rPr lang="de-DE" sz="1000"/>
                  <a:t>n</a:t>
                </a:r>
              </a:p>
            </p:txBody>
          </p:sp>
          <p:sp>
            <p:nvSpPr>
              <p:cNvPr id="25" name="Textfeld 24">
                <a:extLst>
                  <a:ext uri="{FF2B5EF4-FFF2-40B4-BE49-F238E27FC236}">
                    <a16:creationId xmlns:a16="http://schemas.microsoft.com/office/drawing/2014/main" id="{2EDF8526-018B-938B-781A-B6B72D570D3B}"/>
                  </a:ext>
                </a:extLst>
              </p:cNvPr>
              <p:cNvSpPr txBox="1"/>
              <p:nvPr/>
            </p:nvSpPr>
            <p:spPr>
              <a:xfrm>
                <a:off x="4421410" y="1842414"/>
                <a:ext cx="481468" cy="153888"/>
              </a:xfrm>
              <a:prstGeom prst="rect">
                <a:avLst/>
              </a:prstGeom>
              <a:solidFill>
                <a:schemeClr val="bg1"/>
              </a:solidFill>
            </p:spPr>
            <p:txBody>
              <a:bodyPr wrap="none" lIns="36000" tIns="0" rIns="36000" bIns="0" rtlCol="0">
                <a:spAutoFit/>
              </a:bodyPr>
              <a:lstStyle/>
              <a:p>
                <a:pPr algn="ctr"/>
                <a:r>
                  <a:rPr lang="de-DE" sz="1000"/>
                  <a:t>79–89</a:t>
                </a:r>
              </a:p>
            </p:txBody>
          </p:sp>
          <p:sp>
            <p:nvSpPr>
              <p:cNvPr id="26" name="Textfeld 25">
                <a:extLst>
                  <a:ext uri="{FF2B5EF4-FFF2-40B4-BE49-F238E27FC236}">
                    <a16:creationId xmlns:a16="http://schemas.microsoft.com/office/drawing/2014/main" id="{AC94E292-DB60-772F-DDDA-E6EA5EAC42A1}"/>
                  </a:ext>
                </a:extLst>
              </p:cNvPr>
              <p:cNvSpPr txBox="1"/>
              <p:nvPr/>
            </p:nvSpPr>
            <p:spPr>
              <a:xfrm>
                <a:off x="4421410" y="1987949"/>
                <a:ext cx="481469" cy="153888"/>
              </a:xfrm>
              <a:prstGeom prst="rect">
                <a:avLst/>
              </a:prstGeom>
              <a:solidFill>
                <a:schemeClr val="bg1"/>
              </a:solidFill>
            </p:spPr>
            <p:txBody>
              <a:bodyPr wrap="none" lIns="36000" tIns="0" rIns="36000" bIns="0" rtlCol="0">
                <a:spAutoFit/>
              </a:bodyPr>
              <a:lstStyle/>
              <a:p>
                <a:pPr algn="ctr"/>
                <a:r>
                  <a:rPr lang="de-DE" sz="1000"/>
                  <a:t>90–99</a:t>
                </a:r>
              </a:p>
            </p:txBody>
          </p:sp>
          <p:sp>
            <p:nvSpPr>
              <p:cNvPr id="27" name="Textfeld 26">
                <a:extLst>
                  <a:ext uri="{FF2B5EF4-FFF2-40B4-BE49-F238E27FC236}">
                    <a16:creationId xmlns:a16="http://schemas.microsoft.com/office/drawing/2014/main" id="{5EB3F43A-8BD5-3E2D-8CD9-B5222D7B05EA}"/>
                  </a:ext>
                </a:extLst>
              </p:cNvPr>
              <p:cNvSpPr txBox="1"/>
              <p:nvPr/>
            </p:nvSpPr>
            <p:spPr>
              <a:xfrm>
                <a:off x="4340204" y="2131671"/>
                <a:ext cx="644976" cy="153888"/>
              </a:xfrm>
              <a:prstGeom prst="rect">
                <a:avLst/>
              </a:prstGeom>
              <a:solidFill>
                <a:schemeClr val="bg1"/>
              </a:solidFill>
            </p:spPr>
            <p:txBody>
              <a:bodyPr wrap="none" lIns="36000" tIns="0" rIns="36000" bIns="0" rtlCol="0">
                <a:spAutoFit/>
              </a:bodyPr>
              <a:lstStyle/>
              <a:p>
                <a:pPr algn="ctr"/>
                <a:r>
                  <a:rPr lang="de-DE" sz="1000"/>
                  <a:t>100–114</a:t>
                </a:r>
              </a:p>
            </p:txBody>
          </p:sp>
          <p:sp>
            <p:nvSpPr>
              <p:cNvPr id="28" name="Textfeld 27">
                <a:extLst>
                  <a:ext uri="{FF2B5EF4-FFF2-40B4-BE49-F238E27FC236}">
                    <a16:creationId xmlns:a16="http://schemas.microsoft.com/office/drawing/2014/main" id="{55AFFCFC-68EF-1BE8-E387-911CE5FD3903}"/>
                  </a:ext>
                </a:extLst>
              </p:cNvPr>
              <p:cNvSpPr txBox="1"/>
              <p:nvPr/>
            </p:nvSpPr>
            <p:spPr>
              <a:xfrm>
                <a:off x="4333761" y="2285559"/>
                <a:ext cx="644976" cy="153888"/>
              </a:xfrm>
              <a:prstGeom prst="rect">
                <a:avLst/>
              </a:prstGeom>
              <a:solidFill>
                <a:schemeClr val="bg1"/>
              </a:solidFill>
            </p:spPr>
            <p:txBody>
              <a:bodyPr wrap="none" lIns="36000" tIns="0" rIns="36000" bIns="0" rtlCol="0">
                <a:spAutoFit/>
              </a:bodyPr>
              <a:lstStyle/>
              <a:p>
                <a:pPr algn="ctr"/>
                <a:r>
                  <a:rPr lang="de-DE" sz="1000"/>
                  <a:t>115–149</a:t>
                </a:r>
              </a:p>
            </p:txBody>
          </p:sp>
          <p:sp>
            <p:nvSpPr>
              <p:cNvPr id="29" name="Textfeld 28">
                <a:extLst>
                  <a:ext uri="{FF2B5EF4-FFF2-40B4-BE49-F238E27FC236}">
                    <a16:creationId xmlns:a16="http://schemas.microsoft.com/office/drawing/2014/main" id="{E53D6270-EE77-51FB-7208-724DAC59006B}"/>
                  </a:ext>
                </a:extLst>
              </p:cNvPr>
              <p:cNvSpPr txBox="1"/>
              <p:nvPr/>
            </p:nvSpPr>
            <p:spPr>
              <a:xfrm>
                <a:off x="4333761" y="2438760"/>
                <a:ext cx="644976" cy="153888"/>
              </a:xfrm>
              <a:prstGeom prst="rect">
                <a:avLst/>
              </a:prstGeom>
              <a:solidFill>
                <a:schemeClr val="bg1"/>
              </a:solidFill>
            </p:spPr>
            <p:txBody>
              <a:bodyPr wrap="none" lIns="36000" tIns="0" rIns="36000" bIns="0" rtlCol="0">
                <a:spAutoFit/>
              </a:bodyPr>
              <a:lstStyle/>
              <a:p>
                <a:pPr algn="ctr"/>
                <a:r>
                  <a:rPr lang="de-DE" sz="1000"/>
                  <a:t>150–349</a:t>
                </a:r>
              </a:p>
            </p:txBody>
          </p:sp>
          <p:sp>
            <p:nvSpPr>
              <p:cNvPr id="30" name="Textfeld 29">
                <a:extLst>
                  <a:ext uri="{FF2B5EF4-FFF2-40B4-BE49-F238E27FC236}">
                    <a16:creationId xmlns:a16="http://schemas.microsoft.com/office/drawing/2014/main" id="{B7D8784D-ED7D-564A-751E-C45D73CE65CF}"/>
                  </a:ext>
                </a:extLst>
              </p:cNvPr>
              <p:cNvSpPr txBox="1"/>
              <p:nvPr/>
            </p:nvSpPr>
            <p:spPr>
              <a:xfrm>
                <a:off x="5796168" y="1842414"/>
                <a:ext cx="236210" cy="153888"/>
              </a:xfrm>
              <a:prstGeom prst="rect">
                <a:avLst/>
              </a:prstGeom>
              <a:solidFill>
                <a:schemeClr val="bg1"/>
              </a:solidFill>
            </p:spPr>
            <p:txBody>
              <a:bodyPr wrap="none" lIns="36000" tIns="0" rIns="36000" bIns="0" rtlCol="0">
                <a:spAutoFit/>
              </a:bodyPr>
              <a:lstStyle/>
              <a:p>
                <a:pPr algn="r"/>
                <a:r>
                  <a:rPr lang="de-DE" sz="1000"/>
                  <a:t>24</a:t>
                </a:r>
              </a:p>
            </p:txBody>
          </p:sp>
          <p:sp>
            <p:nvSpPr>
              <p:cNvPr id="31" name="Textfeld 30">
                <a:extLst>
                  <a:ext uri="{FF2B5EF4-FFF2-40B4-BE49-F238E27FC236}">
                    <a16:creationId xmlns:a16="http://schemas.microsoft.com/office/drawing/2014/main" id="{13483E3E-5BEB-C2DA-354A-ACC8F58AC0BD}"/>
                  </a:ext>
                </a:extLst>
              </p:cNvPr>
              <p:cNvSpPr txBox="1"/>
              <p:nvPr/>
            </p:nvSpPr>
            <p:spPr>
              <a:xfrm>
                <a:off x="5796168" y="1986253"/>
                <a:ext cx="236210" cy="153888"/>
              </a:xfrm>
              <a:prstGeom prst="rect">
                <a:avLst/>
              </a:prstGeom>
              <a:solidFill>
                <a:schemeClr val="bg1"/>
              </a:solidFill>
            </p:spPr>
            <p:txBody>
              <a:bodyPr wrap="none" lIns="36000" tIns="0" rIns="36000" bIns="0" rtlCol="0">
                <a:spAutoFit/>
              </a:bodyPr>
              <a:lstStyle/>
              <a:p>
                <a:pPr algn="r"/>
                <a:r>
                  <a:rPr lang="de-DE" sz="1000"/>
                  <a:t>20</a:t>
                </a:r>
              </a:p>
            </p:txBody>
          </p:sp>
          <p:sp>
            <p:nvSpPr>
              <p:cNvPr id="32" name="Textfeld 31">
                <a:extLst>
                  <a:ext uri="{FF2B5EF4-FFF2-40B4-BE49-F238E27FC236}">
                    <a16:creationId xmlns:a16="http://schemas.microsoft.com/office/drawing/2014/main" id="{2EC1D087-B16B-D9D5-CF2A-3500CCBEB909}"/>
                  </a:ext>
                </a:extLst>
              </p:cNvPr>
              <p:cNvSpPr txBox="1"/>
              <p:nvPr/>
            </p:nvSpPr>
            <p:spPr>
              <a:xfrm>
                <a:off x="5878468" y="2131671"/>
                <a:ext cx="154457" cy="153888"/>
              </a:xfrm>
              <a:prstGeom prst="rect">
                <a:avLst/>
              </a:prstGeom>
              <a:solidFill>
                <a:schemeClr val="bg1"/>
              </a:solidFill>
            </p:spPr>
            <p:txBody>
              <a:bodyPr wrap="none" lIns="36000" tIns="0" rIns="36000" bIns="0" rtlCol="0">
                <a:spAutoFit/>
              </a:bodyPr>
              <a:lstStyle/>
              <a:p>
                <a:pPr algn="r"/>
                <a:r>
                  <a:rPr lang="de-DE" sz="1000"/>
                  <a:t>7</a:t>
                </a:r>
              </a:p>
            </p:txBody>
          </p:sp>
          <p:sp>
            <p:nvSpPr>
              <p:cNvPr id="33" name="Textfeld 32">
                <a:extLst>
                  <a:ext uri="{FF2B5EF4-FFF2-40B4-BE49-F238E27FC236}">
                    <a16:creationId xmlns:a16="http://schemas.microsoft.com/office/drawing/2014/main" id="{A8B7EB67-6D9F-B50B-2884-89D50621EB57}"/>
                  </a:ext>
                </a:extLst>
              </p:cNvPr>
              <p:cNvSpPr txBox="1"/>
              <p:nvPr/>
            </p:nvSpPr>
            <p:spPr>
              <a:xfrm>
                <a:off x="5877921" y="2288959"/>
                <a:ext cx="154457" cy="153888"/>
              </a:xfrm>
              <a:prstGeom prst="rect">
                <a:avLst/>
              </a:prstGeom>
              <a:solidFill>
                <a:schemeClr val="bg1"/>
              </a:solidFill>
            </p:spPr>
            <p:txBody>
              <a:bodyPr wrap="none" lIns="36000" tIns="0" rIns="36000" bIns="0" rtlCol="0">
                <a:spAutoFit/>
              </a:bodyPr>
              <a:lstStyle/>
              <a:p>
                <a:pPr algn="r"/>
                <a:r>
                  <a:rPr lang="de-DE" sz="1000"/>
                  <a:t>3</a:t>
                </a:r>
              </a:p>
            </p:txBody>
          </p:sp>
          <p:sp>
            <p:nvSpPr>
              <p:cNvPr id="34" name="Textfeld 33">
                <a:extLst>
                  <a:ext uri="{FF2B5EF4-FFF2-40B4-BE49-F238E27FC236}">
                    <a16:creationId xmlns:a16="http://schemas.microsoft.com/office/drawing/2014/main" id="{1C5FA4B2-E5F7-E3FF-E380-6D5DD8342E42}"/>
                  </a:ext>
                </a:extLst>
              </p:cNvPr>
              <p:cNvSpPr txBox="1"/>
              <p:nvPr/>
            </p:nvSpPr>
            <p:spPr>
              <a:xfrm>
                <a:off x="5796168" y="2438760"/>
                <a:ext cx="236210" cy="153888"/>
              </a:xfrm>
              <a:prstGeom prst="rect">
                <a:avLst/>
              </a:prstGeom>
              <a:solidFill>
                <a:schemeClr val="bg1"/>
              </a:solidFill>
            </p:spPr>
            <p:txBody>
              <a:bodyPr wrap="none" lIns="36000" tIns="0" rIns="36000" bIns="0" rtlCol="0">
                <a:spAutoFit/>
              </a:bodyPr>
              <a:lstStyle/>
              <a:p>
                <a:pPr algn="r"/>
                <a:r>
                  <a:rPr lang="de-DE" sz="1000"/>
                  <a:t>12</a:t>
                </a:r>
              </a:p>
            </p:txBody>
          </p:sp>
          <p:sp>
            <p:nvSpPr>
              <p:cNvPr id="35" name="Textfeld 34">
                <a:extLst>
                  <a:ext uri="{FF2B5EF4-FFF2-40B4-BE49-F238E27FC236}">
                    <a16:creationId xmlns:a16="http://schemas.microsoft.com/office/drawing/2014/main" id="{82225D89-6268-322F-3F5E-15A78C8F9EE9}"/>
                  </a:ext>
                </a:extLst>
              </p:cNvPr>
              <p:cNvSpPr txBox="1"/>
              <p:nvPr/>
            </p:nvSpPr>
            <p:spPr>
              <a:xfrm>
                <a:off x="4123798" y="4769847"/>
                <a:ext cx="896399" cy="246221"/>
              </a:xfrm>
              <a:prstGeom prst="rect">
                <a:avLst/>
              </a:prstGeom>
              <a:noFill/>
            </p:spPr>
            <p:txBody>
              <a:bodyPr wrap="none" rtlCol="0">
                <a:spAutoFit/>
              </a:bodyPr>
              <a:lstStyle/>
              <a:p>
                <a:pPr algn="ctr"/>
                <a:r>
                  <a:rPr lang="de-DE" sz="1000" b="1"/>
                  <a:t>Zeit [Min]</a:t>
                </a:r>
              </a:p>
            </p:txBody>
          </p:sp>
          <p:sp>
            <p:nvSpPr>
              <p:cNvPr id="36" name="Textfeld 35">
                <a:extLst>
                  <a:ext uri="{FF2B5EF4-FFF2-40B4-BE49-F238E27FC236}">
                    <a16:creationId xmlns:a16="http://schemas.microsoft.com/office/drawing/2014/main" id="{911A6520-8602-7B20-F9C4-FAB00F9015A0}"/>
                  </a:ext>
                </a:extLst>
              </p:cNvPr>
              <p:cNvSpPr txBox="1"/>
              <p:nvPr/>
            </p:nvSpPr>
            <p:spPr>
              <a:xfrm rot="16200000">
                <a:off x="362473" y="2582895"/>
                <a:ext cx="2682648" cy="265728"/>
              </a:xfrm>
              <a:prstGeom prst="rect">
                <a:avLst/>
              </a:prstGeom>
              <a:noFill/>
            </p:spPr>
            <p:txBody>
              <a:bodyPr wrap="none" rtlCol="0">
                <a:spAutoFit/>
              </a:bodyPr>
              <a:lstStyle/>
              <a:p>
                <a:pPr algn="ctr"/>
                <a:r>
                  <a:rPr lang="de-DE" sz="1000" b="1" dirty="0"/>
                  <a:t>Relative akute Insulinantwort*</a:t>
                </a:r>
              </a:p>
            </p:txBody>
          </p:sp>
        </p:grpSp>
      </p:grpSp>
      <p:sp>
        <p:nvSpPr>
          <p:cNvPr id="39" name="TextBox 3037">
            <a:extLst>
              <a:ext uri="{FF2B5EF4-FFF2-40B4-BE49-F238E27FC236}">
                <a16:creationId xmlns:a16="http://schemas.microsoft.com/office/drawing/2014/main" id="{B95E1A59-8FA7-7FC3-0597-9289FB64A7D7}"/>
              </a:ext>
            </a:extLst>
          </p:cNvPr>
          <p:cNvSpPr txBox="1"/>
          <p:nvPr/>
        </p:nvSpPr>
        <p:spPr>
          <a:xfrm>
            <a:off x="292893" y="4846238"/>
            <a:ext cx="7517924" cy="276999"/>
          </a:xfrm>
          <a:prstGeom prst="rect">
            <a:avLst/>
          </a:prstGeom>
          <a:noFill/>
        </p:spPr>
        <p:txBody>
          <a:bodyPr wrap="square" rtlCol="0" anchor="b">
            <a:spAutoFit/>
          </a:bodyPr>
          <a:lstStyle/>
          <a:p>
            <a:pPr lvl="0" defTabSz="685766">
              <a:buClr>
                <a:srgbClr val="2F4B95"/>
              </a:buClr>
              <a:defRPr/>
            </a:pPr>
            <a:r>
              <a:rPr kumimoji="0" lang="de-DE" sz="600" b="0" i="0" u="none" strike="noStrike" kern="1200" cap="none" spc="0" normalizeH="0" baseline="0" noProof="0" dirty="0">
                <a:ln>
                  <a:noFill/>
                </a:ln>
                <a:solidFill>
                  <a:srgbClr val="404040"/>
                </a:solidFill>
                <a:effectLst/>
                <a:uLnTx/>
                <a:uFillTx/>
                <a:latin typeface="Verdana"/>
                <a:ea typeface="Arial"/>
                <a:cs typeface="Arial"/>
              </a:rPr>
              <a:t>Abbildung modifiziert nach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Brunzell</a:t>
            </a:r>
            <a:r>
              <a:rPr kumimoji="0" lang="de-DE" sz="600" b="0" i="0" u="none" strike="noStrike" kern="1200" cap="none" spc="0" normalizeH="0" baseline="0" noProof="0" dirty="0">
                <a:ln>
                  <a:noFill/>
                </a:ln>
                <a:solidFill>
                  <a:srgbClr val="404040"/>
                </a:solidFill>
                <a:effectLst/>
                <a:uLnTx/>
                <a:uFillTx/>
                <a:latin typeface="Verdana"/>
                <a:ea typeface="Arial"/>
                <a:cs typeface="Arial"/>
              </a:rPr>
              <a:t> JD 1976</a:t>
            </a:r>
            <a:r>
              <a:rPr kumimoji="0" lang="de-DE" sz="600" b="0" i="0" u="none" strike="noStrike" kern="1200" cap="none" spc="0" normalizeH="0" baseline="30000" noProof="0" dirty="0">
                <a:ln>
                  <a:noFill/>
                </a:ln>
                <a:solidFill>
                  <a:srgbClr val="404040"/>
                </a:solidFill>
                <a:effectLst/>
                <a:uLnTx/>
                <a:uFillTx/>
                <a:latin typeface="Verdana"/>
                <a:ea typeface="Arial"/>
                <a:cs typeface="Arial"/>
              </a:rPr>
              <a:t>1</a:t>
            </a:r>
            <a:r>
              <a:rPr kumimoji="0" lang="de-DE" sz="600" b="0" i="0" u="none" strike="noStrike" kern="1200" cap="none" spc="0" normalizeH="0" noProof="0" dirty="0">
                <a:ln>
                  <a:noFill/>
                </a:ln>
                <a:solidFill>
                  <a:srgbClr val="404040"/>
                </a:solidFill>
                <a:effectLst/>
                <a:uLnTx/>
                <a:uFillTx/>
                <a:latin typeface="Verdana"/>
                <a:ea typeface="Arial"/>
                <a:cs typeface="Arial"/>
              </a:rPr>
              <a:t>. NBZ: Nüchternblutzucker. * Prozentuale Veränderung gegenüber dem Ausgangswert.</a:t>
            </a:r>
            <a:endParaRPr kumimoji="0" lang="de-DE" sz="600" b="0" i="0" u="none" strike="noStrike" kern="1200" cap="none" spc="0" normalizeH="0" baseline="30000" noProof="0" dirty="0">
              <a:ln>
                <a:noFill/>
              </a:ln>
              <a:solidFill>
                <a:srgbClr val="404040"/>
              </a:solidFill>
              <a:effectLst/>
              <a:uLnTx/>
              <a:uFillTx/>
              <a:latin typeface="Verdana"/>
              <a:ea typeface="Arial"/>
              <a:cs typeface="Arial"/>
            </a:endParaRPr>
          </a:p>
          <a:p>
            <a:pPr lvl="0" defTabSz="685766">
              <a:buClr>
                <a:srgbClr val="2F4B95"/>
              </a:buClr>
              <a:defRPr/>
            </a:pPr>
            <a:r>
              <a:rPr kumimoji="0" lang="de-DE" sz="600" b="1" i="0" u="none" strike="noStrike" kern="1200" cap="none" spc="0" normalizeH="0" baseline="0" noProof="0" dirty="0">
                <a:ln>
                  <a:noFill/>
                </a:ln>
                <a:solidFill>
                  <a:srgbClr val="404040"/>
                </a:solidFill>
                <a:effectLst/>
                <a:uLnTx/>
                <a:uFillTx/>
                <a:latin typeface="Verdana"/>
                <a:ea typeface="Arial"/>
                <a:cs typeface="Arial"/>
              </a:rPr>
              <a:t>1.</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Brunzell</a:t>
            </a:r>
            <a:r>
              <a:rPr kumimoji="0" lang="de-DE" sz="600" b="0" i="0" u="none" strike="noStrike" kern="1200" cap="none" spc="0" normalizeH="0" baseline="0" noProof="0" dirty="0">
                <a:ln>
                  <a:noFill/>
                </a:ln>
                <a:solidFill>
                  <a:srgbClr val="404040"/>
                </a:solidFill>
                <a:effectLst/>
                <a:uLnTx/>
                <a:uFillTx/>
                <a:latin typeface="Verdana"/>
                <a:ea typeface="Arial"/>
                <a:cs typeface="Arial"/>
              </a:rPr>
              <a:t> JD </a:t>
            </a:r>
            <a:r>
              <a:rPr kumimoji="0" lang="de-DE" sz="600" b="0" i="1" u="none" strike="noStrike" kern="1200" cap="none" spc="0" normalizeH="0" baseline="0" noProof="0" dirty="0">
                <a:ln>
                  <a:noFill/>
                </a:ln>
                <a:solidFill>
                  <a:srgbClr val="404040"/>
                </a:solidFill>
                <a:effectLst/>
                <a:uLnTx/>
                <a:uFillTx/>
                <a:latin typeface="Verdana"/>
                <a:ea typeface="Arial"/>
                <a:cs typeface="Arial"/>
              </a:rPr>
              <a:t>et al. J </a:t>
            </a:r>
            <a:r>
              <a:rPr kumimoji="0" lang="de-DE" sz="600" b="0" i="1" u="none" strike="noStrike" kern="1200" cap="none" spc="0" normalizeH="0" baseline="0" noProof="0" dirty="0" err="1">
                <a:ln>
                  <a:noFill/>
                </a:ln>
                <a:solidFill>
                  <a:srgbClr val="404040"/>
                </a:solidFill>
                <a:effectLst/>
                <a:uLnTx/>
                <a:uFillTx/>
                <a:latin typeface="Verdana"/>
                <a:ea typeface="Arial"/>
                <a:cs typeface="Arial"/>
              </a:rPr>
              <a:t>Clin</a:t>
            </a:r>
            <a:r>
              <a:rPr kumimoji="0" lang="de-DE" sz="600" b="0" i="1" u="none" strike="noStrike" kern="1200" cap="none" spc="0" normalizeH="0" baseline="0" noProof="0" dirty="0">
                <a:ln>
                  <a:noFill/>
                </a:ln>
                <a:solidFill>
                  <a:srgbClr val="404040"/>
                </a:solidFill>
                <a:effectLst/>
                <a:uLnTx/>
                <a:uFillTx/>
                <a:latin typeface="Verdana"/>
                <a:ea typeface="Arial"/>
                <a:cs typeface="Arial"/>
              </a:rPr>
              <a:t> </a:t>
            </a:r>
            <a:r>
              <a:rPr kumimoji="0" lang="de-DE" sz="600" b="0" i="1" u="none" strike="noStrike" kern="1200" cap="none" spc="0" normalizeH="0" baseline="0" noProof="0" dirty="0" err="1">
                <a:ln>
                  <a:noFill/>
                </a:ln>
                <a:solidFill>
                  <a:srgbClr val="404040"/>
                </a:solidFill>
                <a:effectLst/>
                <a:uLnTx/>
                <a:uFillTx/>
                <a:latin typeface="Verdana"/>
                <a:ea typeface="Arial"/>
                <a:cs typeface="Arial"/>
              </a:rPr>
              <a:t>Endocrinol</a:t>
            </a:r>
            <a:r>
              <a:rPr kumimoji="0" lang="de-DE" sz="600" b="0" i="1" u="none" strike="noStrike" kern="1200" cap="none" spc="0" normalizeH="0" baseline="0" noProof="0" dirty="0">
                <a:ln>
                  <a:noFill/>
                </a:ln>
                <a:solidFill>
                  <a:srgbClr val="404040"/>
                </a:solidFill>
                <a:effectLst/>
                <a:uLnTx/>
                <a:uFillTx/>
                <a:latin typeface="Verdana"/>
                <a:ea typeface="Arial"/>
                <a:cs typeface="Arial"/>
              </a:rPr>
              <a:t> </a:t>
            </a:r>
            <a:r>
              <a:rPr kumimoji="0" lang="de-DE" sz="600" b="0" i="1" u="none" strike="noStrike" kern="1200" cap="none" spc="0" normalizeH="0" baseline="0" noProof="0" dirty="0" err="1">
                <a:ln>
                  <a:noFill/>
                </a:ln>
                <a:solidFill>
                  <a:srgbClr val="404040"/>
                </a:solidFill>
                <a:effectLst/>
                <a:uLnTx/>
                <a:uFillTx/>
                <a:latin typeface="Verdana"/>
                <a:ea typeface="Arial"/>
                <a:cs typeface="Arial"/>
              </a:rPr>
              <a:t>Metab</a:t>
            </a:r>
            <a:r>
              <a:rPr kumimoji="0" lang="de-DE" sz="600" b="0" i="1"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a:ln>
                  <a:noFill/>
                </a:ln>
                <a:solidFill>
                  <a:srgbClr val="404040"/>
                </a:solidFill>
                <a:effectLst/>
                <a:uLnTx/>
                <a:uFillTx/>
                <a:latin typeface="Verdana"/>
                <a:ea typeface="Arial"/>
                <a:cs typeface="Arial"/>
              </a:rPr>
              <a:t>1976; 42: 222</a:t>
            </a:r>
            <a:r>
              <a:rPr lang="de-DE" sz="600" dirty="0">
                <a:solidFill>
                  <a:srgbClr val="404040"/>
                </a:solidFill>
                <a:ea typeface="Arial"/>
                <a:cs typeface="Arial"/>
              </a:rPr>
              <a:t>–</a:t>
            </a:r>
            <a:r>
              <a:rPr lang="de-DE" sz="600" dirty="0">
                <a:solidFill>
                  <a:srgbClr val="404040"/>
                </a:solidFill>
                <a:latin typeface="Verdana"/>
                <a:ea typeface="Arial"/>
                <a:cs typeface="Arial"/>
              </a:rPr>
              <a:t>9</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endParaRPr kumimoji="0" lang="en-US" sz="600" b="0" i="0" u="none" strike="noStrike" kern="1200" cap="none" spc="0" normalizeH="0" baseline="0" noProof="0" dirty="0">
              <a:ln>
                <a:noFill/>
              </a:ln>
              <a:solidFill>
                <a:srgbClr val="404040"/>
              </a:solidFill>
              <a:effectLst/>
              <a:uLnTx/>
              <a:uFillTx/>
              <a:latin typeface="Verdana"/>
              <a:ea typeface="+mn-ea"/>
              <a:cs typeface="+mn-cs"/>
            </a:endParaRPr>
          </a:p>
        </p:txBody>
      </p:sp>
      <p:sp>
        <p:nvSpPr>
          <p:cNvPr id="41" name="Rechteck 40">
            <a:extLst>
              <a:ext uri="{FF2B5EF4-FFF2-40B4-BE49-F238E27FC236}">
                <a16:creationId xmlns:a16="http://schemas.microsoft.com/office/drawing/2014/main" id="{E0427121-649E-45E6-93E0-4BC4BAAE06DC}"/>
              </a:ext>
            </a:extLst>
          </p:cNvPr>
          <p:cNvSpPr/>
          <p:nvPr/>
        </p:nvSpPr>
        <p:spPr>
          <a:xfrm>
            <a:off x="2025916" y="978843"/>
            <a:ext cx="5115709" cy="3704898"/>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133207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8ED39E87-BB47-30AC-B128-0DFBF60423B8}"/>
              </a:ext>
            </a:extLst>
          </p:cNvPr>
          <p:cNvSpPr txBox="1">
            <a:spLocks/>
          </p:cNvSpPr>
          <p:nvPr/>
        </p:nvSpPr>
        <p:spPr>
          <a:xfrm>
            <a:off x="325167" y="11375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Im natürlichen Verlauf von autoimmunem T1D kommt es früh zu metabolischen Veränderungen</a:t>
            </a:r>
            <a:r>
              <a:rPr lang="de-DE" sz="2000" b="1" baseline="30000" dirty="0">
                <a:solidFill>
                  <a:srgbClr val="7030A0"/>
                </a:solidFill>
                <a:latin typeface="+mj-lt"/>
              </a:rPr>
              <a:t>1</a:t>
            </a:r>
            <a:r>
              <a:rPr lang="de-DE" sz="2000" b="1" dirty="0">
                <a:solidFill>
                  <a:srgbClr val="7030A0"/>
                </a:solidFill>
                <a:latin typeface="+mj-lt"/>
              </a:rPr>
              <a:t> </a:t>
            </a:r>
          </a:p>
        </p:txBody>
      </p:sp>
      <p:sp>
        <p:nvSpPr>
          <p:cNvPr id="8" name="TextBox 3037">
            <a:extLst>
              <a:ext uri="{FF2B5EF4-FFF2-40B4-BE49-F238E27FC236}">
                <a16:creationId xmlns:a16="http://schemas.microsoft.com/office/drawing/2014/main" id="{A76E9820-F67A-C09F-7BE2-92C599CB82A8}"/>
              </a:ext>
            </a:extLst>
          </p:cNvPr>
          <p:cNvSpPr txBox="1"/>
          <p:nvPr/>
        </p:nvSpPr>
        <p:spPr>
          <a:xfrm>
            <a:off x="325167" y="4657351"/>
            <a:ext cx="8343016" cy="461665"/>
          </a:xfrm>
          <a:prstGeom prst="rect">
            <a:avLst/>
          </a:prstGeom>
          <a:noFill/>
        </p:spPr>
        <p:txBody>
          <a:bodyPr wrap="square" rtlCol="0" anchor="b">
            <a:spAutoFit/>
          </a:bodyPr>
          <a:lstStyle/>
          <a:p>
            <a:pPr defTabSz="685766">
              <a:buClr>
                <a:srgbClr val="2F4B95"/>
              </a:buClr>
              <a:defRPr/>
            </a:pPr>
            <a:r>
              <a:rPr lang="de" sz="600" dirty="0">
                <a:solidFill>
                  <a:srgbClr val="404040"/>
                </a:solidFill>
                <a:ea typeface="Arial"/>
                <a:cs typeface="Arial"/>
              </a:rPr>
              <a:t>Abbildung modifiziert nach Warncke K 2022</a:t>
            </a:r>
            <a:r>
              <a:rPr lang="de" sz="600" baseline="30000" dirty="0">
                <a:solidFill>
                  <a:srgbClr val="404040"/>
                </a:solidFill>
                <a:ea typeface="Arial"/>
                <a:cs typeface="Arial"/>
              </a:rPr>
              <a:t>1</a:t>
            </a:r>
            <a:r>
              <a:rPr lang="de" sz="600" dirty="0">
                <a:solidFill>
                  <a:srgbClr val="404040"/>
                </a:solidFill>
                <a:ea typeface="Arial"/>
                <a:cs typeface="Arial"/>
              </a:rPr>
              <a:t>. </a:t>
            </a:r>
            <a:r>
              <a:rPr lang="de-DE" sz="600" dirty="0" err="1">
                <a:solidFill>
                  <a:srgbClr val="404040"/>
                </a:solidFill>
                <a:ea typeface="Arial"/>
                <a:cs typeface="Arial"/>
              </a:rPr>
              <a:t>POInT</a:t>
            </a:r>
            <a:r>
              <a:rPr lang="de-DE" sz="600" dirty="0">
                <a:solidFill>
                  <a:srgbClr val="404040"/>
                </a:solidFill>
                <a:ea typeface="Arial"/>
                <a:cs typeface="Arial"/>
              </a:rPr>
              <a:t> ist eine randomisierte kontrollierte Studie, in die 1.050 Säuglinge im Alter von 4,0–7,0 Monaten mit erhöhtem genetischem Risiko für die Entwicklung von T1D aufgenommen wurden.</a:t>
            </a:r>
            <a:r>
              <a:rPr lang="de-DE" sz="600" baseline="30000" dirty="0">
                <a:solidFill>
                  <a:srgbClr val="404040"/>
                </a:solidFill>
                <a:ea typeface="Arial"/>
                <a:cs typeface="Arial"/>
              </a:rPr>
              <a:t>1 </a:t>
            </a:r>
            <a:r>
              <a:rPr lang="de-DE" sz="600" dirty="0">
                <a:solidFill>
                  <a:srgbClr val="404040"/>
                </a:solidFill>
                <a:ea typeface="Arial"/>
                <a:cs typeface="Arial"/>
              </a:rPr>
              <a:t>Ein hohes genetisches Risiko für Säuglinge ohne Familienanamnese ersten Grades von T1D wurde definiert als DR3/DR4-DQ8- oder DR4-DQ8/DR4-DQ8-Genotyp und GRS größer als 14,4.</a:t>
            </a:r>
            <a:r>
              <a:rPr lang="de-DE" sz="600" baseline="30000" dirty="0">
                <a:solidFill>
                  <a:srgbClr val="404040"/>
                </a:solidFill>
                <a:ea typeface="Arial"/>
                <a:cs typeface="Arial"/>
              </a:rPr>
              <a:t>1 </a:t>
            </a:r>
            <a:r>
              <a:rPr lang="de-DE" sz="600" dirty="0">
                <a:solidFill>
                  <a:srgbClr val="404040"/>
                </a:solidFill>
                <a:ea typeface="Arial"/>
                <a:cs typeface="Arial"/>
              </a:rPr>
              <a:t>GRS: genetischer Risikoscore; </a:t>
            </a:r>
            <a:r>
              <a:rPr lang="de-DE" sz="600" dirty="0" err="1">
                <a:solidFill>
                  <a:srgbClr val="404040"/>
                </a:solidFill>
                <a:ea typeface="Arial"/>
                <a:cs typeface="Arial"/>
              </a:rPr>
              <a:t>IAk</a:t>
            </a:r>
            <a:r>
              <a:rPr lang="de-DE" sz="600" dirty="0">
                <a:solidFill>
                  <a:srgbClr val="404040"/>
                </a:solidFill>
                <a:ea typeface="Arial"/>
                <a:cs typeface="Arial"/>
              </a:rPr>
              <a:t>: Inselautoantikörper; T1D: Typ-1-Diabetes. </a:t>
            </a:r>
          </a:p>
          <a:p>
            <a:pPr defTabSz="685766">
              <a:buClr>
                <a:srgbClr val="2F4B95"/>
              </a:buClr>
              <a:defRPr/>
            </a:pPr>
            <a:r>
              <a:rPr lang="de" sz="600" b="1" dirty="0">
                <a:solidFill>
                  <a:srgbClr val="404040"/>
                </a:solidFill>
                <a:ea typeface="Arial"/>
                <a:cs typeface="Arial"/>
              </a:rPr>
              <a:t>1.</a:t>
            </a:r>
            <a:r>
              <a:rPr lang="de" sz="600" dirty="0">
                <a:solidFill>
                  <a:srgbClr val="404040"/>
                </a:solidFill>
                <a:ea typeface="Arial"/>
                <a:cs typeface="Arial"/>
              </a:rPr>
              <a:t> </a:t>
            </a:r>
            <a:r>
              <a:rPr lang="de-DE" sz="600" dirty="0">
                <a:solidFill>
                  <a:srgbClr val="404040"/>
                </a:solidFill>
                <a:ea typeface="Arial"/>
                <a:cs typeface="Arial"/>
              </a:rPr>
              <a:t>Warncke K </a:t>
            </a:r>
            <a:r>
              <a:rPr lang="de-DE" sz="600" i="1" dirty="0">
                <a:solidFill>
                  <a:srgbClr val="404040"/>
                </a:solidFill>
                <a:ea typeface="Arial"/>
                <a:cs typeface="Arial"/>
              </a:rPr>
              <a:t>et al. J </a:t>
            </a:r>
            <a:r>
              <a:rPr lang="de-DE" sz="600" i="1" dirty="0" err="1">
                <a:solidFill>
                  <a:srgbClr val="404040"/>
                </a:solidFill>
                <a:ea typeface="Arial"/>
                <a:cs typeface="Arial"/>
              </a:rPr>
              <a:t>Clin</a:t>
            </a:r>
            <a:r>
              <a:rPr lang="de-DE" sz="600" i="1" dirty="0">
                <a:solidFill>
                  <a:srgbClr val="404040"/>
                </a:solidFill>
                <a:ea typeface="Arial"/>
                <a:cs typeface="Arial"/>
              </a:rPr>
              <a:t> </a:t>
            </a:r>
            <a:r>
              <a:rPr lang="de-DE" sz="600" i="1" dirty="0" err="1">
                <a:solidFill>
                  <a:srgbClr val="404040"/>
                </a:solidFill>
                <a:ea typeface="Arial"/>
                <a:cs typeface="Arial"/>
              </a:rPr>
              <a:t>Invest</a:t>
            </a:r>
            <a:r>
              <a:rPr lang="de-DE" sz="600" i="1" dirty="0">
                <a:solidFill>
                  <a:srgbClr val="404040"/>
                </a:solidFill>
                <a:ea typeface="Arial"/>
                <a:cs typeface="Arial"/>
              </a:rPr>
              <a:t> </a:t>
            </a:r>
            <a:r>
              <a:rPr lang="de-DE" sz="600" dirty="0">
                <a:solidFill>
                  <a:srgbClr val="404040"/>
                </a:solidFill>
                <a:ea typeface="Arial"/>
                <a:cs typeface="Arial"/>
              </a:rPr>
              <a:t>2022; 132: e162123</a:t>
            </a:r>
            <a:r>
              <a:rPr kumimoji="0" lang="de" sz="600" b="0" i="0" u="none" strike="noStrike" kern="1200" cap="none" spc="0" normalizeH="0" baseline="0" noProof="0" dirty="0">
                <a:ln>
                  <a:noFill/>
                </a:ln>
                <a:solidFill>
                  <a:srgbClr val="404040"/>
                </a:solidFill>
                <a:effectLst/>
                <a:uLnTx/>
                <a:uFillTx/>
                <a:ea typeface="Arial"/>
                <a:cs typeface="Arial"/>
              </a:rPr>
              <a:t>.</a:t>
            </a:r>
            <a:r>
              <a:rPr lang="de-DE" sz="600" dirty="0">
                <a:solidFill>
                  <a:srgbClr val="404040"/>
                </a:solidFill>
                <a:ea typeface="Arial"/>
                <a:cs typeface="Arial"/>
              </a:rPr>
              <a:t> </a:t>
            </a:r>
            <a:endParaRPr lang="en-US" sz="600" dirty="0">
              <a:solidFill>
                <a:srgbClr val="404040"/>
              </a:solidFill>
            </a:endParaRPr>
          </a:p>
        </p:txBody>
      </p:sp>
      <p:graphicFrame>
        <p:nvGraphicFramePr>
          <p:cNvPr id="75" name="GR1">
            <a:extLst>
              <a:ext uri="{FF2B5EF4-FFF2-40B4-BE49-F238E27FC236}">
                <a16:creationId xmlns:a16="http://schemas.microsoft.com/office/drawing/2014/main" id="{0F8C1CCC-BC4E-57E7-B5E8-21749763DFCF}"/>
              </a:ext>
            </a:extLst>
          </p:cNvPr>
          <p:cNvGraphicFramePr/>
          <p:nvPr>
            <p:extLst>
              <p:ext uri="{D42A27DB-BD31-4B8C-83A1-F6EECF244321}">
                <p14:modId xmlns:p14="http://schemas.microsoft.com/office/powerpoint/2010/main" val="2617291523"/>
              </p:ext>
            </p:extLst>
          </p:nvPr>
        </p:nvGraphicFramePr>
        <p:xfrm>
          <a:off x="326379" y="1421348"/>
          <a:ext cx="4995862" cy="3103744"/>
        </p:xfrm>
        <a:graphic>
          <a:graphicData uri="http://schemas.openxmlformats.org/drawingml/2006/chart">
            <c:chart xmlns:c="http://schemas.openxmlformats.org/drawingml/2006/chart" xmlns:r="http://schemas.openxmlformats.org/officeDocument/2006/relationships" r:id="rId3"/>
          </a:graphicData>
        </a:graphic>
      </p:graphicFrame>
      <p:grpSp>
        <p:nvGrpSpPr>
          <p:cNvPr id="76" name="GR1 Linee">
            <a:extLst>
              <a:ext uri="{FF2B5EF4-FFF2-40B4-BE49-F238E27FC236}">
                <a16:creationId xmlns:a16="http://schemas.microsoft.com/office/drawing/2014/main" id="{22BF9982-84A6-91E8-8322-940178236BB2}"/>
              </a:ext>
            </a:extLst>
          </p:cNvPr>
          <p:cNvGrpSpPr/>
          <p:nvPr/>
        </p:nvGrpSpPr>
        <p:grpSpPr>
          <a:xfrm>
            <a:off x="1141956" y="1826343"/>
            <a:ext cx="3630533" cy="1736780"/>
            <a:chOff x="1557868" y="2351617"/>
            <a:chExt cx="4705242" cy="2315707"/>
          </a:xfrm>
        </p:grpSpPr>
        <p:grpSp>
          <p:nvGrpSpPr>
            <p:cNvPr id="77" name="L1">
              <a:extLst>
                <a:ext uri="{FF2B5EF4-FFF2-40B4-BE49-F238E27FC236}">
                  <a16:creationId xmlns:a16="http://schemas.microsoft.com/office/drawing/2014/main" id="{152CCF13-050D-0209-7700-63F01BA9429F}"/>
                </a:ext>
              </a:extLst>
            </p:cNvPr>
            <p:cNvGrpSpPr/>
            <p:nvPr/>
          </p:nvGrpSpPr>
          <p:grpSpPr>
            <a:xfrm>
              <a:off x="1557868" y="2351617"/>
              <a:ext cx="2572808" cy="2239761"/>
              <a:chOff x="1557868" y="2351617"/>
              <a:chExt cx="2572808" cy="2239761"/>
            </a:xfrm>
          </p:grpSpPr>
          <p:sp>
            <p:nvSpPr>
              <p:cNvPr id="81" name="Figura a mano libera: forma 10">
                <a:extLst>
                  <a:ext uri="{FF2B5EF4-FFF2-40B4-BE49-F238E27FC236}">
                    <a16:creationId xmlns:a16="http://schemas.microsoft.com/office/drawing/2014/main" id="{6FAFF701-8CE8-98C0-8876-BB0323FE6F0C}"/>
                  </a:ext>
                </a:extLst>
              </p:cNvPr>
              <p:cNvSpPr/>
              <p:nvPr/>
            </p:nvSpPr>
            <p:spPr>
              <a:xfrm>
                <a:off x="1557868" y="2351617"/>
                <a:ext cx="2572808" cy="2239761"/>
              </a:xfrm>
              <a:custGeom>
                <a:avLst/>
                <a:gdLst>
                  <a:gd name="connsiteX0" fmla="*/ 0 w 2572808"/>
                  <a:gd name="connsiteY0" fmla="*/ 1405466 h 2239761"/>
                  <a:gd name="connsiteX1" fmla="*/ 150283 w 2572808"/>
                  <a:gd name="connsiteY1" fmla="*/ 1545166 h 2239761"/>
                  <a:gd name="connsiteX2" fmla="*/ 478896 w 2572808"/>
                  <a:gd name="connsiteY2" fmla="*/ 1532466 h 2239761"/>
                  <a:gd name="connsiteX3" fmla="*/ 700616 w 2572808"/>
                  <a:gd name="connsiteY3" fmla="*/ 1570566 h 2239761"/>
                  <a:gd name="connsiteX4" fmla="*/ 899583 w 2572808"/>
                  <a:gd name="connsiteY4" fmla="*/ 1524528 h 2239761"/>
                  <a:gd name="connsiteX5" fmla="*/ 1071033 w 2572808"/>
                  <a:gd name="connsiteY5" fmla="*/ 1529820 h 2239761"/>
                  <a:gd name="connsiteX6" fmla="*/ 1402291 w 2572808"/>
                  <a:gd name="connsiteY6" fmla="*/ 1460501 h 2239761"/>
                  <a:gd name="connsiteX7" fmla="*/ 2018770 w 2572808"/>
                  <a:gd name="connsiteY7" fmla="*/ 933979 h 2239761"/>
                  <a:gd name="connsiteX8" fmla="*/ 2489200 w 2572808"/>
                  <a:gd name="connsiteY8" fmla="*/ 0 h 2239761"/>
                  <a:gd name="connsiteX9" fmla="*/ 2569633 w 2572808"/>
                  <a:gd name="connsiteY9" fmla="*/ 0 h 2239761"/>
                  <a:gd name="connsiteX10" fmla="*/ 2572808 w 2572808"/>
                  <a:gd name="connsiteY10" fmla="*/ 1752600 h 2239761"/>
                  <a:gd name="connsiteX11" fmla="*/ 2099733 w 2572808"/>
                  <a:gd name="connsiteY11" fmla="*/ 1619250 h 2239761"/>
                  <a:gd name="connsiteX12" fmla="*/ 1319741 w 2572808"/>
                  <a:gd name="connsiteY12" fmla="*/ 2070100 h 2239761"/>
                  <a:gd name="connsiteX13" fmla="*/ 957263 w 2572808"/>
                  <a:gd name="connsiteY13" fmla="*/ 2187575 h 2239761"/>
                  <a:gd name="connsiteX14" fmla="*/ 721783 w 2572808"/>
                  <a:gd name="connsiteY14" fmla="*/ 2202391 h 2239761"/>
                  <a:gd name="connsiteX15" fmla="*/ 543983 w 2572808"/>
                  <a:gd name="connsiteY15" fmla="*/ 2239433 h 2239761"/>
                  <a:gd name="connsiteX16" fmla="*/ 80433 w 2572808"/>
                  <a:gd name="connsiteY16" fmla="*/ 2038350 h 2239761"/>
                  <a:gd name="connsiteX17" fmla="*/ 2116 w 2572808"/>
                  <a:gd name="connsiteY17" fmla="*/ 2057400 h 2239761"/>
                  <a:gd name="connsiteX18" fmla="*/ 0 w 2572808"/>
                  <a:gd name="connsiteY18" fmla="*/ 1405466 h 223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72808" h="2239761">
                    <a:moveTo>
                      <a:pt x="0" y="1405466"/>
                    </a:moveTo>
                    <a:cubicBezTo>
                      <a:pt x="37394" y="1459794"/>
                      <a:pt x="70467" y="1523999"/>
                      <a:pt x="150283" y="1545166"/>
                    </a:cubicBezTo>
                    <a:cubicBezTo>
                      <a:pt x="230099" y="1566333"/>
                      <a:pt x="387174" y="1528233"/>
                      <a:pt x="478896" y="1532466"/>
                    </a:cubicBezTo>
                    <a:cubicBezTo>
                      <a:pt x="552803" y="1545166"/>
                      <a:pt x="630502" y="1571889"/>
                      <a:pt x="700616" y="1570566"/>
                    </a:cubicBezTo>
                    <a:cubicBezTo>
                      <a:pt x="770730" y="1569243"/>
                      <a:pt x="837847" y="1531319"/>
                      <a:pt x="899583" y="1524528"/>
                    </a:cubicBezTo>
                    <a:cubicBezTo>
                      <a:pt x="961319" y="1517737"/>
                      <a:pt x="987248" y="1540491"/>
                      <a:pt x="1071033" y="1529820"/>
                    </a:cubicBezTo>
                    <a:cubicBezTo>
                      <a:pt x="1154818" y="1519149"/>
                      <a:pt x="1205851" y="1574340"/>
                      <a:pt x="1402291" y="1460501"/>
                    </a:cubicBezTo>
                    <a:cubicBezTo>
                      <a:pt x="1480745" y="1415036"/>
                      <a:pt x="1848202" y="1195740"/>
                      <a:pt x="2018770" y="933979"/>
                    </a:cubicBezTo>
                    <a:cubicBezTo>
                      <a:pt x="2289880" y="552274"/>
                      <a:pt x="2332390" y="310268"/>
                      <a:pt x="2489200" y="0"/>
                    </a:cubicBezTo>
                    <a:lnTo>
                      <a:pt x="2569633" y="0"/>
                    </a:lnTo>
                    <a:cubicBezTo>
                      <a:pt x="2570691" y="584200"/>
                      <a:pt x="2571750" y="1168400"/>
                      <a:pt x="2572808" y="1752600"/>
                    </a:cubicBezTo>
                    <a:cubicBezTo>
                      <a:pt x="2450041" y="1674813"/>
                      <a:pt x="2222654" y="1588957"/>
                      <a:pt x="2099733" y="1619250"/>
                    </a:cubicBezTo>
                    <a:cubicBezTo>
                      <a:pt x="1848460" y="1681174"/>
                      <a:pt x="1510153" y="1975379"/>
                      <a:pt x="1319741" y="2070100"/>
                    </a:cubicBezTo>
                    <a:cubicBezTo>
                      <a:pt x="1073766" y="2179108"/>
                      <a:pt x="1055335" y="2167643"/>
                      <a:pt x="957263" y="2187575"/>
                    </a:cubicBezTo>
                    <a:cubicBezTo>
                      <a:pt x="851253" y="2226557"/>
                      <a:pt x="790663" y="2193748"/>
                      <a:pt x="721783" y="2202391"/>
                    </a:cubicBezTo>
                    <a:cubicBezTo>
                      <a:pt x="652903" y="2211034"/>
                      <a:pt x="628437" y="2243353"/>
                      <a:pt x="543983" y="2239433"/>
                    </a:cubicBezTo>
                    <a:cubicBezTo>
                      <a:pt x="369847" y="2231350"/>
                      <a:pt x="213607" y="2075039"/>
                      <a:pt x="80433" y="2038350"/>
                    </a:cubicBezTo>
                    <a:cubicBezTo>
                      <a:pt x="44147" y="2028353"/>
                      <a:pt x="31396" y="2054931"/>
                      <a:pt x="2116" y="2057400"/>
                    </a:cubicBezTo>
                    <a:cubicBezTo>
                      <a:pt x="1411" y="1840089"/>
                      <a:pt x="705" y="1622777"/>
                      <a:pt x="0" y="1405466"/>
                    </a:cubicBezTo>
                    <a:close/>
                  </a:path>
                </a:pathLst>
              </a:custGeom>
              <a:solidFill>
                <a:srgbClr val="347475">
                  <a:alpha val="30000"/>
                </a:srgbClr>
              </a:solidFill>
              <a:ln w="635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82" name="Figura a mano libera: forma 7">
                <a:extLst>
                  <a:ext uri="{FF2B5EF4-FFF2-40B4-BE49-F238E27FC236}">
                    <a16:creationId xmlns:a16="http://schemas.microsoft.com/office/drawing/2014/main" id="{748CC2D6-1BCC-8A98-F4A6-F8D5D64A409A}"/>
                  </a:ext>
                </a:extLst>
              </p:cNvPr>
              <p:cNvSpPr/>
              <p:nvPr/>
            </p:nvSpPr>
            <p:spPr>
              <a:xfrm>
                <a:off x="1566333" y="3109384"/>
                <a:ext cx="2561167" cy="1143997"/>
              </a:xfrm>
              <a:custGeom>
                <a:avLst/>
                <a:gdLst>
                  <a:gd name="connsiteX0" fmla="*/ 0 w 2561167"/>
                  <a:gd name="connsiteY0" fmla="*/ 975783 h 1143997"/>
                  <a:gd name="connsiteX1" fmla="*/ 529167 w 2561167"/>
                  <a:gd name="connsiteY1" fmla="*/ 1138766 h 1143997"/>
                  <a:gd name="connsiteX2" fmla="*/ 869950 w 2561167"/>
                  <a:gd name="connsiteY2" fmla="*/ 1102783 h 1143997"/>
                  <a:gd name="connsiteX3" fmla="*/ 1054100 w 2561167"/>
                  <a:gd name="connsiteY3" fmla="*/ 1092199 h 1143997"/>
                  <a:gd name="connsiteX4" fmla="*/ 1458384 w 2561167"/>
                  <a:gd name="connsiteY4" fmla="*/ 944032 h 1143997"/>
                  <a:gd name="connsiteX5" fmla="*/ 2561167 w 2561167"/>
                  <a:gd name="connsiteY5" fmla="*/ 0 h 1143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1167" h="1143997">
                    <a:moveTo>
                      <a:pt x="0" y="975783"/>
                    </a:moveTo>
                    <a:cubicBezTo>
                      <a:pt x="120120" y="1038224"/>
                      <a:pt x="384175" y="1117599"/>
                      <a:pt x="529167" y="1138766"/>
                    </a:cubicBezTo>
                    <a:cubicBezTo>
                      <a:pt x="674159" y="1159933"/>
                      <a:pt x="782461" y="1110544"/>
                      <a:pt x="869950" y="1102783"/>
                    </a:cubicBezTo>
                    <a:cubicBezTo>
                      <a:pt x="957439" y="1095022"/>
                      <a:pt x="958144" y="1103841"/>
                      <a:pt x="1054100" y="1092199"/>
                    </a:cubicBezTo>
                    <a:cubicBezTo>
                      <a:pt x="1150056" y="1080557"/>
                      <a:pt x="1207206" y="1126065"/>
                      <a:pt x="1458384" y="944032"/>
                    </a:cubicBezTo>
                    <a:cubicBezTo>
                      <a:pt x="1709562" y="761999"/>
                      <a:pt x="2108200" y="515055"/>
                      <a:pt x="2561167" y="0"/>
                    </a:cubicBezTo>
                  </a:path>
                </a:pathLst>
              </a:custGeom>
              <a:noFill/>
              <a:ln w="25400" cap="rnd" cmpd="sng" algn="ctr">
                <a:solidFill>
                  <a:srgbClr val="347475"/>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grpSp>
        <p:grpSp>
          <p:nvGrpSpPr>
            <p:cNvPr id="78" name="L2">
              <a:extLst>
                <a:ext uri="{FF2B5EF4-FFF2-40B4-BE49-F238E27FC236}">
                  <a16:creationId xmlns:a16="http://schemas.microsoft.com/office/drawing/2014/main" id="{518FA94C-5D41-A7EE-B603-C57259D5732B}"/>
                </a:ext>
              </a:extLst>
            </p:cNvPr>
            <p:cNvGrpSpPr/>
            <p:nvPr/>
          </p:nvGrpSpPr>
          <p:grpSpPr>
            <a:xfrm>
              <a:off x="1562247" y="3350446"/>
              <a:ext cx="4700863" cy="1316878"/>
              <a:chOff x="1562247" y="3350446"/>
              <a:chExt cx="4700863" cy="1316878"/>
            </a:xfrm>
          </p:grpSpPr>
          <p:sp>
            <p:nvSpPr>
              <p:cNvPr id="79" name="Figura a mano libera: forma 13">
                <a:extLst>
                  <a:ext uri="{FF2B5EF4-FFF2-40B4-BE49-F238E27FC236}">
                    <a16:creationId xmlns:a16="http://schemas.microsoft.com/office/drawing/2014/main" id="{49D24735-E907-3726-7689-96C9BB84059E}"/>
                  </a:ext>
                </a:extLst>
              </p:cNvPr>
              <p:cNvSpPr/>
              <p:nvPr/>
            </p:nvSpPr>
            <p:spPr>
              <a:xfrm>
                <a:off x="1562247" y="3350446"/>
                <a:ext cx="4700863" cy="1316878"/>
              </a:xfrm>
              <a:custGeom>
                <a:avLst/>
                <a:gdLst>
                  <a:gd name="connsiteX0" fmla="*/ 0 w 4700863"/>
                  <a:gd name="connsiteY0" fmla="*/ 917931 h 1316878"/>
                  <a:gd name="connsiteX1" fmla="*/ 894982 w 4700863"/>
                  <a:gd name="connsiteY1" fmla="*/ 566646 h 1316878"/>
                  <a:gd name="connsiteX2" fmla="*/ 1775842 w 4700863"/>
                  <a:gd name="connsiteY2" fmla="*/ 887922 h 1316878"/>
                  <a:gd name="connsiteX3" fmla="*/ 3166860 w 4700863"/>
                  <a:gd name="connsiteY3" fmla="*/ 483679 h 1316878"/>
                  <a:gd name="connsiteX4" fmla="*/ 4700863 w 4700863"/>
                  <a:gd name="connsiteY4" fmla="*/ 0 h 1316878"/>
                  <a:gd name="connsiteX5" fmla="*/ 4699098 w 4700863"/>
                  <a:gd name="connsiteY5" fmla="*/ 898513 h 1316878"/>
                  <a:gd name="connsiteX6" fmla="*/ 3834125 w 4700863"/>
                  <a:gd name="connsiteY6" fmla="*/ 783772 h 1316878"/>
                  <a:gd name="connsiteX7" fmla="*/ 1717590 w 4700863"/>
                  <a:gd name="connsiteY7" fmla="*/ 1189779 h 1316878"/>
                  <a:gd name="connsiteX8" fmla="*/ 965593 w 4700863"/>
                  <a:gd name="connsiteY8" fmla="*/ 967358 h 1316878"/>
                  <a:gd name="connsiteX9" fmla="*/ 324806 w 4700863"/>
                  <a:gd name="connsiteY9" fmla="*/ 1089160 h 1316878"/>
                  <a:gd name="connsiteX10" fmla="*/ 5296 w 4700863"/>
                  <a:gd name="connsiteY10" fmla="*/ 1316878 h 1316878"/>
                  <a:gd name="connsiteX11" fmla="*/ 0 w 4700863"/>
                  <a:gd name="connsiteY11" fmla="*/ 917931 h 1316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00863" h="1316878">
                    <a:moveTo>
                      <a:pt x="0" y="917931"/>
                    </a:moveTo>
                    <a:cubicBezTo>
                      <a:pt x="137690" y="912929"/>
                      <a:pt x="598966" y="566233"/>
                      <a:pt x="894982" y="566646"/>
                    </a:cubicBezTo>
                    <a:cubicBezTo>
                      <a:pt x="1106224" y="566941"/>
                      <a:pt x="1166108" y="903489"/>
                      <a:pt x="1775842" y="887922"/>
                    </a:cubicBezTo>
                    <a:cubicBezTo>
                      <a:pt x="2179202" y="877624"/>
                      <a:pt x="2679357" y="631666"/>
                      <a:pt x="3166860" y="483679"/>
                    </a:cubicBezTo>
                    <a:cubicBezTo>
                      <a:pt x="3654363" y="335692"/>
                      <a:pt x="3889437" y="324512"/>
                      <a:pt x="4700863" y="0"/>
                    </a:cubicBezTo>
                    <a:cubicBezTo>
                      <a:pt x="4696744" y="217420"/>
                      <a:pt x="4700569" y="727284"/>
                      <a:pt x="4699098" y="898513"/>
                    </a:cubicBezTo>
                    <a:cubicBezTo>
                      <a:pt x="4450492" y="836730"/>
                      <a:pt x="4155518" y="750896"/>
                      <a:pt x="3834125" y="783772"/>
                    </a:cubicBezTo>
                    <a:cubicBezTo>
                      <a:pt x="2993838" y="869727"/>
                      <a:pt x="2123304" y="1256271"/>
                      <a:pt x="1717590" y="1189779"/>
                    </a:cubicBezTo>
                    <a:cubicBezTo>
                      <a:pt x="1238939" y="1209735"/>
                      <a:pt x="1143001" y="984128"/>
                      <a:pt x="965593" y="967358"/>
                    </a:cubicBezTo>
                    <a:cubicBezTo>
                      <a:pt x="788185" y="950588"/>
                      <a:pt x="488091" y="1030907"/>
                      <a:pt x="324806" y="1089160"/>
                    </a:cubicBezTo>
                    <a:cubicBezTo>
                      <a:pt x="161521" y="1147413"/>
                      <a:pt x="90910" y="1238913"/>
                      <a:pt x="5296" y="1316878"/>
                    </a:cubicBezTo>
                    <a:cubicBezTo>
                      <a:pt x="6179" y="1230675"/>
                      <a:pt x="3531" y="1076509"/>
                      <a:pt x="0" y="917931"/>
                    </a:cubicBezTo>
                    <a:close/>
                  </a:path>
                </a:pathLst>
              </a:custGeom>
              <a:solidFill>
                <a:schemeClr val="accent6">
                  <a:alpha val="30000"/>
                </a:schemeClr>
              </a:solidFill>
              <a:ln w="31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1"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80" name="Figura a mano libera: forma 12">
                <a:extLst>
                  <a:ext uri="{FF2B5EF4-FFF2-40B4-BE49-F238E27FC236}">
                    <a16:creationId xmlns:a16="http://schemas.microsoft.com/office/drawing/2014/main" id="{533CA4A6-C322-A5E0-324A-E5DE8CAB7FEA}"/>
                  </a:ext>
                </a:extLst>
              </p:cNvPr>
              <p:cNvSpPr/>
              <p:nvPr/>
            </p:nvSpPr>
            <p:spPr>
              <a:xfrm>
                <a:off x="1567543" y="3805881"/>
                <a:ext cx="4688506" cy="667265"/>
              </a:xfrm>
              <a:custGeom>
                <a:avLst/>
                <a:gdLst>
                  <a:gd name="connsiteX0" fmla="*/ 0 w 4688506"/>
                  <a:gd name="connsiteY0" fmla="*/ 667265 h 667265"/>
                  <a:gd name="connsiteX1" fmla="*/ 868504 w 4688506"/>
                  <a:gd name="connsiteY1" fmla="*/ 310684 h 667265"/>
                  <a:gd name="connsiteX2" fmla="*/ 1828800 w 4688506"/>
                  <a:gd name="connsiteY2" fmla="*/ 586064 h 667265"/>
                  <a:gd name="connsiteX3" fmla="*/ 3143912 w 4688506"/>
                  <a:gd name="connsiteY3" fmla="*/ 241839 h 667265"/>
                  <a:gd name="connsiteX4" fmla="*/ 4688506 w 4688506"/>
                  <a:gd name="connsiteY4" fmla="*/ 0 h 667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88506" h="667265">
                    <a:moveTo>
                      <a:pt x="0" y="667265"/>
                    </a:moveTo>
                    <a:cubicBezTo>
                      <a:pt x="307153" y="494711"/>
                      <a:pt x="563704" y="324218"/>
                      <a:pt x="868504" y="310684"/>
                    </a:cubicBezTo>
                    <a:cubicBezTo>
                      <a:pt x="1173304" y="297150"/>
                      <a:pt x="1105341" y="608129"/>
                      <a:pt x="1828800" y="586064"/>
                    </a:cubicBezTo>
                    <a:cubicBezTo>
                      <a:pt x="2208032" y="574498"/>
                      <a:pt x="2629047" y="385708"/>
                      <a:pt x="3143912" y="241839"/>
                    </a:cubicBezTo>
                    <a:cubicBezTo>
                      <a:pt x="3650349" y="100325"/>
                      <a:pt x="4185116" y="24272"/>
                      <a:pt x="4688506" y="0"/>
                    </a:cubicBezTo>
                  </a:path>
                </a:pathLst>
              </a:custGeom>
              <a:noFill/>
              <a:ln w="25400" cap="flat" cmpd="sng" algn="ctr">
                <a:solidFill>
                  <a:schemeClr val="accent6">
                    <a:lumMod val="50000"/>
                  </a:schemeClr>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1" i="0" u="none" strike="noStrike" kern="0" cap="none" spc="0" normalizeH="0" baseline="0" noProof="0">
                  <a:ln>
                    <a:noFill/>
                  </a:ln>
                  <a:solidFill>
                    <a:prstClr val="white"/>
                  </a:solidFill>
                  <a:effectLst/>
                  <a:uLnTx/>
                  <a:uFillTx/>
                  <a:latin typeface="Arial"/>
                  <a:ea typeface="Calibri" panose="020F0502020204030204"/>
                  <a:cs typeface="Arial"/>
                </a:endParaRPr>
              </a:p>
            </p:txBody>
          </p:sp>
        </p:grpSp>
      </p:grpSp>
      <p:sp>
        <p:nvSpPr>
          <p:cNvPr id="83" name="ZoneTexte 6">
            <a:extLst>
              <a:ext uri="{FF2B5EF4-FFF2-40B4-BE49-F238E27FC236}">
                <a16:creationId xmlns:a16="http://schemas.microsoft.com/office/drawing/2014/main" id="{C04E1EAF-5257-78F6-28FF-D0BCB2373BC7}"/>
              </a:ext>
            </a:extLst>
          </p:cNvPr>
          <p:cNvSpPr txBox="1"/>
          <p:nvPr/>
        </p:nvSpPr>
        <p:spPr>
          <a:xfrm>
            <a:off x="4857780" y="2575465"/>
            <a:ext cx="4125116" cy="276999"/>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defTabSz="685800">
              <a:lnSpc>
                <a:spcPct val="90000"/>
              </a:lnSpc>
              <a:spcBef>
                <a:spcPct val="0"/>
              </a:spcBef>
              <a:spcAft>
                <a:spcPct val="0"/>
              </a:spcAft>
              <a:defRPr/>
            </a:pPr>
            <a:r>
              <a:rPr lang="de" sz="1000" dirty="0">
                <a:solidFill>
                  <a:schemeClr val="accent6">
                    <a:lumMod val="50000"/>
                  </a:schemeClr>
                </a:solidFill>
                <a:uFill>
                  <a:solidFill>
                    <a:prstClr val="black">
                      <a:alpha val="0"/>
                    </a:prstClr>
                  </a:solidFill>
                </a:uFill>
                <a:ea typeface="Arial"/>
                <a:cs typeface="Arial"/>
              </a:rPr>
              <a:t>Präprandiale Blutzuckerwerte </a:t>
            </a:r>
            <a:br>
              <a:rPr sz="1000" dirty="0">
                <a:solidFill>
                  <a:srgbClr val="000000"/>
                </a:solidFill>
                <a:ea typeface="Calibri" panose="020F0502020204030204"/>
                <a:cs typeface="Arial"/>
              </a:rPr>
            </a:br>
            <a:r>
              <a:rPr lang="de" sz="1000" dirty="0">
                <a:solidFill>
                  <a:srgbClr val="404040"/>
                </a:solidFill>
                <a:uFill>
                  <a:solidFill>
                    <a:prstClr val="black">
                      <a:alpha val="0"/>
                    </a:prstClr>
                  </a:solidFill>
                </a:uFill>
                <a:ea typeface="Arial"/>
                <a:cs typeface="Arial"/>
              </a:rPr>
              <a:t>10 Minuten vor der Nahrungsaufnahme</a:t>
            </a:r>
            <a:endParaRPr lang="en-US" sz="1000" baseline="30000" dirty="0">
              <a:solidFill>
                <a:srgbClr val="404040"/>
              </a:solidFill>
              <a:ea typeface="Calibri" panose="020F0502020204030204"/>
              <a:cs typeface="Arial"/>
            </a:endParaRPr>
          </a:p>
        </p:txBody>
      </p:sp>
      <p:sp>
        <p:nvSpPr>
          <p:cNvPr id="84" name="Rectangle: Top Corners Rounded 15">
            <a:extLst>
              <a:ext uri="{FF2B5EF4-FFF2-40B4-BE49-F238E27FC236}">
                <a16:creationId xmlns:a16="http://schemas.microsoft.com/office/drawing/2014/main" id="{40E87C09-037D-A342-9B0F-E190140835FE}"/>
              </a:ext>
            </a:extLst>
          </p:cNvPr>
          <p:cNvSpPr/>
          <p:nvPr/>
        </p:nvSpPr>
        <p:spPr>
          <a:xfrm rot="16200000">
            <a:off x="6879869" y="1709189"/>
            <a:ext cx="790926" cy="3737340"/>
          </a:xfrm>
          <a:prstGeom prst="round2SameRect">
            <a:avLst>
              <a:gd name="adj1" fmla="val 50000"/>
              <a:gd name="adj2" fmla="val 0"/>
            </a:avLst>
          </a:prstGeom>
          <a:solidFill>
            <a:srgbClr val="D0EAEA"/>
          </a:solidFill>
          <a:ln w="25400" cap="flat" cmpd="sng" algn="ctr">
            <a:noFill/>
            <a:prstDash val="solid"/>
          </a:ln>
          <a:effectLst/>
        </p:spPr>
        <p:txBody>
          <a:bodyPr vert="vert" tIns="162000" bIns="297000" rtlCol="0" anchor="ctr"/>
          <a:lstStyle/>
          <a:p>
            <a:pPr marL="0" marR="0" lvl="0" indent="0" defTabSz="685800" eaLnBrk="1" fontAlgn="auto" latinLnBrk="0" hangingPunct="1">
              <a:lnSpc>
                <a:spcPct val="90000"/>
              </a:lnSpc>
              <a:spcBef>
                <a:spcPts val="0"/>
              </a:spcBef>
              <a:spcAft>
                <a:spcPts val="0"/>
              </a:spcAft>
              <a:buClrTx/>
              <a:buSzTx/>
              <a:buFontTx/>
              <a:buNone/>
              <a:tabLst/>
              <a:defRPr/>
            </a:pPr>
            <a:r>
              <a:rPr kumimoji="0" lang="de" sz="1100" b="0" i="0" u="none" strike="noStrike" kern="0" cap="none" spc="0" normalizeH="0" baseline="0" noProof="0" dirty="0">
                <a:ln>
                  <a:noFill/>
                </a:ln>
                <a:solidFill>
                  <a:srgbClr val="404040"/>
                </a:solidFill>
                <a:effectLst/>
                <a:uLnTx/>
                <a:uFill>
                  <a:solidFill>
                    <a:prstClr val="black">
                      <a:alpha val="0"/>
                    </a:prstClr>
                  </a:solidFill>
                </a:uFill>
                <a:ea typeface="Arial"/>
                <a:cs typeface="Arial"/>
              </a:rPr>
              <a:t>Ein frühes Einsetzen der Autoimmunität kann mit einer gestörten Blutzucker-regulation </a:t>
            </a:r>
            <a:r>
              <a:rPr kumimoji="0" lang="de" sz="1100" b="1" i="0" u="none" strike="noStrike" kern="0" cap="none" spc="0" normalizeH="0" baseline="0" noProof="0" dirty="0">
                <a:ln>
                  <a:noFill/>
                </a:ln>
                <a:solidFill>
                  <a:srgbClr val="404040"/>
                </a:solidFill>
                <a:effectLst/>
                <a:uLnTx/>
                <a:uFill>
                  <a:solidFill>
                    <a:prstClr val="black">
                      <a:alpha val="0"/>
                    </a:prstClr>
                  </a:solidFill>
                </a:uFill>
                <a:ea typeface="Arial"/>
                <a:cs typeface="Arial"/>
              </a:rPr>
              <a:t>vor</a:t>
            </a:r>
            <a:r>
              <a:rPr kumimoji="0" lang="de" sz="1100" b="0" i="0" u="none" strike="noStrike" kern="0" cap="none" spc="0" normalizeH="0" baseline="0" noProof="0" dirty="0">
                <a:ln>
                  <a:noFill/>
                </a:ln>
                <a:solidFill>
                  <a:srgbClr val="404040"/>
                </a:solidFill>
                <a:effectLst/>
                <a:uLnTx/>
                <a:uFill>
                  <a:solidFill>
                    <a:prstClr val="black">
                      <a:alpha val="0"/>
                    </a:prstClr>
                  </a:solidFill>
                </a:uFill>
                <a:ea typeface="Arial"/>
                <a:cs typeface="Arial"/>
              </a:rPr>
              <a:t> der Entwicklung von Autoantikörpern assoziiert sein</a:t>
            </a:r>
            <a:r>
              <a:rPr kumimoji="0" lang="de" sz="1100" b="0" i="0" u="none" strike="noStrike" kern="0" cap="none" spc="0" normalizeH="0" baseline="30000" noProof="0" dirty="0">
                <a:ln>
                  <a:noFill/>
                </a:ln>
                <a:solidFill>
                  <a:srgbClr val="404040"/>
                </a:solidFill>
                <a:effectLst/>
                <a:uLnTx/>
                <a:uFill>
                  <a:solidFill>
                    <a:prstClr val="black">
                      <a:alpha val="0"/>
                    </a:prstClr>
                  </a:solidFill>
                </a:uFill>
                <a:ea typeface="Arial"/>
                <a:cs typeface="Arial"/>
              </a:rPr>
              <a:t>1</a:t>
            </a:r>
          </a:p>
        </p:txBody>
      </p:sp>
      <p:sp>
        <p:nvSpPr>
          <p:cNvPr id="85" name="ZoneTexte 9">
            <a:extLst>
              <a:ext uri="{FF2B5EF4-FFF2-40B4-BE49-F238E27FC236}">
                <a16:creationId xmlns:a16="http://schemas.microsoft.com/office/drawing/2014/main" id="{207DBE09-9807-D876-8690-8529324C21E9}"/>
              </a:ext>
            </a:extLst>
          </p:cNvPr>
          <p:cNvSpPr txBox="1"/>
          <p:nvPr/>
        </p:nvSpPr>
        <p:spPr>
          <a:xfrm>
            <a:off x="3180499" y="2105313"/>
            <a:ext cx="4286859" cy="276999"/>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defTabSz="685800">
              <a:lnSpc>
                <a:spcPct val="90000"/>
              </a:lnSpc>
              <a:spcBef>
                <a:spcPct val="0"/>
              </a:spcBef>
              <a:spcAft>
                <a:spcPct val="0"/>
              </a:spcAft>
              <a:defRPr/>
            </a:pPr>
            <a:r>
              <a:rPr lang="de" sz="1000" dirty="0">
                <a:solidFill>
                  <a:srgbClr val="347475"/>
                </a:solidFill>
                <a:uFill>
                  <a:solidFill>
                    <a:prstClr val="black">
                      <a:alpha val="0"/>
                    </a:prstClr>
                  </a:solidFill>
                </a:uFill>
                <a:ea typeface="Arial"/>
                <a:cs typeface="Arial"/>
              </a:rPr>
              <a:t>Postprandiale Blutzuckerwerte </a:t>
            </a:r>
            <a:br>
              <a:rPr sz="1000" dirty="0">
                <a:solidFill>
                  <a:srgbClr val="000000"/>
                </a:solidFill>
                <a:ea typeface="Calibri" panose="020F0502020204030204"/>
                <a:cs typeface="Arial"/>
              </a:rPr>
            </a:br>
            <a:r>
              <a:rPr lang="de" sz="1000" dirty="0">
                <a:solidFill>
                  <a:srgbClr val="404040"/>
                </a:solidFill>
                <a:uFill>
                  <a:solidFill>
                    <a:prstClr val="black">
                      <a:alpha val="0"/>
                    </a:prstClr>
                  </a:solidFill>
                </a:uFill>
                <a:ea typeface="Arial"/>
                <a:cs typeface="Arial"/>
              </a:rPr>
              <a:t>30 Minuten nach der Nahrungsaufnahme</a:t>
            </a:r>
            <a:endParaRPr lang="en-US" sz="1000" baseline="30000" dirty="0">
              <a:solidFill>
                <a:srgbClr val="404040"/>
              </a:solidFill>
              <a:ea typeface="Calibri" panose="020F0502020204030204"/>
              <a:cs typeface="Arial"/>
            </a:endParaRPr>
          </a:p>
        </p:txBody>
      </p:sp>
      <p:sp>
        <p:nvSpPr>
          <p:cNvPr id="86" name="TextBox 170">
            <a:extLst>
              <a:ext uri="{FF2B5EF4-FFF2-40B4-BE49-F238E27FC236}">
                <a16:creationId xmlns:a16="http://schemas.microsoft.com/office/drawing/2014/main" id="{21A25AC5-0856-01FD-C7DF-86712ED54E14}"/>
              </a:ext>
            </a:extLst>
          </p:cNvPr>
          <p:cNvSpPr txBox="1"/>
          <p:nvPr/>
        </p:nvSpPr>
        <p:spPr>
          <a:xfrm>
            <a:off x="488155" y="1068798"/>
            <a:ext cx="7552492" cy="284875"/>
          </a:xfrm>
          <a:prstGeom prst="roundRect">
            <a:avLst>
              <a:gd name="adj" fmla="val 50000"/>
            </a:avLst>
          </a:prstGeom>
          <a:solidFill>
            <a:srgbClr val="2F3651"/>
          </a:solidFill>
        </p:spPr>
        <p:txBody>
          <a:bodyPr wrap="square" lIns="27000" tIns="27000" rIns="27000" bIns="27000" rtlCol="0" anchor="ctr">
            <a:noAutofit/>
          </a:bodyPr>
          <a:lstStyle/>
          <a:p>
            <a:pPr marL="0" marR="0" lvl="0" indent="0" algn="ctr" defTabSz="685783" eaLnBrk="1" fontAlgn="auto" latinLnBrk="0" hangingPunct="1">
              <a:lnSpc>
                <a:spcPct val="90000"/>
              </a:lnSpc>
              <a:spcBef>
                <a:spcPct val="0"/>
              </a:spcBef>
              <a:spcAft>
                <a:spcPct val="0"/>
              </a:spcAft>
              <a:buClrTx/>
              <a:buSzTx/>
              <a:buFontTx/>
              <a:buNone/>
              <a:tabLst/>
              <a:defRPr/>
            </a:pPr>
            <a:r>
              <a:rPr kumimoji="0" lang="de" sz="120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Blutzuckerwerte bei Kindern mit positiven Autoantikörpern im Verhältnis zum Zeitpunkt der Serokonversion</a:t>
            </a:r>
            <a:r>
              <a:rPr kumimoji="0" lang="de" sz="1200" b="0" i="0" u="none" strike="noStrike" kern="0" cap="none" spc="0" normalizeH="0" baseline="30000" noProof="0">
                <a:ln>
                  <a:noFill/>
                </a:ln>
                <a:solidFill>
                  <a:srgbClr val="FFFFFF"/>
                </a:solidFill>
                <a:effectLst/>
                <a:uLnTx/>
                <a:uFill>
                  <a:solidFill>
                    <a:prstClr val="black">
                      <a:alpha val="0"/>
                    </a:prstClr>
                  </a:solidFill>
                </a:uFill>
                <a:latin typeface="Arial"/>
                <a:ea typeface="Arial"/>
                <a:cs typeface="Arial"/>
              </a:rPr>
              <a:t>1</a:t>
            </a:r>
          </a:p>
        </p:txBody>
      </p:sp>
      <p:sp>
        <p:nvSpPr>
          <p:cNvPr id="87" name="CasellaDiTesto 1">
            <a:extLst>
              <a:ext uri="{FF2B5EF4-FFF2-40B4-BE49-F238E27FC236}">
                <a16:creationId xmlns:a16="http://schemas.microsoft.com/office/drawing/2014/main" id="{6885AD9D-1201-CE43-5E70-82A188F3FC95}"/>
              </a:ext>
            </a:extLst>
          </p:cNvPr>
          <p:cNvSpPr txBox="1"/>
          <p:nvPr/>
        </p:nvSpPr>
        <p:spPr>
          <a:xfrm rot="16200000">
            <a:off x="-402318" y="2725969"/>
            <a:ext cx="2069254" cy="270000"/>
          </a:xfrm>
          <a:prstGeom prst="rect">
            <a:avLst/>
          </a:prstGeom>
          <a:noFill/>
        </p:spPr>
        <p:txBody>
          <a:bodyPr wrap="square" lIns="0" tIns="0" rIns="0" bIns="0" rtlCol="0" anchor="ctr" anchorCtr="0">
            <a:noAutofit/>
          </a:bodyPr>
          <a:lstStyle/>
          <a:p>
            <a:pPr algn="ctr" defTabSz="685800">
              <a:lnSpc>
                <a:spcPct val="90000"/>
              </a:lnSpc>
              <a:spcBef>
                <a:spcPct val="0"/>
              </a:spcBef>
              <a:spcAft>
                <a:spcPct val="0"/>
              </a:spcAft>
              <a:defRPr/>
            </a:pPr>
            <a:r>
              <a:rPr lang="de" sz="900" b="1">
                <a:solidFill>
                  <a:srgbClr val="404040"/>
                </a:solidFill>
                <a:uFill>
                  <a:solidFill>
                    <a:prstClr val="black">
                      <a:alpha val="0"/>
                    </a:prstClr>
                  </a:solidFill>
                </a:uFill>
                <a:ea typeface="Arial"/>
                <a:cs typeface="Arial"/>
              </a:rPr>
              <a:t>Blutzuckerunterschied zu IAk-negativen Kindern [mg/dl]</a:t>
            </a:r>
          </a:p>
        </p:txBody>
      </p:sp>
      <p:sp>
        <p:nvSpPr>
          <p:cNvPr id="88" name="CasellaDiTesto 2">
            <a:extLst>
              <a:ext uri="{FF2B5EF4-FFF2-40B4-BE49-F238E27FC236}">
                <a16:creationId xmlns:a16="http://schemas.microsoft.com/office/drawing/2014/main" id="{73D48308-232B-7419-5CE7-6E4BD66E2419}"/>
              </a:ext>
            </a:extLst>
          </p:cNvPr>
          <p:cNvSpPr txBox="1"/>
          <p:nvPr/>
        </p:nvSpPr>
        <p:spPr>
          <a:xfrm>
            <a:off x="1137193" y="4116526"/>
            <a:ext cx="3509963" cy="270000"/>
          </a:xfrm>
          <a:prstGeom prst="rect">
            <a:avLst/>
          </a:prstGeom>
          <a:noFill/>
        </p:spPr>
        <p:txBody>
          <a:bodyPr wrap="square" lIns="0" tIns="0" rIns="0" bIns="0" rtlCol="0" anchor="ctr" anchorCtr="0">
            <a:noAutofit/>
          </a:bodyPr>
          <a:lstStyle/>
          <a:p>
            <a:pPr algn="ctr" defTabSz="685800">
              <a:lnSpc>
                <a:spcPct val="90000"/>
              </a:lnSpc>
              <a:spcBef>
                <a:spcPct val="0"/>
              </a:spcBef>
              <a:spcAft>
                <a:spcPct val="0"/>
              </a:spcAft>
              <a:defRPr/>
            </a:pPr>
            <a:r>
              <a:rPr lang="de" sz="900" b="1" dirty="0">
                <a:solidFill>
                  <a:srgbClr val="404040"/>
                </a:solidFill>
                <a:uFill>
                  <a:solidFill>
                    <a:prstClr val="black">
                      <a:alpha val="0"/>
                    </a:prstClr>
                  </a:solidFill>
                </a:uFill>
                <a:ea typeface="Arial"/>
                <a:cs typeface="Arial"/>
              </a:rPr>
              <a:t>Zeit vor/nach Autoantikörper-Serokonversion [Monate]</a:t>
            </a:r>
          </a:p>
        </p:txBody>
      </p:sp>
      <p:pic>
        <p:nvPicPr>
          <p:cNvPr id="89" name="Graphic 27" descr="Baby crawling with solid fill">
            <a:extLst>
              <a:ext uri="{FF2B5EF4-FFF2-40B4-BE49-F238E27FC236}">
                <a16:creationId xmlns:a16="http://schemas.microsoft.com/office/drawing/2014/main" id="{9FD18619-008C-2002-BBE9-53EA8C356FD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784333" y="1790230"/>
            <a:ext cx="461225" cy="461225"/>
          </a:xfrm>
          <a:prstGeom prst="rect">
            <a:avLst/>
          </a:prstGeom>
        </p:spPr>
      </p:pic>
      <p:pic>
        <p:nvPicPr>
          <p:cNvPr id="90" name="Graphic 28" descr="Child with balloon with solid fill">
            <a:extLst>
              <a:ext uri="{FF2B5EF4-FFF2-40B4-BE49-F238E27FC236}">
                <a16:creationId xmlns:a16="http://schemas.microsoft.com/office/drawing/2014/main" id="{B259CC0A-7CCB-0658-57F2-512C33B6AA4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009683" y="1458475"/>
            <a:ext cx="733806" cy="733806"/>
          </a:xfrm>
          <a:prstGeom prst="rect">
            <a:avLst/>
          </a:prstGeom>
        </p:spPr>
      </p:pic>
      <p:sp>
        <p:nvSpPr>
          <p:cNvPr id="2" name="Textfeld 1">
            <a:extLst>
              <a:ext uri="{FF2B5EF4-FFF2-40B4-BE49-F238E27FC236}">
                <a16:creationId xmlns:a16="http://schemas.microsoft.com/office/drawing/2014/main" id="{9365A0B7-60C3-D997-F0ED-57A2B9631CFF}"/>
              </a:ext>
            </a:extLst>
          </p:cNvPr>
          <p:cNvSpPr txBox="1"/>
          <p:nvPr/>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MAT-DE-2600042-1.0-01/2026</a:t>
            </a:r>
            <a:endParaRPr lang="de-DE" sz="600" dirty="0">
              <a:solidFill>
                <a:srgbClr val="404040"/>
              </a:solidFill>
            </a:endParaRPr>
          </a:p>
        </p:txBody>
      </p:sp>
    </p:spTree>
    <p:extLst>
      <p:ext uri="{BB962C8B-B14F-4D97-AF65-F5344CB8AC3E}">
        <p14:creationId xmlns:p14="http://schemas.microsoft.com/office/powerpoint/2010/main" val="3594380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76543F-104E-F820-7FBC-6C7A80B94525}"/>
            </a:ext>
          </a:extLst>
        </p:cNvPr>
        <p:cNvGrpSpPr/>
        <p:nvPr/>
      </p:nvGrpSpPr>
      <p:grpSpPr>
        <a:xfrm>
          <a:off x="0" y="0"/>
          <a:ext cx="0" cy="0"/>
          <a:chOff x="0" y="0"/>
          <a:chExt cx="0" cy="0"/>
        </a:xfrm>
      </p:grpSpPr>
      <p:sp>
        <p:nvSpPr>
          <p:cNvPr id="14" name="Textplatzhalter 9">
            <a:extLst>
              <a:ext uri="{FF2B5EF4-FFF2-40B4-BE49-F238E27FC236}">
                <a16:creationId xmlns:a16="http://schemas.microsoft.com/office/drawing/2014/main" id="{729B0841-8E4F-3A60-DAEA-11C94CCE9B1D}"/>
              </a:ext>
            </a:extLst>
          </p:cNvPr>
          <p:cNvSpPr txBox="1">
            <a:spLocks/>
          </p:cNvSpPr>
          <p:nvPr/>
        </p:nvSpPr>
        <p:spPr>
          <a:xfrm>
            <a:off x="303651" y="11375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Wie könnte sich das Auftreten erhöhter Glukosewerte VOR Serokonversion erklären lassen?</a:t>
            </a:r>
            <a:r>
              <a:rPr lang="de-DE" sz="2000" b="1" baseline="30000" dirty="0">
                <a:solidFill>
                  <a:srgbClr val="7030A0"/>
                </a:solidFill>
                <a:latin typeface="+mj-lt"/>
              </a:rPr>
              <a:t>1</a:t>
            </a:r>
            <a:r>
              <a:rPr lang="de-DE" sz="2000" b="1" dirty="0">
                <a:solidFill>
                  <a:srgbClr val="7030A0"/>
                </a:solidFill>
                <a:latin typeface="+mj-lt"/>
              </a:rPr>
              <a:t> </a:t>
            </a:r>
          </a:p>
        </p:txBody>
      </p:sp>
      <p:sp>
        <p:nvSpPr>
          <p:cNvPr id="8" name="TextBox 3037">
            <a:extLst>
              <a:ext uri="{FF2B5EF4-FFF2-40B4-BE49-F238E27FC236}">
                <a16:creationId xmlns:a16="http://schemas.microsoft.com/office/drawing/2014/main" id="{18ED7BE4-FC9C-8EE9-A506-7CFF78B4D024}"/>
              </a:ext>
            </a:extLst>
          </p:cNvPr>
          <p:cNvSpPr txBox="1"/>
          <p:nvPr/>
        </p:nvSpPr>
        <p:spPr>
          <a:xfrm>
            <a:off x="303651" y="4842852"/>
            <a:ext cx="8660399" cy="276999"/>
          </a:xfrm>
          <a:prstGeom prst="rect">
            <a:avLst/>
          </a:prstGeom>
          <a:noFill/>
        </p:spPr>
        <p:txBody>
          <a:bodyPr wrap="square" rtlCol="0" anchor="b">
            <a:spAutoFit/>
          </a:bodyPr>
          <a:lstStyle/>
          <a:p>
            <a:pPr defTabSz="685766">
              <a:buClr>
                <a:srgbClr val="2F4B95"/>
              </a:buClr>
              <a:defRPr/>
            </a:pPr>
            <a:r>
              <a:rPr lang="de" sz="600" dirty="0">
                <a:solidFill>
                  <a:srgbClr val="404040"/>
                </a:solidFill>
                <a:ea typeface="Arial"/>
                <a:cs typeface="Arial"/>
              </a:rPr>
              <a:t>Abbildung modifiziert nach Donath MY 2022</a:t>
            </a:r>
            <a:r>
              <a:rPr lang="de" sz="600" baseline="30000" dirty="0">
                <a:solidFill>
                  <a:srgbClr val="404040"/>
                </a:solidFill>
                <a:ea typeface="Arial"/>
                <a:cs typeface="Arial"/>
              </a:rPr>
              <a:t>1</a:t>
            </a:r>
            <a:r>
              <a:rPr lang="de" sz="600" dirty="0">
                <a:solidFill>
                  <a:srgbClr val="404040"/>
                </a:solidFill>
                <a:ea typeface="Arial"/>
                <a:cs typeface="Arial"/>
              </a:rPr>
              <a:t>. T1D: Typ-1-Diabetes.</a:t>
            </a:r>
          </a:p>
          <a:p>
            <a:pPr defTabSz="685766">
              <a:buClr>
                <a:srgbClr val="2F4B95"/>
              </a:buClr>
              <a:defRPr/>
            </a:pPr>
            <a:r>
              <a:rPr lang="de" sz="600" b="1" dirty="0">
                <a:solidFill>
                  <a:srgbClr val="404040"/>
                </a:solidFill>
                <a:ea typeface="Arial"/>
                <a:cs typeface="Arial"/>
              </a:rPr>
              <a:t>1. </a:t>
            </a:r>
            <a:r>
              <a:rPr lang="de-DE" sz="600" dirty="0">
                <a:solidFill>
                  <a:srgbClr val="404040"/>
                </a:solidFill>
                <a:ea typeface="Arial"/>
                <a:cs typeface="Arial"/>
              </a:rPr>
              <a:t>Donath MY</a:t>
            </a:r>
            <a:r>
              <a:rPr lang="de-DE" sz="600" i="1" dirty="0">
                <a:solidFill>
                  <a:srgbClr val="404040"/>
                </a:solidFill>
                <a:ea typeface="Arial"/>
                <a:cs typeface="Arial"/>
              </a:rPr>
              <a:t>. J </a:t>
            </a:r>
            <a:r>
              <a:rPr lang="de-DE" sz="600" i="1" dirty="0" err="1">
                <a:solidFill>
                  <a:srgbClr val="404040"/>
                </a:solidFill>
                <a:ea typeface="Arial"/>
                <a:cs typeface="Arial"/>
              </a:rPr>
              <a:t>Clin</a:t>
            </a:r>
            <a:r>
              <a:rPr lang="de-DE" sz="600" i="1" dirty="0">
                <a:solidFill>
                  <a:srgbClr val="404040"/>
                </a:solidFill>
                <a:ea typeface="Arial"/>
                <a:cs typeface="Arial"/>
              </a:rPr>
              <a:t> </a:t>
            </a:r>
            <a:r>
              <a:rPr lang="de-DE" sz="600" i="1" dirty="0" err="1">
                <a:solidFill>
                  <a:srgbClr val="404040"/>
                </a:solidFill>
                <a:ea typeface="Arial"/>
                <a:cs typeface="Arial"/>
              </a:rPr>
              <a:t>Invest</a:t>
            </a:r>
            <a:r>
              <a:rPr lang="de-DE" sz="600" i="1" dirty="0">
                <a:solidFill>
                  <a:srgbClr val="404040"/>
                </a:solidFill>
                <a:ea typeface="Arial"/>
                <a:cs typeface="Arial"/>
              </a:rPr>
              <a:t> </a:t>
            </a:r>
            <a:r>
              <a:rPr lang="de-DE" sz="600" dirty="0">
                <a:solidFill>
                  <a:srgbClr val="404040"/>
                </a:solidFill>
                <a:ea typeface="Arial"/>
                <a:cs typeface="Arial"/>
              </a:rPr>
              <a:t>2022; 132: e164460</a:t>
            </a:r>
            <a:r>
              <a:rPr kumimoji="0" lang="de" sz="600" b="0" i="0" u="none" strike="noStrike" kern="1200" cap="none" spc="0" normalizeH="0" baseline="0" noProof="0" dirty="0">
                <a:ln>
                  <a:noFill/>
                </a:ln>
                <a:solidFill>
                  <a:srgbClr val="404040"/>
                </a:solidFill>
                <a:effectLst/>
                <a:uLnTx/>
                <a:uFillTx/>
                <a:ea typeface="Arial"/>
                <a:cs typeface="Arial"/>
              </a:rPr>
              <a:t>.</a:t>
            </a:r>
            <a:r>
              <a:rPr lang="de-DE" sz="600" dirty="0">
                <a:solidFill>
                  <a:srgbClr val="404040"/>
                </a:solidFill>
                <a:ea typeface="Arial"/>
                <a:cs typeface="Arial"/>
              </a:rPr>
              <a:t> </a:t>
            </a:r>
            <a:endParaRPr lang="en-US" sz="600" dirty="0">
              <a:solidFill>
                <a:srgbClr val="404040"/>
              </a:solidFill>
            </a:endParaRPr>
          </a:p>
        </p:txBody>
      </p:sp>
      <p:sp>
        <p:nvSpPr>
          <p:cNvPr id="13" name="Rechteck: abgerundete Ecken 12">
            <a:extLst>
              <a:ext uri="{FF2B5EF4-FFF2-40B4-BE49-F238E27FC236}">
                <a16:creationId xmlns:a16="http://schemas.microsoft.com/office/drawing/2014/main" id="{D9C81445-9B65-E7C6-225C-AFE9D9FCD3A1}"/>
              </a:ext>
            </a:extLst>
          </p:cNvPr>
          <p:cNvSpPr/>
          <p:nvPr/>
        </p:nvSpPr>
        <p:spPr>
          <a:xfrm>
            <a:off x="534671" y="3701441"/>
            <a:ext cx="8043157" cy="970767"/>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spcAft>
                <a:spcPts val="600"/>
              </a:spcAft>
              <a:buClr>
                <a:schemeClr val="accent2"/>
              </a:buClr>
              <a:buFont typeface="Arial" panose="020B0604020202020204" pitchFamily="34" charset="0"/>
              <a:buChar char="•"/>
            </a:pPr>
            <a:r>
              <a:rPr lang="de-DE" sz="1100"/>
              <a:t>Verschiedene Faktoren können zu einer Schädigung der Betazellen führen, darunter Virusinfektionen, metabolischer Stress, genetische Veranlagung oder Umweltfaktoren</a:t>
            </a:r>
          </a:p>
          <a:p>
            <a:pPr marL="171450" indent="-171450">
              <a:buClr>
                <a:schemeClr val="accent2"/>
              </a:buClr>
              <a:buFont typeface="Arial" panose="020B0604020202020204" pitchFamily="34" charset="0"/>
              <a:buChar char="•"/>
            </a:pPr>
            <a:r>
              <a:rPr lang="de-DE" sz="1100"/>
              <a:t>Diese Schädigungen können zum Absterben der Betazellen und anschließender Antigenpräsentation führen, woraufhin eine Autoimmunreaktion einsetzt, die zum vollständigen Untergang der Betazellen führt</a:t>
            </a:r>
          </a:p>
        </p:txBody>
      </p:sp>
      <p:grpSp>
        <p:nvGrpSpPr>
          <p:cNvPr id="27" name="Gruppieren 26">
            <a:extLst>
              <a:ext uri="{FF2B5EF4-FFF2-40B4-BE49-F238E27FC236}">
                <a16:creationId xmlns:a16="http://schemas.microsoft.com/office/drawing/2014/main" id="{63E9F8AE-D9CC-3EE1-0119-E258D37AA71C}"/>
              </a:ext>
            </a:extLst>
          </p:cNvPr>
          <p:cNvGrpSpPr/>
          <p:nvPr/>
        </p:nvGrpSpPr>
        <p:grpSpPr>
          <a:xfrm>
            <a:off x="923794" y="1031359"/>
            <a:ext cx="7296411" cy="2416904"/>
            <a:chOff x="923794" y="1031359"/>
            <a:chExt cx="7296411" cy="2416904"/>
          </a:xfrm>
        </p:grpSpPr>
        <p:pic>
          <p:nvPicPr>
            <p:cNvPr id="10" name="Grafik 9" descr="Ein Bild, das Diagramm, Text, Origami enthält.&#10;&#10;KI-generierte Inhalte können fehlerhaft sein.">
              <a:extLst>
                <a:ext uri="{FF2B5EF4-FFF2-40B4-BE49-F238E27FC236}">
                  <a16:creationId xmlns:a16="http://schemas.microsoft.com/office/drawing/2014/main" id="{BB46963D-17A8-AC1E-7B3B-15EDED69B2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794" y="1031359"/>
              <a:ext cx="7296411" cy="2416904"/>
            </a:xfrm>
            <a:prstGeom prst="rect">
              <a:avLst/>
            </a:prstGeom>
          </p:spPr>
        </p:pic>
        <p:sp>
          <p:nvSpPr>
            <p:cNvPr id="15" name="Textfeld 14">
              <a:extLst>
                <a:ext uri="{FF2B5EF4-FFF2-40B4-BE49-F238E27FC236}">
                  <a16:creationId xmlns:a16="http://schemas.microsoft.com/office/drawing/2014/main" id="{07D0DAE2-6553-6E9A-F98B-942199611911}"/>
                </a:ext>
              </a:extLst>
            </p:cNvPr>
            <p:cNvSpPr txBox="1"/>
            <p:nvPr/>
          </p:nvSpPr>
          <p:spPr>
            <a:xfrm>
              <a:off x="2425289" y="1709130"/>
              <a:ext cx="892245" cy="246221"/>
            </a:xfrm>
            <a:prstGeom prst="rect">
              <a:avLst/>
            </a:prstGeom>
            <a:solidFill>
              <a:schemeClr val="bg1"/>
            </a:solidFill>
          </p:spPr>
          <p:txBody>
            <a:bodyPr wrap="square" lIns="0" tIns="0" rIns="0" bIns="0" rtlCol="0">
              <a:spAutoFit/>
            </a:bodyPr>
            <a:lstStyle/>
            <a:p>
              <a:pPr algn="ctr"/>
              <a:r>
                <a:rPr lang="de-DE" sz="800"/>
                <a:t>Metabolischer Stress</a:t>
              </a:r>
            </a:p>
          </p:txBody>
        </p:sp>
        <p:sp>
          <p:nvSpPr>
            <p:cNvPr id="16" name="Textfeld 15">
              <a:extLst>
                <a:ext uri="{FF2B5EF4-FFF2-40B4-BE49-F238E27FC236}">
                  <a16:creationId xmlns:a16="http://schemas.microsoft.com/office/drawing/2014/main" id="{E09A38D2-175B-3C48-78F1-93C1F39F551C}"/>
                </a:ext>
              </a:extLst>
            </p:cNvPr>
            <p:cNvSpPr txBox="1"/>
            <p:nvPr/>
          </p:nvSpPr>
          <p:spPr>
            <a:xfrm>
              <a:off x="1859771" y="1886238"/>
              <a:ext cx="475349" cy="123111"/>
            </a:xfrm>
            <a:prstGeom prst="rect">
              <a:avLst/>
            </a:prstGeom>
            <a:solidFill>
              <a:schemeClr val="bg1"/>
            </a:solidFill>
          </p:spPr>
          <p:txBody>
            <a:bodyPr wrap="square" lIns="0" tIns="0" rIns="0" bIns="0" rtlCol="0">
              <a:spAutoFit/>
            </a:bodyPr>
            <a:lstStyle/>
            <a:p>
              <a:pPr algn="ctr"/>
              <a:r>
                <a:rPr lang="de-DE" sz="800"/>
                <a:t>Viren</a:t>
              </a:r>
            </a:p>
          </p:txBody>
        </p:sp>
        <p:sp>
          <p:nvSpPr>
            <p:cNvPr id="17" name="Textfeld 16">
              <a:extLst>
                <a:ext uri="{FF2B5EF4-FFF2-40B4-BE49-F238E27FC236}">
                  <a16:creationId xmlns:a16="http://schemas.microsoft.com/office/drawing/2014/main" id="{85C0F5BB-824A-8275-1E95-3FC5B484147C}"/>
                </a:ext>
              </a:extLst>
            </p:cNvPr>
            <p:cNvSpPr txBox="1"/>
            <p:nvPr/>
          </p:nvSpPr>
          <p:spPr>
            <a:xfrm>
              <a:off x="1059985" y="2323321"/>
              <a:ext cx="1176894" cy="123111"/>
            </a:xfrm>
            <a:prstGeom prst="rect">
              <a:avLst/>
            </a:prstGeom>
            <a:solidFill>
              <a:schemeClr val="bg1"/>
            </a:solidFill>
          </p:spPr>
          <p:txBody>
            <a:bodyPr wrap="square" lIns="0" tIns="0" rIns="0" bIns="0" rtlCol="0">
              <a:spAutoFit/>
            </a:bodyPr>
            <a:lstStyle/>
            <a:p>
              <a:pPr algn="ctr"/>
              <a:r>
                <a:rPr lang="de-DE" sz="800"/>
                <a:t>Umweltfaktoren</a:t>
              </a:r>
            </a:p>
          </p:txBody>
        </p:sp>
        <p:sp>
          <p:nvSpPr>
            <p:cNvPr id="18" name="Textfeld 17">
              <a:extLst>
                <a:ext uri="{FF2B5EF4-FFF2-40B4-BE49-F238E27FC236}">
                  <a16:creationId xmlns:a16="http://schemas.microsoft.com/office/drawing/2014/main" id="{77BE89CA-0EA4-A2DD-E907-309E308E6DE3}"/>
                </a:ext>
              </a:extLst>
            </p:cNvPr>
            <p:cNvSpPr txBox="1"/>
            <p:nvPr/>
          </p:nvSpPr>
          <p:spPr>
            <a:xfrm>
              <a:off x="1318183" y="2839350"/>
              <a:ext cx="1349446" cy="123111"/>
            </a:xfrm>
            <a:prstGeom prst="rect">
              <a:avLst/>
            </a:prstGeom>
            <a:solidFill>
              <a:schemeClr val="bg1"/>
            </a:solidFill>
          </p:spPr>
          <p:txBody>
            <a:bodyPr wrap="square" lIns="0" tIns="0" rIns="0" bIns="0" rtlCol="0">
              <a:spAutoFit/>
            </a:bodyPr>
            <a:lstStyle/>
            <a:p>
              <a:pPr algn="ctr"/>
              <a:r>
                <a:rPr lang="de-DE" sz="800"/>
                <a:t>Genetische Prädisposition</a:t>
              </a:r>
            </a:p>
          </p:txBody>
        </p:sp>
        <p:sp>
          <p:nvSpPr>
            <p:cNvPr id="19" name="Textfeld 18">
              <a:extLst>
                <a:ext uri="{FF2B5EF4-FFF2-40B4-BE49-F238E27FC236}">
                  <a16:creationId xmlns:a16="http://schemas.microsoft.com/office/drawing/2014/main" id="{35D2479E-C3B0-5E8C-D555-D12091F89409}"/>
                </a:ext>
              </a:extLst>
            </p:cNvPr>
            <p:cNvSpPr txBox="1"/>
            <p:nvPr/>
          </p:nvSpPr>
          <p:spPr>
            <a:xfrm>
              <a:off x="4017300" y="3088732"/>
              <a:ext cx="954706" cy="246221"/>
            </a:xfrm>
            <a:prstGeom prst="rect">
              <a:avLst/>
            </a:prstGeom>
            <a:solidFill>
              <a:schemeClr val="bg1"/>
            </a:solidFill>
          </p:spPr>
          <p:txBody>
            <a:bodyPr wrap="square" lIns="0" tIns="0" rIns="0" bIns="0" rtlCol="0">
              <a:spAutoFit/>
            </a:bodyPr>
            <a:lstStyle/>
            <a:p>
              <a:pPr algn="ctr"/>
              <a:r>
                <a:rPr lang="de-DE" sz="800"/>
                <a:t>Autoimmun-Angriff</a:t>
              </a:r>
            </a:p>
          </p:txBody>
        </p:sp>
        <p:sp>
          <p:nvSpPr>
            <p:cNvPr id="20" name="Textfeld 19">
              <a:extLst>
                <a:ext uri="{FF2B5EF4-FFF2-40B4-BE49-F238E27FC236}">
                  <a16:creationId xmlns:a16="http://schemas.microsoft.com/office/drawing/2014/main" id="{0CA5696D-CC59-F1E2-BBB7-0BFEB673D6BF}"/>
                </a:ext>
              </a:extLst>
            </p:cNvPr>
            <p:cNvSpPr txBox="1"/>
            <p:nvPr/>
          </p:nvSpPr>
          <p:spPr>
            <a:xfrm>
              <a:off x="4548414" y="2099771"/>
              <a:ext cx="349401" cy="369332"/>
            </a:xfrm>
            <a:prstGeom prst="rect">
              <a:avLst/>
            </a:prstGeom>
            <a:solidFill>
              <a:schemeClr val="bg1"/>
            </a:solidFill>
          </p:spPr>
          <p:txBody>
            <a:bodyPr wrap="square" lIns="0" tIns="0" rIns="0" bIns="0" rtlCol="0">
              <a:spAutoFit/>
            </a:bodyPr>
            <a:lstStyle/>
            <a:p>
              <a:pPr algn="ctr"/>
              <a:r>
                <a:rPr lang="de-DE" sz="800"/>
                <a:t>Beta-zell-Tod</a:t>
              </a:r>
            </a:p>
          </p:txBody>
        </p:sp>
        <p:sp>
          <p:nvSpPr>
            <p:cNvPr id="21" name="Textfeld 20">
              <a:extLst>
                <a:ext uri="{FF2B5EF4-FFF2-40B4-BE49-F238E27FC236}">
                  <a16:creationId xmlns:a16="http://schemas.microsoft.com/office/drawing/2014/main" id="{B03C73E1-199D-D2B9-BE1C-D16D547B0BF0}"/>
                </a:ext>
              </a:extLst>
            </p:cNvPr>
            <p:cNvSpPr txBox="1"/>
            <p:nvPr/>
          </p:nvSpPr>
          <p:spPr>
            <a:xfrm>
              <a:off x="4912929" y="3215618"/>
              <a:ext cx="583149" cy="123111"/>
            </a:xfrm>
            <a:prstGeom prst="rect">
              <a:avLst/>
            </a:prstGeom>
            <a:solidFill>
              <a:schemeClr val="bg1"/>
            </a:solidFill>
          </p:spPr>
          <p:txBody>
            <a:bodyPr wrap="square" lIns="0" tIns="0" rIns="0" bIns="0" rtlCol="0">
              <a:spAutoFit/>
            </a:bodyPr>
            <a:lstStyle/>
            <a:p>
              <a:pPr algn="ctr"/>
              <a:r>
                <a:rPr lang="de-DE" sz="800"/>
                <a:t>T-Zelle</a:t>
              </a:r>
            </a:p>
          </p:txBody>
        </p:sp>
        <p:sp>
          <p:nvSpPr>
            <p:cNvPr id="22" name="Textfeld 21">
              <a:extLst>
                <a:ext uri="{FF2B5EF4-FFF2-40B4-BE49-F238E27FC236}">
                  <a16:creationId xmlns:a16="http://schemas.microsoft.com/office/drawing/2014/main" id="{0EE3AE94-F6AD-345C-56F9-96AF5CFD6A5F}"/>
                </a:ext>
              </a:extLst>
            </p:cNvPr>
            <p:cNvSpPr txBox="1"/>
            <p:nvPr/>
          </p:nvSpPr>
          <p:spPr>
            <a:xfrm>
              <a:off x="6402922" y="2574050"/>
              <a:ext cx="583149" cy="123111"/>
            </a:xfrm>
            <a:prstGeom prst="rect">
              <a:avLst/>
            </a:prstGeom>
            <a:solidFill>
              <a:schemeClr val="bg1"/>
            </a:solidFill>
          </p:spPr>
          <p:txBody>
            <a:bodyPr wrap="square" lIns="0" tIns="0" rIns="0" bIns="0" rtlCol="0">
              <a:spAutoFit/>
            </a:bodyPr>
            <a:lstStyle/>
            <a:p>
              <a:pPr algn="ctr"/>
              <a:r>
                <a:rPr lang="de-DE" sz="800"/>
                <a:t>B-Zelle</a:t>
              </a:r>
            </a:p>
          </p:txBody>
        </p:sp>
        <p:sp>
          <p:nvSpPr>
            <p:cNvPr id="23" name="Textfeld 22">
              <a:extLst>
                <a:ext uri="{FF2B5EF4-FFF2-40B4-BE49-F238E27FC236}">
                  <a16:creationId xmlns:a16="http://schemas.microsoft.com/office/drawing/2014/main" id="{C70E280E-8808-72FB-ED53-7676AE4B34C0}"/>
                </a:ext>
              </a:extLst>
            </p:cNvPr>
            <p:cNvSpPr txBox="1"/>
            <p:nvPr/>
          </p:nvSpPr>
          <p:spPr>
            <a:xfrm>
              <a:off x="5245668" y="2602904"/>
              <a:ext cx="1098055" cy="123111"/>
            </a:xfrm>
            <a:prstGeom prst="rect">
              <a:avLst/>
            </a:prstGeom>
            <a:solidFill>
              <a:schemeClr val="bg1"/>
            </a:solidFill>
          </p:spPr>
          <p:txBody>
            <a:bodyPr wrap="square" lIns="0" tIns="0" rIns="0" bIns="0" rtlCol="0">
              <a:spAutoFit/>
            </a:bodyPr>
            <a:lstStyle/>
            <a:p>
              <a:pPr algn="ctr"/>
              <a:r>
                <a:rPr lang="de-DE" sz="800"/>
                <a:t>Antigenpräsentation</a:t>
              </a:r>
            </a:p>
          </p:txBody>
        </p:sp>
        <p:sp>
          <p:nvSpPr>
            <p:cNvPr id="24" name="Textfeld 23">
              <a:extLst>
                <a:ext uri="{FF2B5EF4-FFF2-40B4-BE49-F238E27FC236}">
                  <a16:creationId xmlns:a16="http://schemas.microsoft.com/office/drawing/2014/main" id="{EE01CA29-2615-131A-01AA-C52ADCF26A44}"/>
                </a:ext>
              </a:extLst>
            </p:cNvPr>
            <p:cNvSpPr txBox="1"/>
            <p:nvPr/>
          </p:nvSpPr>
          <p:spPr>
            <a:xfrm>
              <a:off x="7211632" y="2584773"/>
              <a:ext cx="858582" cy="123111"/>
            </a:xfrm>
            <a:prstGeom prst="rect">
              <a:avLst/>
            </a:prstGeom>
            <a:solidFill>
              <a:schemeClr val="bg1"/>
            </a:solidFill>
          </p:spPr>
          <p:txBody>
            <a:bodyPr wrap="square" lIns="0" tIns="0" rIns="0" bIns="0" rtlCol="0">
              <a:spAutoFit/>
            </a:bodyPr>
            <a:lstStyle/>
            <a:p>
              <a:pPr algn="ctr"/>
              <a:r>
                <a:rPr lang="de-DE" sz="800" err="1"/>
                <a:t>Serokonversion</a:t>
              </a:r>
              <a:endParaRPr lang="de-DE" sz="800"/>
            </a:p>
          </p:txBody>
        </p:sp>
        <p:sp>
          <p:nvSpPr>
            <p:cNvPr id="25" name="Textfeld 24">
              <a:extLst>
                <a:ext uri="{FF2B5EF4-FFF2-40B4-BE49-F238E27FC236}">
                  <a16:creationId xmlns:a16="http://schemas.microsoft.com/office/drawing/2014/main" id="{0C6DD27E-7D70-C36F-A896-5C7F00F2D65C}"/>
                </a:ext>
              </a:extLst>
            </p:cNvPr>
            <p:cNvSpPr txBox="1"/>
            <p:nvPr/>
          </p:nvSpPr>
          <p:spPr>
            <a:xfrm>
              <a:off x="4874886" y="1773104"/>
              <a:ext cx="687084" cy="246221"/>
            </a:xfrm>
            <a:prstGeom prst="rect">
              <a:avLst/>
            </a:prstGeom>
            <a:solidFill>
              <a:schemeClr val="bg1"/>
            </a:solidFill>
          </p:spPr>
          <p:txBody>
            <a:bodyPr wrap="square" lIns="0" tIns="0" rIns="0" bIns="0" rtlCol="0">
              <a:spAutoFit/>
            </a:bodyPr>
            <a:lstStyle/>
            <a:p>
              <a:pPr algn="ctr"/>
              <a:r>
                <a:rPr lang="de-DE" sz="800"/>
                <a:t>Erhöhter</a:t>
              </a:r>
            </a:p>
            <a:p>
              <a:pPr algn="ctr"/>
              <a:r>
                <a:rPr lang="de-DE" sz="800"/>
                <a:t>Blutzucker</a:t>
              </a:r>
            </a:p>
          </p:txBody>
        </p:sp>
        <p:sp>
          <p:nvSpPr>
            <p:cNvPr id="26" name="Textfeld 25">
              <a:extLst>
                <a:ext uri="{FF2B5EF4-FFF2-40B4-BE49-F238E27FC236}">
                  <a16:creationId xmlns:a16="http://schemas.microsoft.com/office/drawing/2014/main" id="{4DFE3644-87AF-A75B-ED9A-34E65C84EAB3}"/>
                </a:ext>
              </a:extLst>
            </p:cNvPr>
            <p:cNvSpPr txBox="1"/>
            <p:nvPr/>
          </p:nvSpPr>
          <p:spPr>
            <a:xfrm>
              <a:off x="3687772" y="1427152"/>
              <a:ext cx="583150" cy="123111"/>
            </a:xfrm>
            <a:prstGeom prst="rect">
              <a:avLst/>
            </a:prstGeom>
            <a:solidFill>
              <a:schemeClr val="bg1"/>
            </a:solidFill>
          </p:spPr>
          <p:txBody>
            <a:bodyPr wrap="square" lIns="0" tIns="0" rIns="0" bIns="0" rtlCol="0">
              <a:spAutoFit/>
            </a:bodyPr>
            <a:lstStyle/>
            <a:p>
              <a:pPr algn="ctr"/>
              <a:r>
                <a:rPr lang="de-DE" sz="800"/>
                <a:t>Insel</a:t>
              </a:r>
            </a:p>
          </p:txBody>
        </p:sp>
      </p:grpSp>
      <p:sp>
        <p:nvSpPr>
          <p:cNvPr id="28" name="!!b2">
            <a:extLst>
              <a:ext uri="{FF2B5EF4-FFF2-40B4-BE49-F238E27FC236}">
                <a16:creationId xmlns:a16="http://schemas.microsoft.com/office/drawing/2014/main" id="{4998B5EA-EA84-544F-81EA-9D226BC92067}"/>
              </a:ext>
            </a:extLst>
          </p:cNvPr>
          <p:cNvSpPr/>
          <p:nvPr/>
        </p:nvSpPr>
        <p:spPr>
          <a:xfrm>
            <a:off x="923795" y="1031358"/>
            <a:ext cx="7296410" cy="2416904"/>
          </a:xfrm>
          <a:prstGeom prst="rect">
            <a:avLst/>
          </a:prstGeom>
          <a:noFill/>
          <a:ln w="28575">
            <a:solidFill>
              <a:schemeClr val="accent2"/>
            </a:solidFill>
          </a:ln>
        </p:spPr>
        <p:txBody>
          <a:bodyPr vert="horz" lIns="171450" tIns="102870" rIns="171450" bIns="0" rtlCol="0">
            <a:noAutofit/>
          </a:bodyPr>
          <a:lstStyle/>
          <a:p>
            <a:pPr marL="0" marR="0" lvl="0" indent="0" defTabSz="685800" eaLnBrk="1" fontAlgn="auto" latinLnBrk="0" hangingPunct="1">
              <a:lnSpc>
                <a:spcPct val="95000"/>
              </a:lnSpc>
              <a:spcBef>
                <a:spcPts val="750"/>
              </a:spcBef>
              <a:spcAft>
                <a:spcPct val="0"/>
              </a:spcAft>
              <a:buClrTx/>
              <a:buSzTx/>
              <a:buFontTx/>
              <a:buNone/>
              <a:tabLst/>
              <a:defRPr/>
            </a:pPr>
            <a:endParaRPr kumimoji="0" lang="en-US" sz="1650" b="0" i="0" u="none" strike="noStrike" kern="0" cap="none" spc="0" normalizeH="0" baseline="0" noProof="0">
              <a:ln>
                <a:noFill/>
              </a:ln>
              <a:solidFill>
                <a:srgbClr val="000000"/>
              </a:solidFill>
              <a:effectLst/>
              <a:uLnTx/>
              <a:uFillTx/>
            </a:endParaRPr>
          </a:p>
        </p:txBody>
      </p:sp>
    </p:spTree>
    <p:extLst>
      <p:ext uri="{BB962C8B-B14F-4D97-AF65-F5344CB8AC3E}">
        <p14:creationId xmlns:p14="http://schemas.microsoft.com/office/powerpoint/2010/main" val="2262242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9">
            <a:extLst>
              <a:ext uri="{FF2B5EF4-FFF2-40B4-BE49-F238E27FC236}">
                <a16:creationId xmlns:a16="http://schemas.microsoft.com/office/drawing/2014/main" id="{9EB80E1D-0709-6064-C396-AADFA8217773}"/>
              </a:ext>
            </a:extLst>
          </p:cNvPr>
          <p:cNvSpPr txBox="1">
            <a:spLocks/>
          </p:cNvSpPr>
          <p:nvPr/>
        </p:nvSpPr>
        <p:spPr>
          <a:xfrm>
            <a:off x="314410" y="114562"/>
            <a:ext cx="8563565"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err="1">
                <a:ln>
                  <a:noFill/>
                </a:ln>
                <a:solidFill>
                  <a:srgbClr val="7030A0"/>
                </a:solidFill>
                <a:effectLst/>
                <a:uLnTx/>
                <a:uFillTx/>
                <a:latin typeface="Verdana"/>
                <a:ea typeface="+mn-ea"/>
                <a:cs typeface="+mn-cs"/>
              </a:rPr>
              <a:t>Dysglykämie</a:t>
            </a:r>
            <a:r>
              <a:rPr kumimoji="0" lang="de-DE" sz="2000" b="1" i="0" u="none" strike="noStrike" kern="1200" cap="none" spc="0" normalizeH="0" baseline="0" noProof="0" dirty="0">
                <a:ln>
                  <a:noFill/>
                </a:ln>
                <a:solidFill>
                  <a:srgbClr val="7030A0"/>
                </a:solidFill>
                <a:effectLst/>
                <a:uLnTx/>
                <a:uFillTx/>
                <a:latin typeface="Verdana"/>
                <a:ea typeface="+mn-ea"/>
                <a:cs typeface="+mn-cs"/>
              </a:rPr>
              <a:t> wird ca. 6 Monate vor der klinischen       T1D-Diagnose primär postprandial sichtbar</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7" name="TextBox 3037">
            <a:extLst>
              <a:ext uri="{FF2B5EF4-FFF2-40B4-BE49-F238E27FC236}">
                <a16:creationId xmlns:a16="http://schemas.microsoft.com/office/drawing/2014/main" id="{78D4EB4A-8D0C-8B5F-9D97-E59CA00FC621}"/>
              </a:ext>
            </a:extLst>
          </p:cNvPr>
          <p:cNvSpPr txBox="1"/>
          <p:nvPr/>
        </p:nvSpPr>
        <p:spPr>
          <a:xfrm>
            <a:off x="314875" y="4848923"/>
            <a:ext cx="8590436" cy="276999"/>
          </a:xfrm>
          <a:prstGeom prst="rect">
            <a:avLst/>
          </a:prstGeom>
          <a:noFill/>
        </p:spPr>
        <p:txBody>
          <a:bodyPr wrap="square" rtlCol="0" anchor="b">
            <a:spAutoFit/>
          </a:bodyPr>
          <a:lstStyle/>
          <a:p>
            <a:pPr lvl="0" defTabSz="685766">
              <a:buClr>
                <a:srgbClr val="2F4B95"/>
              </a:buClr>
              <a:defRPr/>
            </a:pPr>
            <a:r>
              <a:rPr lang="de-DE" sz="600" dirty="0">
                <a:solidFill>
                  <a:srgbClr val="404040"/>
                </a:solidFill>
                <a:ea typeface="Arial"/>
                <a:cs typeface="Arial"/>
              </a:rPr>
              <a:t>Abbildung modifiziert nach </a:t>
            </a:r>
            <a:r>
              <a:rPr lang="de-DE" sz="600" dirty="0" err="1">
                <a:solidFill>
                  <a:srgbClr val="404040"/>
                </a:solidFill>
                <a:ea typeface="Arial"/>
                <a:cs typeface="Arial"/>
              </a:rPr>
              <a:t>Bogun</a:t>
            </a:r>
            <a:r>
              <a:rPr lang="de-DE" sz="600" dirty="0">
                <a:solidFill>
                  <a:srgbClr val="404040"/>
                </a:solidFill>
                <a:ea typeface="Arial"/>
                <a:cs typeface="Arial"/>
              </a:rPr>
              <a:t> MM 2020</a:t>
            </a:r>
            <a:r>
              <a:rPr lang="de-DE" sz="600" baseline="30000" dirty="0">
                <a:solidFill>
                  <a:srgbClr val="404040"/>
                </a:solidFill>
                <a:ea typeface="Arial"/>
                <a:cs typeface="Arial"/>
              </a:rPr>
              <a:t>1</a:t>
            </a:r>
            <a:r>
              <a:rPr lang="de-DE" sz="600" dirty="0">
                <a:solidFill>
                  <a:srgbClr val="404040"/>
                </a:solidFill>
                <a:ea typeface="Arial"/>
                <a:cs typeface="Arial"/>
              </a:rPr>
              <a:t>. </a:t>
            </a:r>
            <a:r>
              <a:rPr kumimoji="0" lang="de" sz="600" b="0" i="0" u="none" strike="noStrike" kern="1200" cap="none" spc="0" normalizeH="0" baseline="0" noProof="0" dirty="0">
                <a:ln>
                  <a:noFill/>
                </a:ln>
                <a:solidFill>
                  <a:srgbClr val="404040"/>
                </a:solidFill>
                <a:effectLst/>
                <a:uLnTx/>
                <a:uFillTx/>
                <a:latin typeface="Verdana"/>
                <a:ea typeface="Arial"/>
                <a:cs typeface="Arial"/>
              </a:rPr>
              <a:t>OGTT: Oraler Glukosetoleranztest; T1D: Typ-1-Diabetes.</a:t>
            </a:r>
          </a:p>
          <a:p>
            <a:pPr lvl="0" defTabSz="685766">
              <a:buClr>
                <a:srgbClr val="2F4B95"/>
              </a:buClr>
              <a:defRPr/>
            </a:pPr>
            <a:r>
              <a:rPr kumimoji="0" lang="de" sz="600" b="1" i="0" u="none" strike="noStrike" kern="1200" cap="none" spc="0" normalizeH="0" baseline="0" noProof="0" dirty="0">
                <a:ln>
                  <a:noFill/>
                </a:ln>
                <a:solidFill>
                  <a:srgbClr val="404040"/>
                </a:solidFill>
                <a:effectLst/>
                <a:uLnTx/>
                <a:uFillTx/>
                <a:latin typeface="Verdana"/>
                <a:ea typeface="Arial"/>
                <a:cs typeface="Arial"/>
              </a:rPr>
              <a:t>1.</a:t>
            </a:r>
            <a:r>
              <a:rPr kumimoji="0" lang="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Bogun</a:t>
            </a:r>
            <a:r>
              <a:rPr kumimoji="0" lang="de-DE" sz="600" b="0" i="0" u="none" strike="noStrike" kern="1200" cap="none" spc="0" normalizeH="0" baseline="0" noProof="0" dirty="0">
                <a:ln>
                  <a:noFill/>
                </a:ln>
                <a:solidFill>
                  <a:srgbClr val="404040"/>
                </a:solidFill>
                <a:effectLst/>
                <a:uLnTx/>
                <a:uFillTx/>
                <a:latin typeface="Verdana"/>
                <a:ea typeface="Arial"/>
                <a:cs typeface="Arial"/>
              </a:rPr>
              <a:t> MM </a:t>
            </a:r>
            <a:r>
              <a:rPr kumimoji="0" lang="de-DE" sz="600" b="0" i="1" u="none" strike="noStrike" kern="1200" cap="none" spc="0" normalizeH="0" baseline="0" noProof="0" dirty="0">
                <a:ln>
                  <a:noFill/>
                </a:ln>
                <a:solidFill>
                  <a:srgbClr val="404040"/>
                </a:solidFill>
                <a:effectLst/>
                <a:uLnTx/>
                <a:uFillTx/>
                <a:latin typeface="Verdana"/>
                <a:ea typeface="Arial"/>
                <a:cs typeface="Arial"/>
              </a:rPr>
              <a:t>et al. Diabetes Care </a:t>
            </a:r>
            <a:r>
              <a:rPr kumimoji="0" lang="de-DE" sz="600" b="0" i="0" u="none" strike="noStrike" kern="1200" cap="none" spc="0" normalizeH="0" baseline="0" noProof="0" dirty="0">
                <a:ln>
                  <a:noFill/>
                </a:ln>
                <a:solidFill>
                  <a:srgbClr val="404040"/>
                </a:solidFill>
                <a:effectLst/>
                <a:uLnTx/>
                <a:uFillTx/>
                <a:latin typeface="Verdana"/>
                <a:ea typeface="Arial"/>
                <a:cs typeface="Arial"/>
              </a:rPr>
              <a:t>2020; 43: 1836</a:t>
            </a:r>
            <a:r>
              <a:rPr lang="de-DE" sz="600" dirty="0">
                <a:solidFill>
                  <a:srgbClr val="404040"/>
                </a:solidFill>
                <a:ea typeface="Arial"/>
                <a:cs typeface="Arial"/>
              </a:rPr>
              <a:t>–</a:t>
            </a:r>
            <a:r>
              <a:rPr kumimoji="0" lang="de-DE" sz="600" b="0" i="0" u="none" strike="noStrike" kern="1200" cap="none" spc="0" normalizeH="0" baseline="0" noProof="0" dirty="0">
                <a:ln>
                  <a:noFill/>
                </a:ln>
                <a:solidFill>
                  <a:srgbClr val="404040"/>
                </a:solidFill>
                <a:effectLst/>
                <a:uLnTx/>
                <a:uFillTx/>
                <a:latin typeface="Verdana"/>
                <a:ea typeface="Arial"/>
                <a:cs typeface="Arial"/>
              </a:rPr>
              <a:t>42</a:t>
            </a:r>
            <a:r>
              <a:rPr kumimoji="0" lang="de" sz="600" b="0" i="0" u="none" strike="noStrike" kern="1200" cap="none" spc="0" normalizeH="0" baseline="0" noProof="0" dirty="0">
                <a:ln>
                  <a:noFill/>
                </a:ln>
                <a:solidFill>
                  <a:srgbClr val="404040"/>
                </a:solidFill>
                <a:effectLst/>
                <a:uLnTx/>
                <a:uFillTx/>
                <a:latin typeface="Verdana"/>
                <a:ea typeface="Arial"/>
                <a:cs typeface="Arial"/>
              </a:rPr>
              <a:t>.</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endParaRPr kumimoji="0" lang="en-US" sz="600" b="0" i="0" u="none" strike="noStrike" kern="1200" cap="none" spc="0" normalizeH="0" baseline="0" noProof="0" dirty="0">
              <a:ln>
                <a:noFill/>
              </a:ln>
              <a:solidFill>
                <a:srgbClr val="404040"/>
              </a:solidFill>
              <a:effectLst/>
              <a:uLnTx/>
              <a:uFillTx/>
              <a:latin typeface="Verdana"/>
              <a:ea typeface="+mn-ea"/>
              <a:cs typeface="+mn-cs"/>
            </a:endParaRPr>
          </a:p>
        </p:txBody>
      </p:sp>
      <p:sp>
        <p:nvSpPr>
          <p:cNvPr id="29" name="Title 32">
            <a:extLst>
              <a:ext uri="{FF2B5EF4-FFF2-40B4-BE49-F238E27FC236}">
                <a16:creationId xmlns:a16="http://schemas.microsoft.com/office/drawing/2014/main" id="{CB77E4D0-D127-34A1-12F4-F361B2B0D197}"/>
              </a:ext>
            </a:extLst>
          </p:cNvPr>
          <p:cNvSpPr txBox="1">
            <a:spLocks/>
          </p:cNvSpPr>
          <p:nvPr/>
        </p:nvSpPr>
        <p:spPr>
          <a:xfrm>
            <a:off x="470436" y="959633"/>
            <a:ext cx="8203249" cy="253916"/>
          </a:xfrm>
          <a:prstGeom prst="rect">
            <a:avLst/>
          </a:prstGeom>
        </p:spPr>
        <p:txBody>
          <a:bodyPr vert="horz" lIns="68580" tIns="34290" rIns="68580" bIns="34290" rtlCol="0" anchor="t">
            <a:noAutofit/>
          </a:bodyPr>
          <a:lstStyle>
            <a:lvl1pPr algn="l" defTabSz="914400" rtl="0" eaLnBrk="1" latinLnBrk="0" hangingPunct="1">
              <a:lnSpc>
                <a:spcPct val="90000"/>
              </a:lnSpc>
              <a:spcBef>
                <a:spcPct val="0"/>
              </a:spcBef>
              <a:buNone/>
              <a:defRPr sz="2800" b="1" kern="1200">
                <a:solidFill>
                  <a:schemeClr val="tx2"/>
                </a:solidFill>
                <a:latin typeface="Arial" panose="020B0604020202020204" pitchFamily="34" charset="0"/>
                <a:ea typeface="+mj-ea"/>
                <a:cs typeface="Arial" panose="020B0604020202020204" pitchFamily="34" charset="0"/>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err="1">
                <a:ln>
                  <a:noFill/>
                </a:ln>
                <a:solidFill>
                  <a:srgbClr val="404040"/>
                </a:solidFill>
                <a:effectLst/>
                <a:uLnTx/>
                <a:uFillTx/>
                <a:latin typeface="Arial" panose="020B0604020202020204" pitchFamily="34" charset="0"/>
                <a:ea typeface="+mj-ea"/>
                <a:cs typeface="Arial" panose="020B0604020202020204" pitchFamily="34" charset="0"/>
              </a:rPr>
              <a:t>Glukosespiegel</a:t>
            </a:r>
            <a:r>
              <a:rPr kumimoji="0" lang="en-US" sz="1350" b="1" i="0" u="none" strike="noStrike" kern="1200" cap="none" spc="0" normalizeH="0" baseline="0" noProof="0" dirty="0">
                <a:ln>
                  <a:noFill/>
                </a:ln>
                <a:solidFill>
                  <a:srgbClr val="404040"/>
                </a:solidFill>
                <a:effectLst/>
                <a:uLnTx/>
                <a:uFillTx/>
                <a:latin typeface="Arial" panose="020B0604020202020204" pitchFamily="34" charset="0"/>
                <a:ea typeface="+mj-ea"/>
                <a:cs typeface="Arial" panose="020B0604020202020204" pitchFamily="34" charset="0"/>
              </a:rPr>
              <a:t> </a:t>
            </a:r>
            <a:r>
              <a:rPr kumimoji="0" lang="en-US" sz="1350" b="1" i="0" u="none" strike="noStrike" kern="1200" cap="none" spc="0" normalizeH="0" baseline="0" noProof="0" dirty="0" err="1">
                <a:ln>
                  <a:noFill/>
                </a:ln>
                <a:solidFill>
                  <a:srgbClr val="404040"/>
                </a:solidFill>
                <a:effectLst/>
                <a:uLnTx/>
                <a:uFillTx/>
                <a:latin typeface="Arial" panose="020B0604020202020204" pitchFamily="34" charset="0"/>
                <a:ea typeface="+mj-ea"/>
                <a:cs typeface="Arial" panose="020B0604020202020204" pitchFamily="34" charset="0"/>
              </a:rPr>
              <a:t>bei</a:t>
            </a:r>
            <a:r>
              <a:rPr kumimoji="0" lang="en-US" sz="1350" b="1" i="0" u="none" strike="noStrike" kern="1200" cap="none" spc="0" normalizeH="0" baseline="0" noProof="0" dirty="0">
                <a:ln>
                  <a:noFill/>
                </a:ln>
                <a:solidFill>
                  <a:srgbClr val="404040"/>
                </a:solidFill>
                <a:effectLst/>
                <a:uLnTx/>
                <a:uFillTx/>
                <a:latin typeface="Arial" panose="020B0604020202020204" pitchFamily="34" charset="0"/>
                <a:ea typeface="+mj-ea"/>
                <a:cs typeface="Arial" panose="020B0604020202020204" pitchFamily="34" charset="0"/>
              </a:rPr>
              <a:t> Menschen </a:t>
            </a:r>
            <a:r>
              <a:rPr kumimoji="0" lang="en-US" sz="1350" b="1" i="0" u="none" strike="noStrike" kern="1200" cap="none" spc="0" normalizeH="0" baseline="0" noProof="0" dirty="0" err="1">
                <a:ln>
                  <a:noFill/>
                </a:ln>
                <a:solidFill>
                  <a:srgbClr val="404040"/>
                </a:solidFill>
                <a:effectLst/>
                <a:uLnTx/>
                <a:uFillTx/>
                <a:latin typeface="Arial" panose="020B0604020202020204" pitchFamily="34" charset="0"/>
                <a:ea typeface="+mj-ea"/>
                <a:cs typeface="Arial" panose="020B0604020202020204" pitchFamily="34" charset="0"/>
              </a:rPr>
              <a:t>mit</a:t>
            </a:r>
            <a:r>
              <a:rPr kumimoji="0" lang="en-US" sz="1350" b="1" i="0" u="none" strike="noStrike" kern="1200" cap="none" spc="0" normalizeH="0" baseline="0" noProof="0" dirty="0">
                <a:ln>
                  <a:noFill/>
                </a:ln>
                <a:solidFill>
                  <a:srgbClr val="404040"/>
                </a:solidFill>
                <a:effectLst/>
                <a:uLnTx/>
                <a:uFillTx/>
                <a:latin typeface="Arial" panose="020B0604020202020204" pitchFamily="34" charset="0"/>
                <a:ea typeface="+mj-ea"/>
                <a:cs typeface="Arial" panose="020B0604020202020204" pitchFamily="34" charset="0"/>
              </a:rPr>
              <a:t> T1D</a:t>
            </a:r>
          </a:p>
        </p:txBody>
      </p:sp>
      <p:grpSp>
        <p:nvGrpSpPr>
          <p:cNvPr id="30" name="Group 101">
            <a:extLst>
              <a:ext uri="{FF2B5EF4-FFF2-40B4-BE49-F238E27FC236}">
                <a16:creationId xmlns:a16="http://schemas.microsoft.com/office/drawing/2014/main" id="{D67777B7-0909-8053-39E2-C4F0E526B971}"/>
              </a:ext>
            </a:extLst>
          </p:cNvPr>
          <p:cNvGrpSpPr/>
          <p:nvPr/>
        </p:nvGrpSpPr>
        <p:grpSpPr>
          <a:xfrm>
            <a:off x="408378" y="1286162"/>
            <a:ext cx="4352341" cy="3343260"/>
            <a:chOff x="744532" y="1781560"/>
            <a:chExt cx="5803123" cy="4457681"/>
          </a:xfrm>
        </p:grpSpPr>
        <p:grpSp>
          <p:nvGrpSpPr>
            <p:cNvPr id="31" name="Group 24">
              <a:extLst>
                <a:ext uri="{FF2B5EF4-FFF2-40B4-BE49-F238E27FC236}">
                  <a16:creationId xmlns:a16="http://schemas.microsoft.com/office/drawing/2014/main" id="{C3927A12-4CAB-9009-4DE4-886808CA5E09}"/>
                </a:ext>
              </a:extLst>
            </p:cNvPr>
            <p:cNvGrpSpPr/>
            <p:nvPr/>
          </p:nvGrpSpPr>
          <p:grpSpPr>
            <a:xfrm>
              <a:off x="744532" y="2261096"/>
              <a:ext cx="5803123" cy="3344379"/>
              <a:chOff x="838343" y="2261096"/>
              <a:chExt cx="5803123" cy="3344379"/>
            </a:xfrm>
          </p:grpSpPr>
          <p:graphicFrame>
            <p:nvGraphicFramePr>
              <p:cNvPr id="55" name="Chart 48">
                <a:extLst>
                  <a:ext uri="{FF2B5EF4-FFF2-40B4-BE49-F238E27FC236}">
                    <a16:creationId xmlns:a16="http://schemas.microsoft.com/office/drawing/2014/main" id="{AB0B1099-56B0-800F-AC88-A67D1D17E306}"/>
                  </a:ext>
                </a:extLst>
              </p:cNvPr>
              <p:cNvGraphicFramePr/>
              <p:nvPr>
                <p:extLst>
                  <p:ext uri="{D42A27DB-BD31-4B8C-83A1-F6EECF244321}">
                    <p14:modId xmlns:p14="http://schemas.microsoft.com/office/powerpoint/2010/main" val="2141131853"/>
                  </p:ext>
                </p:extLst>
              </p:nvPr>
            </p:nvGraphicFramePr>
            <p:xfrm>
              <a:off x="1274847" y="2261096"/>
              <a:ext cx="5366619" cy="3344379"/>
            </p:xfrm>
            <a:graphic>
              <a:graphicData uri="http://schemas.openxmlformats.org/drawingml/2006/chart">
                <c:chart xmlns:c="http://schemas.openxmlformats.org/drawingml/2006/chart" xmlns:r="http://schemas.openxmlformats.org/officeDocument/2006/relationships" r:id="rId3"/>
              </a:graphicData>
            </a:graphic>
          </p:graphicFrame>
          <p:sp>
            <p:nvSpPr>
              <p:cNvPr id="56" name="TextBox 49">
                <a:extLst>
                  <a:ext uri="{FF2B5EF4-FFF2-40B4-BE49-F238E27FC236}">
                    <a16:creationId xmlns:a16="http://schemas.microsoft.com/office/drawing/2014/main" id="{D5B280B8-53E8-22EE-FC43-08A2BE1DDF70}"/>
                  </a:ext>
                </a:extLst>
              </p:cNvPr>
              <p:cNvSpPr txBox="1"/>
              <p:nvPr/>
            </p:nvSpPr>
            <p:spPr>
              <a:xfrm rot="16200000">
                <a:off x="-341040" y="3632848"/>
                <a:ext cx="2687062" cy="328295"/>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err="1">
                    <a:ln>
                      <a:noFill/>
                    </a:ln>
                    <a:solidFill>
                      <a:srgbClr val="404040"/>
                    </a:solidFill>
                    <a:effectLst/>
                    <a:uLnTx/>
                    <a:uFillTx/>
                    <a:latin typeface="Arial" panose="020B0604020202020204" pitchFamily="34" charset="0"/>
                    <a:ea typeface="+mn-ea"/>
                    <a:cs typeface="Arial" panose="020B0604020202020204" pitchFamily="34" charset="0"/>
                  </a:rPr>
                  <a:t>Mittlere</a:t>
                </a:r>
                <a:r>
                  <a:rPr kumimoji="0" lang="en-US" sz="1000"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 </a:t>
                </a:r>
                <a:r>
                  <a:rPr kumimoji="0" lang="en-US" sz="1000" b="0" i="0" u="none" strike="noStrike" kern="1200" cap="none" spc="0" normalizeH="0" baseline="0" noProof="0" err="1">
                    <a:ln>
                      <a:noFill/>
                    </a:ln>
                    <a:solidFill>
                      <a:srgbClr val="404040"/>
                    </a:solidFill>
                    <a:effectLst/>
                    <a:uLnTx/>
                    <a:uFillTx/>
                    <a:latin typeface="Arial" panose="020B0604020202020204" pitchFamily="34" charset="0"/>
                    <a:ea typeface="+mn-ea"/>
                    <a:cs typeface="Arial" panose="020B0604020202020204" pitchFamily="34" charset="0"/>
                  </a:rPr>
                  <a:t>Nüchternglukose</a:t>
                </a:r>
                <a:r>
                  <a:rPr kumimoji="0" lang="en-US" sz="1000"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 [mg/dl]</a:t>
                </a:r>
              </a:p>
            </p:txBody>
          </p:sp>
        </p:grpSp>
        <p:sp>
          <p:nvSpPr>
            <p:cNvPr id="32" name="TextBox 25">
              <a:extLst>
                <a:ext uri="{FF2B5EF4-FFF2-40B4-BE49-F238E27FC236}">
                  <a16:creationId xmlns:a16="http://schemas.microsoft.com/office/drawing/2014/main" id="{9329C6F0-9F73-CB75-394A-DCF5FD4CB136}"/>
                </a:ext>
              </a:extLst>
            </p:cNvPr>
            <p:cNvSpPr txBox="1"/>
            <p:nvPr/>
          </p:nvSpPr>
          <p:spPr>
            <a:xfrm>
              <a:off x="2185539" y="1781560"/>
              <a:ext cx="2479740" cy="353943"/>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125" b="1" i="0" u="none" strike="noStrike" kern="1200" cap="none" spc="0" normalizeH="0" baseline="0" noProof="0" err="1">
                  <a:ln>
                    <a:noFill/>
                  </a:ln>
                  <a:solidFill>
                    <a:srgbClr val="004F72"/>
                  </a:solidFill>
                  <a:effectLst/>
                  <a:uLnTx/>
                  <a:uFillTx/>
                  <a:latin typeface="Arial" panose="020B0604020202020204" pitchFamily="34" charset="0"/>
                  <a:ea typeface="+mn-ea"/>
                  <a:cs typeface="Arial" panose="020B0604020202020204" pitchFamily="34" charset="0"/>
                </a:rPr>
                <a:t>Nüchternplasmaglukose</a:t>
              </a:r>
              <a:endParaRPr kumimoji="0" lang="en-US" sz="1125" b="1" i="0" u="none" strike="noStrike" kern="1200" cap="none" spc="0" normalizeH="0" baseline="0" noProof="0">
                <a:ln>
                  <a:noFill/>
                </a:ln>
                <a:solidFill>
                  <a:srgbClr val="004F72"/>
                </a:solidFill>
                <a:effectLst/>
                <a:uLnTx/>
                <a:uFillTx/>
                <a:latin typeface="Arial" panose="020B0604020202020204" pitchFamily="34" charset="0"/>
                <a:ea typeface="+mn-ea"/>
                <a:cs typeface="Arial" panose="020B0604020202020204" pitchFamily="34" charset="0"/>
              </a:endParaRPr>
            </a:p>
          </p:txBody>
        </p:sp>
        <p:sp>
          <p:nvSpPr>
            <p:cNvPr id="33" name="TextBox 34">
              <a:extLst>
                <a:ext uri="{FF2B5EF4-FFF2-40B4-BE49-F238E27FC236}">
                  <a16:creationId xmlns:a16="http://schemas.microsoft.com/office/drawing/2014/main" id="{181BE43F-F2B9-3572-1C80-C4EF0E289377}"/>
                </a:ext>
              </a:extLst>
            </p:cNvPr>
            <p:cNvSpPr txBox="1"/>
            <p:nvPr/>
          </p:nvSpPr>
          <p:spPr>
            <a:xfrm>
              <a:off x="1446863"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61</a:t>
              </a:r>
            </a:p>
          </p:txBody>
        </p:sp>
        <p:sp>
          <p:nvSpPr>
            <p:cNvPr id="34" name="TextBox 35">
              <a:extLst>
                <a:ext uri="{FF2B5EF4-FFF2-40B4-BE49-F238E27FC236}">
                  <a16:creationId xmlns:a16="http://schemas.microsoft.com/office/drawing/2014/main" id="{001D7A5F-5404-671F-CE37-BEE105B81E58}"/>
                </a:ext>
              </a:extLst>
            </p:cNvPr>
            <p:cNvSpPr txBox="1"/>
            <p:nvPr/>
          </p:nvSpPr>
          <p:spPr>
            <a:xfrm>
              <a:off x="2052780"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64</a:t>
              </a:r>
            </a:p>
          </p:txBody>
        </p:sp>
        <p:sp>
          <p:nvSpPr>
            <p:cNvPr id="35" name="TextBox 36">
              <a:extLst>
                <a:ext uri="{FF2B5EF4-FFF2-40B4-BE49-F238E27FC236}">
                  <a16:creationId xmlns:a16="http://schemas.microsoft.com/office/drawing/2014/main" id="{4F83E11E-E242-A8F1-DBC6-D536C1B54652}"/>
                </a:ext>
              </a:extLst>
            </p:cNvPr>
            <p:cNvSpPr txBox="1"/>
            <p:nvPr/>
          </p:nvSpPr>
          <p:spPr>
            <a:xfrm>
              <a:off x="2658698"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67</a:t>
              </a:r>
            </a:p>
          </p:txBody>
        </p:sp>
        <p:sp>
          <p:nvSpPr>
            <p:cNvPr id="36" name="TextBox 37">
              <a:extLst>
                <a:ext uri="{FF2B5EF4-FFF2-40B4-BE49-F238E27FC236}">
                  <a16:creationId xmlns:a16="http://schemas.microsoft.com/office/drawing/2014/main" id="{3FD7E206-9EA8-9D78-6B36-337B7A0FD4C6}"/>
                </a:ext>
              </a:extLst>
            </p:cNvPr>
            <p:cNvSpPr txBox="1"/>
            <p:nvPr/>
          </p:nvSpPr>
          <p:spPr>
            <a:xfrm>
              <a:off x="3264614"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69</a:t>
              </a:r>
            </a:p>
          </p:txBody>
        </p:sp>
        <p:sp>
          <p:nvSpPr>
            <p:cNvPr id="37" name="TextBox 38">
              <a:extLst>
                <a:ext uri="{FF2B5EF4-FFF2-40B4-BE49-F238E27FC236}">
                  <a16:creationId xmlns:a16="http://schemas.microsoft.com/office/drawing/2014/main" id="{8DBA100E-CBC9-D28C-6EE2-6148FAEE7FB1}"/>
                </a:ext>
              </a:extLst>
            </p:cNvPr>
            <p:cNvSpPr txBox="1"/>
            <p:nvPr/>
          </p:nvSpPr>
          <p:spPr>
            <a:xfrm>
              <a:off x="3870531"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71</a:t>
              </a:r>
            </a:p>
          </p:txBody>
        </p:sp>
        <p:sp>
          <p:nvSpPr>
            <p:cNvPr id="38" name="TextBox 39">
              <a:extLst>
                <a:ext uri="{FF2B5EF4-FFF2-40B4-BE49-F238E27FC236}">
                  <a16:creationId xmlns:a16="http://schemas.microsoft.com/office/drawing/2014/main" id="{7A133E0D-D631-EE87-CA39-EA96110066FF}"/>
                </a:ext>
              </a:extLst>
            </p:cNvPr>
            <p:cNvSpPr txBox="1"/>
            <p:nvPr/>
          </p:nvSpPr>
          <p:spPr>
            <a:xfrm>
              <a:off x="4476448"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76</a:t>
              </a:r>
            </a:p>
          </p:txBody>
        </p:sp>
        <p:sp>
          <p:nvSpPr>
            <p:cNvPr id="39" name="TextBox 40">
              <a:extLst>
                <a:ext uri="{FF2B5EF4-FFF2-40B4-BE49-F238E27FC236}">
                  <a16:creationId xmlns:a16="http://schemas.microsoft.com/office/drawing/2014/main" id="{6899F01C-90C4-F4F6-0C18-3BECC0F14A54}"/>
                </a:ext>
              </a:extLst>
            </p:cNvPr>
            <p:cNvSpPr txBox="1"/>
            <p:nvPr/>
          </p:nvSpPr>
          <p:spPr>
            <a:xfrm>
              <a:off x="5082364"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80</a:t>
              </a:r>
            </a:p>
          </p:txBody>
        </p:sp>
        <p:sp>
          <p:nvSpPr>
            <p:cNvPr id="40" name="TextBox 41">
              <a:extLst>
                <a:ext uri="{FF2B5EF4-FFF2-40B4-BE49-F238E27FC236}">
                  <a16:creationId xmlns:a16="http://schemas.microsoft.com/office/drawing/2014/main" id="{9E7BE45F-85E9-ABD0-F078-A318D9235542}"/>
                </a:ext>
              </a:extLst>
            </p:cNvPr>
            <p:cNvSpPr txBox="1"/>
            <p:nvPr/>
          </p:nvSpPr>
          <p:spPr>
            <a:xfrm>
              <a:off x="1121414" y="5635816"/>
              <a:ext cx="430032" cy="26161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N =</a:t>
              </a:r>
            </a:p>
          </p:txBody>
        </p:sp>
        <p:sp>
          <p:nvSpPr>
            <p:cNvPr id="41" name="TextBox 42">
              <a:extLst>
                <a:ext uri="{FF2B5EF4-FFF2-40B4-BE49-F238E27FC236}">
                  <a16:creationId xmlns:a16="http://schemas.microsoft.com/office/drawing/2014/main" id="{55DA92A0-9B39-A200-DA16-5600859D9EE0}"/>
                </a:ext>
              </a:extLst>
            </p:cNvPr>
            <p:cNvSpPr txBox="1"/>
            <p:nvPr/>
          </p:nvSpPr>
          <p:spPr>
            <a:xfrm>
              <a:off x="1749822"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62</a:t>
              </a:r>
            </a:p>
          </p:txBody>
        </p:sp>
        <p:sp>
          <p:nvSpPr>
            <p:cNvPr id="42" name="TextBox 43">
              <a:extLst>
                <a:ext uri="{FF2B5EF4-FFF2-40B4-BE49-F238E27FC236}">
                  <a16:creationId xmlns:a16="http://schemas.microsoft.com/office/drawing/2014/main" id="{AE36409F-EF31-C7D7-08D5-82F99511AE65}"/>
                </a:ext>
              </a:extLst>
            </p:cNvPr>
            <p:cNvSpPr txBox="1"/>
            <p:nvPr/>
          </p:nvSpPr>
          <p:spPr>
            <a:xfrm>
              <a:off x="2355738"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67</a:t>
              </a:r>
            </a:p>
          </p:txBody>
        </p:sp>
        <p:sp>
          <p:nvSpPr>
            <p:cNvPr id="43" name="TextBox 44">
              <a:extLst>
                <a:ext uri="{FF2B5EF4-FFF2-40B4-BE49-F238E27FC236}">
                  <a16:creationId xmlns:a16="http://schemas.microsoft.com/office/drawing/2014/main" id="{37084C6E-A525-7B07-3587-8D061BA7B19F}"/>
                </a:ext>
              </a:extLst>
            </p:cNvPr>
            <p:cNvSpPr txBox="1"/>
            <p:nvPr/>
          </p:nvSpPr>
          <p:spPr>
            <a:xfrm>
              <a:off x="2961655"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67</a:t>
              </a:r>
            </a:p>
          </p:txBody>
        </p:sp>
        <p:sp>
          <p:nvSpPr>
            <p:cNvPr id="44" name="TextBox 45">
              <a:extLst>
                <a:ext uri="{FF2B5EF4-FFF2-40B4-BE49-F238E27FC236}">
                  <a16:creationId xmlns:a16="http://schemas.microsoft.com/office/drawing/2014/main" id="{7D4C4445-57F5-B5F2-0ECD-10A5C15AC668}"/>
                </a:ext>
              </a:extLst>
            </p:cNvPr>
            <p:cNvSpPr txBox="1"/>
            <p:nvPr/>
          </p:nvSpPr>
          <p:spPr>
            <a:xfrm>
              <a:off x="3567572"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70</a:t>
              </a:r>
            </a:p>
          </p:txBody>
        </p:sp>
        <p:sp>
          <p:nvSpPr>
            <p:cNvPr id="45" name="TextBox 46">
              <a:extLst>
                <a:ext uri="{FF2B5EF4-FFF2-40B4-BE49-F238E27FC236}">
                  <a16:creationId xmlns:a16="http://schemas.microsoft.com/office/drawing/2014/main" id="{25D2AB4A-C13C-2BE9-9529-767B9A3E6049}"/>
                </a:ext>
              </a:extLst>
            </p:cNvPr>
            <p:cNvSpPr txBox="1"/>
            <p:nvPr/>
          </p:nvSpPr>
          <p:spPr>
            <a:xfrm>
              <a:off x="4173490"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75</a:t>
              </a:r>
            </a:p>
          </p:txBody>
        </p:sp>
        <p:sp>
          <p:nvSpPr>
            <p:cNvPr id="46" name="TextBox 47">
              <a:extLst>
                <a:ext uri="{FF2B5EF4-FFF2-40B4-BE49-F238E27FC236}">
                  <a16:creationId xmlns:a16="http://schemas.microsoft.com/office/drawing/2014/main" id="{46C29121-33B4-AD11-0D3F-A41A81F68C79}"/>
                </a:ext>
              </a:extLst>
            </p:cNvPr>
            <p:cNvSpPr txBox="1"/>
            <p:nvPr/>
          </p:nvSpPr>
          <p:spPr>
            <a:xfrm>
              <a:off x="4779406"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78</a:t>
              </a:r>
            </a:p>
          </p:txBody>
        </p:sp>
        <p:grpSp>
          <p:nvGrpSpPr>
            <p:cNvPr id="47" name="Group 30">
              <a:extLst>
                <a:ext uri="{FF2B5EF4-FFF2-40B4-BE49-F238E27FC236}">
                  <a16:creationId xmlns:a16="http://schemas.microsoft.com/office/drawing/2014/main" id="{300B6BED-7556-3DC4-E93D-4606A249A662}"/>
                </a:ext>
              </a:extLst>
            </p:cNvPr>
            <p:cNvGrpSpPr/>
            <p:nvPr/>
          </p:nvGrpSpPr>
          <p:grpSpPr>
            <a:xfrm>
              <a:off x="4732263" y="2879228"/>
              <a:ext cx="1054136" cy="2342052"/>
              <a:chOff x="4235555" y="2879228"/>
              <a:chExt cx="1054136" cy="2342052"/>
            </a:xfrm>
          </p:grpSpPr>
          <p:sp>
            <p:nvSpPr>
              <p:cNvPr id="53" name="TextBox 32">
                <a:extLst>
                  <a:ext uri="{FF2B5EF4-FFF2-40B4-BE49-F238E27FC236}">
                    <a16:creationId xmlns:a16="http://schemas.microsoft.com/office/drawing/2014/main" id="{AEDC4A00-8FE8-2121-201B-C58178F41E58}"/>
                  </a:ext>
                </a:extLst>
              </p:cNvPr>
              <p:cNvSpPr txBox="1"/>
              <p:nvPr/>
            </p:nvSpPr>
            <p:spPr>
              <a:xfrm>
                <a:off x="4235555" y="4882725"/>
                <a:ext cx="1054136" cy="338555"/>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a:ln>
                      <a:noFill/>
                    </a:ln>
                    <a:solidFill>
                      <a:srgbClr val="ED6C4E"/>
                    </a:solidFill>
                    <a:effectLst/>
                    <a:uLnTx/>
                    <a:uFillTx/>
                    <a:latin typeface="Arial" panose="020B0604020202020204" pitchFamily="34" charset="0"/>
                    <a:ea typeface="+mn-ea"/>
                    <a:cs typeface="Arial" panose="020B0604020202020204" pitchFamily="34" charset="0"/>
                  </a:rPr>
                  <a:t>Diagnose</a:t>
                </a:r>
              </a:p>
            </p:txBody>
          </p:sp>
          <p:cxnSp>
            <p:nvCxnSpPr>
              <p:cNvPr id="54" name="Straight Arrow Connector 33">
                <a:extLst>
                  <a:ext uri="{FF2B5EF4-FFF2-40B4-BE49-F238E27FC236}">
                    <a16:creationId xmlns:a16="http://schemas.microsoft.com/office/drawing/2014/main" id="{F3ACA7F5-BAA1-7213-DB03-D95E484BF321}"/>
                  </a:ext>
                </a:extLst>
              </p:cNvPr>
              <p:cNvCxnSpPr>
                <a:cxnSpLocks/>
              </p:cNvCxnSpPr>
              <p:nvPr/>
            </p:nvCxnSpPr>
            <p:spPr>
              <a:xfrm flipH="1" flipV="1">
                <a:off x="4762623" y="2879228"/>
                <a:ext cx="1" cy="1967231"/>
              </a:xfrm>
              <a:prstGeom prst="straightConnector1">
                <a:avLst/>
              </a:prstGeom>
              <a:ln w="19050">
                <a:solidFill>
                  <a:schemeClr val="accent3"/>
                </a:solidFill>
                <a:prstDash val="solid"/>
                <a:round/>
                <a:headEnd type="none" w="med" len="sm"/>
                <a:tailEnd type="triangle" w="lg" len="med"/>
              </a:ln>
            </p:spPr>
            <p:style>
              <a:lnRef idx="1">
                <a:schemeClr val="dk1"/>
              </a:lnRef>
              <a:fillRef idx="0">
                <a:schemeClr val="dk1"/>
              </a:fillRef>
              <a:effectRef idx="0">
                <a:schemeClr val="dk1"/>
              </a:effectRef>
              <a:fontRef idx="minor">
                <a:schemeClr val="tx1"/>
              </a:fontRef>
            </p:style>
          </p:cxnSp>
        </p:grpSp>
        <p:grpSp>
          <p:nvGrpSpPr>
            <p:cNvPr id="48" name="Group 86">
              <a:extLst>
                <a:ext uri="{FF2B5EF4-FFF2-40B4-BE49-F238E27FC236}">
                  <a16:creationId xmlns:a16="http://schemas.microsoft.com/office/drawing/2014/main" id="{EFB24AFB-4232-2946-5F2C-724328E7D321}"/>
                </a:ext>
              </a:extLst>
            </p:cNvPr>
            <p:cNvGrpSpPr/>
            <p:nvPr/>
          </p:nvGrpSpPr>
          <p:grpSpPr>
            <a:xfrm>
              <a:off x="1607525" y="3139301"/>
              <a:ext cx="1161440" cy="1284498"/>
              <a:chOff x="2020393" y="2969356"/>
              <a:chExt cx="1161440" cy="1284498"/>
            </a:xfrm>
          </p:grpSpPr>
          <p:sp>
            <p:nvSpPr>
              <p:cNvPr id="51" name="TextBox 87">
                <a:extLst>
                  <a:ext uri="{FF2B5EF4-FFF2-40B4-BE49-F238E27FC236}">
                    <a16:creationId xmlns:a16="http://schemas.microsoft.com/office/drawing/2014/main" id="{DA864CBC-B596-2C64-DA3D-F8E757715D63}"/>
                  </a:ext>
                </a:extLst>
              </p:cNvPr>
              <p:cNvSpPr txBox="1"/>
              <p:nvPr/>
            </p:nvSpPr>
            <p:spPr>
              <a:xfrm>
                <a:off x="2020393" y="3530579"/>
                <a:ext cx="1161440" cy="72327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err="1">
                    <a:ln>
                      <a:noFill/>
                    </a:ln>
                    <a:solidFill>
                      <a:srgbClr val="2198DD"/>
                    </a:solidFill>
                    <a:effectLst/>
                    <a:uLnTx/>
                    <a:uFillTx/>
                    <a:latin typeface="Arial" panose="020B0604020202020204" pitchFamily="34" charset="0"/>
                    <a:ea typeface="+mn-ea"/>
                    <a:cs typeface="Arial" panose="020B0604020202020204" pitchFamily="34" charset="0"/>
                  </a:rPr>
                  <a:t>Beginn</a:t>
                </a:r>
                <a:r>
                  <a:rPr kumimoji="0" lang="en-US" sz="975" b="0" i="0" u="none" strike="noStrike" kern="1200" cap="none" spc="0" normalizeH="0" baseline="0" noProof="0">
                    <a:ln>
                      <a:noFill/>
                    </a:ln>
                    <a:solidFill>
                      <a:srgbClr val="2198DD"/>
                    </a:solidFill>
                    <a:effectLst/>
                    <a:uLnTx/>
                    <a:uFillTx/>
                    <a:latin typeface="Arial" panose="020B0604020202020204" pitchFamily="34" charset="0"/>
                    <a:ea typeface="+mn-ea"/>
                    <a:cs typeface="Arial" panose="020B0604020202020204" pitchFamily="34" charset="0"/>
                  </a:rPr>
                  <a:t> des C-</a:t>
                </a:r>
                <a:r>
                  <a:rPr kumimoji="0" lang="en-US" sz="975" b="0" i="0" u="none" strike="noStrike" kern="1200" cap="none" spc="0" normalizeH="0" baseline="0" noProof="0" err="1">
                    <a:ln>
                      <a:noFill/>
                    </a:ln>
                    <a:solidFill>
                      <a:srgbClr val="2198DD"/>
                    </a:solidFill>
                    <a:effectLst/>
                    <a:uLnTx/>
                    <a:uFillTx/>
                    <a:latin typeface="Arial" panose="020B0604020202020204" pitchFamily="34" charset="0"/>
                    <a:ea typeface="+mn-ea"/>
                    <a:cs typeface="Arial" panose="020B0604020202020204" pitchFamily="34" charset="0"/>
                  </a:rPr>
                  <a:t>Peptid</a:t>
                </a:r>
                <a:r>
                  <a:rPr kumimoji="0" lang="en-US" sz="975" b="0" i="0" u="none" strike="noStrike" kern="1200" cap="none" spc="0" normalizeH="0" baseline="0" noProof="0">
                    <a:ln>
                      <a:noFill/>
                    </a:ln>
                    <a:solidFill>
                      <a:srgbClr val="2198DD"/>
                    </a:solidFill>
                    <a:effectLst/>
                    <a:uLnTx/>
                    <a:uFillTx/>
                    <a:latin typeface="Arial" panose="020B0604020202020204" pitchFamily="34" charset="0"/>
                    <a:ea typeface="+mn-ea"/>
                    <a:cs typeface="Arial" panose="020B0604020202020204" pitchFamily="34" charset="0"/>
                  </a:rPr>
                  <a:t>-</a:t>
                </a:r>
                <a:r>
                  <a:rPr kumimoji="0" lang="en-US" sz="975" b="0" i="0" u="none" strike="noStrike" kern="1200" cap="none" spc="0" normalizeH="0" baseline="0" noProof="0" err="1">
                    <a:ln>
                      <a:noFill/>
                    </a:ln>
                    <a:solidFill>
                      <a:srgbClr val="2198DD"/>
                    </a:solidFill>
                    <a:effectLst/>
                    <a:uLnTx/>
                    <a:uFillTx/>
                    <a:latin typeface="Arial" panose="020B0604020202020204" pitchFamily="34" charset="0"/>
                    <a:ea typeface="+mn-ea"/>
                    <a:cs typeface="Arial" panose="020B0604020202020204" pitchFamily="34" charset="0"/>
                  </a:rPr>
                  <a:t>Rückgangs</a:t>
                </a:r>
                <a:endParaRPr kumimoji="0" lang="en-US" sz="975" b="0" i="0" u="none" strike="noStrike" kern="1200" cap="none" spc="0" normalizeH="0" baseline="0" noProof="0">
                  <a:ln>
                    <a:noFill/>
                  </a:ln>
                  <a:solidFill>
                    <a:srgbClr val="2198DD"/>
                  </a:solidFill>
                  <a:effectLst/>
                  <a:uLnTx/>
                  <a:uFillTx/>
                  <a:latin typeface="Arial" panose="020B0604020202020204" pitchFamily="34" charset="0"/>
                  <a:ea typeface="+mn-ea"/>
                  <a:cs typeface="Arial" panose="020B0604020202020204" pitchFamily="34" charset="0"/>
                </a:endParaRPr>
              </a:p>
            </p:txBody>
          </p:sp>
          <p:cxnSp>
            <p:nvCxnSpPr>
              <p:cNvPr id="52" name="Straight Arrow Connector 88">
                <a:extLst>
                  <a:ext uri="{FF2B5EF4-FFF2-40B4-BE49-F238E27FC236}">
                    <a16:creationId xmlns:a16="http://schemas.microsoft.com/office/drawing/2014/main" id="{B3E6ECF3-2807-B35C-26A5-715E65AA151B}"/>
                  </a:ext>
                </a:extLst>
              </p:cNvPr>
              <p:cNvCxnSpPr>
                <a:cxnSpLocks/>
                <a:stCxn id="51" idx="0"/>
              </p:cNvCxnSpPr>
              <p:nvPr/>
            </p:nvCxnSpPr>
            <p:spPr>
              <a:xfrm flipH="1" flipV="1">
                <a:off x="2228872" y="2969356"/>
                <a:ext cx="372241" cy="561224"/>
              </a:xfrm>
              <a:prstGeom prst="straightConnector1">
                <a:avLst/>
              </a:prstGeom>
              <a:ln w="19050">
                <a:solidFill>
                  <a:srgbClr val="2198DD"/>
                </a:solidFill>
                <a:prstDash val="solid"/>
                <a:round/>
                <a:headEnd type="none" w="med" len="sm"/>
                <a:tailEnd type="triangle" w="lg" len="med"/>
              </a:ln>
            </p:spPr>
            <p:style>
              <a:lnRef idx="1">
                <a:schemeClr val="dk1"/>
              </a:lnRef>
              <a:fillRef idx="0">
                <a:schemeClr val="dk1"/>
              </a:fillRef>
              <a:effectRef idx="0">
                <a:schemeClr val="dk1"/>
              </a:effectRef>
              <a:fontRef idx="minor">
                <a:schemeClr val="tx1"/>
              </a:fontRef>
            </p:style>
          </p:cxnSp>
        </p:grpSp>
        <p:sp>
          <p:nvSpPr>
            <p:cNvPr id="49" name="Freeform 10">
              <a:extLst>
                <a:ext uri="{FF2B5EF4-FFF2-40B4-BE49-F238E27FC236}">
                  <a16:creationId xmlns:a16="http://schemas.microsoft.com/office/drawing/2014/main" id="{9B808BF6-9A28-AFC3-D702-C5B6C43167EA}"/>
                </a:ext>
              </a:extLst>
            </p:cNvPr>
            <p:cNvSpPr/>
            <p:nvPr/>
          </p:nvSpPr>
          <p:spPr>
            <a:xfrm>
              <a:off x="1649811" y="2824912"/>
              <a:ext cx="3642036" cy="284048"/>
            </a:xfrm>
            <a:custGeom>
              <a:avLst/>
              <a:gdLst>
                <a:gd name="connsiteX0" fmla="*/ 0 w 3642036"/>
                <a:gd name="connsiteY0" fmla="*/ 284048 h 284048"/>
                <a:gd name="connsiteX1" fmla="*/ 455255 w 3642036"/>
                <a:gd name="connsiteY1" fmla="*/ 284048 h 284048"/>
                <a:gd name="connsiteX2" fmla="*/ 673154 w 3642036"/>
                <a:gd name="connsiteY2" fmla="*/ 284048 h 284048"/>
                <a:gd name="connsiteX3" fmla="*/ 992221 w 3642036"/>
                <a:gd name="connsiteY3" fmla="*/ 264593 h 284048"/>
                <a:gd name="connsiteX4" fmla="*/ 1249032 w 3642036"/>
                <a:gd name="connsiteY4" fmla="*/ 245137 h 284048"/>
                <a:gd name="connsiteX5" fmla="*/ 1533079 w 3642036"/>
                <a:gd name="connsiteY5" fmla="*/ 241246 h 284048"/>
                <a:gd name="connsiteX6" fmla="*/ 1863820 w 3642036"/>
                <a:gd name="connsiteY6" fmla="*/ 233464 h 284048"/>
                <a:gd name="connsiteX7" fmla="*/ 2035026 w 3642036"/>
                <a:gd name="connsiteY7" fmla="*/ 229573 h 284048"/>
                <a:gd name="connsiteX8" fmla="*/ 2412460 w 3642036"/>
                <a:gd name="connsiteY8" fmla="*/ 186771 h 284048"/>
                <a:gd name="connsiteX9" fmla="*/ 2719854 w 3642036"/>
                <a:gd name="connsiteY9" fmla="*/ 167316 h 284048"/>
                <a:gd name="connsiteX10" fmla="*/ 3073940 w 3642036"/>
                <a:gd name="connsiteY10" fmla="*/ 73931 h 284048"/>
                <a:gd name="connsiteX11" fmla="*/ 3338533 w 3642036"/>
                <a:gd name="connsiteY11" fmla="*/ 11674 h 284048"/>
                <a:gd name="connsiteX12" fmla="*/ 3638145 w 3642036"/>
                <a:gd name="connsiteY12" fmla="*/ 0 h 284048"/>
                <a:gd name="connsiteX13" fmla="*/ 3638145 w 3642036"/>
                <a:gd name="connsiteY13" fmla="*/ 0 h 284048"/>
                <a:gd name="connsiteX14" fmla="*/ 3642036 w 3642036"/>
                <a:gd name="connsiteY14" fmla="*/ 0 h 28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42036" h="284048">
                  <a:moveTo>
                    <a:pt x="0" y="284048"/>
                  </a:moveTo>
                  <a:lnTo>
                    <a:pt x="455255" y="284048"/>
                  </a:lnTo>
                  <a:lnTo>
                    <a:pt x="673154" y="284048"/>
                  </a:lnTo>
                  <a:lnTo>
                    <a:pt x="992221" y="264593"/>
                  </a:lnTo>
                  <a:lnTo>
                    <a:pt x="1249032" y="245137"/>
                  </a:lnTo>
                  <a:lnTo>
                    <a:pt x="1533079" y="241246"/>
                  </a:lnTo>
                  <a:lnTo>
                    <a:pt x="1863820" y="233464"/>
                  </a:lnTo>
                  <a:lnTo>
                    <a:pt x="2035026" y="229573"/>
                  </a:lnTo>
                  <a:lnTo>
                    <a:pt x="2412460" y="186771"/>
                  </a:lnTo>
                  <a:lnTo>
                    <a:pt x="2719854" y="167316"/>
                  </a:lnTo>
                  <a:lnTo>
                    <a:pt x="3073940" y="73931"/>
                  </a:lnTo>
                  <a:lnTo>
                    <a:pt x="3338533" y="11674"/>
                  </a:lnTo>
                  <a:lnTo>
                    <a:pt x="3638145" y="0"/>
                  </a:lnTo>
                  <a:lnTo>
                    <a:pt x="3638145" y="0"/>
                  </a:lnTo>
                  <a:lnTo>
                    <a:pt x="3642036" y="0"/>
                  </a:lnTo>
                </a:path>
              </a:pathLst>
            </a:custGeom>
            <a:noFill/>
            <a:ln w="28575" cap="rn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0" name="TextBox 89">
              <a:extLst>
                <a:ext uri="{FF2B5EF4-FFF2-40B4-BE49-F238E27FC236}">
                  <a16:creationId xmlns:a16="http://schemas.microsoft.com/office/drawing/2014/main" id="{084E5C72-06A7-ED3C-0B4E-7B7968EA4AB5}"/>
                </a:ext>
              </a:extLst>
            </p:cNvPr>
            <p:cNvSpPr txBox="1"/>
            <p:nvPr/>
          </p:nvSpPr>
          <p:spPr>
            <a:xfrm>
              <a:off x="2161762" y="5910946"/>
              <a:ext cx="2580195" cy="328295"/>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Zeit </a:t>
              </a:r>
              <a:r>
                <a:rPr kumimoji="0" lang="en-US" sz="1000" b="0" i="0" u="none" strike="noStrike" kern="1200" cap="none" spc="0" normalizeH="0" baseline="0" noProof="0" dirty="0" err="1">
                  <a:ln>
                    <a:noFill/>
                  </a:ln>
                  <a:solidFill>
                    <a:srgbClr val="404040"/>
                  </a:solidFill>
                  <a:effectLst/>
                  <a:uLnTx/>
                  <a:uFillTx/>
                  <a:latin typeface="Arial" panose="020B0604020202020204" pitchFamily="34" charset="0"/>
                  <a:ea typeface="+mn-ea"/>
                  <a:cs typeface="Arial" panose="020B0604020202020204" pitchFamily="34" charset="0"/>
                </a:rPr>
                <a:t>vor</a:t>
              </a:r>
              <a:r>
                <a:rPr kumimoji="0" lang="en-US" sz="1000"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 der Diagnose [</a:t>
              </a:r>
              <a:r>
                <a:rPr kumimoji="0" lang="en-US" sz="1000" b="0" i="0" u="none" strike="noStrike" kern="1200" cap="none" spc="0" normalizeH="0" baseline="0" noProof="0" dirty="0" err="1">
                  <a:ln>
                    <a:noFill/>
                  </a:ln>
                  <a:solidFill>
                    <a:srgbClr val="404040"/>
                  </a:solidFill>
                  <a:effectLst/>
                  <a:uLnTx/>
                  <a:uFillTx/>
                  <a:latin typeface="Arial" panose="020B0604020202020204" pitchFamily="34" charset="0"/>
                  <a:ea typeface="+mn-ea"/>
                  <a:cs typeface="Arial" panose="020B0604020202020204" pitchFamily="34" charset="0"/>
                </a:rPr>
                <a:t>Monate</a:t>
              </a:r>
              <a:r>
                <a:rPr kumimoji="0" lang="en-US" sz="1000"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a:t>
              </a:r>
            </a:p>
          </p:txBody>
        </p:sp>
      </p:grpSp>
      <p:cxnSp>
        <p:nvCxnSpPr>
          <p:cNvPr id="57" name="Straight Connector 104">
            <a:extLst>
              <a:ext uri="{FF2B5EF4-FFF2-40B4-BE49-F238E27FC236}">
                <a16:creationId xmlns:a16="http://schemas.microsoft.com/office/drawing/2014/main" id="{7F71EF91-315A-5C57-F4C0-71C468E2B29E}"/>
              </a:ext>
            </a:extLst>
          </p:cNvPr>
          <p:cNvCxnSpPr>
            <a:cxnSpLocks/>
          </p:cNvCxnSpPr>
          <p:nvPr/>
        </p:nvCxnSpPr>
        <p:spPr>
          <a:xfrm flipV="1">
            <a:off x="4351859" y="1406837"/>
            <a:ext cx="0" cy="2943141"/>
          </a:xfrm>
          <a:prstGeom prst="line">
            <a:avLst/>
          </a:prstGeom>
        </p:spPr>
        <p:style>
          <a:lnRef idx="1">
            <a:schemeClr val="accent1"/>
          </a:lnRef>
          <a:fillRef idx="0">
            <a:schemeClr val="accent1"/>
          </a:fillRef>
          <a:effectRef idx="0">
            <a:schemeClr val="accent1"/>
          </a:effectRef>
          <a:fontRef idx="minor">
            <a:schemeClr val="tx1"/>
          </a:fontRef>
        </p:style>
      </p:cxnSp>
      <p:grpSp>
        <p:nvGrpSpPr>
          <p:cNvPr id="59" name="Group 100">
            <a:extLst>
              <a:ext uri="{FF2B5EF4-FFF2-40B4-BE49-F238E27FC236}">
                <a16:creationId xmlns:a16="http://schemas.microsoft.com/office/drawing/2014/main" id="{42CB885E-4C0C-7D73-7F01-00A421B92603}"/>
              </a:ext>
            </a:extLst>
          </p:cNvPr>
          <p:cNvGrpSpPr/>
          <p:nvPr/>
        </p:nvGrpSpPr>
        <p:grpSpPr>
          <a:xfrm>
            <a:off x="4679205" y="1291422"/>
            <a:ext cx="4245940" cy="3338001"/>
            <a:chOff x="6643041" y="1788572"/>
            <a:chExt cx="5661255" cy="4450669"/>
          </a:xfrm>
        </p:grpSpPr>
        <p:grpSp>
          <p:nvGrpSpPr>
            <p:cNvPr id="68" name="Group 50">
              <a:extLst>
                <a:ext uri="{FF2B5EF4-FFF2-40B4-BE49-F238E27FC236}">
                  <a16:creationId xmlns:a16="http://schemas.microsoft.com/office/drawing/2014/main" id="{4486D467-2DF2-E266-CE82-B00E9556CCFC}"/>
                </a:ext>
              </a:extLst>
            </p:cNvPr>
            <p:cNvGrpSpPr/>
            <p:nvPr/>
          </p:nvGrpSpPr>
          <p:grpSpPr>
            <a:xfrm>
              <a:off x="6643041" y="1788572"/>
              <a:ext cx="5661255" cy="4108855"/>
              <a:chOff x="6562864" y="1788572"/>
              <a:chExt cx="5661255" cy="4108855"/>
            </a:xfrm>
          </p:grpSpPr>
          <p:grpSp>
            <p:nvGrpSpPr>
              <p:cNvPr id="70" name="Group 51">
                <a:extLst>
                  <a:ext uri="{FF2B5EF4-FFF2-40B4-BE49-F238E27FC236}">
                    <a16:creationId xmlns:a16="http://schemas.microsoft.com/office/drawing/2014/main" id="{E0248D69-1562-3A68-9905-3EBB10A25226}"/>
                  </a:ext>
                </a:extLst>
              </p:cNvPr>
              <p:cNvGrpSpPr/>
              <p:nvPr/>
            </p:nvGrpSpPr>
            <p:grpSpPr>
              <a:xfrm>
                <a:off x="6562864" y="2261096"/>
                <a:ext cx="5661255" cy="3344379"/>
                <a:chOff x="980211" y="2261096"/>
                <a:chExt cx="5661255" cy="3344379"/>
              </a:xfrm>
            </p:grpSpPr>
            <p:graphicFrame>
              <p:nvGraphicFramePr>
                <p:cNvPr id="93" name="Chart 83">
                  <a:extLst>
                    <a:ext uri="{FF2B5EF4-FFF2-40B4-BE49-F238E27FC236}">
                      <a16:creationId xmlns:a16="http://schemas.microsoft.com/office/drawing/2014/main" id="{14E50B4C-1C5D-C7D9-E011-3761CA83FEA8}"/>
                    </a:ext>
                  </a:extLst>
                </p:cNvPr>
                <p:cNvGraphicFramePr/>
                <p:nvPr>
                  <p:extLst>
                    <p:ext uri="{D42A27DB-BD31-4B8C-83A1-F6EECF244321}">
                      <p14:modId xmlns:p14="http://schemas.microsoft.com/office/powerpoint/2010/main" val="1163482883"/>
                    </p:ext>
                  </p:extLst>
                </p:nvPr>
              </p:nvGraphicFramePr>
              <p:xfrm>
                <a:off x="1274847" y="2261096"/>
                <a:ext cx="5366619" cy="3344379"/>
              </p:xfrm>
              <a:graphic>
                <a:graphicData uri="http://schemas.openxmlformats.org/drawingml/2006/chart">
                  <c:chart xmlns:c="http://schemas.openxmlformats.org/drawingml/2006/chart" xmlns:r="http://schemas.openxmlformats.org/officeDocument/2006/relationships" r:id="rId4"/>
                </a:graphicData>
              </a:graphic>
            </p:graphicFrame>
            <p:sp>
              <p:nvSpPr>
                <p:cNvPr id="94" name="TextBox 84">
                  <a:extLst>
                    <a:ext uri="{FF2B5EF4-FFF2-40B4-BE49-F238E27FC236}">
                      <a16:creationId xmlns:a16="http://schemas.microsoft.com/office/drawing/2014/main" id="{40DD1889-43A2-4B6A-7162-6C327705653E}"/>
                    </a:ext>
                  </a:extLst>
                </p:cNvPr>
                <p:cNvSpPr txBox="1"/>
                <p:nvPr/>
              </p:nvSpPr>
              <p:spPr>
                <a:xfrm rot="16200000">
                  <a:off x="-19635" y="3728100"/>
                  <a:ext cx="2327988" cy="328295"/>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err="1">
                      <a:ln>
                        <a:noFill/>
                      </a:ln>
                      <a:solidFill>
                        <a:srgbClr val="404040"/>
                      </a:solidFill>
                      <a:effectLst/>
                      <a:uLnTx/>
                      <a:uFillTx/>
                      <a:latin typeface="Arial" panose="020B0604020202020204" pitchFamily="34" charset="0"/>
                      <a:ea typeface="+mn-ea"/>
                      <a:cs typeface="Arial" panose="020B0604020202020204" pitchFamily="34" charset="0"/>
                    </a:rPr>
                    <a:t>Mittlere</a:t>
                  </a:r>
                  <a:r>
                    <a:rPr kumimoji="0" lang="en-US" sz="1000"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 2-h </a:t>
                  </a:r>
                  <a:r>
                    <a:rPr kumimoji="0" lang="en-US" sz="1000" b="0" i="0" u="none" strike="noStrike" kern="1200" cap="none" spc="0" normalizeH="0" baseline="0" noProof="0" err="1">
                      <a:ln>
                        <a:noFill/>
                      </a:ln>
                      <a:solidFill>
                        <a:srgbClr val="404040"/>
                      </a:solidFill>
                      <a:effectLst/>
                      <a:uLnTx/>
                      <a:uFillTx/>
                      <a:latin typeface="Arial" panose="020B0604020202020204" pitchFamily="34" charset="0"/>
                      <a:ea typeface="+mn-ea"/>
                      <a:cs typeface="Arial" panose="020B0604020202020204" pitchFamily="34" charset="0"/>
                    </a:rPr>
                    <a:t>Glukose</a:t>
                  </a:r>
                  <a:r>
                    <a:rPr kumimoji="0" lang="en-US" sz="1000"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 [mg/dl]</a:t>
                  </a:r>
                </a:p>
              </p:txBody>
            </p:sp>
          </p:grpSp>
          <p:sp>
            <p:nvSpPr>
              <p:cNvPr id="71" name="TextBox 52">
                <a:extLst>
                  <a:ext uri="{FF2B5EF4-FFF2-40B4-BE49-F238E27FC236}">
                    <a16:creationId xmlns:a16="http://schemas.microsoft.com/office/drawing/2014/main" id="{0434698A-1C30-1356-E6FA-61BF62E2A12B}"/>
                  </a:ext>
                </a:extLst>
              </p:cNvPr>
              <p:cNvSpPr txBox="1"/>
              <p:nvPr/>
            </p:nvSpPr>
            <p:spPr>
              <a:xfrm>
                <a:off x="7614327" y="1788572"/>
                <a:ext cx="3131627" cy="353943"/>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125" b="1" i="0" u="none" strike="noStrike" kern="1200" cap="none" spc="0" normalizeH="0" baseline="0" noProof="0">
                    <a:ln>
                      <a:noFill/>
                    </a:ln>
                    <a:solidFill>
                      <a:srgbClr val="004F72"/>
                    </a:solidFill>
                    <a:effectLst/>
                    <a:uLnTx/>
                    <a:uFillTx/>
                    <a:latin typeface="Arial" panose="020B0604020202020204" pitchFamily="34" charset="0"/>
                    <a:ea typeface="+mn-ea"/>
                    <a:cs typeface="Arial" panose="020B0604020202020204" pitchFamily="34" charset="0"/>
                  </a:rPr>
                  <a:t>2-h </a:t>
                </a:r>
                <a:r>
                  <a:rPr kumimoji="0" lang="en-US" sz="1125" b="1" i="0" u="none" strike="noStrike" kern="1200" cap="none" spc="0" normalizeH="0" baseline="0" noProof="0" err="1">
                    <a:ln>
                      <a:noFill/>
                    </a:ln>
                    <a:solidFill>
                      <a:srgbClr val="004F72"/>
                    </a:solidFill>
                    <a:effectLst/>
                    <a:uLnTx/>
                    <a:uFillTx/>
                    <a:latin typeface="Arial" panose="020B0604020202020204" pitchFamily="34" charset="0"/>
                    <a:ea typeface="+mn-ea"/>
                    <a:cs typeface="Arial" panose="020B0604020202020204" pitchFamily="34" charset="0"/>
                  </a:rPr>
                  <a:t>Plasmaglukose</a:t>
                </a:r>
                <a:r>
                  <a:rPr kumimoji="0" lang="en-US" sz="1125" b="1" i="0" u="none" strike="noStrike" kern="1200" cap="none" spc="0" normalizeH="0" baseline="0" noProof="0">
                    <a:ln>
                      <a:noFill/>
                    </a:ln>
                    <a:solidFill>
                      <a:srgbClr val="004F72"/>
                    </a:solidFill>
                    <a:effectLst/>
                    <a:uLnTx/>
                    <a:uFillTx/>
                    <a:latin typeface="Arial" panose="020B0604020202020204" pitchFamily="34" charset="0"/>
                    <a:ea typeface="+mn-ea"/>
                    <a:cs typeface="Arial" panose="020B0604020202020204" pitchFamily="34" charset="0"/>
                  </a:rPr>
                  <a:t> </a:t>
                </a:r>
                <a:r>
                  <a:rPr kumimoji="0" lang="en-US" sz="1125" b="1" i="0" u="none" strike="noStrike" kern="1200" cap="none" spc="0" normalizeH="0" baseline="0" noProof="0" err="1">
                    <a:ln>
                      <a:noFill/>
                    </a:ln>
                    <a:solidFill>
                      <a:srgbClr val="004F72"/>
                    </a:solidFill>
                    <a:effectLst/>
                    <a:uLnTx/>
                    <a:uFillTx/>
                    <a:latin typeface="Arial" panose="020B0604020202020204" pitchFamily="34" charset="0"/>
                    <a:ea typeface="+mn-ea"/>
                    <a:cs typeface="Arial" panose="020B0604020202020204" pitchFamily="34" charset="0"/>
                  </a:rPr>
                  <a:t>nach</a:t>
                </a:r>
                <a:r>
                  <a:rPr kumimoji="0" lang="en-US" sz="1125" b="1" i="0" u="none" strike="noStrike" kern="1200" cap="none" spc="0" normalizeH="0" baseline="0" noProof="0">
                    <a:ln>
                      <a:noFill/>
                    </a:ln>
                    <a:solidFill>
                      <a:srgbClr val="004F72"/>
                    </a:solidFill>
                    <a:effectLst/>
                    <a:uLnTx/>
                    <a:uFillTx/>
                    <a:latin typeface="Arial" panose="020B0604020202020204" pitchFamily="34" charset="0"/>
                    <a:ea typeface="+mn-ea"/>
                    <a:cs typeface="Arial" panose="020B0604020202020204" pitchFamily="34" charset="0"/>
                  </a:rPr>
                  <a:t> OGTT</a:t>
                </a:r>
              </a:p>
            </p:txBody>
          </p:sp>
          <p:grpSp>
            <p:nvGrpSpPr>
              <p:cNvPr id="72" name="Group 53">
                <a:extLst>
                  <a:ext uri="{FF2B5EF4-FFF2-40B4-BE49-F238E27FC236}">
                    <a16:creationId xmlns:a16="http://schemas.microsoft.com/office/drawing/2014/main" id="{3702CED1-E106-24CC-585F-DAFC2B9E7EEC}"/>
                  </a:ext>
                </a:extLst>
              </p:cNvPr>
              <p:cNvGrpSpPr/>
              <p:nvPr/>
            </p:nvGrpSpPr>
            <p:grpSpPr>
              <a:xfrm>
                <a:off x="7437872" y="5313087"/>
                <a:ext cx="4028729" cy="323165"/>
                <a:chOff x="1490085" y="5498620"/>
                <a:chExt cx="4028729" cy="323165"/>
              </a:xfrm>
            </p:grpSpPr>
            <p:sp>
              <p:nvSpPr>
                <p:cNvPr id="88" name="TextBox 76">
                  <a:extLst>
                    <a:ext uri="{FF2B5EF4-FFF2-40B4-BE49-F238E27FC236}">
                      <a16:creationId xmlns:a16="http://schemas.microsoft.com/office/drawing/2014/main" id="{99EA2DB4-89FB-C998-D7D3-C45630D38546}"/>
                    </a:ext>
                  </a:extLst>
                </p:cNvPr>
                <p:cNvSpPr txBox="1"/>
                <p:nvPr/>
              </p:nvSpPr>
              <p:spPr>
                <a:xfrm>
                  <a:off x="1490085" y="5498620"/>
                  <a:ext cx="485603" cy="32316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-24</a:t>
                  </a:r>
                </a:p>
              </p:txBody>
            </p:sp>
            <p:sp>
              <p:nvSpPr>
                <p:cNvPr id="89" name="TextBox 77">
                  <a:extLst>
                    <a:ext uri="{FF2B5EF4-FFF2-40B4-BE49-F238E27FC236}">
                      <a16:creationId xmlns:a16="http://schemas.microsoft.com/office/drawing/2014/main" id="{209B3381-FFAB-8501-5088-18410CBCCD2A}"/>
                    </a:ext>
                  </a:extLst>
                </p:cNvPr>
                <p:cNvSpPr txBox="1"/>
                <p:nvPr/>
              </p:nvSpPr>
              <p:spPr>
                <a:xfrm>
                  <a:off x="2388896" y="5498620"/>
                  <a:ext cx="485603"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-18</a:t>
                  </a:r>
                </a:p>
              </p:txBody>
            </p:sp>
            <p:sp>
              <p:nvSpPr>
                <p:cNvPr id="90" name="TextBox 78">
                  <a:extLst>
                    <a:ext uri="{FF2B5EF4-FFF2-40B4-BE49-F238E27FC236}">
                      <a16:creationId xmlns:a16="http://schemas.microsoft.com/office/drawing/2014/main" id="{39CD94B1-A33C-6EED-3F68-4792E324B878}"/>
                    </a:ext>
                  </a:extLst>
                </p:cNvPr>
                <p:cNvSpPr txBox="1"/>
                <p:nvPr/>
              </p:nvSpPr>
              <p:spPr>
                <a:xfrm>
                  <a:off x="3299782" y="5498620"/>
                  <a:ext cx="485603"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-12</a:t>
                  </a:r>
                </a:p>
              </p:txBody>
            </p:sp>
            <p:sp>
              <p:nvSpPr>
                <p:cNvPr id="91" name="TextBox 79">
                  <a:extLst>
                    <a:ext uri="{FF2B5EF4-FFF2-40B4-BE49-F238E27FC236}">
                      <a16:creationId xmlns:a16="http://schemas.microsoft.com/office/drawing/2014/main" id="{15F869BC-BCBB-207B-7E16-11978588C1BD}"/>
                    </a:ext>
                  </a:extLst>
                </p:cNvPr>
                <p:cNvSpPr txBox="1"/>
                <p:nvPr/>
              </p:nvSpPr>
              <p:spPr>
                <a:xfrm>
                  <a:off x="4245675" y="5498620"/>
                  <a:ext cx="393699"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a:t>
                  </a:r>
                </a:p>
              </p:txBody>
            </p:sp>
            <p:sp>
              <p:nvSpPr>
                <p:cNvPr id="92" name="TextBox 82">
                  <a:extLst>
                    <a:ext uri="{FF2B5EF4-FFF2-40B4-BE49-F238E27FC236}">
                      <a16:creationId xmlns:a16="http://schemas.microsoft.com/office/drawing/2014/main" id="{CE9AC68D-476F-FDCF-75A7-C22F2C142AE7}"/>
                    </a:ext>
                  </a:extLst>
                </p:cNvPr>
                <p:cNvSpPr txBox="1"/>
                <p:nvPr/>
              </p:nvSpPr>
              <p:spPr>
                <a:xfrm>
                  <a:off x="5180686" y="5498620"/>
                  <a:ext cx="338128"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0</a:t>
                  </a:r>
                </a:p>
              </p:txBody>
            </p:sp>
          </p:grpSp>
          <p:grpSp>
            <p:nvGrpSpPr>
              <p:cNvPr id="73" name="Group 54">
                <a:extLst>
                  <a:ext uri="{FF2B5EF4-FFF2-40B4-BE49-F238E27FC236}">
                    <a16:creationId xmlns:a16="http://schemas.microsoft.com/office/drawing/2014/main" id="{A416FEBC-5A04-2873-8B32-81E580E5E0D8}"/>
                  </a:ext>
                </a:extLst>
              </p:cNvPr>
              <p:cNvGrpSpPr/>
              <p:nvPr/>
            </p:nvGrpSpPr>
            <p:grpSpPr>
              <a:xfrm>
                <a:off x="7162541" y="5635816"/>
                <a:ext cx="4287946" cy="261611"/>
                <a:chOff x="1215224" y="5635816"/>
                <a:chExt cx="4287946" cy="261611"/>
              </a:xfrm>
            </p:grpSpPr>
            <p:sp>
              <p:nvSpPr>
                <p:cNvPr id="74" name="TextBox 62">
                  <a:extLst>
                    <a:ext uri="{FF2B5EF4-FFF2-40B4-BE49-F238E27FC236}">
                      <a16:creationId xmlns:a16="http://schemas.microsoft.com/office/drawing/2014/main" id="{C4A8CF2F-9F68-58F5-6FAC-609D70906340}"/>
                    </a:ext>
                  </a:extLst>
                </p:cNvPr>
                <p:cNvSpPr txBox="1"/>
                <p:nvPr/>
              </p:nvSpPr>
              <p:spPr>
                <a:xfrm>
                  <a:off x="1517031"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60</a:t>
                  </a:r>
                </a:p>
              </p:txBody>
            </p:sp>
            <p:sp>
              <p:nvSpPr>
                <p:cNvPr id="75" name="TextBox 63">
                  <a:extLst>
                    <a:ext uri="{FF2B5EF4-FFF2-40B4-BE49-F238E27FC236}">
                      <a16:creationId xmlns:a16="http://schemas.microsoft.com/office/drawing/2014/main" id="{8C26D34D-39A6-84AB-D918-34FD4543CA07}"/>
                    </a:ext>
                  </a:extLst>
                </p:cNvPr>
                <p:cNvSpPr txBox="1"/>
                <p:nvPr/>
              </p:nvSpPr>
              <p:spPr>
                <a:xfrm>
                  <a:off x="2118977"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62</a:t>
                  </a:r>
                </a:p>
              </p:txBody>
            </p:sp>
            <p:sp>
              <p:nvSpPr>
                <p:cNvPr id="76" name="TextBox 64">
                  <a:extLst>
                    <a:ext uri="{FF2B5EF4-FFF2-40B4-BE49-F238E27FC236}">
                      <a16:creationId xmlns:a16="http://schemas.microsoft.com/office/drawing/2014/main" id="{BAE955A2-80DF-7D5E-7458-F818A8D35633}"/>
                    </a:ext>
                  </a:extLst>
                </p:cNvPr>
                <p:cNvSpPr txBox="1"/>
                <p:nvPr/>
              </p:nvSpPr>
              <p:spPr>
                <a:xfrm>
                  <a:off x="2720922"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66</a:t>
                  </a:r>
                </a:p>
              </p:txBody>
            </p:sp>
            <p:sp>
              <p:nvSpPr>
                <p:cNvPr id="77" name="TextBox 65">
                  <a:extLst>
                    <a:ext uri="{FF2B5EF4-FFF2-40B4-BE49-F238E27FC236}">
                      <a16:creationId xmlns:a16="http://schemas.microsoft.com/office/drawing/2014/main" id="{D184B4F8-0DAB-D18F-0BDE-8A2D3E76C1E4}"/>
                    </a:ext>
                  </a:extLst>
                </p:cNvPr>
                <p:cNvSpPr txBox="1"/>
                <p:nvPr/>
              </p:nvSpPr>
              <p:spPr>
                <a:xfrm>
                  <a:off x="3322869"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68</a:t>
                  </a:r>
                </a:p>
              </p:txBody>
            </p:sp>
            <p:sp>
              <p:nvSpPr>
                <p:cNvPr id="78" name="TextBox 66">
                  <a:extLst>
                    <a:ext uri="{FF2B5EF4-FFF2-40B4-BE49-F238E27FC236}">
                      <a16:creationId xmlns:a16="http://schemas.microsoft.com/office/drawing/2014/main" id="{48F6C65F-AEE9-F142-E61D-83FEFFD6A649}"/>
                    </a:ext>
                  </a:extLst>
                </p:cNvPr>
                <p:cNvSpPr txBox="1"/>
                <p:nvPr/>
              </p:nvSpPr>
              <p:spPr>
                <a:xfrm>
                  <a:off x="3924816"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71</a:t>
                  </a:r>
                </a:p>
              </p:txBody>
            </p:sp>
            <p:sp>
              <p:nvSpPr>
                <p:cNvPr id="79" name="TextBox 67">
                  <a:extLst>
                    <a:ext uri="{FF2B5EF4-FFF2-40B4-BE49-F238E27FC236}">
                      <a16:creationId xmlns:a16="http://schemas.microsoft.com/office/drawing/2014/main" id="{668D5734-7030-ED31-4A9C-613825FD1688}"/>
                    </a:ext>
                  </a:extLst>
                </p:cNvPr>
                <p:cNvSpPr txBox="1"/>
                <p:nvPr/>
              </p:nvSpPr>
              <p:spPr>
                <a:xfrm>
                  <a:off x="4526761"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76</a:t>
                  </a:r>
                </a:p>
              </p:txBody>
            </p:sp>
            <p:sp>
              <p:nvSpPr>
                <p:cNvPr id="80" name="TextBox 68">
                  <a:extLst>
                    <a:ext uri="{FF2B5EF4-FFF2-40B4-BE49-F238E27FC236}">
                      <a16:creationId xmlns:a16="http://schemas.microsoft.com/office/drawing/2014/main" id="{C286202C-B3C7-5E55-4ADE-1E7BD0BB47A8}"/>
                    </a:ext>
                  </a:extLst>
                </p:cNvPr>
                <p:cNvSpPr txBox="1"/>
                <p:nvPr/>
              </p:nvSpPr>
              <p:spPr>
                <a:xfrm>
                  <a:off x="5128707"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80</a:t>
                  </a:r>
                </a:p>
              </p:txBody>
            </p:sp>
            <p:sp>
              <p:nvSpPr>
                <p:cNvPr id="81" name="TextBox 69">
                  <a:extLst>
                    <a:ext uri="{FF2B5EF4-FFF2-40B4-BE49-F238E27FC236}">
                      <a16:creationId xmlns:a16="http://schemas.microsoft.com/office/drawing/2014/main" id="{221F99B7-5872-6B96-9899-19724A5F48A3}"/>
                    </a:ext>
                  </a:extLst>
                </p:cNvPr>
                <p:cNvSpPr txBox="1"/>
                <p:nvPr/>
              </p:nvSpPr>
              <p:spPr>
                <a:xfrm>
                  <a:off x="1215224" y="5635816"/>
                  <a:ext cx="430032" cy="26161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N =</a:t>
                  </a:r>
                </a:p>
              </p:txBody>
            </p:sp>
            <p:sp>
              <p:nvSpPr>
                <p:cNvPr id="82" name="TextBox 70">
                  <a:extLst>
                    <a:ext uri="{FF2B5EF4-FFF2-40B4-BE49-F238E27FC236}">
                      <a16:creationId xmlns:a16="http://schemas.microsoft.com/office/drawing/2014/main" id="{1417B351-92E4-62B4-267B-6A464F8BAD7D}"/>
                    </a:ext>
                  </a:extLst>
                </p:cNvPr>
                <p:cNvSpPr txBox="1"/>
                <p:nvPr/>
              </p:nvSpPr>
              <p:spPr>
                <a:xfrm>
                  <a:off x="1818004"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61</a:t>
                  </a:r>
                </a:p>
              </p:txBody>
            </p:sp>
            <p:sp>
              <p:nvSpPr>
                <p:cNvPr id="83" name="TextBox 71">
                  <a:extLst>
                    <a:ext uri="{FF2B5EF4-FFF2-40B4-BE49-F238E27FC236}">
                      <a16:creationId xmlns:a16="http://schemas.microsoft.com/office/drawing/2014/main" id="{DECCB5BD-F2BD-FB19-0C5E-35879CA33C3E}"/>
                    </a:ext>
                  </a:extLst>
                </p:cNvPr>
                <p:cNvSpPr txBox="1"/>
                <p:nvPr/>
              </p:nvSpPr>
              <p:spPr>
                <a:xfrm>
                  <a:off x="2419950"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66</a:t>
                  </a:r>
                </a:p>
              </p:txBody>
            </p:sp>
            <p:sp>
              <p:nvSpPr>
                <p:cNvPr id="84" name="TextBox 72">
                  <a:extLst>
                    <a:ext uri="{FF2B5EF4-FFF2-40B4-BE49-F238E27FC236}">
                      <a16:creationId xmlns:a16="http://schemas.microsoft.com/office/drawing/2014/main" id="{BB1B07E9-6BCD-9D77-62A9-86F875B033D6}"/>
                    </a:ext>
                  </a:extLst>
                </p:cNvPr>
                <p:cNvSpPr txBox="1"/>
                <p:nvPr/>
              </p:nvSpPr>
              <p:spPr>
                <a:xfrm>
                  <a:off x="3021896"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66</a:t>
                  </a:r>
                </a:p>
              </p:txBody>
            </p:sp>
            <p:sp>
              <p:nvSpPr>
                <p:cNvPr id="85" name="TextBox 73">
                  <a:extLst>
                    <a:ext uri="{FF2B5EF4-FFF2-40B4-BE49-F238E27FC236}">
                      <a16:creationId xmlns:a16="http://schemas.microsoft.com/office/drawing/2014/main" id="{571C8970-DB2F-9E2A-14A1-637060C52B4B}"/>
                    </a:ext>
                  </a:extLst>
                </p:cNvPr>
                <p:cNvSpPr txBox="1"/>
                <p:nvPr/>
              </p:nvSpPr>
              <p:spPr>
                <a:xfrm>
                  <a:off x="3623842"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69</a:t>
                  </a:r>
                </a:p>
              </p:txBody>
            </p:sp>
            <p:sp>
              <p:nvSpPr>
                <p:cNvPr id="86" name="TextBox 74">
                  <a:extLst>
                    <a:ext uri="{FF2B5EF4-FFF2-40B4-BE49-F238E27FC236}">
                      <a16:creationId xmlns:a16="http://schemas.microsoft.com/office/drawing/2014/main" id="{E09C379B-D85F-176E-7F36-A509B9B215CF}"/>
                    </a:ext>
                  </a:extLst>
                </p:cNvPr>
                <p:cNvSpPr txBox="1"/>
                <p:nvPr/>
              </p:nvSpPr>
              <p:spPr>
                <a:xfrm>
                  <a:off x="4225788"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75</a:t>
                  </a:r>
                </a:p>
              </p:txBody>
            </p:sp>
            <p:sp>
              <p:nvSpPr>
                <p:cNvPr id="87" name="TextBox 75">
                  <a:extLst>
                    <a:ext uri="{FF2B5EF4-FFF2-40B4-BE49-F238E27FC236}">
                      <a16:creationId xmlns:a16="http://schemas.microsoft.com/office/drawing/2014/main" id="{76180F92-4B3F-296C-512F-D2F64BBC5290}"/>
                    </a:ext>
                  </a:extLst>
                </p:cNvPr>
                <p:cNvSpPr txBox="1"/>
                <p:nvPr/>
              </p:nvSpPr>
              <p:spPr>
                <a:xfrm>
                  <a:off x="4827734"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78</a:t>
                  </a:r>
                </a:p>
              </p:txBody>
            </p:sp>
          </p:grpSp>
        </p:grpSp>
        <p:sp>
          <p:nvSpPr>
            <p:cNvPr id="69" name="TextBox 90">
              <a:extLst>
                <a:ext uri="{FF2B5EF4-FFF2-40B4-BE49-F238E27FC236}">
                  <a16:creationId xmlns:a16="http://schemas.microsoft.com/office/drawing/2014/main" id="{8182A9FC-205B-8E69-C810-A1D019DB46D5}"/>
                </a:ext>
              </a:extLst>
            </p:cNvPr>
            <p:cNvSpPr txBox="1"/>
            <p:nvPr/>
          </p:nvSpPr>
          <p:spPr>
            <a:xfrm>
              <a:off x="8276359" y="5910946"/>
              <a:ext cx="2580195" cy="328295"/>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Zeit </a:t>
              </a:r>
              <a:r>
                <a:rPr kumimoji="0" lang="en-US" sz="1000" b="0" i="0" u="none" strike="noStrike" kern="1200" cap="none" spc="0" normalizeH="0" baseline="0" noProof="0" dirty="0" err="1">
                  <a:ln>
                    <a:noFill/>
                  </a:ln>
                  <a:solidFill>
                    <a:srgbClr val="404040"/>
                  </a:solidFill>
                  <a:effectLst/>
                  <a:uLnTx/>
                  <a:uFillTx/>
                  <a:latin typeface="Arial" panose="020B0604020202020204" pitchFamily="34" charset="0"/>
                  <a:ea typeface="+mn-ea"/>
                  <a:cs typeface="Arial" panose="020B0604020202020204" pitchFamily="34" charset="0"/>
                </a:rPr>
                <a:t>vor</a:t>
              </a:r>
              <a:r>
                <a:rPr kumimoji="0" lang="en-US" sz="1000"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 der Diagnose [</a:t>
              </a:r>
              <a:r>
                <a:rPr kumimoji="0" lang="en-US" sz="1000" b="0" i="0" u="none" strike="noStrike" kern="1200" cap="none" spc="0" normalizeH="0" baseline="0" noProof="0" dirty="0" err="1">
                  <a:ln>
                    <a:noFill/>
                  </a:ln>
                  <a:solidFill>
                    <a:srgbClr val="404040"/>
                  </a:solidFill>
                  <a:effectLst/>
                  <a:uLnTx/>
                  <a:uFillTx/>
                  <a:latin typeface="Arial" panose="020B0604020202020204" pitchFamily="34" charset="0"/>
                  <a:ea typeface="+mn-ea"/>
                  <a:cs typeface="Arial" panose="020B0604020202020204" pitchFamily="34" charset="0"/>
                </a:rPr>
                <a:t>Monate</a:t>
              </a:r>
              <a:r>
                <a:rPr kumimoji="0" lang="en-US" sz="1000"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a:t>
              </a:r>
            </a:p>
          </p:txBody>
        </p:sp>
      </p:grpSp>
      <p:grpSp>
        <p:nvGrpSpPr>
          <p:cNvPr id="60" name="Group 102">
            <a:extLst>
              <a:ext uri="{FF2B5EF4-FFF2-40B4-BE49-F238E27FC236}">
                <a16:creationId xmlns:a16="http://schemas.microsoft.com/office/drawing/2014/main" id="{8E356736-A571-7EE0-805E-A4033209AF19}"/>
              </a:ext>
            </a:extLst>
          </p:cNvPr>
          <p:cNvGrpSpPr/>
          <p:nvPr/>
        </p:nvGrpSpPr>
        <p:grpSpPr>
          <a:xfrm>
            <a:off x="5421455" y="1747262"/>
            <a:ext cx="3185517" cy="2118690"/>
            <a:chOff x="7648528" y="2396359"/>
            <a:chExt cx="4247357" cy="2824921"/>
          </a:xfrm>
        </p:grpSpPr>
        <p:grpSp>
          <p:nvGrpSpPr>
            <p:cNvPr id="61" name="Group 91">
              <a:extLst>
                <a:ext uri="{FF2B5EF4-FFF2-40B4-BE49-F238E27FC236}">
                  <a16:creationId xmlns:a16="http://schemas.microsoft.com/office/drawing/2014/main" id="{B7F908D9-5FD6-2A4A-CE3D-14FB13D06FB6}"/>
                </a:ext>
              </a:extLst>
            </p:cNvPr>
            <p:cNvGrpSpPr/>
            <p:nvPr/>
          </p:nvGrpSpPr>
          <p:grpSpPr>
            <a:xfrm>
              <a:off x="10841750" y="2564780"/>
              <a:ext cx="1054135" cy="2656500"/>
              <a:chOff x="4235555" y="2564780"/>
              <a:chExt cx="1054135" cy="2656500"/>
            </a:xfrm>
          </p:grpSpPr>
          <p:sp>
            <p:nvSpPr>
              <p:cNvPr id="66" name="TextBox 92">
                <a:extLst>
                  <a:ext uri="{FF2B5EF4-FFF2-40B4-BE49-F238E27FC236}">
                    <a16:creationId xmlns:a16="http://schemas.microsoft.com/office/drawing/2014/main" id="{41E53C68-7554-35FA-6AA3-756F4BBB23B9}"/>
                  </a:ext>
                </a:extLst>
              </p:cNvPr>
              <p:cNvSpPr txBox="1"/>
              <p:nvPr/>
            </p:nvSpPr>
            <p:spPr>
              <a:xfrm>
                <a:off x="4235555" y="4882725"/>
                <a:ext cx="1054135" cy="338555"/>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a:ln>
                      <a:noFill/>
                    </a:ln>
                    <a:solidFill>
                      <a:srgbClr val="ED6C4E"/>
                    </a:solidFill>
                    <a:effectLst/>
                    <a:uLnTx/>
                    <a:uFillTx/>
                    <a:latin typeface="Arial" panose="020B0604020202020204" pitchFamily="34" charset="0"/>
                    <a:ea typeface="+mn-ea"/>
                    <a:cs typeface="Arial" panose="020B0604020202020204" pitchFamily="34" charset="0"/>
                  </a:rPr>
                  <a:t>Diagnose</a:t>
                </a:r>
              </a:p>
            </p:txBody>
          </p:sp>
          <p:cxnSp>
            <p:nvCxnSpPr>
              <p:cNvPr id="67" name="Straight Arrow Connector 93">
                <a:extLst>
                  <a:ext uri="{FF2B5EF4-FFF2-40B4-BE49-F238E27FC236}">
                    <a16:creationId xmlns:a16="http://schemas.microsoft.com/office/drawing/2014/main" id="{D24FB435-101B-BB86-7772-6E30EFCFA194}"/>
                  </a:ext>
                </a:extLst>
              </p:cNvPr>
              <p:cNvCxnSpPr>
                <a:cxnSpLocks/>
              </p:cNvCxnSpPr>
              <p:nvPr/>
            </p:nvCxnSpPr>
            <p:spPr>
              <a:xfrm flipH="1" flipV="1">
                <a:off x="4762624" y="2564780"/>
                <a:ext cx="1" cy="2281680"/>
              </a:xfrm>
              <a:prstGeom prst="straightConnector1">
                <a:avLst/>
              </a:prstGeom>
              <a:ln w="19050">
                <a:solidFill>
                  <a:schemeClr val="accent3"/>
                </a:solidFill>
                <a:prstDash val="solid"/>
                <a:round/>
                <a:headEnd type="none" w="med" len="sm"/>
                <a:tailEnd type="triangle" w="lg" len="med"/>
              </a:ln>
            </p:spPr>
            <p:style>
              <a:lnRef idx="1">
                <a:schemeClr val="dk1"/>
              </a:lnRef>
              <a:fillRef idx="0">
                <a:schemeClr val="dk1"/>
              </a:fillRef>
              <a:effectRef idx="0">
                <a:schemeClr val="dk1"/>
              </a:effectRef>
              <a:fontRef idx="minor">
                <a:schemeClr val="tx1"/>
              </a:fontRef>
            </p:style>
          </p:cxnSp>
        </p:grpSp>
        <p:cxnSp>
          <p:nvCxnSpPr>
            <p:cNvPr id="65" name="Straight Arrow Connector 96">
              <a:extLst>
                <a:ext uri="{FF2B5EF4-FFF2-40B4-BE49-F238E27FC236}">
                  <a16:creationId xmlns:a16="http://schemas.microsoft.com/office/drawing/2014/main" id="{1147A458-2B50-7869-7A68-9BDFD30A58F1}"/>
                </a:ext>
              </a:extLst>
            </p:cNvPr>
            <p:cNvCxnSpPr>
              <a:cxnSpLocks/>
              <a:stCxn id="8" idx="0"/>
            </p:cNvCxnSpPr>
            <p:nvPr/>
          </p:nvCxnSpPr>
          <p:spPr>
            <a:xfrm flipH="1" flipV="1">
              <a:off x="7887252" y="3665419"/>
              <a:ext cx="718218" cy="592676"/>
            </a:xfrm>
            <a:prstGeom prst="straightConnector1">
              <a:avLst/>
            </a:prstGeom>
            <a:ln w="19050">
              <a:solidFill>
                <a:srgbClr val="2198DD"/>
              </a:solidFill>
              <a:prstDash val="solid"/>
              <a:round/>
              <a:headEnd type="none" w="med" len="sm"/>
              <a:tailEnd type="triangle" w="lg" len="med"/>
            </a:ln>
          </p:spPr>
          <p:style>
            <a:lnRef idx="1">
              <a:schemeClr val="dk1"/>
            </a:lnRef>
            <a:fillRef idx="0">
              <a:schemeClr val="dk1"/>
            </a:fillRef>
            <a:effectRef idx="0">
              <a:schemeClr val="dk1"/>
            </a:effectRef>
            <a:fontRef idx="minor">
              <a:schemeClr val="tx1"/>
            </a:fontRef>
          </p:style>
        </p:cxnSp>
        <p:sp>
          <p:nvSpPr>
            <p:cNvPr id="63" name="Freeform 97">
              <a:extLst>
                <a:ext uri="{FF2B5EF4-FFF2-40B4-BE49-F238E27FC236}">
                  <a16:creationId xmlns:a16="http://schemas.microsoft.com/office/drawing/2014/main" id="{4CEC1ECA-A796-5F83-4254-7CB79C5CC1CF}"/>
                </a:ext>
              </a:extLst>
            </p:cNvPr>
            <p:cNvSpPr/>
            <p:nvPr/>
          </p:nvSpPr>
          <p:spPr>
            <a:xfrm>
              <a:off x="7648528" y="2396359"/>
              <a:ext cx="3743184" cy="1238719"/>
            </a:xfrm>
            <a:custGeom>
              <a:avLst/>
              <a:gdLst>
                <a:gd name="connsiteX0" fmla="*/ 0 w 3743184"/>
                <a:gd name="connsiteY0" fmla="*/ 1238719 h 1238719"/>
                <a:gd name="connsiteX1" fmla="*/ 463957 w 3743184"/>
                <a:gd name="connsiteY1" fmla="*/ 1189170 h 1238719"/>
                <a:gd name="connsiteX2" fmla="*/ 774763 w 3743184"/>
                <a:gd name="connsiteY2" fmla="*/ 1198179 h 1238719"/>
                <a:gd name="connsiteX3" fmla="*/ 950436 w 3743184"/>
                <a:gd name="connsiteY3" fmla="*/ 1198179 h 1238719"/>
                <a:gd name="connsiteX4" fmla="*/ 1198179 w 3743184"/>
                <a:gd name="connsiteY4" fmla="*/ 1175657 h 1238719"/>
                <a:gd name="connsiteX5" fmla="*/ 1373852 w 3743184"/>
                <a:gd name="connsiteY5" fmla="*/ 1162143 h 1238719"/>
                <a:gd name="connsiteX6" fmla="*/ 1761234 w 3743184"/>
                <a:gd name="connsiteY6" fmla="*/ 1148630 h 1238719"/>
                <a:gd name="connsiteX7" fmla="*/ 2026995 w 3743184"/>
                <a:gd name="connsiteY7" fmla="*/ 1126108 h 1238719"/>
                <a:gd name="connsiteX8" fmla="*/ 2337801 w 3743184"/>
                <a:gd name="connsiteY8" fmla="*/ 1072055 h 1238719"/>
                <a:gd name="connsiteX9" fmla="*/ 2499961 w 3743184"/>
                <a:gd name="connsiteY9" fmla="*/ 1018002 h 1238719"/>
                <a:gd name="connsiteX10" fmla="*/ 2648607 w 3743184"/>
                <a:gd name="connsiteY10" fmla="*/ 1018002 h 1238719"/>
                <a:gd name="connsiteX11" fmla="*/ 2833289 w 3743184"/>
                <a:gd name="connsiteY11" fmla="*/ 918904 h 1238719"/>
                <a:gd name="connsiteX12" fmla="*/ 3067519 w 3743184"/>
                <a:gd name="connsiteY12" fmla="*/ 689178 h 1238719"/>
                <a:gd name="connsiteX13" fmla="*/ 3247697 w 3743184"/>
                <a:gd name="connsiteY13" fmla="*/ 486478 h 1238719"/>
                <a:gd name="connsiteX14" fmla="*/ 3445892 w 3743184"/>
                <a:gd name="connsiteY14" fmla="*/ 283779 h 1238719"/>
                <a:gd name="connsiteX15" fmla="*/ 3743184 w 3743184"/>
                <a:gd name="connsiteY15" fmla="*/ 0 h 123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43184" h="1238719">
                  <a:moveTo>
                    <a:pt x="0" y="1238719"/>
                  </a:moveTo>
                  <a:lnTo>
                    <a:pt x="463957" y="1189170"/>
                  </a:lnTo>
                  <a:lnTo>
                    <a:pt x="774763" y="1198179"/>
                  </a:lnTo>
                  <a:lnTo>
                    <a:pt x="950436" y="1198179"/>
                  </a:lnTo>
                  <a:lnTo>
                    <a:pt x="1198179" y="1175657"/>
                  </a:lnTo>
                  <a:lnTo>
                    <a:pt x="1373852" y="1162143"/>
                  </a:lnTo>
                  <a:lnTo>
                    <a:pt x="1761234" y="1148630"/>
                  </a:lnTo>
                  <a:lnTo>
                    <a:pt x="2026995" y="1126108"/>
                  </a:lnTo>
                  <a:lnTo>
                    <a:pt x="2337801" y="1072055"/>
                  </a:lnTo>
                  <a:lnTo>
                    <a:pt x="2499961" y="1018002"/>
                  </a:lnTo>
                  <a:lnTo>
                    <a:pt x="2648607" y="1018002"/>
                  </a:lnTo>
                  <a:lnTo>
                    <a:pt x="2833289" y="918904"/>
                  </a:lnTo>
                  <a:lnTo>
                    <a:pt x="3067519" y="689178"/>
                  </a:lnTo>
                  <a:lnTo>
                    <a:pt x="3247697" y="486478"/>
                  </a:lnTo>
                  <a:lnTo>
                    <a:pt x="3445892" y="283779"/>
                  </a:lnTo>
                  <a:lnTo>
                    <a:pt x="3743184" y="0"/>
                  </a:lnTo>
                </a:path>
              </a:pathLst>
            </a:custGeom>
            <a:noFill/>
            <a:ln w="28575" cap="rn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
        <p:nvSpPr>
          <p:cNvPr id="8" name="TextBox 87">
            <a:extLst>
              <a:ext uri="{FF2B5EF4-FFF2-40B4-BE49-F238E27FC236}">
                <a16:creationId xmlns:a16="http://schemas.microsoft.com/office/drawing/2014/main" id="{AD88FB46-91C8-3A22-006C-7F93501F2361}"/>
              </a:ext>
            </a:extLst>
          </p:cNvPr>
          <p:cNvSpPr txBox="1"/>
          <p:nvPr/>
        </p:nvSpPr>
        <p:spPr>
          <a:xfrm>
            <a:off x="5703621" y="3143564"/>
            <a:ext cx="871080" cy="542456"/>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err="1">
                <a:ln>
                  <a:noFill/>
                </a:ln>
                <a:solidFill>
                  <a:srgbClr val="2198DD"/>
                </a:solidFill>
                <a:effectLst/>
                <a:uLnTx/>
                <a:uFillTx/>
                <a:latin typeface="Arial" panose="020B0604020202020204" pitchFamily="34" charset="0"/>
                <a:ea typeface="+mn-ea"/>
                <a:cs typeface="Arial" panose="020B0604020202020204" pitchFamily="34" charset="0"/>
              </a:rPr>
              <a:t>Beginn</a:t>
            </a:r>
            <a:r>
              <a:rPr kumimoji="0" lang="en-US" sz="975" b="0" i="0" u="none" strike="noStrike" kern="1200" cap="none" spc="0" normalizeH="0" baseline="0" noProof="0">
                <a:ln>
                  <a:noFill/>
                </a:ln>
                <a:solidFill>
                  <a:srgbClr val="2198DD"/>
                </a:solidFill>
                <a:effectLst/>
                <a:uLnTx/>
                <a:uFillTx/>
                <a:latin typeface="Arial" panose="020B0604020202020204" pitchFamily="34" charset="0"/>
                <a:ea typeface="+mn-ea"/>
                <a:cs typeface="Arial" panose="020B0604020202020204" pitchFamily="34" charset="0"/>
              </a:rPr>
              <a:t> des C-</a:t>
            </a:r>
            <a:r>
              <a:rPr kumimoji="0" lang="en-US" sz="975" b="0" i="0" u="none" strike="noStrike" kern="1200" cap="none" spc="0" normalizeH="0" baseline="0" noProof="0" err="1">
                <a:ln>
                  <a:noFill/>
                </a:ln>
                <a:solidFill>
                  <a:srgbClr val="2198DD"/>
                </a:solidFill>
                <a:effectLst/>
                <a:uLnTx/>
                <a:uFillTx/>
                <a:latin typeface="Arial" panose="020B0604020202020204" pitchFamily="34" charset="0"/>
                <a:ea typeface="+mn-ea"/>
                <a:cs typeface="Arial" panose="020B0604020202020204" pitchFamily="34" charset="0"/>
              </a:rPr>
              <a:t>Peptid</a:t>
            </a:r>
            <a:r>
              <a:rPr kumimoji="0" lang="en-US" sz="975" b="0" i="0" u="none" strike="noStrike" kern="1200" cap="none" spc="0" normalizeH="0" baseline="0" noProof="0">
                <a:ln>
                  <a:noFill/>
                </a:ln>
                <a:solidFill>
                  <a:srgbClr val="2198DD"/>
                </a:solidFill>
                <a:effectLst/>
                <a:uLnTx/>
                <a:uFillTx/>
                <a:latin typeface="Arial" panose="020B0604020202020204" pitchFamily="34" charset="0"/>
                <a:ea typeface="+mn-ea"/>
                <a:cs typeface="Arial" panose="020B0604020202020204" pitchFamily="34" charset="0"/>
              </a:rPr>
              <a:t>-</a:t>
            </a:r>
            <a:r>
              <a:rPr kumimoji="0" lang="en-US" sz="975" b="0" i="0" u="none" strike="noStrike" kern="1200" cap="none" spc="0" normalizeH="0" baseline="0" noProof="0" err="1">
                <a:ln>
                  <a:noFill/>
                </a:ln>
                <a:solidFill>
                  <a:srgbClr val="2198DD"/>
                </a:solidFill>
                <a:effectLst/>
                <a:uLnTx/>
                <a:uFillTx/>
                <a:latin typeface="Arial" panose="020B0604020202020204" pitchFamily="34" charset="0"/>
                <a:ea typeface="+mn-ea"/>
                <a:cs typeface="Arial" panose="020B0604020202020204" pitchFamily="34" charset="0"/>
              </a:rPr>
              <a:t>Rückgangs</a:t>
            </a:r>
            <a:endParaRPr kumimoji="0" lang="en-US" sz="975" b="0" i="0" u="none" strike="noStrike" kern="1200" cap="none" spc="0" normalizeH="0" baseline="0" noProof="0">
              <a:ln>
                <a:noFill/>
              </a:ln>
              <a:solidFill>
                <a:srgbClr val="2198DD"/>
              </a:solidFill>
              <a:effectLst/>
              <a:uLnTx/>
              <a:uFillTx/>
              <a:latin typeface="Arial" panose="020B0604020202020204" pitchFamily="34" charset="0"/>
              <a:ea typeface="+mn-ea"/>
              <a:cs typeface="Arial" panose="020B0604020202020204" pitchFamily="34" charset="0"/>
            </a:endParaRPr>
          </a:p>
        </p:txBody>
      </p:sp>
      <p:sp>
        <p:nvSpPr>
          <p:cNvPr id="14" name="TextBox 87">
            <a:extLst>
              <a:ext uri="{FF2B5EF4-FFF2-40B4-BE49-F238E27FC236}">
                <a16:creationId xmlns:a16="http://schemas.microsoft.com/office/drawing/2014/main" id="{652E5CA5-D6F0-1A0F-5C7A-3EF1F127DAED}"/>
              </a:ext>
            </a:extLst>
          </p:cNvPr>
          <p:cNvSpPr txBox="1"/>
          <p:nvPr/>
        </p:nvSpPr>
        <p:spPr>
          <a:xfrm>
            <a:off x="2269358" y="2554458"/>
            <a:ext cx="1218804" cy="542456"/>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err="1">
                <a:ln>
                  <a:noFill/>
                </a:ln>
                <a:solidFill>
                  <a:srgbClr val="EEB500"/>
                </a:solidFill>
                <a:effectLst/>
                <a:uLnTx/>
                <a:uFillTx/>
                <a:latin typeface="Arial" panose="020B0604020202020204" pitchFamily="34" charset="0"/>
                <a:ea typeface="+mn-ea"/>
                <a:cs typeface="Arial" panose="020B0604020202020204" pitchFamily="34" charset="0"/>
              </a:rPr>
              <a:t>Beginn</a:t>
            </a:r>
            <a:r>
              <a:rPr kumimoji="0" lang="en-US" sz="975" b="0" i="0" u="none" strike="noStrike" kern="1200" cap="none" spc="0" normalizeH="0" baseline="0" noProof="0">
                <a:ln>
                  <a:noFill/>
                </a:ln>
                <a:solidFill>
                  <a:srgbClr val="EEB500"/>
                </a:solidFill>
                <a:effectLst/>
                <a:uLnTx/>
                <a:uFillTx/>
                <a:latin typeface="Arial" panose="020B0604020202020204" pitchFamily="34" charset="0"/>
                <a:ea typeface="+mn-ea"/>
                <a:cs typeface="Arial" panose="020B0604020202020204" pitchFamily="34" charset="0"/>
              </a:rPr>
              <a:t> des </a:t>
            </a:r>
            <a:r>
              <a:rPr kumimoji="0" lang="en-US" sz="975" b="0" i="0" u="none" strike="noStrike" kern="1200" cap="none" spc="0" normalizeH="0" baseline="0" noProof="0" err="1">
                <a:ln>
                  <a:noFill/>
                </a:ln>
                <a:solidFill>
                  <a:srgbClr val="EEB500"/>
                </a:solidFill>
                <a:effectLst/>
                <a:uLnTx/>
                <a:uFillTx/>
                <a:latin typeface="Arial" panose="020B0604020202020204" pitchFamily="34" charset="0"/>
                <a:ea typeface="+mn-ea"/>
                <a:cs typeface="Arial" panose="020B0604020202020204" pitchFamily="34" charset="0"/>
              </a:rPr>
              <a:t>rapiden</a:t>
            </a:r>
            <a:r>
              <a:rPr kumimoji="0" lang="en-US" sz="975" b="0" i="0" u="none" strike="noStrike" kern="1200" cap="none" spc="0" normalizeH="0" baseline="0" noProof="0">
                <a:ln>
                  <a:noFill/>
                </a:ln>
                <a:solidFill>
                  <a:srgbClr val="EEB500"/>
                </a:solidFill>
                <a:effectLst/>
                <a:uLnTx/>
                <a:uFillTx/>
                <a:latin typeface="Arial" panose="020B0604020202020204" pitchFamily="34" charset="0"/>
                <a:ea typeface="+mn-ea"/>
                <a:cs typeface="Arial" panose="020B0604020202020204" pitchFamily="34" charset="0"/>
              </a:rPr>
              <a:t> C-</a:t>
            </a:r>
            <a:r>
              <a:rPr kumimoji="0" lang="en-US" sz="975" b="0" i="0" u="none" strike="noStrike" kern="1200" cap="none" spc="0" normalizeH="0" baseline="0" noProof="0" err="1">
                <a:ln>
                  <a:noFill/>
                </a:ln>
                <a:solidFill>
                  <a:srgbClr val="EEB500"/>
                </a:solidFill>
                <a:effectLst/>
                <a:uLnTx/>
                <a:uFillTx/>
                <a:latin typeface="Arial" panose="020B0604020202020204" pitchFamily="34" charset="0"/>
                <a:ea typeface="+mn-ea"/>
                <a:cs typeface="Arial" panose="020B0604020202020204" pitchFamily="34" charset="0"/>
              </a:rPr>
              <a:t>Peptid</a:t>
            </a:r>
            <a:r>
              <a:rPr kumimoji="0" lang="en-US" sz="975" b="0" i="0" u="none" strike="noStrike" kern="1200" cap="none" spc="0" normalizeH="0" baseline="0" noProof="0">
                <a:ln>
                  <a:noFill/>
                </a:ln>
                <a:solidFill>
                  <a:srgbClr val="EEB500"/>
                </a:solidFill>
                <a:effectLst/>
                <a:uLnTx/>
                <a:uFillTx/>
                <a:latin typeface="Arial" panose="020B0604020202020204" pitchFamily="34" charset="0"/>
                <a:ea typeface="+mn-ea"/>
                <a:cs typeface="Arial" panose="020B0604020202020204" pitchFamily="34" charset="0"/>
              </a:rPr>
              <a:t>-</a:t>
            </a:r>
            <a:r>
              <a:rPr kumimoji="0" lang="en-US" sz="975" b="0" i="0" u="none" strike="noStrike" kern="1200" cap="none" spc="0" normalizeH="0" baseline="0" noProof="0" err="1">
                <a:ln>
                  <a:noFill/>
                </a:ln>
                <a:solidFill>
                  <a:srgbClr val="EEB500"/>
                </a:solidFill>
                <a:effectLst/>
                <a:uLnTx/>
                <a:uFillTx/>
                <a:latin typeface="Arial" panose="020B0604020202020204" pitchFamily="34" charset="0"/>
                <a:ea typeface="+mn-ea"/>
                <a:cs typeface="Arial" panose="020B0604020202020204" pitchFamily="34" charset="0"/>
              </a:rPr>
              <a:t>Rückgangs</a:t>
            </a:r>
            <a:endParaRPr kumimoji="0" lang="en-US" sz="975" b="0" i="0" u="none" strike="noStrike" kern="1200" cap="none" spc="0" normalizeH="0" baseline="0" noProof="0">
              <a:ln>
                <a:noFill/>
              </a:ln>
              <a:solidFill>
                <a:srgbClr val="EEB500"/>
              </a:solidFill>
              <a:effectLst/>
              <a:uLnTx/>
              <a:uFillTx/>
              <a:latin typeface="Arial" panose="020B0604020202020204" pitchFamily="34" charset="0"/>
              <a:ea typeface="+mn-ea"/>
              <a:cs typeface="Arial" panose="020B0604020202020204" pitchFamily="34" charset="0"/>
            </a:endParaRPr>
          </a:p>
        </p:txBody>
      </p:sp>
      <p:cxnSp>
        <p:nvCxnSpPr>
          <p:cNvPr id="15" name="Straight Arrow Connector 88">
            <a:extLst>
              <a:ext uri="{FF2B5EF4-FFF2-40B4-BE49-F238E27FC236}">
                <a16:creationId xmlns:a16="http://schemas.microsoft.com/office/drawing/2014/main" id="{3C44D5F8-6F9A-94FF-A247-7FA98545004A}"/>
              </a:ext>
            </a:extLst>
          </p:cNvPr>
          <p:cNvCxnSpPr>
            <a:cxnSpLocks/>
            <a:stCxn id="14" idx="0"/>
          </p:cNvCxnSpPr>
          <p:nvPr/>
        </p:nvCxnSpPr>
        <p:spPr>
          <a:xfrm flipV="1">
            <a:off x="2878760" y="2220371"/>
            <a:ext cx="202245" cy="334087"/>
          </a:xfrm>
          <a:prstGeom prst="straightConnector1">
            <a:avLst/>
          </a:prstGeom>
          <a:ln w="19050">
            <a:solidFill>
              <a:srgbClr val="EEB500"/>
            </a:solidFill>
            <a:prstDash val="solid"/>
            <a:round/>
            <a:headEnd type="none" w="med" len="sm"/>
            <a:tailEnd type="triangle" w="lg" len="med"/>
          </a:ln>
        </p:spPr>
        <p:style>
          <a:lnRef idx="1">
            <a:schemeClr val="dk1"/>
          </a:lnRef>
          <a:fillRef idx="0">
            <a:schemeClr val="dk1"/>
          </a:fillRef>
          <a:effectRef idx="0">
            <a:schemeClr val="dk1"/>
          </a:effectRef>
          <a:fontRef idx="minor">
            <a:schemeClr val="tx1"/>
          </a:fontRef>
        </p:style>
      </p:cxnSp>
      <p:cxnSp>
        <p:nvCxnSpPr>
          <p:cNvPr id="19" name="Straight Arrow Connector 88">
            <a:extLst>
              <a:ext uri="{FF2B5EF4-FFF2-40B4-BE49-F238E27FC236}">
                <a16:creationId xmlns:a16="http://schemas.microsoft.com/office/drawing/2014/main" id="{C13D7B8A-C541-B6CB-8858-602C05DEABAD}"/>
              </a:ext>
            </a:extLst>
          </p:cNvPr>
          <p:cNvCxnSpPr>
            <a:cxnSpLocks/>
            <a:stCxn id="23" idx="0"/>
          </p:cNvCxnSpPr>
          <p:nvPr/>
        </p:nvCxnSpPr>
        <p:spPr>
          <a:xfrm flipV="1">
            <a:off x="7352895" y="2571749"/>
            <a:ext cx="33991" cy="208094"/>
          </a:xfrm>
          <a:prstGeom prst="straightConnector1">
            <a:avLst/>
          </a:prstGeom>
          <a:ln w="19050">
            <a:solidFill>
              <a:srgbClr val="EEB500"/>
            </a:solidFill>
            <a:prstDash val="solid"/>
            <a:round/>
            <a:headEnd type="none" w="med" len="sm"/>
            <a:tailEnd type="triangle" w="lg" len="med"/>
          </a:ln>
        </p:spPr>
        <p:style>
          <a:lnRef idx="1">
            <a:schemeClr val="dk1"/>
          </a:lnRef>
          <a:fillRef idx="0">
            <a:schemeClr val="dk1"/>
          </a:fillRef>
          <a:effectRef idx="0">
            <a:schemeClr val="dk1"/>
          </a:effectRef>
          <a:fontRef idx="minor">
            <a:schemeClr val="tx1"/>
          </a:fontRef>
        </p:style>
      </p:cxnSp>
      <p:sp>
        <p:nvSpPr>
          <p:cNvPr id="23" name="TextBox 87">
            <a:extLst>
              <a:ext uri="{FF2B5EF4-FFF2-40B4-BE49-F238E27FC236}">
                <a16:creationId xmlns:a16="http://schemas.microsoft.com/office/drawing/2014/main" id="{987FEF83-C658-2FFF-2F88-82AC08FF2EBB}"/>
              </a:ext>
            </a:extLst>
          </p:cNvPr>
          <p:cNvSpPr txBox="1"/>
          <p:nvPr/>
        </p:nvSpPr>
        <p:spPr>
          <a:xfrm>
            <a:off x="6743493" y="2779843"/>
            <a:ext cx="1218804" cy="542456"/>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err="1">
                <a:ln>
                  <a:noFill/>
                </a:ln>
                <a:solidFill>
                  <a:srgbClr val="EEB500"/>
                </a:solidFill>
                <a:effectLst/>
                <a:uLnTx/>
                <a:uFillTx/>
                <a:latin typeface="Arial" panose="020B0604020202020204" pitchFamily="34" charset="0"/>
                <a:ea typeface="+mn-ea"/>
                <a:cs typeface="Arial" panose="020B0604020202020204" pitchFamily="34" charset="0"/>
              </a:rPr>
              <a:t>Beginn</a:t>
            </a:r>
            <a:r>
              <a:rPr kumimoji="0" lang="en-US" sz="975" b="0" i="0" u="none" strike="noStrike" kern="1200" cap="none" spc="0" normalizeH="0" baseline="0" noProof="0">
                <a:ln>
                  <a:noFill/>
                </a:ln>
                <a:solidFill>
                  <a:srgbClr val="EEB500"/>
                </a:solidFill>
                <a:effectLst/>
                <a:uLnTx/>
                <a:uFillTx/>
                <a:latin typeface="Arial" panose="020B0604020202020204" pitchFamily="34" charset="0"/>
                <a:ea typeface="+mn-ea"/>
                <a:cs typeface="Arial" panose="020B0604020202020204" pitchFamily="34" charset="0"/>
              </a:rPr>
              <a:t> des </a:t>
            </a:r>
            <a:r>
              <a:rPr kumimoji="0" lang="en-US" sz="975" b="0" i="0" u="none" strike="noStrike" kern="1200" cap="none" spc="0" normalizeH="0" baseline="0" noProof="0" err="1">
                <a:ln>
                  <a:noFill/>
                </a:ln>
                <a:solidFill>
                  <a:srgbClr val="EEB500"/>
                </a:solidFill>
                <a:effectLst/>
                <a:uLnTx/>
                <a:uFillTx/>
                <a:latin typeface="Arial" panose="020B0604020202020204" pitchFamily="34" charset="0"/>
                <a:ea typeface="+mn-ea"/>
                <a:cs typeface="Arial" panose="020B0604020202020204" pitchFamily="34" charset="0"/>
              </a:rPr>
              <a:t>rapiden</a:t>
            </a:r>
            <a:r>
              <a:rPr kumimoji="0" lang="en-US" sz="975" b="0" i="0" u="none" strike="noStrike" kern="1200" cap="none" spc="0" normalizeH="0" baseline="0" noProof="0">
                <a:ln>
                  <a:noFill/>
                </a:ln>
                <a:solidFill>
                  <a:srgbClr val="EEB500"/>
                </a:solidFill>
                <a:effectLst/>
                <a:uLnTx/>
                <a:uFillTx/>
                <a:latin typeface="Arial" panose="020B0604020202020204" pitchFamily="34" charset="0"/>
                <a:ea typeface="+mn-ea"/>
                <a:cs typeface="Arial" panose="020B0604020202020204" pitchFamily="34" charset="0"/>
              </a:rPr>
              <a:t> C-</a:t>
            </a:r>
            <a:r>
              <a:rPr kumimoji="0" lang="en-US" sz="975" b="0" i="0" u="none" strike="noStrike" kern="1200" cap="none" spc="0" normalizeH="0" baseline="0" noProof="0" err="1">
                <a:ln>
                  <a:noFill/>
                </a:ln>
                <a:solidFill>
                  <a:srgbClr val="EEB500"/>
                </a:solidFill>
                <a:effectLst/>
                <a:uLnTx/>
                <a:uFillTx/>
                <a:latin typeface="Arial" panose="020B0604020202020204" pitchFamily="34" charset="0"/>
                <a:ea typeface="+mn-ea"/>
                <a:cs typeface="Arial" panose="020B0604020202020204" pitchFamily="34" charset="0"/>
              </a:rPr>
              <a:t>Peptid</a:t>
            </a:r>
            <a:r>
              <a:rPr kumimoji="0" lang="en-US" sz="975" b="0" i="0" u="none" strike="noStrike" kern="1200" cap="none" spc="0" normalizeH="0" baseline="0" noProof="0">
                <a:ln>
                  <a:noFill/>
                </a:ln>
                <a:solidFill>
                  <a:srgbClr val="EEB500"/>
                </a:solidFill>
                <a:effectLst/>
                <a:uLnTx/>
                <a:uFillTx/>
                <a:latin typeface="Arial" panose="020B0604020202020204" pitchFamily="34" charset="0"/>
                <a:ea typeface="+mn-ea"/>
                <a:cs typeface="Arial" panose="020B0604020202020204" pitchFamily="34" charset="0"/>
              </a:rPr>
              <a:t>-</a:t>
            </a:r>
            <a:r>
              <a:rPr kumimoji="0" lang="en-US" sz="975" b="0" i="0" u="none" strike="noStrike" kern="1200" cap="none" spc="0" normalizeH="0" baseline="0" noProof="0" err="1">
                <a:ln>
                  <a:noFill/>
                </a:ln>
                <a:solidFill>
                  <a:srgbClr val="EEB500"/>
                </a:solidFill>
                <a:effectLst/>
                <a:uLnTx/>
                <a:uFillTx/>
                <a:latin typeface="Arial" panose="020B0604020202020204" pitchFamily="34" charset="0"/>
                <a:ea typeface="+mn-ea"/>
                <a:cs typeface="Arial" panose="020B0604020202020204" pitchFamily="34" charset="0"/>
              </a:rPr>
              <a:t>Rückgangs</a:t>
            </a:r>
            <a:endParaRPr kumimoji="0" lang="en-US" sz="975" b="0" i="0" u="none" strike="noStrike" kern="1200" cap="none" spc="0" normalizeH="0" baseline="0" noProof="0">
              <a:ln>
                <a:noFill/>
              </a:ln>
              <a:solidFill>
                <a:srgbClr val="EEB5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453089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9">
            <a:extLst>
              <a:ext uri="{FF2B5EF4-FFF2-40B4-BE49-F238E27FC236}">
                <a16:creationId xmlns:a16="http://schemas.microsoft.com/office/drawing/2014/main" id="{9EB80E1D-0709-6064-C396-AADFA8217773}"/>
              </a:ext>
            </a:extLst>
          </p:cNvPr>
          <p:cNvSpPr txBox="1">
            <a:spLocks/>
          </p:cNvSpPr>
          <p:nvPr/>
        </p:nvSpPr>
        <p:spPr>
          <a:xfrm>
            <a:off x="319788" y="114099"/>
            <a:ext cx="8414916"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C-Peptid-Spiegel sinken in den Monaten vor und nach dem Übergang zu klinischem T1D</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7" name="TextBox 3037">
            <a:extLst>
              <a:ext uri="{FF2B5EF4-FFF2-40B4-BE49-F238E27FC236}">
                <a16:creationId xmlns:a16="http://schemas.microsoft.com/office/drawing/2014/main" id="{78D4EB4A-8D0C-8B5F-9D97-E59CA00FC621}"/>
              </a:ext>
            </a:extLst>
          </p:cNvPr>
          <p:cNvSpPr txBox="1"/>
          <p:nvPr/>
        </p:nvSpPr>
        <p:spPr>
          <a:xfrm>
            <a:off x="314409" y="4844870"/>
            <a:ext cx="8660399" cy="276999"/>
          </a:xfrm>
          <a:prstGeom prst="rect">
            <a:avLst/>
          </a:prstGeom>
          <a:noFill/>
        </p:spPr>
        <p:txBody>
          <a:bodyPr wrap="square" rtlCol="0" anchor="b">
            <a:spAutoFit/>
          </a:bodyPr>
          <a:lstStyle/>
          <a:p>
            <a:pPr lvl="0" defTabSz="685766">
              <a:buClr>
                <a:srgbClr val="2F4B95"/>
              </a:buClr>
              <a:defRPr/>
            </a:pPr>
            <a:r>
              <a:rPr lang="de-DE" sz="600" dirty="0">
                <a:solidFill>
                  <a:srgbClr val="404040"/>
                </a:solidFill>
                <a:ea typeface="Arial"/>
                <a:cs typeface="Arial"/>
              </a:rPr>
              <a:t>Abbildung modifiziert nach </a:t>
            </a:r>
            <a:r>
              <a:rPr lang="de-DE" sz="600" dirty="0" err="1">
                <a:solidFill>
                  <a:srgbClr val="404040"/>
                </a:solidFill>
                <a:ea typeface="Arial"/>
                <a:cs typeface="Arial"/>
              </a:rPr>
              <a:t>Bogun</a:t>
            </a:r>
            <a:r>
              <a:rPr lang="de-DE" sz="600" dirty="0">
                <a:solidFill>
                  <a:srgbClr val="404040"/>
                </a:solidFill>
                <a:ea typeface="Arial"/>
                <a:cs typeface="Arial"/>
              </a:rPr>
              <a:t> MM 2020</a:t>
            </a:r>
            <a:r>
              <a:rPr lang="de-DE" sz="600" baseline="30000" dirty="0">
                <a:solidFill>
                  <a:srgbClr val="404040"/>
                </a:solidFill>
                <a:ea typeface="Arial"/>
                <a:cs typeface="Arial"/>
              </a:rPr>
              <a:t>1</a:t>
            </a:r>
            <a:r>
              <a:rPr lang="de-DE" sz="600" dirty="0">
                <a:solidFill>
                  <a:srgbClr val="404040"/>
                </a:solidFill>
                <a:ea typeface="Arial"/>
                <a:cs typeface="Arial"/>
              </a:rPr>
              <a:t>. </a:t>
            </a:r>
            <a:r>
              <a:rPr kumimoji="0" lang="de" sz="600" b="0" i="0" u="none" strike="noStrike" kern="1200" cap="none" spc="0" normalizeH="0" baseline="0" noProof="0" dirty="0">
                <a:ln>
                  <a:noFill/>
                </a:ln>
                <a:solidFill>
                  <a:srgbClr val="404040"/>
                </a:solidFill>
                <a:effectLst/>
                <a:uLnTx/>
                <a:uFillTx/>
                <a:latin typeface="Verdana"/>
                <a:ea typeface="Arial"/>
                <a:cs typeface="Arial"/>
              </a:rPr>
              <a:t>OGTT: Oraler Glukosetoleranztest; T1D: Typ-1-Diabetes.</a:t>
            </a:r>
          </a:p>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 sz="600" b="1" i="0" u="none" strike="noStrike" kern="1200" cap="none" spc="0" normalizeH="0" baseline="0" noProof="0" dirty="0">
                <a:ln>
                  <a:noFill/>
                </a:ln>
                <a:solidFill>
                  <a:srgbClr val="404040"/>
                </a:solidFill>
                <a:effectLst/>
                <a:uLnTx/>
                <a:uFillTx/>
                <a:latin typeface="Verdana"/>
                <a:ea typeface="Arial"/>
                <a:cs typeface="Arial"/>
              </a:rPr>
              <a:t>1.</a:t>
            </a:r>
            <a:r>
              <a:rPr kumimoji="0" lang="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Bogun</a:t>
            </a:r>
            <a:r>
              <a:rPr kumimoji="0" lang="de-DE" sz="600" b="0" i="0" u="none" strike="noStrike" kern="1200" cap="none" spc="0" normalizeH="0" baseline="0" noProof="0" dirty="0">
                <a:ln>
                  <a:noFill/>
                </a:ln>
                <a:solidFill>
                  <a:srgbClr val="404040"/>
                </a:solidFill>
                <a:effectLst/>
                <a:uLnTx/>
                <a:uFillTx/>
                <a:latin typeface="Verdana"/>
                <a:ea typeface="Arial"/>
                <a:cs typeface="Arial"/>
              </a:rPr>
              <a:t> MM </a:t>
            </a:r>
            <a:r>
              <a:rPr kumimoji="0" lang="de-DE" sz="600" b="0" i="1" u="none" strike="noStrike" kern="1200" cap="none" spc="0" normalizeH="0" baseline="0" noProof="0" dirty="0">
                <a:ln>
                  <a:noFill/>
                </a:ln>
                <a:solidFill>
                  <a:srgbClr val="404040"/>
                </a:solidFill>
                <a:effectLst/>
                <a:uLnTx/>
                <a:uFillTx/>
                <a:latin typeface="Verdana"/>
                <a:ea typeface="Arial"/>
                <a:cs typeface="Arial"/>
              </a:rPr>
              <a:t>et al. Diabetes Care </a:t>
            </a:r>
            <a:r>
              <a:rPr kumimoji="0" lang="de-DE" sz="600" b="0" i="0" u="none" strike="noStrike" kern="1200" cap="none" spc="0" normalizeH="0" baseline="0" noProof="0" dirty="0">
                <a:ln>
                  <a:noFill/>
                </a:ln>
                <a:solidFill>
                  <a:srgbClr val="404040"/>
                </a:solidFill>
                <a:effectLst/>
                <a:uLnTx/>
                <a:uFillTx/>
                <a:latin typeface="Verdana"/>
                <a:ea typeface="Arial"/>
                <a:cs typeface="Arial"/>
              </a:rPr>
              <a:t>2020; 43: 1836–42</a:t>
            </a:r>
            <a:r>
              <a:rPr kumimoji="0" lang="de" sz="600" b="0" i="0" u="none" strike="noStrike" kern="1200" cap="none" spc="0" normalizeH="0" baseline="0" noProof="0" dirty="0">
                <a:ln>
                  <a:noFill/>
                </a:ln>
                <a:solidFill>
                  <a:srgbClr val="404040"/>
                </a:solidFill>
                <a:effectLst/>
                <a:uLnTx/>
                <a:uFillTx/>
                <a:latin typeface="Verdana"/>
                <a:ea typeface="Arial"/>
                <a:cs typeface="Arial"/>
              </a:rPr>
              <a:t>.</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endParaRPr kumimoji="0" lang="en-US" sz="600" b="0" i="0" u="none" strike="noStrike" kern="1200" cap="none" spc="0" normalizeH="0" baseline="0" noProof="0" dirty="0">
              <a:ln>
                <a:noFill/>
              </a:ln>
              <a:solidFill>
                <a:srgbClr val="404040"/>
              </a:solidFill>
              <a:effectLst/>
              <a:uLnTx/>
              <a:uFillTx/>
              <a:latin typeface="Verdana"/>
              <a:ea typeface="+mn-ea"/>
              <a:cs typeface="+mn-cs"/>
            </a:endParaRPr>
          </a:p>
        </p:txBody>
      </p:sp>
      <p:sp>
        <p:nvSpPr>
          <p:cNvPr id="29" name="Title 32">
            <a:extLst>
              <a:ext uri="{FF2B5EF4-FFF2-40B4-BE49-F238E27FC236}">
                <a16:creationId xmlns:a16="http://schemas.microsoft.com/office/drawing/2014/main" id="{CB77E4D0-D127-34A1-12F4-F361B2B0D197}"/>
              </a:ext>
            </a:extLst>
          </p:cNvPr>
          <p:cNvSpPr txBox="1">
            <a:spLocks/>
          </p:cNvSpPr>
          <p:nvPr/>
        </p:nvSpPr>
        <p:spPr>
          <a:xfrm>
            <a:off x="470436" y="959633"/>
            <a:ext cx="8203249" cy="253916"/>
          </a:xfrm>
          <a:prstGeom prst="rect">
            <a:avLst/>
          </a:prstGeom>
        </p:spPr>
        <p:txBody>
          <a:bodyPr vert="horz" lIns="68580" tIns="34290" rIns="68580" bIns="34290" rtlCol="0" anchor="t">
            <a:noAutofit/>
          </a:bodyPr>
          <a:lstStyle>
            <a:lvl1pPr algn="l" defTabSz="914400" rtl="0" eaLnBrk="1" latinLnBrk="0" hangingPunct="1">
              <a:lnSpc>
                <a:spcPct val="90000"/>
              </a:lnSpc>
              <a:spcBef>
                <a:spcPct val="0"/>
              </a:spcBef>
              <a:buNone/>
              <a:defRPr sz="2800" b="1" kern="1200">
                <a:solidFill>
                  <a:schemeClr val="tx2"/>
                </a:solidFill>
                <a:latin typeface="Arial" panose="020B0604020202020204" pitchFamily="34" charset="0"/>
                <a:ea typeface="+mj-ea"/>
                <a:cs typeface="Arial" panose="020B0604020202020204" pitchFamily="34" charset="0"/>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de-DE" sz="1350" b="1" i="0" u="none" strike="noStrike" kern="1200" cap="none" spc="0" normalizeH="0" baseline="0" noProof="0">
                <a:ln>
                  <a:noFill/>
                </a:ln>
                <a:solidFill>
                  <a:srgbClr val="404040"/>
                </a:solidFill>
                <a:effectLst/>
                <a:uLnTx/>
                <a:uFillTx/>
                <a:latin typeface="Arial" panose="020B0604020202020204" pitchFamily="34" charset="0"/>
                <a:ea typeface="+mj-ea"/>
                <a:cs typeface="Arial" panose="020B0604020202020204" pitchFamily="34" charset="0"/>
              </a:rPr>
              <a:t>C-Peptid-Antwort auf einen OGTT bei Patienten mit T1D</a:t>
            </a:r>
            <a:endParaRPr kumimoji="0" lang="en-US" sz="1350" b="1" i="0" u="none" strike="noStrike" kern="1200" cap="none" spc="0" normalizeH="0" baseline="0" noProof="0">
              <a:ln>
                <a:noFill/>
              </a:ln>
              <a:solidFill>
                <a:srgbClr val="404040"/>
              </a:solidFill>
              <a:effectLst/>
              <a:uLnTx/>
              <a:uFillTx/>
              <a:latin typeface="Arial" panose="020B0604020202020204" pitchFamily="34" charset="0"/>
              <a:ea typeface="+mj-ea"/>
              <a:cs typeface="Arial" panose="020B0604020202020204" pitchFamily="34" charset="0"/>
            </a:endParaRPr>
          </a:p>
        </p:txBody>
      </p:sp>
      <p:grpSp>
        <p:nvGrpSpPr>
          <p:cNvPr id="2" name="Group 27">
            <a:extLst>
              <a:ext uri="{FF2B5EF4-FFF2-40B4-BE49-F238E27FC236}">
                <a16:creationId xmlns:a16="http://schemas.microsoft.com/office/drawing/2014/main" id="{7D9910F6-0CEC-EB2B-2E7B-DDC41A4EB830}"/>
              </a:ext>
            </a:extLst>
          </p:cNvPr>
          <p:cNvGrpSpPr/>
          <p:nvPr/>
        </p:nvGrpSpPr>
        <p:grpSpPr>
          <a:xfrm>
            <a:off x="344079" y="1338043"/>
            <a:ext cx="4352349" cy="3341388"/>
            <a:chOff x="744523" y="1784058"/>
            <a:chExt cx="5803132" cy="4455183"/>
          </a:xfrm>
        </p:grpSpPr>
        <p:grpSp>
          <p:nvGrpSpPr>
            <p:cNvPr id="3" name="Group 13">
              <a:extLst>
                <a:ext uri="{FF2B5EF4-FFF2-40B4-BE49-F238E27FC236}">
                  <a16:creationId xmlns:a16="http://schemas.microsoft.com/office/drawing/2014/main" id="{FBA6E0A1-D33D-FE3B-A880-17CE2960957D}"/>
                </a:ext>
              </a:extLst>
            </p:cNvPr>
            <p:cNvGrpSpPr/>
            <p:nvPr/>
          </p:nvGrpSpPr>
          <p:grpSpPr>
            <a:xfrm>
              <a:off x="1646577" y="2400603"/>
              <a:ext cx="3672435" cy="2390486"/>
              <a:chOff x="1780599" y="2400603"/>
              <a:chExt cx="3794470" cy="2390486"/>
            </a:xfrm>
          </p:grpSpPr>
          <p:cxnSp>
            <p:nvCxnSpPr>
              <p:cNvPr id="108" name="Straight Connector 117">
                <a:extLst>
                  <a:ext uri="{FF2B5EF4-FFF2-40B4-BE49-F238E27FC236}">
                    <a16:creationId xmlns:a16="http://schemas.microsoft.com/office/drawing/2014/main" id="{C7E3EFF9-0DD5-2D1F-134B-3ED581EB1512}"/>
                  </a:ext>
                </a:extLst>
              </p:cNvPr>
              <p:cNvCxnSpPr>
                <a:cxnSpLocks/>
              </p:cNvCxnSpPr>
              <p:nvPr/>
            </p:nvCxnSpPr>
            <p:spPr>
              <a:xfrm>
                <a:off x="1780599" y="2400603"/>
                <a:ext cx="3794470" cy="0"/>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9" name="Straight Connector 121">
                <a:extLst>
                  <a:ext uri="{FF2B5EF4-FFF2-40B4-BE49-F238E27FC236}">
                    <a16:creationId xmlns:a16="http://schemas.microsoft.com/office/drawing/2014/main" id="{513231B5-C0F0-D1F4-0964-28897D01CF24}"/>
                  </a:ext>
                </a:extLst>
              </p:cNvPr>
              <p:cNvCxnSpPr>
                <a:cxnSpLocks/>
              </p:cNvCxnSpPr>
              <p:nvPr/>
            </p:nvCxnSpPr>
            <p:spPr>
              <a:xfrm>
                <a:off x="1780599" y="2882741"/>
                <a:ext cx="3794470" cy="0"/>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0" name="Straight Connector 123">
                <a:extLst>
                  <a:ext uri="{FF2B5EF4-FFF2-40B4-BE49-F238E27FC236}">
                    <a16:creationId xmlns:a16="http://schemas.microsoft.com/office/drawing/2014/main" id="{66B53063-767D-345F-F374-792580691645}"/>
                  </a:ext>
                </a:extLst>
              </p:cNvPr>
              <p:cNvCxnSpPr>
                <a:cxnSpLocks/>
              </p:cNvCxnSpPr>
              <p:nvPr/>
            </p:nvCxnSpPr>
            <p:spPr>
              <a:xfrm>
                <a:off x="1780599" y="3331628"/>
                <a:ext cx="3794470" cy="0"/>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1" name="Straight Connector 124">
                <a:extLst>
                  <a:ext uri="{FF2B5EF4-FFF2-40B4-BE49-F238E27FC236}">
                    <a16:creationId xmlns:a16="http://schemas.microsoft.com/office/drawing/2014/main" id="{5A6FA227-F160-4E86-D75F-149A66B03380}"/>
                  </a:ext>
                </a:extLst>
              </p:cNvPr>
              <p:cNvCxnSpPr>
                <a:cxnSpLocks/>
              </p:cNvCxnSpPr>
              <p:nvPr/>
            </p:nvCxnSpPr>
            <p:spPr>
              <a:xfrm>
                <a:off x="1780599" y="3725097"/>
                <a:ext cx="3794470" cy="0"/>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2" name="Straight Connector 125">
                <a:extLst>
                  <a:ext uri="{FF2B5EF4-FFF2-40B4-BE49-F238E27FC236}">
                    <a16:creationId xmlns:a16="http://schemas.microsoft.com/office/drawing/2014/main" id="{17B6111E-1B29-4EB7-7E39-BC9B159735F8}"/>
                  </a:ext>
                </a:extLst>
              </p:cNvPr>
              <p:cNvCxnSpPr>
                <a:cxnSpLocks/>
              </p:cNvCxnSpPr>
              <p:nvPr/>
            </p:nvCxnSpPr>
            <p:spPr>
              <a:xfrm>
                <a:off x="1780599" y="4035439"/>
                <a:ext cx="3794470" cy="0"/>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3" name="Straight Connector 126">
                <a:extLst>
                  <a:ext uri="{FF2B5EF4-FFF2-40B4-BE49-F238E27FC236}">
                    <a16:creationId xmlns:a16="http://schemas.microsoft.com/office/drawing/2014/main" id="{05E05A9E-21DA-E3A8-A3F5-836E55CACE1D}"/>
                  </a:ext>
                </a:extLst>
              </p:cNvPr>
              <p:cNvCxnSpPr>
                <a:cxnSpLocks/>
              </p:cNvCxnSpPr>
              <p:nvPr/>
            </p:nvCxnSpPr>
            <p:spPr>
              <a:xfrm>
                <a:off x="1780599" y="4381514"/>
                <a:ext cx="3794470" cy="0"/>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4" name="Straight Connector 127">
                <a:extLst>
                  <a:ext uri="{FF2B5EF4-FFF2-40B4-BE49-F238E27FC236}">
                    <a16:creationId xmlns:a16="http://schemas.microsoft.com/office/drawing/2014/main" id="{B0BF75E2-C7F1-4DF1-6536-3A265DA80D61}"/>
                  </a:ext>
                </a:extLst>
              </p:cNvPr>
              <p:cNvCxnSpPr>
                <a:cxnSpLocks/>
              </p:cNvCxnSpPr>
              <p:nvPr/>
            </p:nvCxnSpPr>
            <p:spPr>
              <a:xfrm>
                <a:off x="1780599" y="4791089"/>
                <a:ext cx="3794470" cy="0"/>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07">
              <a:extLst>
                <a:ext uri="{FF2B5EF4-FFF2-40B4-BE49-F238E27FC236}">
                  <a16:creationId xmlns:a16="http://schemas.microsoft.com/office/drawing/2014/main" id="{3BB4F6C6-558E-4D54-1C16-8916E645F377}"/>
                </a:ext>
              </a:extLst>
            </p:cNvPr>
            <p:cNvGrpSpPr/>
            <p:nvPr/>
          </p:nvGrpSpPr>
          <p:grpSpPr>
            <a:xfrm>
              <a:off x="744523" y="1784058"/>
              <a:ext cx="5803132" cy="4455183"/>
              <a:chOff x="744523" y="1784058"/>
              <a:chExt cx="5803132" cy="4455183"/>
            </a:xfrm>
          </p:grpSpPr>
          <p:grpSp>
            <p:nvGrpSpPr>
              <p:cNvPr id="16" name="Group 97">
                <a:extLst>
                  <a:ext uri="{FF2B5EF4-FFF2-40B4-BE49-F238E27FC236}">
                    <a16:creationId xmlns:a16="http://schemas.microsoft.com/office/drawing/2014/main" id="{F863A754-135F-E7AF-C7C2-C78F92770406}"/>
                  </a:ext>
                </a:extLst>
              </p:cNvPr>
              <p:cNvGrpSpPr/>
              <p:nvPr/>
            </p:nvGrpSpPr>
            <p:grpSpPr>
              <a:xfrm>
                <a:off x="744523" y="1784058"/>
                <a:ext cx="5803132" cy="4113369"/>
                <a:chOff x="838334" y="1784058"/>
                <a:chExt cx="5803132" cy="4113369"/>
              </a:xfrm>
            </p:grpSpPr>
            <p:grpSp>
              <p:nvGrpSpPr>
                <p:cNvPr id="18" name="Group 10">
                  <a:extLst>
                    <a:ext uri="{FF2B5EF4-FFF2-40B4-BE49-F238E27FC236}">
                      <a16:creationId xmlns:a16="http://schemas.microsoft.com/office/drawing/2014/main" id="{0E1D1CA1-3CB7-3A06-A214-774D3A73F0D4}"/>
                    </a:ext>
                  </a:extLst>
                </p:cNvPr>
                <p:cNvGrpSpPr/>
                <p:nvPr/>
              </p:nvGrpSpPr>
              <p:grpSpPr>
                <a:xfrm>
                  <a:off x="838334" y="2261096"/>
                  <a:ext cx="5803132" cy="3344379"/>
                  <a:chOff x="838334" y="2261096"/>
                  <a:chExt cx="5803132" cy="3344379"/>
                </a:xfrm>
              </p:grpSpPr>
              <p:graphicFrame>
                <p:nvGraphicFramePr>
                  <p:cNvPr id="106" name="Chart 33">
                    <a:extLst>
                      <a:ext uri="{FF2B5EF4-FFF2-40B4-BE49-F238E27FC236}">
                        <a16:creationId xmlns:a16="http://schemas.microsoft.com/office/drawing/2014/main" id="{9069BC61-14DD-0DED-31B2-2E99C0350742}"/>
                      </a:ext>
                    </a:extLst>
                  </p:cNvPr>
                  <p:cNvGraphicFramePr/>
                  <p:nvPr>
                    <p:extLst>
                      <p:ext uri="{D42A27DB-BD31-4B8C-83A1-F6EECF244321}">
                        <p14:modId xmlns:p14="http://schemas.microsoft.com/office/powerpoint/2010/main" val="3043542748"/>
                      </p:ext>
                    </p:extLst>
                  </p:nvPr>
                </p:nvGraphicFramePr>
                <p:xfrm>
                  <a:off x="1274847" y="2261096"/>
                  <a:ext cx="5366619" cy="3344379"/>
                </p:xfrm>
                <a:graphic>
                  <a:graphicData uri="http://schemas.openxmlformats.org/drawingml/2006/chart">
                    <c:chart xmlns:c="http://schemas.openxmlformats.org/drawingml/2006/chart" xmlns:r="http://schemas.openxmlformats.org/officeDocument/2006/relationships" r:id="rId3"/>
                  </a:graphicData>
                </a:graphic>
              </p:graphicFrame>
              <p:sp>
                <p:nvSpPr>
                  <p:cNvPr id="107" name="TextBox 34">
                    <a:extLst>
                      <a:ext uri="{FF2B5EF4-FFF2-40B4-BE49-F238E27FC236}">
                        <a16:creationId xmlns:a16="http://schemas.microsoft.com/office/drawing/2014/main" id="{10319EE4-E4EA-B0FA-BB53-2DC126F9E8BF}"/>
                      </a:ext>
                    </a:extLst>
                  </p:cNvPr>
                  <p:cNvSpPr txBox="1"/>
                  <p:nvPr/>
                </p:nvSpPr>
                <p:spPr>
                  <a:xfrm rot="16200000">
                    <a:off x="-269448" y="3728100"/>
                    <a:ext cx="2543859" cy="328295"/>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err="1">
                        <a:ln>
                          <a:noFill/>
                        </a:ln>
                        <a:solidFill>
                          <a:srgbClr val="404040"/>
                        </a:solidFill>
                        <a:effectLst/>
                        <a:uLnTx/>
                        <a:uFillTx/>
                        <a:latin typeface="Arial" panose="020B0604020202020204" pitchFamily="34" charset="0"/>
                        <a:ea typeface="+mn-ea"/>
                        <a:cs typeface="Arial" panose="020B0604020202020204" pitchFamily="34" charset="0"/>
                      </a:rPr>
                      <a:t>Mittleres</a:t>
                    </a:r>
                    <a:r>
                      <a:rPr kumimoji="0" lang="en-US" sz="1000"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 C-</a:t>
                    </a:r>
                    <a:r>
                      <a:rPr kumimoji="0" lang="en-US" sz="1000" b="0" i="0" u="none" strike="noStrike" kern="1200" cap="none" spc="0" normalizeH="0" baseline="0" noProof="0" err="1">
                        <a:ln>
                          <a:noFill/>
                        </a:ln>
                        <a:solidFill>
                          <a:srgbClr val="404040"/>
                        </a:solidFill>
                        <a:effectLst/>
                        <a:uLnTx/>
                        <a:uFillTx/>
                        <a:latin typeface="Arial" panose="020B0604020202020204" pitchFamily="34" charset="0"/>
                        <a:ea typeface="+mn-ea"/>
                        <a:cs typeface="Arial" panose="020B0604020202020204" pitchFamily="34" charset="0"/>
                      </a:rPr>
                      <a:t>Peptid</a:t>
                    </a:r>
                    <a:r>
                      <a:rPr kumimoji="0" lang="en-US" sz="1000"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 [(log(Cp+1)]</a:t>
                    </a:r>
                  </a:p>
                </p:txBody>
              </p:sp>
            </p:grpSp>
            <p:sp>
              <p:nvSpPr>
                <p:cNvPr id="19" name="TextBox 4">
                  <a:extLst>
                    <a:ext uri="{FF2B5EF4-FFF2-40B4-BE49-F238E27FC236}">
                      <a16:creationId xmlns:a16="http://schemas.microsoft.com/office/drawing/2014/main" id="{8E9B1245-FA47-3906-D380-8D3326CDD6BA}"/>
                    </a:ext>
                  </a:extLst>
                </p:cNvPr>
                <p:cNvSpPr txBox="1"/>
                <p:nvPr/>
              </p:nvSpPr>
              <p:spPr>
                <a:xfrm>
                  <a:off x="2218102" y="1784058"/>
                  <a:ext cx="2661412" cy="353943"/>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125" b="1" i="0" u="none" strike="noStrike" kern="1200" cap="none" spc="0" normalizeH="0" baseline="0" noProof="0">
                      <a:ln>
                        <a:noFill/>
                      </a:ln>
                      <a:solidFill>
                        <a:srgbClr val="004F72"/>
                      </a:solidFill>
                      <a:effectLst/>
                      <a:uLnTx/>
                      <a:uFillTx/>
                      <a:latin typeface="Arial" panose="020B0604020202020204" pitchFamily="34" charset="0"/>
                      <a:ea typeface="+mn-ea"/>
                      <a:cs typeface="Arial" panose="020B0604020202020204" pitchFamily="34" charset="0"/>
                    </a:rPr>
                    <a:t>Absolute C-</a:t>
                  </a:r>
                  <a:r>
                    <a:rPr kumimoji="0" lang="en-US" sz="1125" b="1" i="0" u="none" strike="noStrike" kern="1200" cap="none" spc="0" normalizeH="0" baseline="0" noProof="0" err="1">
                      <a:ln>
                        <a:noFill/>
                      </a:ln>
                      <a:solidFill>
                        <a:srgbClr val="004F72"/>
                      </a:solidFill>
                      <a:effectLst/>
                      <a:uLnTx/>
                      <a:uFillTx/>
                      <a:latin typeface="Arial" panose="020B0604020202020204" pitchFamily="34" charset="0"/>
                      <a:ea typeface="+mn-ea"/>
                      <a:cs typeface="Arial" panose="020B0604020202020204" pitchFamily="34" charset="0"/>
                    </a:rPr>
                    <a:t>Peptid</a:t>
                  </a:r>
                  <a:r>
                    <a:rPr kumimoji="0" lang="en-US" sz="1125" b="1" i="0" u="none" strike="noStrike" kern="1200" cap="none" spc="0" normalizeH="0" baseline="0" noProof="0">
                      <a:ln>
                        <a:noFill/>
                      </a:ln>
                      <a:solidFill>
                        <a:srgbClr val="004F72"/>
                      </a:solidFill>
                      <a:effectLst/>
                      <a:uLnTx/>
                      <a:uFillTx/>
                      <a:latin typeface="Arial" panose="020B0604020202020204" pitchFamily="34" charset="0"/>
                      <a:ea typeface="+mn-ea"/>
                      <a:cs typeface="Arial" panose="020B0604020202020204" pitchFamily="34" charset="0"/>
                    </a:rPr>
                    <a:t>-Spiegel</a:t>
                  </a:r>
                </a:p>
              </p:txBody>
            </p:sp>
            <p:grpSp>
              <p:nvGrpSpPr>
                <p:cNvPr id="20" name="Group 64">
                  <a:extLst>
                    <a:ext uri="{FF2B5EF4-FFF2-40B4-BE49-F238E27FC236}">
                      <a16:creationId xmlns:a16="http://schemas.microsoft.com/office/drawing/2014/main" id="{7BC9024A-5CCA-1484-3CF4-B7F0A4EBD091}"/>
                    </a:ext>
                  </a:extLst>
                </p:cNvPr>
                <p:cNvGrpSpPr/>
                <p:nvPr/>
              </p:nvGrpSpPr>
              <p:grpSpPr>
                <a:xfrm>
                  <a:off x="1215224" y="5635816"/>
                  <a:ext cx="4335415" cy="261611"/>
                  <a:chOff x="1215224" y="5635816"/>
                  <a:chExt cx="4335415" cy="261611"/>
                </a:xfrm>
              </p:grpSpPr>
              <p:sp>
                <p:nvSpPr>
                  <p:cNvPr id="27" name="TextBox 50">
                    <a:extLst>
                      <a:ext uri="{FF2B5EF4-FFF2-40B4-BE49-F238E27FC236}">
                        <a16:creationId xmlns:a16="http://schemas.microsoft.com/office/drawing/2014/main" id="{3E0CAA8D-2D3E-7FBC-CFBA-FADD563807AC}"/>
                      </a:ext>
                    </a:extLst>
                  </p:cNvPr>
                  <p:cNvSpPr txBox="1"/>
                  <p:nvPr/>
                </p:nvSpPr>
                <p:spPr>
                  <a:xfrm>
                    <a:off x="1540673"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65</a:t>
                    </a:r>
                  </a:p>
                </p:txBody>
              </p:sp>
              <p:sp>
                <p:nvSpPr>
                  <p:cNvPr id="28" name="TextBox 51">
                    <a:extLst>
                      <a:ext uri="{FF2B5EF4-FFF2-40B4-BE49-F238E27FC236}">
                        <a16:creationId xmlns:a16="http://schemas.microsoft.com/office/drawing/2014/main" id="{B5BC6D95-ECE8-ABE3-CFA7-B0959B5D7357}"/>
                      </a:ext>
                    </a:extLst>
                  </p:cNvPr>
                  <p:cNvSpPr txBox="1"/>
                  <p:nvPr/>
                </p:nvSpPr>
                <p:spPr>
                  <a:xfrm>
                    <a:off x="2146591"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67</a:t>
                    </a:r>
                  </a:p>
                </p:txBody>
              </p:sp>
              <p:sp>
                <p:nvSpPr>
                  <p:cNvPr id="62" name="TextBox 52">
                    <a:extLst>
                      <a:ext uri="{FF2B5EF4-FFF2-40B4-BE49-F238E27FC236}">
                        <a16:creationId xmlns:a16="http://schemas.microsoft.com/office/drawing/2014/main" id="{168D3FC2-F682-E256-6004-61C1AF92459A}"/>
                      </a:ext>
                    </a:extLst>
                  </p:cNvPr>
                  <p:cNvSpPr txBox="1"/>
                  <p:nvPr/>
                </p:nvSpPr>
                <p:spPr>
                  <a:xfrm>
                    <a:off x="2752508"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68</a:t>
                    </a:r>
                  </a:p>
                </p:txBody>
              </p:sp>
              <p:sp>
                <p:nvSpPr>
                  <p:cNvPr id="64" name="TextBox 53">
                    <a:extLst>
                      <a:ext uri="{FF2B5EF4-FFF2-40B4-BE49-F238E27FC236}">
                        <a16:creationId xmlns:a16="http://schemas.microsoft.com/office/drawing/2014/main" id="{77DA59E6-29D8-35EF-C628-5960DD058707}"/>
                      </a:ext>
                    </a:extLst>
                  </p:cNvPr>
                  <p:cNvSpPr txBox="1"/>
                  <p:nvPr/>
                </p:nvSpPr>
                <p:spPr>
                  <a:xfrm>
                    <a:off x="3358424"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76</a:t>
                    </a:r>
                  </a:p>
                </p:txBody>
              </p:sp>
              <p:sp>
                <p:nvSpPr>
                  <p:cNvPr id="95" name="TextBox 54">
                    <a:extLst>
                      <a:ext uri="{FF2B5EF4-FFF2-40B4-BE49-F238E27FC236}">
                        <a16:creationId xmlns:a16="http://schemas.microsoft.com/office/drawing/2014/main" id="{C3F931A7-37D6-598F-932B-CAB75F1CC651}"/>
                      </a:ext>
                    </a:extLst>
                  </p:cNvPr>
                  <p:cNvSpPr txBox="1"/>
                  <p:nvPr/>
                </p:nvSpPr>
                <p:spPr>
                  <a:xfrm>
                    <a:off x="3964342"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80</a:t>
                    </a:r>
                  </a:p>
                </p:txBody>
              </p:sp>
              <p:sp>
                <p:nvSpPr>
                  <p:cNvPr id="97" name="TextBox 55">
                    <a:extLst>
                      <a:ext uri="{FF2B5EF4-FFF2-40B4-BE49-F238E27FC236}">
                        <a16:creationId xmlns:a16="http://schemas.microsoft.com/office/drawing/2014/main" id="{53E29398-0235-2310-8274-F712CFC3334F}"/>
                      </a:ext>
                    </a:extLst>
                  </p:cNvPr>
                  <p:cNvSpPr txBox="1"/>
                  <p:nvPr/>
                </p:nvSpPr>
                <p:spPr>
                  <a:xfrm>
                    <a:off x="4570259"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63</a:t>
                    </a:r>
                  </a:p>
                </p:txBody>
              </p:sp>
              <p:sp>
                <p:nvSpPr>
                  <p:cNvPr id="98" name="TextBox 56">
                    <a:extLst>
                      <a:ext uri="{FF2B5EF4-FFF2-40B4-BE49-F238E27FC236}">
                        <a16:creationId xmlns:a16="http://schemas.microsoft.com/office/drawing/2014/main" id="{6DAF23AD-EA63-3193-98C4-D87B4FEF4023}"/>
                      </a:ext>
                    </a:extLst>
                  </p:cNvPr>
                  <p:cNvSpPr txBox="1"/>
                  <p:nvPr/>
                </p:nvSpPr>
                <p:spPr>
                  <a:xfrm>
                    <a:off x="5176176"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38</a:t>
                    </a:r>
                  </a:p>
                </p:txBody>
              </p:sp>
              <p:sp>
                <p:nvSpPr>
                  <p:cNvPr id="99" name="TextBox 57">
                    <a:extLst>
                      <a:ext uri="{FF2B5EF4-FFF2-40B4-BE49-F238E27FC236}">
                        <a16:creationId xmlns:a16="http://schemas.microsoft.com/office/drawing/2014/main" id="{B057C834-F095-C102-4E86-52C56151E0EF}"/>
                      </a:ext>
                    </a:extLst>
                  </p:cNvPr>
                  <p:cNvSpPr txBox="1"/>
                  <p:nvPr/>
                </p:nvSpPr>
                <p:spPr>
                  <a:xfrm>
                    <a:off x="1215224" y="5635816"/>
                    <a:ext cx="430032" cy="26161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N =</a:t>
                    </a:r>
                  </a:p>
                </p:txBody>
              </p:sp>
              <p:sp>
                <p:nvSpPr>
                  <p:cNvPr id="100" name="TextBox 58">
                    <a:extLst>
                      <a:ext uri="{FF2B5EF4-FFF2-40B4-BE49-F238E27FC236}">
                        <a16:creationId xmlns:a16="http://schemas.microsoft.com/office/drawing/2014/main" id="{FA4AA74A-347E-987E-0CE5-27E4C425FAC5}"/>
                      </a:ext>
                    </a:extLst>
                  </p:cNvPr>
                  <p:cNvSpPr txBox="1"/>
                  <p:nvPr/>
                </p:nvSpPr>
                <p:spPr>
                  <a:xfrm>
                    <a:off x="1843632"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66</a:t>
                    </a:r>
                  </a:p>
                </p:txBody>
              </p:sp>
              <p:sp>
                <p:nvSpPr>
                  <p:cNvPr id="101" name="TextBox 59">
                    <a:extLst>
                      <a:ext uri="{FF2B5EF4-FFF2-40B4-BE49-F238E27FC236}">
                        <a16:creationId xmlns:a16="http://schemas.microsoft.com/office/drawing/2014/main" id="{AAF55931-353C-9C95-32CD-B307C23FD45D}"/>
                      </a:ext>
                    </a:extLst>
                  </p:cNvPr>
                  <p:cNvSpPr txBox="1"/>
                  <p:nvPr/>
                </p:nvSpPr>
                <p:spPr>
                  <a:xfrm>
                    <a:off x="2449549"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67</a:t>
                    </a:r>
                  </a:p>
                </p:txBody>
              </p:sp>
              <p:sp>
                <p:nvSpPr>
                  <p:cNvPr id="102" name="TextBox 60">
                    <a:extLst>
                      <a:ext uri="{FF2B5EF4-FFF2-40B4-BE49-F238E27FC236}">
                        <a16:creationId xmlns:a16="http://schemas.microsoft.com/office/drawing/2014/main" id="{069255A6-FB36-BEA6-7E92-3A0136A779A5}"/>
                      </a:ext>
                    </a:extLst>
                  </p:cNvPr>
                  <p:cNvSpPr txBox="1"/>
                  <p:nvPr/>
                </p:nvSpPr>
                <p:spPr>
                  <a:xfrm>
                    <a:off x="3055465"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70</a:t>
                    </a:r>
                  </a:p>
                </p:txBody>
              </p:sp>
              <p:sp>
                <p:nvSpPr>
                  <p:cNvPr id="103" name="TextBox 61">
                    <a:extLst>
                      <a:ext uri="{FF2B5EF4-FFF2-40B4-BE49-F238E27FC236}">
                        <a16:creationId xmlns:a16="http://schemas.microsoft.com/office/drawing/2014/main" id="{F9D1328E-107D-0E82-3EDB-651998D48D68}"/>
                      </a:ext>
                    </a:extLst>
                  </p:cNvPr>
                  <p:cNvSpPr txBox="1"/>
                  <p:nvPr/>
                </p:nvSpPr>
                <p:spPr>
                  <a:xfrm>
                    <a:off x="3661383"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78</a:t>
                    </a:r>
                  </a:p>
                </p:txBody>
              </p:sp>
              <p:sp>
                <p:nvSpPr>
                  <p:cNvPr id="104" name="TextBox 62">
                    <a:extLst>
                      <a:ext uri="{FF2B5EF4-FFF2-40B4-BE49-F238E27FC236}">
                        <a16:creationId xmlns:a16="http://schemas.microsoft.com/office/drawing/2014/main" id="{B2ACEDBA-5AA4-8C58-908D-D4D5BBF67258}"/>
                      </a:ext>
                    </a:extLst>
                  </p:cNvPr>
                  <p:cNvSpPr txBox="1"/>
                  <p:nvPr/>
                </p:nvSpPr>
                <p:spPr>
                  <a:xfrm>
                    <a:off x="4267300"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70</a:t>
                    </a:r>
                  </a:p>
                </p:txBody>
              </p:sp>
              <p:sp>
                <p:nvSpPr>
                  <p:cNvPr id="105" name="TextBox 63">
                    <a:extLst>
                      <a:ext uri="{FF2B5EF4-FFF2-40B4-BE49-F238E27FC236}">
                        <a16:creationId xmlns:a16="http://schemas.microsoft.com/office/drawing/2014/main" id="{0BAF9648-06EE-23AB-C5A1-D5E6C3E4BCDE}"/>
                      </a:ext>
                    </a:extLst>
                  </p:cNvPr>
                  <p:cNvSpPr txBox="1"/>
                  <p:nvPr/>
                </p:nvSpPr>
                <p:spPr>
                  <a:xfrm>
                    <a:off x="4873218"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52</a:t>
                    </a:r>
                  </a:p>
                </p:txBody>
              </p:sp>
            </p:grpSp>
            <p:sp>
              <p:nvSpPr>
                <p:cNvPr id="21" name="Freeform 83">
                  <a:extLst>
                    <a:ext uri="{FF2B5EF4-FFF2-40B4-BE49-F238E27FC236}">
                      <a16:creationId xmlns:a16="http://schemas.microsoft.com/office/drawing/2014/main" id="{7D2D5AB1-F993-5C85-779D-290891407260}"/>
                    </a:ext>
                  </a:extLst>
                </p:cNvPr>
                <p:cNvSpPr/>
                <p:nvPr/>
              </p:nvSpPr>
              <p:spPr>
                <a:xfrm>
                  <a:off x="1687591" y="2511846"/>
                  <a:ext cx="3665359" cy="991518"/>
                </a:xfrm>
                <a:custGeom>
                  <a:avLst/>
                  <a:gdLst>
                    <a:gd name="connsiteX0" fmla="*/ 0 w 3999123"/>
                    <a:gd name="connsiteY0" fmla="*/ 91807 h 991518"/>
                    <a:gd name="connsiteX1" fmla="*/ 132202 w 3999123"/>
                    <a:gd name="connsiteY1" fmla="*/ 99152 h 991518"/>
                    <a:gd name="connsiteX2" fmla="*/ 260732 w 3999123"/>
                    <a:gd name="connsiteY2" fmla="*/ 99152 h 991518"/>
                    <a:gd name="connsiteX3" fmla="*/ 422313 w 3999123"/>
                    <a:gd name="connsiteY3" fmla="*/ 80790 h 991518"/>
                    <a:gd name="connsiteX4" fmla="*/ 558188 w 3999123"/>
                    <a:gd name="connsiteY4" fmla="*/ 73446 h 991518"/>
                    <a:gd name="connsiteX5" fmla="*/ 690390 w 3999123"/>
                    <a:gd name="connsiteY5" fmla="*/ 73446 h 991518"/>
                    <a:gd name="connsiteX6" fmla="*/ 932761 w 3999123"/>
                    <a:gd name="connsiteY6" fmla="*/ 25706 h 991518"/>
                    <a:gd name="connsiteX7" fmla="*/ 1072308 w 3999123"/>
                    <a:gd name="connsiteY7" fmla="*/ 0 h 991518"/>
                    <a:gd name="connsiteX8" fmla="*/ 1204511 w 3999123"/>
                    <a:gd name="connsiteY8" fmla="*/ 0 h 991518"/>
                    <a:gd name="connsiteX9" fmla="*/ 1325696 w 3999123"/>
                    <a:gd name="connsiteY9" fmla="*/ 0 h 991518"/>
                    <a:gd name="connsiteX10" fmla="*/ 1461571 w 3999123"/>
                    <a:gd name="connsiteY10" fmla="*/ 40395 h 991518"/>
                    <a:gd name="connsiteX11" fmla="*/ 1700270 w 3999123"/>
                    <a:gd name="connsiteY11" fmla="*/ 69773 h 991518"/>
                    <a:gd name="connsiteX12" fmla="*/ 1781060 w 3999123"/>
                    <a:gd name="connsiteY12" fmla="*/ 99152 h 991518"/>
                    <a:gd name="connsiteX13" fmla="*/ 1902245 w 3999123"/>
                    <a:gd name="connsiteY13" fmla="*/ 88135 h 991518"/>
                    <a:gd name="connsiteX14" fmla="*/ 2063826 w 3999123"/>
                    <a:gd name="connsiteY14" fmla="*/ 128530 h 991518"/>
                    <a:gd name="connsiteX15" fmla="*/ 2214390 w 3999123"/>
                    <a:gd name="connsiteY15" fmla="*/ 165253 h 991518"/>
                    <a:gd name="connsiteX16" fmla="*/ 2357609 w 3999123"/>
                    <a:gd name="connsiteY16" fmla="*/ 205648 h 991518"/>
                    <a:gd name="connsiteX17" fmla="*/ 2489812 w 3999123"/>
                    <a:gd name="connsiteY17" fmla="*/ 246043 h 991518"/>
                    <a:gd name="connsiteX18" fmla="*/ 2622014 w 3999123"/>
                    <a:gd name="connsiteY18" fmla="*/ 290111 h 991518"/>
                    <a:gd name="connsiteX19" fmla="*/ 2776250 w 3999123"/>
                    <a:gd name="connsiteY19" fmla="*/ 326834 h 991518"/>
                    <a:gd name="connsiteX20" fmla="*/ 2897436 w 3999123"/>
                    <a:gd name="connsiteY20" fmla="*/ 403952 h 991518"/>
                    <a:gd name="connsiteX21" fmla="*/ 3000260 w 3999123"/>
                    <a:gd name="connsiteY21" fmla="*/ 492087 h 991518"/>
                    <a:gd name="connsiteX22" fmla="*/ 3150824 w 3999123"/>
                    <a:gd name="connsiteY22" fmla="*/ 609600 h 991518"/>
                    <a:gd name="connsiteX23" fmla="*/ 3235286 w 3999123"/>
                    <a:gd name="connsiteY23" fmla="*/ 664684 h 991518"/>
                    <a:gd name="connsiteX24" fmla="*/ 3455624 w 3999123"/>
                    <a:gd name="connsiteY24" fmla="*/ 745474 h 991518"/>
                    <a:gd name="connsiteX25" fmla="*/ 3558448 w 3999123"/>
                    <a:gd name="connsiteY25" fmla="*/ 826265 h 991518"/>
                    <a:gd name="connsiteX26" fmla="*/ 3683306 w 3999123"/>
                    <a:gd name="connsiteY26" fmla="*/ 844626 h 991518"/>
                    <a:gd name="connsiteX27" fmla="*/ 3782458 w 3999123"/>
                    <a:gd name="connsiteY27" fmla="*/ 943778 h 991518"/>
                    <a:gd name="connsiteX28" fmla="*/ 3885282 w 3999123"/>
                    <a:gd name="connsiteY28" fmla="*/ 991518 h 991518"/>
                    <a:gd name="connsiteX29" fmla="*/ 3999123 w 3999123"/>
                    <a:gd name="connsiteY29" fmla="*/ 973156 h 991518"/>
                    <a:gd name="connsiteX0" fmla="*/ 0 w 3999123"/>
                    <a:gd name="connsiteY0" fmla="*/ 91807 h 991518"/>
                    <a:gd name="connsiteX1" fmla="*/ 132202 w 3999123"/>
                    <a:gd name="connsiteY1" fmla="*/ 99152 h 991518"/>
                    <a:gd name="connsiteX2" fmla="*/ 260732 w 3999123"/>
                    <a:gd name="connsiteY2" fmla="*/ 99152 h 991518"/>
                    <a:gd name="connsiteX3" fmla="*/ 422313 w 3999123"/>
                    <a:gd name="connsiteY3" fmla="*/ 80790 h 991518"/>
                    <a:gd name="connsiteX4" fmla="*/ 558188 w 3999123"/>
                    <a:gd name="connsiteY4" fmla="*/ 73446 h 991518"/>
                    <a:gd name="connsiteX5" fmla="*/ 690390 w 3999123"/>
                    <a:gd name="connsiteY5" fmla="*/ 73446 h 991518"/>
                    <a:gd name="connsiteX6" fmla="*/ 932761 w 3999123"/>
                    <a:gd name="connsiteY6" fmla="*/ 25706 h 991518"/>
                    <a:gd name="connsiteX7" fmla="*/ 1072308 w 3999123"/>
                    <a:gd name="connsiteY7" fmla="*/ 0 h 991518"/>
                    <a:gd name="connsiteX8" fmla="*/ 1204511 w 3999123"/>
                    <a:gd name="connsiteY8" fmla="*/ 0 h 991518"/>
                    <a:gd name="connsiteX9" fmla="*/ 1325696 w 3999123"/>
                    <a:gd name="connsiteY9" fmla="*/ 0 h 991518"/>
                    <a:gd name="connsiteX10" fmla="*/ 1461571 w 3999123"/>
                    <a:gd name="connsiteY10" fmla="*/ 40395 h 991518"/>
                    <a:gd name="connsiteX11" fmla="*/ 1700270 w 3999123"/>
                    <a:gd name="connsiteY11" fmla="*/ 69773 h 991518"/>
                    <a:gd name="connsiteX12" fmla="*/ 1781060 w 3999123"/>
                    <a:gd name="connsiteY12" fmla="*/ 99152 h 991518"/>
                    <a:gd name="connsiteX13" fmla="*/ 1902245 w 3999123"/>
                    <a:gd name="connsiteY13" fmla="*/ 88135 h 991518"/>
                    <a:gd name="connsiteX14" fmla="*/ 2063826 w 3999123"/>
                    <a:gd name="connsiteY14" fmla="*/ 128530 h 991518"/>
                    <a:gd name="connsiteX15" fmla="*/ 2214390 w 3999123"/>
                    <a:gd name="connsiteY15" fmla="*/ 165253 h 991518"/>
                    <a:gd name="connsiteX16" fmla="*/ 2357609 w 3999123"/>
                    <a:gd name="connsiteY16" fmla="*/ 205648 h 991518"/>
                    <a:gd name="connsiteX17" fmla="*/ 2489812 w 3999123"/>
                    <a:gd name="connsiteY17" fmla="*/ 246043 h 991518"/>
                    <a:gd name="connsiteX18" fmla="*/ 2622014 w 3999123"/>
                    <a:gd name="connsiteY18" fmla="*/ 290111 h 991518"/>
                    <a:gd name="connsiteX19" fmla="*/ 2776250 w 3999123"/>
                    <a:gd name="connsiteY19" fmla="*/ 326834 h 991518"/>
                    <a:gd name="connsiteX20" fmla="*/ 2897436 w 3999123"/>
                    <a:gd name="connsiteY20" fmla="*/ 403952 h 991518"/>
                    <a:gd name="connsiteX21" fmla="*/ 3000260 w 3999123"/>
                    <a:gd name="connsiteY21" fmla="*/ 492087 h 991518"/>
                    <a:gd name="connsiteX22" fmla="*/ 3150824 w 3999123"/>
                    <a:gd name="connsiteY22" fmla="*/ 609600 h 991518"/>
                    <a:gd name="connsiteX23" fmla="*/ 3235286 w 3999123"/>
                    <a:gd name="connsiteY23" fmla="*/ 664684 h 991518"/>
                    <a:gd name="connsiteX24" fmla="*/ 3455624 w 3999123"/>
                    <a:gd name="connsiteY24" fmla="*/ 745474 h 991518"/>
                    <a:gd name="connsiteX25" fmla="*/ 3558448 w 3999123"/>
                    <a:gd name="connsiteY25" fmla="*/ 826265 h 991518"/>
                    <a:gd name="connsiteX26" fmla="*/ 3670835 w 3999123"/>
                    <a:gd name="connsiteY26" fmla="*/ 861771 h 991518"/>
                    <a:gd name="connsiteX27" fmla="*/ 3782458 w 3999123"/>
                    <a:gd name="connsiteY27" fmla="*/ 943778 h 991518"/>
                    <a:gd name="connsiteX28" fmla="*/ 3885282 w 3999123"/>
                    <a:gd name="connsiteY28" fmla="*/ 991518 h 991518"/>
                    <a:gd name="connsiteX29" fmla="*/ 3999123 w 3999123"/>
                    <a:gd name="connsiteY29" fmla="*/ 973156 h 991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99123" h="991518">
                      <a:moveTo>
                        <a:pt x="0" y="91807"/>
                      </a:moveTo>
                      <a:lnTo>
                        <a:pt x="132202" y="99152"/>
                      </a:lnTo>
                      <a:lnTo>
                        <a:pt x="260732" y="99152"/>
                      </a:lnTo>
                      <a:lnTo>
                        <a:pt x="422313" y="80790"/>
                      </a:lnTo>
                      <a:lnTo>
                        <a:pt x="558188" y="73446"/>
                      </a:lnTo>
                      <a:lnTo>
                        <a:pt x="690390" y="73446"/>
                      </a:lnTo>
                      <a:lnTo>
                        <a:pt x="932761" y="25706"/>
                      </a:lnTo>
                      <a:lnTo>
                        <a:pt x="1072308" y="0"/>
                      </a:lnTo>
                      <a:lnTo>
                        <a:pt x="1204511" y="0"/>
                      </a:lnTo>
                      <a:lnTo>
                        <a:pt x="1325696" y="0"/>
                      </a:lnTo>
                      <a:lnTo>
                        <a:pt x="1461571" y="40395"/>
                      </a:lnTo>
                      <a:lnTo>
                        <a:pt x="1700270" y="69773"/>
                      </a:lnTo>
                      <a:lnTo>
                        <a:pt x="1781060" y="99152"/>
                      </a:lnTo>
                      <a:lnTo>
                        <a:pt x="1902245" y="88135"/>
                      </a:lnTo>
                      <a:lnTo>
                        <a:pt x="2063826" y="128530"/>
                      </a:lnTo>
                      <a:lnTo>
                        <a:pt x="2214390" y="165253"/>
                      </a:lnTo>
                      <a:lnTo>
                        <a:pt x="2357609" y="205648"/>
                      </a:lnTo>
                      <a:lnTo>
                        <a:pt x="2489812" y="246043"/>
                      </a:lnTo>
                      <a:lnTo>
                        <a:pt x="2622014" y="290111"/>
                      </a:lnTo>
                      <a:lnTo>
                        <a:pt x="2776250" y="326834"/>
                      </a:lnTo>
                      <a:lnTo>
                        <a:pt x="2897436" y="403952"/>
                      </a:lnTo>
                      <a:lnTo>
                        <a:pt x="3000260" y="492087"/>
                      </a:lnTo>
                      <a:lnTo>
                        <a:pt x="3150824" y="609600"/>
                      </a:lnTo>
                      <a:lnTo>
                        <a:pt x="3235286" y="664684"/>
                      </a:lnTo>
                      <a:lnTo>
                        <a:pt x="3455624" y="745474"/>
                      </a:lnTo>
                      <a:lnTo>
                        <a:pt x="3558448" y="826265"/>
                      </a:lnTo>
                      <a:lnTo>
                        <a:pt x="3670835" y="861771"/>
                      </a:lnTo>
                      <a:lnTo>
                        <a:pt x="3782458" y="943778"/>
                      </a:lnTo>
                      <a:lnTo>
                        <a:pt x="3885282" y="991518"/>
                      </a:lnTo>
                      <a:lnTo>
                        <a:pt x="3999123" y="973156"/>
                      </a:lnTo>
                    </a:path>
                  </a:pathLst>
                </a:custGeom>
                <a:noFill/>
                <a:ln w="28575"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22" name="Group 86">
                  <a:extLst>
                    <a:ext uri="{FF2B5EF4-FFF2-40B4-BE49-F238E27FC236}">
                      <a16:creationId xmlns:a16="http://schemas.microsoft.com/office/drawing/2014/main" id="{6E35AE8D-FF21-F96E-F7BC-2DDDDA9C3452}"/>
                    </a:ext>
                  </a:extLst>
                </p:cNvPr>
                <p:cNvGrpSpPr/>
                <p:nvPr/>
              </p:nvGrpSpPr>
              <p:grpSpPr>
                <a:xfrm>
                  <a:off x="3369363" y="2434957"/>
                  <a:ext cx="1514792" cy="2786323"/>
                  <a:chOff x="3369363" y="2434957"/>
                  <a:chExt cx="1514792" cy="2786323"/>
                </a:xfrm>
              </p:grpSpPr>
              <p:grpSp>
                <p:nvGrpSpPr>
                  <p:cNvPr id="23" name="Group 15">
                    <a:extLst>
                      <a:ext uri="{FF2B5EF4-FFF2-40B4-BE49-F238E27FC236}">
                        <a16:creationId xmlns:a16="http://schemas.microsoft.com/office/drawing/2014/main" id="{775491EA-D5C7-1B9C-84EA-3B098BCA266A}"/>
                      </a:ext>
                    </a:extLst>
                  </p:cNvPr>
                  <p:cNvGrpSpPr/>
                  <p:nvPr/>
                </p:nvGrpSpPr>
                <p:grpSpPr>
                  <a:xfrm>
                    <a:off x="3619532" y="2879228"/>
                    <a:ext cx="1054135" cy="2342052"/>
                    <a:chOff x="4235555" y="2879228"/>
                    <a:chExt cx="1054135" cy="2342052"/>
                  </a:xfrm>
                </p:grpSpPr>
                <p:sp>
                  <p:nvSpPr>
                    <p:cNvPr id="25" name="TextBox 46">
                      <a:extLst>
                        <a:ext uri="{FF2B5EF4-FFF2-40B4-BE49-F238E27FC236}">
                          <a16:creationId xmlns:a16="http://schemas.microsoft.com/office/drawing/2014/main" id="{1524CF7B-64AA-75E4-544F-2F58667828AB}"/>
                        </a:ext>
                      </a:extLst>
                    </p:cNvPr>
                    <p:cNvSpPr txBox="1"/>
                    <p:nvPr/>
                  </p:nvSpPr>
                  <p:spPr>
                    <a:xfrm>
                      <a:off x="4235555" y="4882725"/>
                      <a:ext cx="1054135" cy="338555"/>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a:ln>
                            <a:noFill/>
                          </a:ln>
                          <a:solidFill>
                            <a:srgbClr val="ED6C4E"/>
                          </a:solidFill>
                          <a:effectLst/>
                          <a:uLnTx/>
                          <a:uFillTx/>
                          <a:latin typeface="Arial" panose="020B0604020202020204" pitchFamily="34" charset="0"/>
                          <a:ea typeface="+mn-ea"/>
                          <a:cs typeface="Arial" panose="020B0604020202020204" pitchFamily="34" charset="0"/>
                        </a:rPr>
                        <a:t>Diagnose</a:t>
                      </a:r>
                    </a:p>
                  </p:txBody>
                </p:sp>
                <p:cxnSp>
                  <p:nvCxnSpPr>
                    <p:cNvPr id="26" name="Straight Arrow Connector 48">
                      <a:extLst>
                        <a:ext uri="{FF2B5EF4-FFF2-40B4-BE49-F238E27FC236}">
                          <a16:creationId xmlns:a16="http://schemas.microsoft.com/office/drawing/2014/main" id="{9F8D82D1-2872-E8F0-5C45-8E73BF08CC18}"/>
                        </a:ext>
                      </a:extLst>
                    </p:cNvPr>
                    <p:cNvCxnSpPr>
                      <a:cxnSpLocks/>
                    </p:cNvCxnSpPr>
                    <p:nvPr/>
                  </p:nvCxnSpPr>
                  <p:spPr>
                    <a:xfrm flipH="1" flipV="1">
                      <a:off x="4762623" y="2879228"/>
                      <a:ext cx="1" cy="1967231"/>
                    </a:xfrm>
                    <a:prstGeom prst="straightConnector1">
                      <a:avLst/>
                    </a:prstGeom>
                    <a:ln w="19050">
                      <a:solidFill>
                        <a:schemeClr val="accent3"/>
                      </a:solidFill>
                      <a:prstDash val="solid"/>
                      <a:round/>
                      <a:headEnd type="none" w="med" len="sm"/>
                      <a:tailEnd type="triangle" w="lg" len="med"/>
                    </a:ln>
                  </p:spPr>
                  <p:style>
                    <a:lnRef idx="1">
                      <a:schemeClr val="dk1"/>
                    </a:lnRef>
                    <a:fillRef idx="0">
                      <a:schemeClr val="dk1"/>
                    </a:fillRef>
                    <a:effectRef idx="0">
                      <a:schemeClr val="dk1"/>
                    </a:effectRef>
                    <a:fontRef idx="minor">
                      <a:schemeClr val="tx1"/>
                    </a:fontRef>
                  </p:style>
                </p:cxnSp>
              </p:grpSp>
              <p:sp>
                <p:nvSpPr>
                  <p:cNvPr id="24" name="Rectangle 84">
                    <a:extLst>
                      <a:ext uri="{FF2B5EF4-FFF2-40B4-BE49-F238E27FC236}">
                        <a16:creationId xmlns:a16="http://schemas.microsoft.com/office/drawing/2014/main" id="{5624712D-CB8B-C93D-A874-9CBE7DAD5570}"/>
                      </a:ext>
                    </a:extLst>
                  </p:cNvPr>
                  <p:cNvSpPr/>
                  <p:nvPr/>
                </p:nvSpPr>
                <p:spPr>
                  <a:xfrm>
                    <a:off x="3369363" y="2434957"/>
                    <a:ext cx="1514792" cy="1212162"/>
                  </a:xfrm>
                  <a:prstGeom prst="rect">
                    <a:avLst/>
                  </a:prstGeom>
                  <a:noFill/>
                  <a:ln w="19050">
                    <a:solidFill>
                      <a:srgbClr val="80C1E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grpSp>
          <p:sp>
            <p:nvSpPr>
              <p:cNvPr id="17" name="TextBox 104">
                <a:extLst>
                  <a:ext uri="{FF2B5EF4-FFF2-40B4-BE49-F238E27FC236}">
                    <a16:creationId xmlns:a16="http://schemas.microsoft.com/office/drawing/2014/main" id="{38EB049A-00CC-5616-CBA7-B86332F8D0C8}"/>
                  </a:ext>
                </a:extLst>
              </p:cNvPr>
              <p:cNvSpPr txBox="1"/>
              <p:nvPr/>
            </p:nvSpPr>
            <p:spPr>
              <a:xfrm>
                <a:off x="1954435" y="5910946"/>
                <a:ext cx="2994837" cy="328295"/>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Zeit </a:t>
                </a:r>
                <a:r>
                  <a:rPr kumimoji="0" lang="en-US" sz="1000" b="0" i="0" u="none" strike="noStrike" kern="1200" cap="none" spc="0" normalizeH="0" baseline="0" noProof="0" dirty="0" err="1">
                    <a:ln>
                      <a:noFill/>
                    </a:ln>
                    <a:solidFill>
                      <a:srgbClr val="404040"/>
                    </a:solidFill>
                    <a:effectLst/>
                    <a:uLnTx/>
                    <a:uFillTx/>
                    <a:latin typeface="Arial" panose="020B0604020202020204" pitchFamily="34" charset="0"/>
                    <a:ea typeface="+mn-ea"/>
                    <a:cs typeface="Arial" panose="020B0604020202020204" pitchFamily="34" charset="0"/>
                  </a:rPr>
                  <a:t>vor</a:t>
                </a:r>
                <a:r>
                  <a:rPr kumimoji="0" lang="en-US" sz="1000"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a:t>
                </a:r>
                <a:r>
                  <a:rPr kumimoji="0" lang="en-US" sz="1000" b="0" i="0" u="none" strike="noStrike" kern="1200" cap="none" spc="0" normalizeH="0" baseline="0" noProof="0" dirty="0" err="1">
                    <a:ln>
                      <a:noFill/>
                    </a:ln>
                    <a:solidFill>
                      <a:srgbClr val="404040"/>
                    </a:solidFill>
                    <a:effectLst/>
                    <a:uLnTx/>
                    <a:uFillTx/>
                    <a:latin typeface="Arial" panose="020B0604020202020204" pitchFamily="34" charset="0"/>
                    <a:ea typeface="+mn-ea"/>
                    <a:cs typeface="Arial" panose="020B0604020202020204" pitchFamily="34" charset="0"/>
                  </a:rPr>
                  <a:t>nach</a:t>
                </a:r>
                <a:r>
                  <a:rPr kumimoji="0" lang="en-US" sz="1000"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 der Diagnose [</a:t>
                </a:r>
                <a:r>
                  <a:rPr kumimoji="0" lang="en-US" sz="1000" b="0" i="0" u="none" strike="noStrike" kern="1200" cap="none" spc="0" normalizeH="0" baseline="0" noProof="0" dirty="0" err="1">
                    <a:ln>
                      <a:noFill/>
                    </a:ln>
                    <a:solidFill>
                      <a:srgbClr val="404040"/>
                    </a:solidFill>
                    <a:effectLst/>
                    <a:uLnTx/>
                    <a:uFillTx/>
                    <a:latin typeface="Arial" panose="020B0604020202020204" pitchFamily="34" charset="0"/>
                    <a:ea typeface="+mn-ea"/>
                    <a:cs typeface="Arial" panose="020B0604020202020204" pitchFamily="34" charset="0"/>
                  </a:rPr>
                  <a:t>Monate</a:t>
                </a:r>
                <a:r>
                  <a:rPr kumimoji="0" lang="en-US" sz="1000"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a:t>
                </a:r>
              </a:p>
            </p:txBody>
          </p:sp>
        </p:grpSp>
        <p:sp>
          <p:nvSpPr>
            <p:cNvPr id="5" name="TextBox 108">
              <a:extLst>
                <a:ext uri="{FF2B5EF4-FFF2-40B4-BE49-F238E27FC236}">
                  <a16:creationId xmlns:a16="http://schemas.microsoft.com/office/drawing/2014/main" id="{1D45F68A-1DCB-978B-A2D6-C1274897FE41}"/>
                </a:ext>
              </a:extLst>
            </p:cNvPr>
            <p:cNvSpPr txBox="1"/>
            <p:nvPr/>
          </p:nvSpPr>
          <p:spPr>
            <a:xfrm>
              <a:off x="1206400" y="2233594"/>
              <a:ext cx="477053"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2,0</a:t>
              </a:r>
            </a:p>
          </p:txBody>
        </p:sp>
        <p:sp>
          <p:nvSpPr>
            <p:cNvPr id="6" name="TextBox 109">
              <a:extLst>
                <a:ext uri="{FF2B5EF4-FFF2-40B4-BE49-F238E27FC236}">
                  <a16:creationId xmlns:a16="http://schemas.microsoft.com/office/drawing/2014/main" id="{17C332AE-E2F1-BC9F-CF66-A8EAAAEA4F92}"/>
                </a:ext>
              </a:extLst>
            </p:cNvPr>
            <p:cNvSpPr txBox="1"/>
            <p:nvPr/>
          </p:nvSpPr>
          <p:spPr>
            <a:xfrm>
              <a:off x="1206400" y="2721866"/>
              <a:ext cx="477053"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1,5</a:t>
              </a:r>
            </a:p>
          </p:txBody>
        </p:sp>
        <p:sp>
          <p:nvSpPr>
            <p:cNvPr id="8" name="TextBox 110">
              <a:extLst>
                <a:ext uri="{FF2B5EF4-FFF2-40B4-BE49-F238E27FC236}">
                  <a16:creationId xmlns:a16="http://schemas.microsoft.com/office/drawing/2014/main" id="{E451FCB6-E88C-0F70-7A11-812D21A66EA6}"/>
                </a:ext>
              </a:extLst>
            </p:cNvPr>
            <p:cNvSpPr txBox="1"/>
            <p:nvPr/>
          </p:nvSpPr>
          <p:spPr>
            <a:xfrm>
              <a:off x="1206400" y="3168635"/>
              <a:ext cx="477053"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1,1</a:t>
              </a:r>
            </a:p>
          </p:txBody>
        </p:sp>
        <p:sp>
          <p:nvSpPr>
            <p:cNvPr id="10" name="TextBox 111">
              <a:extLst>
                <a:ext uri="{FF2B5EF4-FFF2-40B4-BE49-F238E27FC236}">
                  <a16:creationId xmlns:a16="http://schemas.microsoft.com/office/drawing/2014/main" id="{C925970F-D218-B5F7-BFB7-FD4EC6CB1F8B}"/>
                </a:ext>
              </a:extLst>
            </p:cNvPr>
            <p:cNvSpPr txBox="1"/>
            <p:nvPr/>
          </p:nvSpPr>
          <p:spPr>
            <a:xfrm>
              <a:off x="1206400" y="3560695"/>
              <a:ext cx="477053"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0,8</a:t>
              </a:r>
            </a:p>
          </p:txBody>
        </p:sp>
        <p:sp>
          <p:nvSpPr>
            <p:cNvPr id="11" name="TextBox 112">
              <a:extLst>
                <a:ext uri="{FF2B5EF4-FFF2-40B4-BE49-F238E27FC236}">
                  <a16:creationId xmlns:a16="http://schemas.microsoft.com/office/drawing/2014/main" id="{127C359A-4C78-CA29-D0DA-8D7C7FE8CFD1}"/>
                </a:ext>
              </a:extLst>
            </p:cNvPr>
            <p:cNvSpPr txBox="1"/>
            <p:nvPr/>
          </p:nvSpPr>
          <p:spPr>
            <a:xfrm>
              <a:off x="1206400" y="3869971"/>
              <a:ext cx="477053"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0,6</a:t>
              </a:r>
            </a:p>
          </p:txBody>
        </p:sp>
        <p:sp>
          <p:nvSpPr>
            <p:cNvPr id="12" name="TextBox 113">
              <a:extLst>
                <a:ext uri="{FF2B5EF4-FFF2-40B4-BE49-F238E27FC236}">
                  <a16:creationId xmlns:a16="http://schemas.microsoft.com/office/drawing/2014/main" id="{B9CCBE9D-B644-0185-A784-F36F1B04F194}"/>
                </a:ext>
              </a:extLst>
            </p:cNvPr>
            <p:cNvSpPr txBox="1"/>
            <p:nvPr/>
          </p:nvSpPr>
          <p:spPr>
            <a:xfrm>
              <a:off x="1206400" y="4217643"/>
              <a:ext cx="477053"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0,4</a:t>
              </a:r>
            </a:p>
          </p:txBody>
        </p:sp>
        <p:sp>
          <p:nvSpPr>
            <p:cNvPr id="13" name="TextBox 114">
              <a:extLst>
                <a:ext uri="{FF2B5EF4-FFF2-40B4-BE49-F238E27FC236}">
                  <a16:creationId xmlns:a16="http://schemas.microsoft.com/office/drawing/2014/main" id="{B7F78D06-5AB4-13A4-2CC0-0E10D6C6B9BF}"/>
                </a:ext>
              </a:extLst>
            </p:cNvPr>
            <p:cNvSpPr txBox="1"/>
            <p:nvPr/>
          </p:nvSpPr>
          <p:spPr>
            <a:xfrm>
              <a:off x="1206400" y="4632008"/>
              <a:ext cx="477053"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0,2</a:t>
              </a:r>
            </a:p>
          </p:txBody>
        </p:sp>
        <p:sp>
          <p:nvSpPr>
            <p:cNvPr id="14" name="TextBox 115">
              <a:extLst>
                <a:ext uri="{FF2B5EF4-FFF2-40B4-BE49-F238E27FC236}">
                  <a16:creationId xmlns:a16="http://schemas.microsoft.com/office/drawing/2014/main" id="{CD5AD116-9749-7E23-C609-03EABCE3DD3A}"/>
                </a:ext>
              </a:extLst>
            </p:cNvPr>
            <p:cNvSpPr txBox="1"/>
            <p:nvPr/>
          </p:nvSpPr>
          <p:spPr>
            <a:xfrm>
              <a:off x="1206400" y="5117394"/>
              <a:ext cx="338128"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0</a:t>
              </a:r>
            </a:p>
          </p:txBody>
        </p:sp>
        <p:sp>
          <p:nvSpPr>
            <p:cNvPr id="15" name="TextBox 101">
              <a:extLst>
                <a:ext uri="{FF2B5EF4-FFF2-40B4-BE49-F238E27FC236}">
                  <a16:creationId xmlns:a16="http://schemas.microsoft.com/office/drawing/2014/main" id="{AF00E0F6-7C3F-CBBE-F863-8CF771A185A6}"/>
                </a:ext>
              </a:extLst>
            </p:cNvPr>
            <p:cNvSpPr txBox="1"/>
            <p:nvPr/>
          </p:nvSpPr>
          <p:spPr>
            <a:xfrm>
              <a:off x="2070834" y="3088481"/>
              <a:ext cx="1155336" cy="723275"/>
            </a:xfrm>
            <a:prstGeom prst="rect">
              <a:avLst/>
            </a:prstGeom>
            <a:noFill/>
          </p:spPr>
          <p:txBody>
            <a:bodyPr wrap="squar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srgbClr val="2198DD"/>
                  </a:solidFill>
                  <a:effectLst/>
                  <a:uLnTx/>
                  <a:uFillTx/>
                  <a:latin typeface="Arial" panose="020B0604020202020204" pitchFamily="34" charset="0"/>
                  <a:ea typeface="+mn-ea"/>
                  <a:cs typeface="Arial" panose="020B0604020202020204" pitchFamily="34" charset="0"/>
                </a:rPr>
                <a:t>Fenster des </a:t>
              </a:r>
              <a:r>
                <a:rPr kumimoji="0" lang="en-US" sz="975" b="0" i="0" u="none" strike="noStrike" kern="1200" cap="none" spc="0" normalizeH="0" baseline="0" noProof="0" err="1">
                  <a:ln>
                    <a:noFill/>
                  </a:ln>
                  <a:solidFill>
                    <a:srgbClr val="2198DD"/>
                  </a:solidFill>
                  <a:effectLst/>
                  <a:uLnTx/>
                  <a:uFillTx/>
                  <a:latin typeface="Arial" panose="020B0604020202020204" pitchFamily="34" charset="0"/>
                  <a:ea typeface="+mn-ea"/>
                  <a:cs typeface="Arial" panose="020B0604020202020204" pitchFamily="34" charset="0"/>
                </a:rPr>
                <a:t>raschen</a:t>
              </a:r>
              <a:r>
                <a:rPr kumimoji="0" lang="en-US" sz="975" b="0" i="0" u="none" strike="noStrike" kern="1200" cap="none" spc="0" normalizeH="0" baseline="0" noProof="0">
                  <a:ln>
                    <a:noFill/>
                  </a:ln>
                  <a:solidFill>
                    <a:srgbClr val="2198DD"/>
                  </a:solidFill>
                  <a:effectLst/>
                  <a:uLnTx/>
                  <a:uFillTx/>
                  <a:latin typeface="Arial" panose="020B0604020202020204" pitchFamily="34" charset="0"/>
                  <a:ea typeface="+mn-ea"/>
                  <a:cs typeface="Arial" panose="020B0604020202020204" pitchFamily="34" charset="0"/>
                </a:rPr>
                <a:t> </a:t>
              </a:r>
              <a:r>
                <a:rPr kumimoji="0" lang="en-US" sz="975" b="0" i="0" u="none" strike="noStrike" kern="1200" cap="none" spc="0" normalizeH="0" baseline="0" noProof="0" err="1">
                  <a:ln>
                    <a:noFill/>
                  </a:ln>
                  <a:solidFill>
                    <a:srgbClr val="2198DD"/>
                  </a:solidFill>
                  <a:effectLst/>
                  <a:uLnTx/>
                  <a:uFillTx/>
                  <a:latin typeface="Arial" panose="020B0604020202020204" pitchFamily="34" charset="0"/>
                  <a:ea typeface="+mn-ea"/>
                  <a:cs typeface="Arial" panose="020B0604020202020204" pitchFamily="34" charset="0"/>
                </a:rPr>
                <a:t>Rückgangs</a:t>
              </a:r>
              <a:endParaRPr kumimoji="0" lang="en-US" sz="975" b="0" i="0" u="none" strike="noStrike" kern="1200" cap="none" spc="0" normalizeH="0" baseline="0" noProof="0">
                <a:ln>
                  <a:noFill/>
                </a:ln>
                <a:solidFill>
                  <a:srgbClr val="2198DD"/>
                </a:solidFill>
                <a:effectLst/>
                <a:uLnTx/>
                <a:uFillTx/>
                <a:latin typeface="Arial" panose="020B0604020202020204" pitchFamily="34" charset="0"/>
                <a:ea typeface="+mn-ea"/>
                <a:cs typeface="Arial" panose="020B0604020202020204" pitchFamily="34" charset="0"/>
              </a:endParaRPr>
            </a:p>
          </p:txBody>
        </p:sp>
      </p:grpSp>
      <p:grpSp>
        <p:nvGrpSpPr>
          <p:cNvPr id="115" name="Group 106">
            <a:extLst>
              <a:ext uri="{FF2B5EF4-FFF2-40B4-BE49-F238E27FC236}">
                <a16:creationId xmlns:a16="http://schemas.microsoft.com/office/drawing/2014/main" id="{9BE00909-F9AB-292A-68DC-A586B436D98F}"/>
              </a:ext>
            </a:extLst>
          </p:cNvPr>
          <p:cNvGrpSpPr/>
          <p:nvPr/>
        </p:nvGrpSpPr>
        <p:grpSpPr>
          <a:xfrm>
            <a:off x="4604912" y="1341430"/>
            <a:ext cx="4252240" cy="3344264"/>
            <a:chOff x="6634643" y="1788572"/>
            <a:chExt cx="5669653" cy="4459020"/>
          </a:xfrm>
        </p:grpSpPr>
        <p:grpSp>
          <p:nvGrpSpPr>
            <p:cNvPr id="116" name="Group 103">
              <a:extLst>
                <a:ext uri="{FF2B5EF4-FFF2-40B4-BE49-F238E27FC236}">
                  <a16:creationId xmlns:a16="http://schemas.microsoft.com/office/drawing/2014/main" id="{2C2A6191-3341-DA39-4943-C6F38C82F448}"/>
                </a:ext>
              </a:extLst>
            </p:cNvPr>
            <p:cNvGrpSpPr/>
            <p:nvPr/>
          </p:nvGrpSpPr>
          <p:grpSpPr>
            <a:xfrm>
              <a:off x="6634643" y="1788572"/>
              <a:ext cx="5669653" cy="4108855"/>
              <a:chOff x="6554466" y="1788572"/>
              <a:chExt cx="5669653" cy="4108855"/>
            </a:xfrm>
          </p:grpSpPr>
          <p:grpSp>
            <p:nvGrpSpPr>
              <p:cNvPr id="118" name="Group 37">
                <a:extLst>
                  <a:ext uri="{FF2B5EF4-FFF2-40B4-BE49-F238E27FC236}">
                    <a16:creationId xmlns:a16="http://schemas.microsoft.com/office/drawing/2014/main" id="{0FD7D54E-4426-28D6-4F7F-600B211F0CCB}"/>
                  </a:ext>
                </a:extLst>
              </p:cNvPr>
              <p:cNvGrpSpPr/>
              <p:nvPr/>
            </p:nvGrpSpPr>
            <p:grpSpPr>
              <a:xfrm>
                <a:off x="6554466" y="2165064"/>
                <a:ext cx="5669653" cy="3454365"/>
                <a:chOff x="971813" y="2165064"/>
                <a:chExt cx="5669653" cy="3454365"/>
              </a:xfrm>
            </p:grpSpPr>
            <p:graphicFrame>
              <p:nvGraphicFramePr>
                <p:cNvPr id="150" name="Chart 38">
                  <a:extLst>
                    <a:ext uri="{FF2B5EF4-FFF2-40B4-BE49-F238E27FC236}">
                      <a16:creationId xmlns:a16="http://schemas.microsoft.com/office/drawing/2014/main" id="{8AFA20E2-149B-D365-9285-5DFE3288D62E}"/>
                    </a:ext>
                  </a:extLst>
                </p:cNvPr>
                <p:cNvGraphicFramePr/>
                <p:nvPr>
                  <p:extLst>
                    <p:ext uri="{D42A27DB-BD31-4B8C-83A1-F6EECF244321}">
                      <p14:modId xmlns:p14="http://schemas.microsoft.com/office/powerpoint/2010/main" val="122718181"/>
                    </p:ext>
                  </p:extLst>
                </p:nvPr>
              </p:nvGraphicFramePr>
              <p:xfrm>
                <a:off x="1274847" y="2261096"/>
                <a:ext cx="5366619" cy="3344379"/>
              </p:xfrm>
              <a:graphic>
                <a:graphicData uri="http://schemas.openxmlformats.org/drawingml/2006/chart">
                  <c:chart xmlns:c="http://schemas.openxmlformats.org/drawingml/2006/chart" xmlns:r="http://schemas.openxmlformats.org/officeDocument/2006/relationships" r:id="rId4"/>
                </a:graphicData>
              </a:graphic>
            </p:graphicFrame>
            <p:sp>
              <p:nvSpPr>
                <p:cNvPr id="151" name="TextBox 39">
                  <a:extLst>
                    <a:ext uri="{FF2B5EF4-FFF2-40B4-BE49-F238E27FC236}">
                      <a16:creationId xmlns:a16="http://schemas.microsoft.com/office/drawing/2014/main" id="{A50EBEE4-DDBB-B697-A7AD-A1604CD49C12}"/>
                    </a:ext>
                  </a:extLst>
                </p:cNvPr>
                <p:cNvSpPr txBox="1"/>
                <p:nvPr/>
              </p:nvSpPr>
              <p:spPr>
                <a:xfrm rot="16200000">
                  <a:off x="-591222" y="3728099"/>
                  <a:ext cx="3454365" cy="328295"/>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err="1">
                      <a:ln>
                        <a:noFill/>
                      </a:ln>
                      <a:solidFill>
                        <a:srgbClr val="404040"/>
                      </a:solidFill>
                      <a:effectLst/>
                      <a:uLnTx/>
                      <a:uFillTx/>
                      <a:latin typeface="Arial" panose="020B0604020202020204" pitchFamily="34" charset="0"/>
                      <a:ea typeface="+mn-ea"/>
                      <a:cs typeface="Arial" panose="020B0604020202020204" pitchFamily="34" charset="0"/>
                    </a:rPr>
                    <a:t>Änderung</a:t>
                  </a:r>
                  <a:r>
                    <a:rPr kumimoji="0" lang="en-US" sz="1000"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 von log(C-</a:t>
                  </a:r>
                  <a:r>
                    <a:rPr kumimoji="0" lang="en-US" sz="1000" b="0" i="0" u="none" strike="noStrike" kern="1200" cap="none" spc="0" normalizeH="0" baseline="0" noProof="0" err="1">
                      <a:ln>
                        <a:noFill/>
                      </a:ln>
                      <a:solidFill>
                        <a:srgbClr val="404040"/>
                      </a:solidFill>
                      <a:effectLst/>
                      <a:uLnTx/>
                      <a:uFillTx/>
                      <a:latin typeface="Arial" panose="020B0604020202020204" pitchFamily="34" charset="0"/>
                      <a:ea typeface="+mn-ea"/>
                      <a:cs typeface="Arial" panose="020B0604020202020204" pitchFamily="34" charset="0"/>
                    </a:rPr>
                    <a:t>Peptid</a:t>
                  </a:r>
                  <a:r>
                    <a:rPr kumimoji="0" lang="en-US" sz="1000"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 + 1) pro Monat</a:t>
                  </a:r>
                </a:p>
              </p:txBody>
            </p:sp>
          </p:grpSp>
          <p:sp>
            <p:nvSpPr>
              <p:cNvPr id="119" name="TextBox 5">
                <a:extLst>
                  <a:ext uri="{FF2B5EF4-FFF2-40B4-BE49-F238E27FC236}">
                    <a16:creationId xmlns:a16="http://schemas.microsoft.com/office/drawing/2014/main" id="{E2B434E0-DE07-A5DD-56EF-16E92AC6B277}"/>
                  </a:ext>
                </a:extLst>
              </p:cNvPr>
              <p:cNvSpPr txBox="1"/>
              <p:nvPr/>
            </p:nvSpPr>
            <p:spPr>
              <a:xfrm>
                <a:off x="8460502" y="1788572"/>
                <a:ext cx="1614117" cy="353943"/>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125" b="1" i="0" u="none" strike="noStrike" kern="1200" cap="none" spc="0" normalizeH="0" baseline="0" noProof="0" err="1">
                    <a:ln>
                      <a:noFill/>
                    </a:ln>
                    <a:solidFill>
                      <a:srgbClr val="004F72"/>
                    </a:solidFill>
                    <a:effectLst/>
                    <a:uLnTx/>
                    <a:uFillTx/>
                    <a:latin typeface="Arial" panose="020B0604020202020204" pitchFamily="34" charset="0"/>
                    <a:ea typeface="+mn-ea"/>
                    <a:cs typeface="Arial" panose="020B0604020202020204" pitchFamily="34" charset="0"/>
                  </a:rPr>
                  <a:t>Änderungsrate</a:t>
                </a:r>
                <a:endParaRPr kumimoji="0" lang="en-US" sz="1125" b="1" i="0" u="none" strike="noStrike" kern="1200" cap="none" spc="0" normalizeH="0" baseline="0" noProof="0">
                  <a:ln>
                    <a:noFill/>
                  </a:ln>
                  <a:solidFill>
                    <a:srgbClr val="004F72"/>
                  </a:solidFill>
                  <a:effectLst/>
                  <a:uLnTx/>
                  <a:uFillTx/>
                  <a:latin typeface="Arial" panose="020B0604020202020204" pitchFamily="34" charset="0"/>
                  <a:ea typeface="+mn-ea"/>
                  <a:cs typeface="Arial" panose="020B0604020202020204" pitchFamily="34" charset="0"/>
                </a:endParaRPr>
              </a:p>
            </p:txBody>
          </p:sp>
          <p:grpSp>
            <p:nvGrpSpPr>
              <p:cNvPr id="120" name="Group 12">
                <a:extLst>
                  <a:ext uri="{FF2B5EF4-FFF2-40B4-BE49-F238E27FC236}">
                    <a16:creationId xmlns:a16="http://schemas.microsoft.com/office/drawing/2014/main" id="{C32C52F4-85B0-C868-9FD3-A1170EE77CB8}"/>
                  </a:ext>
                </a:extLst>
              </p:cNvPr>
              <p:cNvGrpSpPr/>
              <p:nvPr/>
            </p:nvGrpSpPr>
            <p:grpSpPr>
              <a:xfrm>
                <a:off x="7437872" y="5313087"/>
                <a:ext cx="4120633" cy="323165"/>
                <a:chOff x="1490085" y="5498620"/>
                <a:chExt cx="4120633" cy="323165"/>
              </a:xfrm>
            </p:grpSpPr>
            <p:sp>
              <p:nvSpPr>
                <p:cNvPr id="143" name="TextBox 11">
                  <a:extLst>
                    <a:ext uri="{FF2B5EF4-FFF2-40B4-BE49-F238E27FC236}">
                      <a16:creationId xmlns:a16="http://schemas.microsoft.com/office/drawing/2014/main" id="{2ACE1194-AF5C-AB27-E0FF-FB13AE51AD5A}"/>
                    </a:ext>
                  </a:extLst>
                </p:cNvPr>
                <p:cNvSpPr txBox="1"/>
                <p:nvPr/>
              </p:nvSpPr>
              <p:spPr>
                <a:xfrm>
                  <a:off x="1490085" y="5498620"/>
                  <a:ext cx="485603" cy="32316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-24</a:t>
                  </a:r>
                </a:p>
              </p:txBody>
            </p:sp>
            <p:sp>
              <p:nvSpPr>
                <p:cNvPr id="144" name="TextBox 40">
                  <a:extLst>
                    <a:ext uri="{FF2B5EF4-FFF2-40B4-BE49-F238E27FC236}">
                      <a16:creationId xmlns:a16="http://schemas.microsoft.com/office/drawing/2014/main" id="{E100E37D-E267-CDA6-B8D7-A3AD7588206A}"/>
                    </a:ext>
                  </a:extLst>
                </p:cNvPr>
                <p:cNvSpPr txBox="1"/>
                <p:nvPr/>
              </p:nvSpPr>
              <p:spPr>
                <a:xfrm>
                  <a:off x="2105128" y="5498620"/>
                  <a:ext cx="485603"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-18</a:t>
                  </a:r>
                </a:p>
              </p:txBody>
            </p:sp>
            <p:sp>
              <p:nvSpPr>
                <p:cNvPr id="145" name="TextBox 41">
                  <a:extLst>
                    <a:ext uri="{FF2B5EF4-FFF2-40B4-BE49-F238E27FC236}">
                      <a16:creationId xmlns:a16="http://schemas.microsoft.com/office/drawing/2014/main" id="{5D8394D3-E2DC-04C5-0593-779C9866AEA4}"/>
                    </a:ext>
                  </a:extLst>
                </p:cNvPr>
                <p:cNvSpPr txBox="1"/>
                <p:nvPr/>
              </p:nvSpPr>
              <p:spPr>
                <a:xfrm>
                  <a:off x="2720170" y="5498620"/>
                  <a:ext cx="485603"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-12</a:t>
                  </a:r>
                </a:p>
              </p:txBody>
            </p:sp>
            <p:sp>
              <p:nvSpPr>
                <p:cNvPr id="146" name="TextBox 42">
                  <a:extLst>
                    <a:ext uri="{FF2B5EF4-FFF2-40B4-BE49-F238E27FC236}">
                      <a16:creationId xmlns:a16="http://schemas.microsoft.com/office/drawing/2014/main" id="{9F81A2AD-57CF-A16F-F24B-B9CAFC4E6B56}"/>
                    </a:ext>
                  </a:extLst>
                </p:cNvPr>
                <p:cNvSpPr txBox="1"/>
                <p:nvPr/>
              </p:nvSpPr>
              <p:spPr>
                <a:xfrm>
                  <a:off x="3369000" y="5498620"/>
                  <a:ext cx="393699"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a:t>
                  </a:r>
                </a:p>
              </p:txBody>
            </p:sp>
            <p:sp>
              <p:nvSpPr>
                <p:cNvPr id="147" name="TextBox 43">
                  <a:extLst>
                    <a:ext uri="{FF2B5EF4-FFF2-40B4-BE49-F238E27FC236}">
                      <a16:creationId xmlns:a16="http://schemas.microsoft.com/office/drawing/2014/main" id="{44A4891A-B145-D749-79FE-BB40D7FE6AF6}"/>
                    </a:ext>
                  </a:extLst>
                </p:cNvPr>
                <p:cNvSpPr txBox="1"/>
                <p:nvPr/>
              </p:nvSpPr>
              <p:spPr>
                <a:xfrm>
                  <a:off x="4010473" y="5498620"/>
                  <a:ext cx="338128"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0</a:t>
                  </a:r>
                </a:p>
              </p:txBody>
            </p:sp>
            <p:sp>
              <p:nvSpPr>
                <p:cNvPr id="148" name="TextBox 44">
                  <a:extLst>
                    <a:ext uri="{FF2B5EF4-FFF2-40B4-BE49-F238E27FC236}">
                      <a16:creationId xmlns:a16="http://schemas.microsoft.com/office/drawing/2014/main" id="{A09664B8-604F-24A2-C646-C3C9809EA6C1}"/>
                    </a:ext>
                  </a:extLst>
                </p:cNvPr>
                <p:cNvSpPr txBox="1"/>
                <p:nvPr/>
              </p:nvSpPr>
              <p:spPr>
                <a:xfrm>
                  <a:off x="4609187" y="5498620"/>
                  <a:ext cx="338128"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a:t>
                  </a:r>
                </a:p>
              </p:txBody>
            </p:sp>
            <p:sp>
              <p:nvSpPr>
                <p:cNvPr id="149" name="TextBox 45">
                  <a:extLst>
                    <a:ext uri="{FF2B5EF4-FFF2-40B4-BE49-F238E27FC236}">
                      <a16:creationId xmlns:a16="http://schemas.microsoft.com/office/drawing/2014/main" id="{197180FA-BDCA-0044-55D1-0CF9AD6A32BE}"/>
                    </a:ext>
                  </a:extLst>
                </p:cNvPr>
                <p:cNvSpPr txBox="1"/>
                <p:nvPr/>
              </p:nvSpPr>
              <p:spPr>
                <a:xfrm>
                  <a:off x="5180686" y="5498620"/>
                  <a:ext cx="430032"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12</a:t>
                  </a:r>
                </a:p>
              </p:txBody>
            </p:sp>
          </p:grpSp>
          <p:grpSp>
            <p:nvGrpSpPr>
              <p:cNvPr id="121" name="Group 65">
                <a:extLst>
                  <a:ext uri="{FF2B5EF4-FFF2-40B4-BE49-F238E27FC236}">
                    <a16:creationId xmlns:a16="http://schemas.microsoft.com/office/drawing/2014/main" id="{368CFA27-AE71-0675-1FF3-D52379966B9E}"/>
                  </a:ext>
                </a:extLst>
              </p:cNvPr>
              <p:cNvGrpSpPr/>
              <p:nvPr/>
            </p:nvGrpSpPr>
            <p:grpSpPr>
              <a:xfrm>
                <a:off x="7162541" y="5635816"/>
                <a:ext cx="4335413" cy="261611"/>
                <a:chOff x="1215224" y="5635816"/>
                <a:chExt cx="4335413" cy="261611"/>
              </a:xfrm>
            </p:grpSpPr>
            <p:sp>
              <p:nvSpPr>
                <p:cNvPr id="129" name="TextBox 66">
                  <a:extLst>
                    <a:ext uri="{FF2B5EF4-FFF2-40B4-BE49-F238E27FC236}">
                      <a16:creationId xmlns:a16="http://schemas.microsoft.com/office/drawing/2014/main" id="{D2A19263-DFD8-B654-DC7C-909ACCEF0804}"/>
                    </a:ext>
                  </a:extLst>
                </p:cNvPr>
                <p:cNvSpPr txBox="1"/>
                <p:nvPr/>
              </p:nvSpPr>
              <p:spPr>
                <a:xfrm>
                  <a:off x="1540675"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65</a:t>
                  </a:r>
                </a:p>
              </p:txBody>
            </p:sp>
            <p:sp>
              <p:nvSpPr>
                <p:cNvPr id="130" name="TextBox 67">
                  <a:extLst>
                    <a:ext uri="{FF2B5EF4-FFF2-40B4-BE49-F238E27FC236}">
                      <a16:creationId xmlns:a16="http://schemas.microsoft.com/office/drawing/2014/main" id="{B6189211-E9D1-CCF9-C2E9-9EB644357B62}"/>
                    </a:ext>
                  </a:extLst>
                </p:cNvPr>
                <p:cNvSpPr txBox="1"/>
                <p:nvPr/>
              </p:nvSpPr>
              <p:spPr>
                <a:xfrm>
                  <a:off x="2146591"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67</a:t>
                  </a:r>
                </a:p>
              </p:txBody>
            </p:sp>
            <p:sp>
              <p:nvSpPr>
                <p:cNvPr id="131" name="TextBox 68">
                  <a:extLst>
                    <a:ext uri="{FF2B5EF4-FFF2-40B4-BE49-F238E27FC236}">
                      <a16:creationId xmlns:a16="http://schemas.microsoft.com/office/drawing/2014/main" id="{A242BD44-520B-B2BB-8173-B2BC31B8FA54}"/>
                    </a:ext>
                  </a:extLst>
                </p:cNvPr>
                <p:cNvSpPr txBox="1"/>
                <p:nvPr/>
              </p:nvSpPr>
              <p:spPr>
                <a:xfrm>
                  <a:off x="2752508"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68</a:t>
                  </a:r>
                </a:p>
              </p:txBody>
            </p:sp>
            <p:sp>
              <p:nvSpPr>
                <p:cNvPr id="132" name="TextBox 69">
                  <a:extLst>
                    <a:ext uri="{FF2B5EF4-FFF2-40B4-BE49-F238E27FC236}">
                      <a16:creationId xmlns:a16="http://schemas.microsoft.com/office/drawing/2014/main" id="{4EB44DB7-7507-51F5-5EA1-DC4B188305AC}"/>
                    </a:ext>
                  </a:extLst>
                </p:cNvPr>
                <p:cNvSpPr txBox="1"/>
                <p:nvPr/>
              </p:nvSpPr>
              <p:spPr>
                <a:xfrm>
                  <a:off x="3358425"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76</a:t>
                  </a:r>
                </a:p>
              </p:txBody>
            </p:sp>
            <p:sp>
              <p:nvSpPr>
                <p:cNvPr id="133" name="TextBox 70">
                  <a:extLst>
                    <a:ext uri="{FF2B5EF4-FFF2-40B4-BE49-F238E27FC236}">
                      <a16:creationId xmlns:a16="http://schemas.microsoft.com/office/drawing/2014/main" id="{5E36EA5F-CBE6-FBAA-493F-DAA92FD2958C}"/>
                    </a:ext>
                  </a:extLst>
                </p:cNvPr>
                <p:cNvSpPr txBox="1"/>
                <p:nvPr/>
              </p:nvSpPr>
              <p:spPr>
                <a:xfrm>
                  <a:off x="3964342"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80</a:t>
                  </a:r>
                </a:p>
              </p:txBody>
            </p:sp>
            <p:sp>
              <p:nvSpPr>
                <p:cNvPr id="134" name="TextBox 71">
                  <a:extLst>
                    <a:ext uri="{FF2B5EF4-FFF2-40B4-BE49-F238E27FC236}">
                      <a16:creationId xmlns:a16="http://schemas.microsoft.com/office/drawing/2014/main" id="{8D6849CF-3EBA-239E-8762-2F7052E4DE7E}"/>
                    </a:ext>
                  </a:extLst>
                </p:cNvPr>
                <p:cNvSpPr txBox="1"/>
                <p:nvPr/>
              </p:nvSpPr>
              <p:spPr>
                <a:xfrm>
                  <a:off x="4570258"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63</a:t>
                  </a:r>
                </a:p>
              </p:txBody>
            </p:sp>
            <p:sp>
              <p:nvSpPr>
                <p:cNvPr id="135" name="TextBox 72">
                  <a:extLst>
                    <a:ext uri="{FF2B5EF4-FFF2-40B4-BE49-F238E27FC236}">
                      <a16:creationId xmlns:a16="http://schemas.microsoft.com/office/drawing/2014/main" id="{E67F5174-324B-63EC-094C-064E99AD0F22}"/>
                    </a:ext>
                  </a:extLst>
                </p:cNvPr>
                <p:cNvSpPr txBox="1"/>
                <p:nvPr/>
              </p:nvSpPr>
              <p:spPr>
                <a:xfrm>
                  <a:off x="5176174"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38</a:t>
                  </a:r>
                </a:p>
              </p:txBody>
            </p:sp>
            <p:sp>
              <p:nvSpPr>
                <p:cNvPr id="136" name="TextBox 73">
                  <a:extLst>
                    <a:ext uri="{FF2B5EF4-FFF2-40B4-BE49-F238E27FC236}">
                      <a16:creationId xmlns:a16="http://schemas.microsoft.com/office/drawing/2014/main" id="{650999D9-CD91-A574-C53E-18AEEE118E46}"/>
                    </a:ext>
                  </a:extLst>
                </p:cNvPr>
                <p:cNvSpPr txBox="1"/>
                <p:nvPr/>
              </p:nvSpPr>
              <p:spPr>
                <a:xfrm>
                  <a:off x="1215224" y="5635816"/>
                  <a:ext cx="430032" cy="26161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N =</a:t>
                  </a:r>
                </a:p>
              </p:txBody>
            </p:sp>
            <p:sp>
              <p:nvSpPr>
                <p:cNvPr id="137" name="TextBox 74">
                  <a:extLst>
                    <a:ext uri="{FF2B5EF4-FFF2-40B4-BE49-F238E27FC236}">
                      <a16:creationId xmlns:a16="http://schemas.microsoft.com/office/drawing/2014/main" id="{80BA0070-343C-7500-3EE0-AF3C847EE957}"/>
                    </a:ext>
                  </a:extLst>
                </p:cNvPr>
                <p:cNvSpPr txBox="1"/>
                <p:nvPr/>
              </p:nvSpPr>
              <p:spPr>
                <a:xfrm>
                  <a:off x="1843632"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66</a:t>
                  </a:r>
                </a:p>
              </p:txBody>
            </p:sp>
            <p:sp>
              <p:nvSpPr>
                <p:cNvPr id="138" name="TextBox 75">
                  <a:extLst>
                    <a:ext uri="{FF2B5EF4-FFF2-40B4-BE49-F238E27FC236}">
                      <a16:creationId xmlns:a16="http://schemas.microsoft.com/office/drawing/2014/main" id="{42D8D31A-A164-F842-3A61-457AA8A8F7A6}"/>
                    </a:ext>
                  </a:extLst>
                </p:cNvPr>
                <p:cNvSpPr txBox="1"/>
                <p:nvPr/>
              </p:nvSpPr>
              <p:spPr>
                <a:xfrm>
                  <a:off x="2449549"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67</a:t>
                  </a:r>
                </a:p>
              </p:txBody>
            </p:sp>
            <p:sp>
              <p:nvSpPr>
                <p:cNvPr id="139" name="TextBox 76">
                  <a:extLst>
                    <a:ext uri="{FF2B5EF4-FFF2-40B4-BE49-F238E27FC236}">
                      <a16:creationId xmlns:a16="http://schemas.microsoft.com/office/drawing/2014/main" id="{48B0850E-DBBB-3B68-2762-C2AD25D6EFC6}"/>
                    </a:ext>
                  </a:extLst>
                </p:cNvPr>
                <p:cNvSpPr txBox="1"/>
                <p:nvPr/>
              </p:nvSpPr>
              <p:spPr>
                <a:xfrm>
                  <a:off x="3055467"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70</a:t>
                  </a:r>
                </a:p>
              </p:txBody>
            </p:sp>
            <p:sp>
              <p:nvSpPr>
                <p:cNvPr id="140" name="TextBox 77">
                  <a:extLst>
                    <a:ext uri="{FF2B5EF4-FFF2-40B4-BE49-F238E27FC236}">
                      <a16:creationId xmlns:a16="http://schemas.microsoft.com/office/drawing/2014/main" id="{74978D31-888A-E846-9F0B-BAD2460BDF4B}"/>
                    </a:ext>
                  </a:extLst>
                </p:cNvPr>
                <p:cNvSpPr txBox="1"/>
                <p:nvPr/>
              </p:nvSpPr>
              <p:spPr>
                <a:xfrm>
                  <a:off x="3661382"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78</a:t>
                  </a:r>
                </a:p>
              </p:txBody>
            </p:sp>
            <p:sp>
              <p:nvSpPr>
                <p:cNvPr id="141" name="TextBox 78">
                  <a:extLst>
                    <a:ext uri="{FF2B5EF4-FFF2-40B4-BE49-F238E27FC236}">
                      <a16:creationId xmlns:a16="http://schemas.microsoft.com/office/drawing/2014/main" id="{A070DDE6-CC16-E18A-C713-0921016BF3D2}"/>
                    </a:ext>
                  </a:extLst>
                </p:cNvPr>
                <p:cNvSpPr txBox="1"/>
                <p:nvPr/>
              </p:nvSpPr>
              <p:spPr>
                <a:xfrm>
                  <a:off x="4267300"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70</a:t>
                  </a:r>
                </a:p>
              </p:txBody>
            </p:sp>
            <p:sp>
              <p:nvSpPr>
                <p:cNvPr id="142" name="TextBox 79">
                  <a:extLst>
                    <a:ext uri="{FF2B5EF4-FFF2-40B4-BE49-F238E27FC236}">
                      <a16:creationId xmlns:a16="http://schemas.microsoft.com/office/drawing/2014/main" id="{ECE116D7-9AF8-1475-C777-2F8BC3CCF98A}"/>
                    </a:ext>
                  </a:extLst>
                </p:cNvPr>
                <p:cNvSpPr txBox="1"/>
                <p:nvPr/>
              </p:nvSpPr>
              <p:spPr>
                <a:xfrm>
                  <a:off x="4873217" y="5635816"/>
                  <a:ext cx="374463" cy="26161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52</a:t>
                  </a:r>
                </a:p>
              </p:txBody>
            </p:sp>
          </p:grpSp>
          <p:sp>
            <p:nvSpPr>
              <p:cNvPr id="122" name="Freeform 94">
                <a:extLst>
                  <a:ext uri="{FF2B5EF4-FFF2-40B4-BE49-F238E27FC236}">
                    <a16:creationId xmlns:a16="http://schemas.microsoft.com/office/drawing/2014/main" id="{E78A2B87-95D6-9DE1-E577-3789827D6D88}"/>
                  </a:ext>
                </a:extLst>
              </p:cNvPr>
              <p:cNvSpPr/>
              <p:nvPr/>
            </p:nvSpPr>
            <p:spPr>
              <a:xfrm>
                <a:off x="7599115" y="2751475"/>
                <a:ext cx="3713640" cy="1390219"/>
              </a:xfrm>
              <a:custGeom>
                <a:avLst/>
                <a:gdLst>
                  <a:gd name="connsiteX0" fmla="*/ 0 w 4001017"/>
                  <a:gd name="connsiteY0" fmla="*/ 388930 h 1390219"/>
                  <a:gd name="connsiteX1" fmla="*/ 215153 w 4001017"/>
                  <a:gd name="connsiteY1" fmla="*/ 326867 h 1390219"/>
                  <a:gd name="connsiteX2" fmla="*/ 326867 w 4001017"/>
                  <a:gd name="connsiteY2" fmla="*/ 459269 h 1390219"/>
                  <a:gd name="connsiteX3" fmla="*/ 442718 w 4001017"/>
                  <a:gd name="connsiteY3" fmla="*/ 78614 h 1390219"/>
                  <a:gd name="connsiteX4" fmla="*/ 550295 w 4001017"/>
                  <a:gd name="connsiteY4" fmla="*/ 566845 h 1390219"/>
                  <a:gd name="connsiteX5" fmla="*/ 666146 w 4001017"/>
                  <a:gd name="connsiteY5" fmla="*/ 148952 h 1390219"/>
                  <a:gd name="connsiteX6" fmla="*/ 786135 w 4001017"/>
                  <a:gd name="connsiteY6" fmla="*/ 115852 h 1390219"/>
                  <a:gd name="connsiteX7" fmla="*/ 881299 w 4001017"/>
                  <a:gd name="connsiteY7" fmla="*/ 0 h 1390219"/>
                  <a:gd name="connsiteX8" fmla="*/ 1009564 w 4001017"/>
                  <a:gd name="connsiteY8" fmla="*/ 82751 h 1390219"/>
                  <a:gd name="connsiteX9" fmla="*/ 1117140 w 4001017"/>
                  <a:gd name="connsiteY9" fmla="*/ 264804 h 1390219"/>
                  <a:gd name="connsiteX10" fmla="*/ 1220579 w 4001017"/>
                  <a:gd name="connsiteY10" fmla="*/ 347555 h 1390219"/>
                  <a:gd name="connsiteX11" fmla="*/ 1332293 w 4001017"/>
                  <a:gd name="connsiteY11" fmla="*/ 508920 h 1390219"/>
                  <a:gd name="connsiteX12" fmla="*/ 1444007 w 4001017"/>
                  <a:gd name="connsiteY12" fmla="*/ 579258 h 1390219"/>
                  <a:gd name="connsiteX13" fmla="*/ 1555721 w 4001017"/>
                  <a:gd name="connsiteY13" fmla="*/ 475819 h 1390219"/>
                  <a:gd name="connsiteX14" fmla="*/ 1667435 w 4001017"/>
                  <a:gd name="connsiteY14" fmla="*/ 570983 h 1390219"/>
                  <a:gd name="connsiteX15" fmla="*/ 1775012 w 4001017"/>
                  <a:gd name="connsiteY15" fmla="*/ 331005 h 1390219"/>
                  <a:gd name="connsiteX16" fmla="*/ 1890863 w 4001017"/>
                  <a:gd name="connsiteY16" fmla="*/ 442719 h 1390219"/>
                  <a:gd name="connsiteX17" fmla="*/ 2002577 w 4001017"/>
                  <a:gd name="connsiteY17" fmla="*/ 860612 h 1390219"/>
                  <a:gd name="connsiteX18" fmla="*/ 2110154 w 4001017"/>
                  <a:gd name="connsiteY18" fmla="*/ 599946 h 1390219"/>
                  <a:gd name="connsiteX19" fmla="*/ 2226005 w 4001017"/>
                  <a:gd name="connsiteY19" fmla="*/ 835787 h 1390219"/>
                  <a:gd name="connsiteX20" fmla="*/ 2337719 w 4001017"/>
                  <a:gd name="connsiteY20" fmla="*/ 810961 h 1390219"/>
                  <a:gd name="connsiteX21" fmla="*/ 2445296 w 4001017"/>
                  <a:gd name="connsiteY21" fmla="*/ 595808 h 1390219"/>
                  <a:gd name="connsiteX22" fmla="*/ 2676999 w 4001017"/>
                  <a:gd name="connsiteY22" fmla="*/ 906125 h 1390219"/>
                  <a:gd name="connsiteX23" fmla="*/ 2792850 w 4001017"/>
                  <a:gd name="connsiteY23" fmla="*/ 947501 h 1390219"/>
                  <a:gd name="connsiteX24" fmla="*/ 2900427 w 4001017"/>
                  <a:gd name="connsiteY24" fmla="*/ 1241267 h 1390219"/>
                  <a:gd name="connsiteX25" fmla="*/ 2999728 w 4001017"/>
                  <a:gd name="connsiteY25" fmla="*/ 1137828 h 1390219"/>
                  <a:gd name="connsiteX26" fmla="*/ 3123855 w 4001017"/>
                  <a:gd name="connsiteY26" fmla="*/ 1307468 h 1390219"/>
                  <a:gd name="connsiteX27" fmla="*/ 3227294 w 4001017"/>
                  <a:gd name="connsiteY27" fmla="*/ 1390219 h 1390219"/>
                  <a:gd name="connsiteX28" fmla="*/ 3339008 w 4001017"/>
                  <a:gd name="connsiteY28" fmla="*/ 1332293 h 1390219"/>
                  <a:gd name="connsiteX29" fmla="*/ 3454859 w 4001017"/>
                  <a:gd name="connsiteY29" fmla="*/ 1195754 h 1390219"/>
                  <a:gd name="connsiteX30" fmla="*/ 3715526 w 4001017"/>
                  <a:gd name="connsiteY30" fmla="*/ 1129553 h 1390219"/>
                  <a:gd name="connsiteX31" fmla="*/ 3897578 w 4001017"/>
                  <a:gd name="connsiteY31" fmla="*/ 1071627 h 1390219"/>
                  <a:gd name="connsiteX32" fmla="*/ 4001017 w 4001017"/>
                  <a:gd name="connsiteY32" fmla="*/ 980601 h 1390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001017" h="1390219">
                    <a:moveTo>
                      <a:pt x="0" y="388930"/>
                    </a:moveTo>
                    <a:lnTo>
                      <a:pt x="215153" y="326867"/>
                    </a:lnTo>
                    <a:lnTo>
                      <a:pt x="326867" y="459269"/>
                    </a:lnTo>
                    <a:lnTo>
                      <a:pt x="442718" y="78614"/>
                    </a:lnTo>
                    <a:lnTo>
                      <a:pt x="550295" y="566845"/>
                    </a:lnTo>
                    <a:lnTo>
                      <a:pt x="666146" y="148952"/>
                    </a:lnTo>
                    <a:lnTo>
                      <a:pt x="786135" y="115852"/>
                    </a:lnTo>
                    <a:lnTo>
                      <a:pt x="881299" y="0"/>
                    </a:lnTo>
                    <a:lnTo>
                      <a:pt x="1009564" y="82751"/>
                    </a:lnTo>
                    <a:lnTo>
                      <a:pt x="1117140" y="264804"/>
                    </a:lnTo>
                    <a:lnTo>
                      <a:pt x="1220579" y="347555"/>
                    </a:lnTo>
                    <a:lnTo>
                      <a:pt x="1332293" y="508920"/>
                    </a:lnTo>
                    <a:lnTo>
                      <a:pt x="1444007" y="579258"/>
                    </a:lnTo>
                    <a:lnTo>
                      <a:pt x="1555721" y="475819"/>
                    </a:lnTo>
                    <a:lnTo>
                      <a:pt x="1667435" y="570983"/>
                    </a:lnTo>
                    <a:lnTo>
                      <a:pt x="1775012" y="331005"/>
                    </a:lnTo>
                    <a:lnTo>
                      <a:pt x="1890863" y="442719"/>
                    </a:lnTo>
                    <a:lnTo>
                      <a:pt x="2002577" y="860612"/>
                    </a:lnTo>
                    <a:lnTo>
                      <a:pt x="2110154" y="599946"/>
                    </a:lnTo>
                    <a:lnTo>
                      <a:pt x="2226005" y="835787"/>
                    </a:lnTo>
                    <a:lnTo>
                      <a:pt x="2337719" y="810961"/>
                    </a:lnTo>
                    <a:lnTo>
                      <a:pt x="2445296" y="595808"/>
                    </a:lnTo>
                    <a:lnTo>
                      <a:pt x="2676999" y="906125"/>
                    </a:lnTo>
                    <a:lnTo>
                      <a:pt x="2792850" y="947501"/>
                    </a:lnTo>
                    <a:lnTo>
                      <a:pt x="2900427" y="1241267"/>
                    </a:lnTo>
                    <a:lnTo>
                      <a:pt x="2999728" y="1137828"/>
                    </a:lnTo>
                    <a:lnTo>
                      <a:pt x="3123855" y="1307468"/>
                    </a:lnTo>
                    <a:lnTo>
                      <a:pt x="3227294" y="1390219"/>
                    </a:lnTo>
                    <a:lnTo>
                      <a:pt x="3339008" y="1332293"/>
                    </a:lnTo>
                    <a:lnTo>
                      <a:pt x="3454859" y="1195754"/>
                    </a:lnTo>
                    <a:lnTo>
                      <a:pt x="3715526" y="1129553"/>
                    </a:lnTo>
                    <a:lnTo>
                      <a:pt x="3897578" y="1071627"/>
                    </a:lnTo>
                    <a:lnTo>
                      <a:pt x="4001017" y="980601"/>
                    </a:lnTo>
                  </a:path>
                </a:pathLst>
              </a:custGeom>
              <a:noFill/>
              <a:ln w="28575" cap="rn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123" name="Group 87">
                <a:extLst>
                  <a:ext uri="{FF2B5EF4-FFF2-40B4-BE49-F238E27FC236}">
                    <a16:creationId xmlns:a16="http://schemas.microsoft.com/office/drawing/2014/main" id="{A7A2B419-5F06-BBDF-E59C-8FB425A499E9}"/>
                  </a:ext>
                </a:extLst>
              </p:cNvPr>
              <p:cNvGrpSpPr/>
              <p:nvPr/>
            </p:nvGrpSpPr>
            <p:grpSpPr>
              <a:xfrm>
                <a:off x="9344186" y="3145934"/>
                <a:ext cx="1514793" cy="2075345"/>
                <a:chOff x="3387863" y="3145934"/>
                <a:chExt cx="1514793" cy="2075345"/>
              </a:xfrm>
            </p:grpSpPr>
            <p:grpSp>
              <p:nvGrpSpPr>
                <p:cNvPr id="125" name="Group 89">
                  <a:extLst>
                    <a:ext uri="{FF2B5EF4-FFF2-40B4-BE49-F238E27FC236}">
                      <a16:creationId xmlns:a16="http://schemas.microsoft.com/office/drawing/2014/main" id="{E40D361E-AF3E-395A-1536-4DC28DF3B2D8}"/>
                    </a:ext>
                  </a:extLst>
                </p:cNvPr>
                <p:cNvGrpSpPr/>
                <p:nvPr/>
              </p:nvGrpSpPr>
              <p:grpSpPr>
                <a:xfrm>
                  <a:off x="3623850" y="3751064"/>
                  <a:ext cx="1054135" cy="1470215"/>
                  <a:chOff x="4239873" y="3751064"/>
                  <a:chExt cx="1054135" cy="1470215"/>
                </a:xfrm>
              </p:grpSpPr>
              <p:sp>
                <p:nvSpPr>
                  <p:cNvPr id="127" name="TextBox 91">
                    <a:extLst>
                      <a:ext uri="{FF2B5EF4-FFF2-40B4-BE49-F238E27FC236}">
                        <a16:creationId xmlns:a16="http://schemas.microsoft.com/office/drawing/2014/main" id="{138C0D56-5D6C-0007-AFD1-72B362FBA160}"/>
                      </a:ext>
                    </a:extLst>
                  </p:cNvPr>
                  <p:cNvSpPr txBox="1"/>
                  <p:nvPr/>
                </p:nvSpPr>
                <p:spPr>
                  <a:xfrm>
                    <a:off x="4239873" y="4882724"/>
                    <a:ext cx="1054135" cy="338555"/>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a:ln>
                          <a:noFill/>
                        </a:ln>
                        <a:solidFill>
                          <a:srgbClr val="ED6C4E"/>
                        </a:solidFill>
                        <a:effectLst/>
                        <a:uLnTx/>
                        <a:uFillTx/>
                        <a:latin typeface="Arial" panose="020B0604020202020204" pitchFamily="34" charset="0"/>
                        <a:ea typeface="+mn-ea"/>
                        <a:cs typeface="Arial" panose="020B0604020202020204" pitchFamily="34" charset="0"/>
                      </a:rPr>
                      <a:t>Diagnose</a:t>
                    </a:r>
                  </a:p>
                </p:txBody>
              </p:sp>
              <p:cxnSp>
                <p:nvCxnSpPr>
                  <p:cNvPr id="128" name="Straight Arrow Connector 92">
                    <a:extLst>
                      <a:ext uri="{FF2B5EF4-FFF2-40B4-BE49-F238E27FC236}">
                        <a16:creationId xmlns:a16="http://schemas.microsoft.com/office/drawing/2014/main" id="{B533639B-3F00-29E6-186D-0522037C7423}"/>
                      </a:ext>
                    </a:extLst>
                  </p:cNvPr>
                  <p:cNvCxnSpPr>
                    <a:cxnSpLocks/>
                  </p:cNvCxnSpPr>
                  <p:nvPr/>
                </p:nvCxnSpPr>
                <p:spPr>
                  <a:xfrm flipH="1" flipV="1">
                    <a:off x="4762576" y="3751064"/>
                    <a:ext cx="1" cy="1167787"/>
                  </a:xfrm>
                  <a:prstGeom prst="straightConnector1">
                    <a:avLst/>
                  </a:prstGeom>
                  <a:ln w="19050">
                    <a:solidFill>
                      <a:schemeClr val="accent3"/>
                    </a:solidFill>
                    <a:prstDash val="solid"/>
                    <a:round/>
                    <a:headEnd type="none" w="med" len="sm"/>
                    <a:tailEnd type="triangle" w="lg" len="med"/>
                  </a:ln>
                </p:spPr>
                <p:style>
                  <a:lnRef idx="1">
                    <a:schemeClr val="dk1"/>
                  </a:lnRef>
                  <a:fillRef idx="0">
                    <a:schemeClr val="dk1"/>
                  </a:fillRef>
                  <a:effectRef idx="0">
                    <a:schemeClr val="dk1"/>
                  </a:effectRef>
                  <a:fontRef idx="minor">
                    <a:schemeClr val="tx1"/>
                  </a:fontRef>
                </p:style>
              </p:cxnSp>
            </p:grpSp>
            <p:sp>
              <p:nvSpPr>
                <p:cNvPr id="126" name="Rectangle 90">
                  <a:extLst>
                    <a:ext uri="{FF2B5EF4-FFF2-40B4-BE49-F238E27FC236}">
                      <a16:creationId xmlns:a16="http://schemas.microsoft.com/office/drawing/2014/main" id="{18755829-9016-1153-FF32-241C71D3A04D}"/>
                    </a:ext>
                  </a:extLst>
                </p:cNvPr>
                <p:cNvSpPr/>
                <p:nvPr/>
              </p:nvSpPr>
              <p:spPr>
                <a:xfrm>
                  <a:off x="3387863" y="3145934"/>
                  <a:ext cx="1514793" cy="1212163"/>
                </a:xfrm>
                <a:prstGeom prst="rect">
                  <a:avLst/>
                </a:prstGeom>
                <a:noFill/>
                <a:ln w="19050">
                  <a:solidFill>
                    <a:srgbClr val="80C1E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grpSp>
        <p:sp>
          <p:nvSpPr>
            <p:cNvPr id="117" name="TextBox 105">
              <a:extLst>
                <a:ext uri="{FF2B5EF4-FFF2-40B4-BE49-F238E27FC236}">
                  <a16:creationId xmlns:a16="http://schemas.microsoft.com/office/drawing/2014/main" id="{4071C916-F717-8739-4098-4637EE38619F}"/>
                </a:ext>
              </a:extLst>
            </p:cNvPr>
            <p:cNvSpPr txBox="1"/>
            <p:nvPr/>
          </p:nvSpPr>
          <p:spPr>
            <a:xfrm>
              <a:off x="8110791" y="5919297"/>
              <a:ext cx="2994837" cy="328295"/>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Zeit </a:t>
              </a:r>
              <a:r>
                <a:rPr kumimoji="0" lang="en-US" sz="1000" b="0" i="0" u="none" strike="noStrike" kern="1200" cap="none" spc="0" normalizeH="0" baseline="0" noProof="0" dirty="0" err="1">
                  <a:ln>
                    <a:noFill/>
                  </a:ln>
                  <a:solidFill>
                    <a:srgbClr val="404040"/>
                  </a:solidFill>
                  <a:effectLst/>
                  <a:uLnTx/>
                  <a:uFillTx/>
                  <a:latin typeface="Arial" panose="020B0604020202020204" pitchFamily="34" charset="0"/>
                  <a:ea typeface="+mn-ea"/>
                  <a:cs typeface="Arial" panose="020B0604020202020204" pitchFamily="34" charset="0"/>
                </a:rPr>
                <a:t>vor</a:t>
              </a:r>
              <a:r>
                <a:rPr kumimoji="0" lang="en-US" sz="1000"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a:t>
              </a:r>
              <a:r>
                <a:rPr kumimoji="0" lang="en-US" sz="1000" b="0" i="0" u="none" strike="noStrike" kern="1200" cap="none" spc="0" normalizeH="0" baseline="0" noProof="0" dirty="0" err="1">
                  <a:ln>
                    <a:noFill/>
                  </a:ln>
                  <a:solidFill>
                    <a:srgbClr val="404040"/>
                  </a:solidFill>
                  <a:effectLst/>
                  <a:uLnTx/>
                  <a:uFillTx/>
                  <a:latin typeface="Arial" panose="020B0604020202020204" pitchFamily="34" charset="0"/>
                  <a:ea typeface="+mn-ea"/>
                  <a:cs typeface="Arial" panose="020B0604020202020204" pitchFamily="34" charset="0"/>
                </a:rPr>
                <a:t>nach</a:t>
              </a:r>
              <a:r>
                <a:rPr kumimoji="0" lang="en-US" sz="1000"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 der Diagnose [</a:t>
              </a:r>
              <a:r>
                <a:rPr kumimoji="0" lang="en-US" sz="1000" b="0" i="0" u="none" strike="noStrike" kern="1200" cap="none" spc="0" normalizeH="0" baseline="0" noProof="0" dirty="0" err="1">
                  <a:ln>
                    <a:noFill/>
                  </a:ln>
                  <a:solidFill>
                    <a:srgbClr val="404040"/>
                  </a:solidFill>
                  <a:effectLst/>
                  <a:uLnTx/>
                  <a:uFillTx/>
                  <a:latin typeface="Arial" panose="020B0604020202020204" pitchFamily="34" charset="0"/>
                  <a:ea typeface="+mn-ea"/>
                  <a:cs typeface="Arial" panose="020B0604020202020204" pitchFamily="34" charset="0"/>
                </a:rPr>
                <a:t>Monate</a:t>
              </a:r>
              <a:r>
                <a:rPr kumimoji="0" lang="en-US" sz="1000"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rPr>
                <a:t>]</a:t>
              </a:r>
            </a:p>
          </p:txBody>
        </p:sp>
      </p:grpSp>
      <p:sp>
        <p:nvSpPr>
          <p:cNvPr id="152" name="TextBox 101">
            <a:extLst>
              <a:ext uri="{FF2B5EF4-FFF2-40B4-BE49-F238E27FC236}">
                <a16:creationId xmlns:a16="http://schemas.microsoft.com/office/drawing/2014/main" id="{739ECEC0-D5D8-6166-23B0-0D4E89B75A1A}"/>
              </a:ext>
            </a:extLst>
          </p:cNvPr>
          <p:cNvSpPr txBox="1"/>
          <p:nvPr/>
        </p:nvSpPr>
        <p:spPr>
          <a:xfrm>
            <a:off x="5796986" y="2784179"/>
            <a:ext cx="866502" cy="542456"/>
          </a:xfrm>
          <a:prstGeom prst="rect">
            <a:avLst/>
          </a:prstGeom>
          <a:noFill/>
        </p:spPr>
        <p:txBody>
          <a:bodyPr wrap="squar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srgbClr val="2198DD"/>
                </a:solidFill>
                <a:effectLst/>
                <a:uLnTx/>
                <a:uFillTx/>
                <a:latin typeface="Arial" panose="020B0604020202020204" pitchFamily="34" charset="0"/>
                <a:ea typeface="+mn-ea"/>
                <a:cs typeface="Arial" panose="020B0604020202020204" pitchFamily="34" charset="0"/>
              </a:rPr>
              <a:t>Fenster des </a:t>
            </a:r>
            <a:r>
              <a:rPr kumimoji="0" lang="en-US" sz="975" b="0" i="0" u="none" strike="noStrike" kern="1200" cap="none" spc="0" normalizeH="0" baseline="0" noProof="0" err="1">
                <a:ln>
                  <a:noFill/>
                </a:ln>
                <a:solidFill>
                  <a:srgbClr val="2198DD"/>
                </a:solidFill>
                <a:effectLst/>
                <a:uLnTx/>
                <a:uFillTx/>
                <a:latin typeface="Arial" panose="020B0604020202020204" pitchFamily="34" charset="0"/>
                <a:ea typeface="+mn-ea"/>
                <a:cs typeface="Arial" panose="020B0604020202020204" pitchFamily="34" charset="0"/>
              </a:rPr>
              <a:t>raschen</a:t>
            </a:r>
            <a:r>
              <a:rPr kumimoji="0" lang="en-US" sz="975" b="0" i="0" u="none" strike="noStrike" kern="1200" cap="none" spc="0" normalizeH="0" baseline="0" noProof="0">
                <a:ln>
                  <a:noFill/>
                </a:ln>
                <a:solidFill>
                  <a:srgbClr val="2198DD"/>
                </a:solidFill>
                <a:effectLst/>
                <a:uLnTx/>
                <a:uFillTx/>
                <a:latin typeface="Arial" panose="020B0604020202020204" pitchFamily="34" charset="0"/>
                <a:ea typeface="+mn-ea"/>
                <a:cs typeface="Arial" panose="020B0604020202020204" pitchFamily="34" charset="0"/>
              </a:rPr>
              <a:t> </a:t>
            </a:r>
            <a:r>
              <a:rPr kumimoji="0" lang="en-US" sz="975" b="0" i="0" u="none" strike="noStrike" kern="1200" cap="none" spc="0" normalizeH="0" baseline="0" noProof="0" err="1">
                <a:ln>
                  <a:noFill/>
                </a:ln>
                <a:solidFill>
                  <a:srgbClr val="2198DD"/>
                </a:solidFill>
                <a:effectLst/>
                <a:uLnTx/>
                <a:uFillTx/>
                <a:latin typeface="Arial" panose="020B0604020202020204" pitchFamily="34" charset="0"/>
                <a:ea typeface="+mn-ea"/>
                <a:cs typeface="Arial" panose="020B0604020202020204" pitchFamily="34" charset="0"/>
              </a:rPr>
              <a:t>Rückgangs</a:t>
            </a:r>
            <a:endParaRPr kumimoji="0" lang="en-US" sz="975" b="0" i="0" u="none" strike="noStrike" kern="1200" cap="none" spc="0" normalizeH="0" baseline="0" noProof="0">
              <a:ln>
                <a:noFill/>
              </a:ln>
              <a:solidFill>
                <a:srgbClr val="2198DD"/>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608832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4A4563-ACC2-11CE-49B8-5666E67B54C6}"/>
            </a:ext>
          </a:extLst>
        </p:cNvPr>
        <p:cNvGrpSpPr/>
        <p:nvPr/>
      </p:nvGrpSpPr>
      <p:grpSpPr>
        <a:xfrm>
          <a:off x="0" y="0"/>
          <a:ext cx="0" cy="0"/>
          <a:chOff x="0" y="0"/>
          <a:chExt cx="0" cy="0"/>
        </a:xfrm>
      </p:grpSpPr>
      <p:sp>
        <p:nvSpPr>
          <p:cNvPr id="9" name="Textplatzhalter 9">
            <a:extLst>
              <a:ext uri="{FF2B5EF4-FFF2-40B4-BE49-F238E27FC236}">
                <a16:creationId xmlns:a16="http://schemas.microsoft.com/office/drawing/2014/main" id="{09CC347F-4462-FA05-6099-A53FACC1C042}"/>
              </a:ext>
            </a:extLst>
          </p:cNvPr>
          <p:cNvSpPr txBox="1">
            <a:spLocks/>
          </p:cNvSpPr>
          <p:nvPr/>
        </p:nvSpPr>
        <p:spPr>
          <a:xfrm>
            <a:off x="314409" y="114099"/>
            <a:ext cx="8414916"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Metabolische Verschlechterung kann bis zu 1 Jahr vor der T1D-Diagnose Stadium 3 beobachtet werden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202" name="TextBox 26">
            <a:extLst>
              <a:ext uri="{FF2B5EF4-FFF2-40B4-BE49-F238E27FC236}">
                <a16:creationId xmlns:a16="http://schemas.microsoft.com/office/drawing/2014/main" id="{46D95CE0-CFFB-16B5-042A-BD5CF0761D19}"/>
              </a:ext>
            </a:extLst>
          </p:cNvPr>
          <p:cNvSpPr txBox="1"/>
          <p:nvPr/>
        </p:nvSpPr>
        <p:spPr>
          <a:xfrm>
            <a:off x="3316628" y="1611938"/>
            <a:ext cx="1998000" cy="223804"/>
          </a:xfrm>
          <a:prstGeom prst="rect">
            <a:avLst/>
          </a:prstGeom>
          <a:noFill/>
        </p:spPr>
        <p:txBody>
          <a:bodyPr wrap="square" lIns="0" tIns="0" rIns="0" bIns="54000" rtlCol="0" anchor="b" anchorCtr="0">
            <a:spAutoFit/>
          </a:bodyPr>
          <a:lstStyle/>
          <a:p>
            <a:pPr algn="ctr" defTabSz="685800">
              <a:spcBef>
                <a:spcPct val="0"/>
              </a:spcBef>
              <a:spcAft>
                <a:spcPct val="0"/>
              </a:spcAft>
              <a:defRPr/>
            </a:pPr>
            <a:r>
              <a:rPr lang="de" sz="1100" b="1">
                <a:solidFill>
                  <a:srgbClr val="404040"/>
                </a:solidFill>
                <a:uFill>
                  <a:solidFill>
                    <a:prstClr val="black">
                      <a:alpha val="0"/>
                    </a:prstClr>
                  </a:solidFill>
                </a:uFill>
                <a:ea typeface="Arial"/>
                <a:cs typeface="Arial"/>
              </a:rPr>
              <a:t>2h-pp-BZ</a:t>
            </a:r>
          </a:p>
        </p:txBody>
      </p:sp>
      <p:sp>
        <p:nvSpPr>
          <p:cNvPr id="201" name="TextBox 25">
            <a:extLst>
              <a:ext uri="{FF2B5EF4-FFF2-40B4-BE49-F238E27FC236}">
                <a16:creationId xmlns:a16="http://schemas.microsoft.com/office/drawing/2014/main" id="{E0F2DCB4-FCE7-BEE3-C03F-4F7CE69348E4}"/>
              </a:ext>
            </a:extLst>
          </p:cNvPr>
          <p:cNvSpPr txBox="1"/>
          <p:nvPr/>
        </p:nvSpPr>
        <p:spPr>
          <a:xfrm>
            <a:off x="534799" y="1611938"/>
            <a:ext cx="1998000" cy="223804"/>
          </a:xfrm>
          <a:prstGeom prst="rect">
            <a:avLst/>
          </a:prstGeom>
          <a:noFill/>
        </p:spPr>
        <p:txBody>
          <a:bodyPr wrap="square" lIns="0" tIns="0" rIns="0" bIns="54000" rtlCol="0" anchor="b" anchorCtr="0">
            <a:spAutoFit/>
          </a:bodyPr>
          <a:lstStyle/>
          <a:p>
            <a:pPr algn="ctr" defTabSz="685800">
              <a:spcBef>
                <a:spcPct val="0"/>
              </a:spcBef>
              <a:spcAft>
                <a:spcPct val="0"/>
              </a:spcAft>
              <a:defRPr/>
            </a:pPr>
            <a:r>
              <a:rPr lang="de" sz="1100" b="1">
                <a:solidFill>
                  <a:srgbClr val="404040"/>
                </a:solidFill>
                <a:uFill>
                  <a:solidFill>
                    <a:prstClr val="black">
                      <a:alpha val="0"/>
                    </a:prstClr>
                  </a:solidFill>
                </a:uFill>
                <a:ea typeface="Arial"/>
                <a:cs typeface="Arial"/>
              </a:rPr>
              <a:t>NBZ</a:t>
            </a:r>
          </a:p>
        </p:txBody>
      </p:sp>
      <p:sp>
        <p:nvSpPr>
          <p:cNvPr id="31" name="TextBox 170">
            <a:extLst>
              <a:ext uri="{FF2B5EF4-FFF2-40B4-BE49-F238E27FC236}">
                <a16:creationId xmlns:a16="http://schemas.microsoft.com/office/drawing/2014/main" id="{0733CFEB-2818-C2C9-5D93-D0AB9F114836}"/>
              </a:ext>
            </a:extLst>
          </p:cNvPr>
          <p:cNvSpPr txBox="1"/>
          <p:nvPr/>
        </p:nvSpPr>
        <p:spPr>
          <a:xfrm>
            <a:off x="400473" y="993026"/>
            <a:ext cx="8280064" cy="405000"/>
          </a:xfrm>
          <a:prstGeom prst="roundRect">
            <a:avLst>
              <a:gd name="adj" fmla="val 50000"/>
            </a:avLst>
          </a:prstGeom>
          <a:solidFill>
            <a:srgbClr val="2F3651"/>
          </a:solidFill>
        </p:spPr>
        <p:txBody>
          <a:bodyPr wrap="square" lIns="27000" tIns="27000" rIns="27000" bIns="27000" rtlCol="0" anchor="ctr">
            <a:noAutofit/>
          </a:bodyPr>
          <a:lstStyle/>
          <a:p>
            <a:pPr marL="0" marR="0" lvl="0" indent="0" algn="ctr" defTabSz="685800" eaLnBrk="1" fontAlgn="auto" latinLnBrk="0" hangingPunct="1">
              <a:lnSpc>
                <a:spcPct val="90000"/>
              </a:lnSpc>
              <a:spcBef>
                <a:spcPct val="0"/>
              </a:spcBef>
              <a:spcAft>
                <a:spcPct val="0"/>
              </a:spcAft>
              <a:buClrTx/>
              <a:buSzTx/>
              <a:buFontTx/>
              <a:buNone/>
              <a:tabLst/>
              <a:defRPr/>
            </a:pPr>
            <a:r>
              <a:rPr kumimoji="0" lang="de" sz="1100" b="0" i="0" u="none" strike="noStrike" kern="0" cap="none" spc="0" normalizeH="0" baseline="0" noProof="0">
                <a:ln>
                  <a:noFill/>
                </a:ln>
                <a:solidFill>
                  <a:srgbClr val="FFFFFF"/>
                </a:solidFill>
                <a:effectLst/>
                <a:uLnTx/>
                <a:uFill>
                  <a:solidFill>
                    <a:prstClr val="black">
                      <a:alpha val="0"/>
                    </a:prstClr>
                  </a:solidFill>
                </a:uFill>
                <a:ea typeface="Arial"/>
                <a:cs typeface="Arial"/>
              </a:rPr>
              <a:t>Longitudinaler Verlauf der Stoffwechselverschlechterung bei einer Untergruppe von I</a:t>
            </a:r>
            <a:r>
              <a:rPr kumimoji="0" lang="de-DE" sz="1100" b="0" i="0" u="none" strike="noStrike" kern="0" cap="none" spc="0" normalizeH="0" baseline="0" noProof="0">
                <a:ln>
                  <a:noFill/>
                </a:ln>
                <a:solidFill>
                  <a:srgbClr val="FFFFFF"/>
                </a:solidFill>
                <a:effectLst/>
                <a:uLnTx/>
                <a:uFill>
                  <a:solidFill>
                    <a:prstClr val="black">
                      <a:alpha val="0"/>
                    </a:prstClr>
                  </a:solidFill>
                </a:uFill>
                <a:ea typeface="Arial"/>
                <a:cs typeface="Arial"/>
              </a:rPr>
              <a:t>A</a:t>
            </a:r>
            <a:r>
              <a:rPr kumimoji="0" lang="de" sz="1100" b="0" i="0" u="none" strike="noStrike" kern="0" cap="none" spc="0" normalizeH="0" baseline="0" noProof="0">
                <a:ln>
                  <a:noFill/>
                </a:ln>
                <a:solidFill>
                  <a:srgbClr val="FFFFFF"/>
                </a:solidFill>
                <a:effectLst/>
                <a:uLnTx/>
                <a:uFill>
                  <a:solidFill>
                    <a:prstClr val="black">
                      <a:alpha val="0"/>
                    </a:prstClr>
                  </a:solidFill>
                </a:uFill>
                <a:ea typeface="Arial"/>
                <a:cs typeface="Arial"/>
              </a:rPr>
              <a:t>k-positiven Personen, </a:t>
            </a:r>
          </a:p>
          <a:p>
            <a:pPr marL="0" marR="0" lvl="0" indent="0" algn="ctr" defTabSz="685800" eaLnBrk="1" fontAlgn="auto" latinLnBrk="0" hangingPunct="1">
              <a:lnSpc>
                <a:spcPct val="90000"/>
              </a:lnSpc>
              <a:spcBef>
                <a:spcPct val="0"/>
              </a:spcBef>
              <a:spcAft>
                <a:spcPct val="0"/>
              </a:spcAft>
              <a:buClrTx/>
              <a:buSzTx/>
              <a:buFontTx/>
              <a:buNone/>
              <a:tabLst/>
              <a:defRPr/>
            </a:pPr>
            <a:r>
              <a:rPr kumimoji="0" lang="de-DE" sz="1100" b="0" i="0" u="none" strike="noStrike" kern="0" cap="none" spc="0" normalizeH="0" baseline="0" noProof="0">
                <a:ln>
                  <a:noFill/>
                </a:ln>
                <a:solidFill>
                  <a:srgbClr val="FFFFFF"/>
                </a:solidFill>
                <a:effectLst/>
                <a:uLnTx/>
                <a:uFill>
                  <a:solidFill>
                    <a:prstClr val="black">
                      <a:alpha val="0"/>
                    </a:prstClr>
                  </a:solidFill>
                </a:uFill>
                <a:ea typeface="Arial"/>
                <a:cs typeface="Arial"/>
              </a:rPr>
              <a:t>d</a:t>
            </a:r>
            <a:r>
              <a:rPr kumimoji="0" lang="de" sz="1100" b="0" i="0" u="none" strike="noStrike" kern="0" cap="none" spc="0" normalizeH="0" baseline="0" noProof="0">
                <a:ln>
                  <a:noFill/>
                </a:ln>
                <a:solidFill>
                  <a:srgbClr val="FFFFFF"/>
                </a:solidFill>
                <a:effectLst/>
                <a:uLnTx/>
                <a:uFill>
                  <a:solidFill>
                    <a:prstClr val="black">
                      <a:alpha val="0"/>
                    </a:prstClr>
                  </a:solidFill>
                </a:uFill>
                <a:ea typeface="Arial"/>
                <a:cs typeface="Arial"/>
              </a:rPr>
              <a:t>eren T1D nach ≥ 5 Jahren Nachbeobachtung zu Stadium 3 fortgeschritten ist</a:t>
            </a:r>
            <a:r>
              <a:rPr kumimoji="0" lang="de" sz="1100" b="0" i="0" u="none" strike="noStrike" kern="0" cap="none" spc="0" normalizeH="0" baseline="30000" noProof="0">
                <a:ln>
                  <a:noFill/>
                </a:ln>
                <a:solidFill>
                  <a:srgbClr val="FFFFFF"/>
                </a:solidFill>
                <a:effectLst/>
                <a:uLnTx/>
                <a:uFill>
                  <a:solidFill>
                    <a:prstClr val="black">
                      <a:alpha val="0"/>
                    </a:prstClr>
                  </a:solidFill>
                </a:uFill>
                <a:ea typeface="Arial"/>
                <a:cs typeface="Arial"/>
              </a:rPr>
              <a:t>1</a:t>
            </a:r>
          </a:p>
        </p:txBody>
      </p:sp>
      <p:graphicFrame>
        <p:nvGraphicFramePr>
          <p:cNvPr id="91" name="GR1">
            <a:extLst>
              <a:ext uri="{FF2B5EF4-FFF2-40B4-BE49-F238E27FC236}">
                <a16:creationId xmlns:a16="http://schemas.microsoft.com/office/drawing/2014/main" id="{A9B92E81-D906-B290-F171-B603BA4BD604}"/>
              </a:ext>
            </a:extLst>
          </p:cNvPr>
          <p:cNvGraphicFramePr/>
          <p:nvPr>
            <p:extLst>
              <p:ext uri="{D42A27DB-BD31-4B8C-83A1-F6EECF244321}">
                <p14:modId xmlns:p14="http://schemas.microsoft.com/office/powerpoint/2010/main" val="1030032645"/>
              </p:ext>
            </p:extLst>
          </p:nvPr>
        </p:nvGraphicFramePr>
        <p:xfrm>
          <a:off x="288801" y="1543321"/>
          <a:ext cx="2701019" cy="2939867"/>
        </p:xfrm>
        <a:graphic>
          <a:graphicData uri="http://schemas.openxmlformats.org/drawingml/2006/chart">
            <c:chart xmlns:c="http://schemas.openxmlformats.org/drawingml/2006/chart" xmlns:r="http://schemas.openxmlformats.org/officeDocument/2006/relationships" r:id="rId3"/>
          </a:graphicData>
        </a:graphic>
      </p:graphicFrame>
      <p:grpSp>
        <p:nvGrpSpPr>
          <p:cNvPr id="92" name="GR1 Linea">
            <a:extLst>
              <a:ext uri="{FF2B5EF4-FFF2-40B4-BE49-F238E27FC236}">
                <a16:creationId xmlns:a16="http://schemas.microsoft.com/office/drawing/2014/main" id="{D9108A83-834B-E639-7662-2B3C37E1AA2E}"/>
              </a:ext>
            </a:extLst>
          </p:cNvPr>
          <p:cNvGrpSpPr/>
          <p:nvPr/>
        </p:nvGrpSpPr>
        <p:grpSpPr>
          <a:xfrm>
            <a:off x="594772" y="1955473"/>
            <a:ext cx="1919326" cy="860860"/>
            <a:chOff x="742925" y="2579662"/>
            <a:chExt cx="2559101" cy="1147813"/>
          </a:xfrm>
        </p:grpSpPr>
        <p:sp>
          <p:nvSpPr>
            <p:cNvPr id="93" name="Figura a mano libera: forma 30">
              <a:extLst>
                <a:ext uri="{FF2B5EF4-FFF2-40B4-BE49-F238E27FC236}">
                  <a16:creationId xmlns:a16="http://schemas.microsoft.com/office/drawing/2014/main" id="{550CE9C0-0220-56A2-95BE-419D8C30D6CD}"/>
                </a:ext>
              </a:extLst>
            </p:cNvPr>
            <p:cNvSpPr/>
            <p:nvPr/>
          </p:nvSpPr>
          <p:spPr>
            <a:xfrm>
              <a:off x="796925" y="2625725"/>
              <a:ext cx="2449513" cy="1047750"/>
            </a:xfrm>
            <a:custGeom>
              <a:avLst/>
              <a:gdLst>
                <a:gd name="connsiteX0" fmla="*/ 0 w 2449513"/>
                <a:gd name="connsiteY0" fmla="*/ 1047750 h 1047750"/>
                <a:gd name="connsiteX1" fmla="*/ 1004888 w 2449513"/>
                <a:gd name="connsiteY1" fmla="*/ 862013 h 1047750"/>
                <a:gd name="connsiteX2" fmla="*/ 1379538 w 2449513"/>
                <a:gd name="connsiteY2" fmla="*/ 962025 h 1047750"/>
                <a:gd name="connsiteX3" fmla="*/ 1758950 w 2449513"/>
                <a:gd name="connsiteY3" fmla="*/ 725488 h 1047750"/>
                <a:gd name="connsiteX4" fmla="*/ 2141538 w 2449513"/>
                <a:gd name="connsiteY4" fmla="*/ 604838 h 1047750"/>
                <a:gd name="connsiteX5" fmla="*/ 2449513 w 2449513"/>
                <a:gd name="connsiteY5" fmla="*/ 0 h 10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49513" h="1047750">
                  <a:moveTo>
                    <a:pt x="0" y="1047750"/>
                  </a:moveTo>
                  <a:lnTo>
                    <a:pt x="1004888" y="862013"/>
                  </a:lnTo>
                  <a:lnTo>
                    <a:pt x="1379538" y="962025"/>
                  </a:lnTo>
                  <a:lnTo>
                    <a:pt x="1758950" y="725488"/>
                  </a:lnTo>
                  <a:lnTo>
                    <a:pt x="2141538" y="604838"/>
                  </a:lnTo>
                  <a:lnTo>
                    <a:pt x="2449513" y="0"/>
                  </a:lnTo>
                </a:path>
              </a:pathLst>
            </a:custGeom>
            <a:noFill/>
            <a:ln w="25400" cap="rnd" cmpd="sng" algn="ctr">
              <a:solidFill>
                <a:srgbClr val="347475"/>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a:endParaRPr>
            </a:p>
          </p:txBody>
        </p:sp>
        <p:grpSp>
          <p:nvGrpSpPr>
            <p:cNvPr id="94" name="Gruppo 35">
              <a:extLst>
                <a:ext uri="{FF2B5EF4-FFF2-40B4-BE49-F238E27FC236}">
                  <a16:creationId xmlns:a16="http://schemas.microsoft.com/office/drawing/2014/main" id="{AAA8EF5A-A41E-5DF4-7E3F-F00D56F8AFDF}"/>
                </a:ext>
              </a:extLst>
            </p:cNvPr>
            <p:cNvGrpSpPr/>
            <p:nvPr/>
          </p:nvGrpSpPr>
          <p:grpSpPr>
            <a:xfrm>
              <a:off x="742925" y="2579662"/>
              <a:ext cx="2559101" cy="1147813"/>
              <a:chOff x="742925" y="2579662"/>
              <a:chExt cx="2559101" cy="1147813"/>
            </a:xfrm>
          </p:grpSpPr>
          <p:sp>
            <p:nvSpPr>
              <p:cNvPr id="96" name="Ovale 31">
                <a:extLst>
                  <a:ext uri="{FF2B5EF4-FFF2-40B4-BE49-F238E27FC236}">
                    <a16:creationId xmlns:a16="http://schemas.microsoft.com/office/drawing/2014/main" id="{39B9A899-BEE8-CF3D-3952-F989C088853B}"/>
                  </a:ext>
                </a:extLst>
              </p:cNvPr>
              <p:cNvSpPr>
                <a:spLocks noChangeAspect="1"/>
              </p:cNvSpPr>
              <p:nvPr/>
            </p:nvSpPr>
            <p:spPr>
              <a:xfrm>
                <a:off x="742925" y="3619475"/>
                <a:ext cx="108000" cy="108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a:endParaRPr>
              </a:p>
            </p:txBody>
          </p:sp>
          <p:sp>
            <p:nvSpPr>
              <p:cNvPr id="124" name="Ovale 33">
                <a:extLst>
                  <a:ext uri="{FF2B5EF4-FFF2-40B4-BE49-F238E27FC236}">
                    <a16:creationId xmlns:a16="http://schemas.microsoft.com/office/drawing/2014/main" id="{3E3E4BA0-7A8B-93F0-A2DF-E6036C355E3E}"/>
                  </a:ext>
                </a:extLst>
              </p:cNvPr>
              <p:cNvSpPr>
                <a:spLocks noChangeAspect="1"/>
              </p:cNvSpPr>
              <p:nvPr/>
            </p:nvSpPr>
            <p:spPr>
              <a:xfrm>
                <a:off x="1743050" y="3440087"/>
                <a:ext cx="108000" cy="108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a:endParaRPr>
              </a:p>
            </p:txBody>
          </p:sp>
          <p:sp>
            <p:nvSpPr>
              <p:cNvPr id="153" name="Ovale 37">
                <a:extLst>
                  <a:ext uri="{FF2B5EF4-FFF2-40B4-BE49-F238E27FC236}">
                    <a16:creationId xmlns:a16="http://schemas.microsoft.com/office/drawing/2014/main" id="{07B4BE8B-750A-A4DA-4D04-2D91892B8D10}"/>
                  </a:ext>
                </a:extLst>
              </p:cNvPr>
              <p:cNvSpPr>
                <a:spLocks noChangeAspect="1"/>
              </p:cNvSpPr>
              <p:nvPr/>
            </p:nvSpPr>
            <p:spPr>
              <a:xfrm>
                <a:off x="2122463" y="3532162"/>
                <a:ext cx="108000" cy="108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a:endParaRPr>
              </a:p>
            </p:txBody>
          </p:sp>
          <p:sp>
            <p:nvSpPr>
              <p:cNvPr id="154" name="Ovale 38">
                <a:extLst>
                  <a:ext uri="{FF2B5EF4-FFF2-40B4-BE49-F238E27FC236}">
                    <a16:creationId xmlns:a16="http://schemas.microsoft.com/office/drawing/2014/main" id="{E4631E55-7255-22DE-5D3D-8E14C3EB575F}"/>
                  </a:ext>
                </a:extLst>
              </p:cNvPr>
              <p:cNvSpPr>
                <a:spLocks noChangeAspect="1"/>
              </p:cNvSpPr>
              <p:nvPr/>
            </p:nvSpPr>
            <p:spPr>
              <a:xfrm>
                <a:off x="2503463" y="3300387"/>
                <a:ext cx="108000" cy="108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a:endParaRPr>
              </a:p>
            </p:txBody>
          </p:sp>
          <p:sp>
            <p:nvSpPr>
              <p:cNvPr id="155" name="Ovale 39">
                <a:extLst>
                  <a:ext uri="{FF2B5EF4-FFF2-40B4-BE49-F238E27FC236}">
                    <a16:creationId xmlns:a16="http://schemas.microsoft.com/office/drawing/2014/main" id="{DD38FE44-8BDA-CB4C-C018-52979769678E}"/>
                  </a:ext>
                </a:extLst>
              </p:cNvPr>
              <p:cNvSpPr>
                <a:spLocks noChangeAspect="1"/>
              </p:cNvSpPr>
              <p:nvPr/>
            </p:nvSpPr>
            <p:spPr>
              <a:xfrm>
                <a:off x="2887638" y="3179737"/>
                <a:ext cx="108000" cy="108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a:endParaRPr>
              </a:p>
            </p:txBody>
          </p:sp>
          <p:sp>
            <p:nvSpPr>
              <p:cNvPr id="156" name="Ovale 40">
                <a:extLst>
                  <a:ext uri="{FF2B5EF4-FFF2-40B4-BE49-F238E27FC236}">
                    <a16:creationId xmlns:a16="http://schemas.microsoft.com/office/drawing/2014/main" id="{3786DC14-17F9-B1B4-C054-C63296725EAA}"/>
                  </a:ext>
                </a:extLst>
              </p:cNvPr>
              <p:cNvSpPr>
                <a:spLocks noChangeAspect="1"/>
              </p:cNvSpPr>
              <p:nvPr/>
            </p:nvSpPr>
            <p:spPr>
              <a:xfrm>
                <a:off x="3194026" y="2579662"/>
                <a:ext cx="108000" cy="108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a:endParaRPr>
              </a:p>
            </p:txBody>
          </p:sp>
        </p:grpSp>
      </p:grpSp>
      <p:grpSp>
        <p:nvGrpSpPr>
          <p:cNvPr id="157" name="GR1 Dati">
            <a:extLst>
              <a:ext uri="{FF2B5EF4-FFF2-40B4-BE49-F238E27FC236}">
                <a16:creationId xmlns:a16="http://schemas.microsoft.com/office/drawing/2014/main" id="{B20423DC-F93D-566D-D78A-F2A3031F671E}"/>
              </a:ext>
            </a:extLst>
          </p:cNvPr>
          <p:cNvGrpSpPr/>
          <p:nvPr/>
        </p:nvGrpSpPr>
        <p:grpSpPr>
          <a:xfrm>
            <a:off x="501726" y="1805921"/>
            <a:ext cx="2102929" cy="929499"/>
            <a:chOff x="618863" y="2380261"/>
            <a:chExt cx="2803906" cy="1239332"/>
          </a:xfrm>
        </p:grpSpPr>
        <p:sp>
          <p:nvSpPr>
            <p:cNvPr id="158" name="TextBox 25">
              <a:extLst>
                <a:ext uri="{FF2B5EF4-FFF2-40B4-BE49-F238E27FC236}">
                  <a16:creationId xmlns:a16="http://schemas.microsoft.com/office/drawing/2014/main" id="{221ADF2E-57D6-3C17-3037-BDB56A419CD7}"/>
                </a:ext>
              </a:extLst>
            </p:cNvPr>
            <p:cNvSpPr txBox="1"/>
            <p:nvPr/>
          </p:nvSpPr>
          <p:spPr>
            <a:xfrm>
              <a:off x="618863" y="3423780"/>
              <a:ext cx="352661" cy="195813"/>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a:solidFill>
                    <a:srgbClr val="404040"/>
                  </a:solidFill>
                  <a:uFill>
                    <a:solidFill>
                      <a:prstClr val="black">
                        <a:alpha val="0"/>
                      </a:prstClr>
                    </a:solidFill>
                  </a:uFill>
                  <a:ea typeface="Arial"/>
                  <a:cs typeface="Arial"/>
                </a:rPr>
                <a:t>n = 75</a:t>
              </a:r>
            </a:p>
          </p:txBody>
        </p:sp>
        <p:sp>
          <p:nvSpPr>
            <p:cNvPr id="159" name="TextBox 25">
              <a:extLst>
                <a:ext uri="{FF2B5EF4-FFF2-40B4-BE49-F238E27FC236}">
                  <a16:creationId xmlns:a16="http://schemas.microsoft.com/office/drawing/2014/main" id="{EAC64230-6853-F7C8-1F47-A805F709F5EC}"/>
                </a:ext>
              </a:extLst>
            </p:cNvPr>
            <p:cNvSpPr txBox="1"/>
            <p:nvPr/>
          </p:nvSpPr>
          <p:spPr>
            <a:xfrm>
              <a:off x="1620719" y="3242712"/>
              <a:ext cx="352661" cy="195813"/>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dirty="0">
                  <a:solidFill>
                    <a:srgbClr val="404040"/>
                  </a:solidFill>
                  <a:uFill>
                    <a:solidFill>
                      <a:prstClr val="black">
                        <a:alpha val="0"/>
                      </a:prstClr>
                    </a:solidFill>
                  </a:uFill>
                  <a:ea typeface="Arial"/>
                  <a:cs typeface="Arial"/>
                </a:rPr>
                <a:t>n = 48</a:t>
              </a:r>
            </a:p>
          </p:txBody>
        </p:sp>
        <p:sp>
          <p:nvSpPr>
            <p:cNvPr id="160" name="TextBox 25">
              <a:extLst>
                <a:ext uri="{FF2B5EF4-FFF2-40B4-BE49-F238E27FC236}">
                  <a16:creationId xmlns:a16="http://schemas.microsoft.com/office/drawing/2014/main" id="{014AC765-DD79-914B-511B-B99C74D82988}"/>
                </a:ext>
              </a:extLst>
            </p:cNvPr>
            <p:cNvSpPr txBox="1"/>
            <p:nvPr/>
          </p:nvSpPr>
          <p:spPr>
            <a:xfrm>
              <a:off x="1998390" y="3336350"/>
              <a:ext cx="352661" cy="195813"/>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a:solidFill>
                    <a:srgbClr val="404040"/>
                  </a:solidFill>
                  <a:uFill>
                    <a:solidFill>
                      <a:prstClr val="black">
                        <a:alpha val="0"/>
                      </a:prstClr>
                    </a:solidFill>
                  </a:uFill>
                  <a:ea typeface="Arial"/>
                  <a:cs typeface="Arial"/>
                </a:rPr>
                <a:t>n = 46</a:t>
              </a:r>
            </a:p>
          </p:txBody>
        </p:sp>
        <p:sp>
          <p:nvSpPr>
            <p:cNvPr id="161" name="TextBox 25">
              <a:extLst>
                <a:ext uri="{FF2B5EF4-FFF2-40B4-BE49-F238E27FC236}">
                  <a16:creationId xmlns:a16="http://schemas.microsoft.com/office/drawing/2014/main" id="{2C528680-039E-34FD-6FFA-E97BE0B14D0D}"/>
                </a:ext>
              </a:extLst>
            </p:cNvPr>
            <p:cNvSpPr txBox="1"/>
            <p:nvPr/>
          </p:nvSpPr>
          <p:spPr>
            <a:xfrm>
              <a:off x="2379830" y="3104574"/>
              <a:ext cx="352661" cy="195813"/>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a:solidFill>
                    <a:srgbClr val="404040"/>
                  </a:solidFill>
                  <a:uFill>
                    <a:solidFill>
                      <a:prstClr val="black">
                        <a:alpha val="0"/>
                      </a:prstClr>
                    </a:solidFill>
                  </a:uFill>
                  <a:ea typeface="Arial"/>
                  <a:cs typeface="Arial"/>
                </a:rPr>
                <a:t>n = 41</a:t>
              </a:r>
            </a:p>
          </p:txBody>
        </p:sp>
        <p:sp>
          <p:nvSpPr>
            <p:cNvPr id="162" name="TextBox 25">
              <a:extLst>
                <a:ext uri="{FF2B5EF4-FFF2-40B4-BE49-F238E27FC236}">
                  <a16:creationId xmlns:a16="http://schemas.microsoft.com/office/drawing/2014/main" id="{104FA847-D723-84AC-A72F-64AF7BF7577B}"/>
                </a:ext>
              </a:extLst>
            </p:cNvPr>
            <p:cNvSpPr txBox="1"/>
            <p:nvPr/>
          </p:nvSpPr>
          <p:spPr>
            <a:xfrm>
              <a:off x="2819974" y="3298274"/>
              <a:ext cx="352661" cy="195813"/>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a:solidFill>
                    <a:srgbClr val="404040"/>
                  </a:solidFill>
                  <a:uFill>
                    <a:solidFill>
                      <a:prstClr val="black">
                        <a:alpha val="0"/>
                      </a:prstClr>
                    </a:solidFill>
                  </a:uFill>
                  <a:ea typeface="Arial"/>
                  <a:cs typeface="Arial"/>
                </a:rPr>
                <a:t>n = 37</a:t>
              </a:r>
            </a:p>
          </p:txBody>
        </p:sp>
        <p:sp>
          <p:nvSpPr>
            <p:cNvPr id="163" name="TextBox 25">
              <a:extLst>
                <a:ext uri="{FF2B5EF4-FFF2-40B4-BE49-F238E27FC236}">
                  <a16:creationId xmlns:a16="http://schemas.microsoft.com/office/drawing/2014/main" id="{B564B7BD-DA49-27B8-81C0-69942DE2D9A7}"/>
                </a:ext>
              </a:extLst>
            </p:cNvPr>
            <p:cNvSpPr txBox="1"/>
            <p:nvPr/>
          </p:nvSpPr>
          <p:spPr>
            <a:xfrm>
              <a:off x="3070108" y="2380261"/>
              <a:ext cx="352661" cy="195813"/>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a:solidFill>
                    <a:srgbClr val="404040"/>
                  </a:solidFill>
                  <a:uFill>
                    <a:solidFill>
                      <a:prstClr val="black">
                        <a:alpha val="0"/>
                      </a:prstClr>
                    </a:solidFill>
                  </a:uFill>
                  <a:ea typeface="Arial"/>
                  <a:cs typeface="Arial"/>
                </a:rPr>
                <a:t>n = 31</a:t>
              </a:r>
            </a:p>
          </p:txBody>
        </p:sp>
      </p:grpSp>
      <p:graphicFrame>
        <p:nvGraphicFramePr>
          <p:cNvPr id="164" name="GR2">
            <a:extLst>
              <a:ext uri="{FF2B5EF4-FFF2-40B4-BE49-F238E27FC236}">
                <a16:creationId xmlns:a16="http://schemas.microsoft.com/office/drawing/2014/main" id="{05493DF7-EBA7-0A8B-28F9-26752CBA046B}"/>
              </a:ext>
            </a:extLst>
          </p:cNvPr>
          <p:cNvGraphicFramePr/>
          <p:nvPr>
            <p:extLst>
              <p:ext uri="{D42A27DB-BD31-4B8C-83A1-F6EECF244321}">
                <p14:modId xmlns:p14="http://schemas.microsoft.com/office/powerpoint/2010/main" val="1229951918"/>
              </p:ext>
            </p:extLst>
          </p:nvPr>
        </p:nvGraphicFramePr>
        <p:xfrm>
          <a:off x="3068442" y="1543321"/>
          <a:ext cx="2701019" cy="2939867"/>
        </p:xfrm>
        <a:graphic>
          <a:graphicData uri="http://schemas.openxmlformats.org/drawingml/2006/chart">
            <c:chart xmlns:c="http://schemas.openxmlformats.org/drawingml/2006/chart" xmlns:r="http://schemas.openxmlformats.org/officeDocument/2006/relationships" r:id="rId4"/>
          </a:graphicData>
        </a:graphic>
      </p:graphicFrame>
      <p:grpSp>
        <p:nvGrpSpPr>
          <p:cNvPr id="165" name="GR2 Linea">
            <a:extLst>
              <a:ext uri="{FF2B5EF4-FFF2-40B4-BE49-F238E27FC236}">
                <a16:creationId xmlns:a16="http://schemas.microsoft.com/office/drawing/2014/main" id="{4E7F3041-7D55-2505-9873-CD1E1AB31AE9}"/>
              </a:ext>
            </a:extLst>
          </p:cNvPr>
          <p:cNvGrpSpPr/>
          <p:nvPr/>
        </p:nvGrpSpPr>
        <p:grpSpPr>
          <a:xfrm>
            <a:off x="3375927" y="1942679"/>
            <a:ext cx="1919326" cy="1671675"/>
            <a:chOff x="742925" y="1498575"/>
            <a:chExt cx="2559101" cy="2228900"/>
          </a:xfrm>
        </p:grpSpPr>
        <p:sp>
          <p:nvSpPr>
            <p:cNvPr id="166" name="Figura a mano libera: forma 50">
              <a:extLst>
                <a:ext uri="{FF2B5EF4-FFF2-40B4-BE49-F238E27FC236}">
                  <a16:creationId xmlns:a16="http://schemas.microsoft.com/office/drawing/2014/main" id="{AE14AFD8-82CB-2DFF-AA55-887EB7D39276}"/>
                </a:ext>
              </a:extLst>
            </p:cNvPr>
            <p:cNvSpPr/>
            <p:nvPr/>
          </p:nvSpPr>
          <p:spPr>
            <a:xfrm>
              <a:off x="812801" y="1551629"/>
              <a:ext cx="2433638" cy="2120258"/>
            </a:xfrm>
            <a:custGeom>
              <a:avLst/>
              <a:gdLst>
                <a:gd name="connsiteX0" fmla="*/ 0 w 2433638"/>
                <a:gd name="connsiteY0" fmla="*/ 1046966 h 1046966"/>
                <a:gd name="connsiteX1" fmla="*/ 993775 w 2433638"/>
                <a:gd name="connsiteY1" fmla="*/ 1015657 h 1046966"/>
                <a:gd name="connsiteX2" fmla="*/ 1371600 w 2433638"/>
                <a:gd name="connsiteY2" fmla="*/ 977703 h 1046966"/>
                <a:gd name="connsiteX3" fmla="*/ 1744663 w 2433638"/>
                <a:gd name="connsiteY3" fmla="*/ 907351 h 1046966"/>
                <a:gd name="connsiteX4" fmla="*/ 2125663 w 2433638"/>
                <a:gd name="connsiteY4" fmla="*/ 743587 h 1046966"/>
                <a:gd name="connsiteX5" fmla="*/ 2433638 w 2433638"/>
                <a:gd name="connsiteY5" fmla="*/ 0 h 1046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3638" h="1046966">
                  <a:moveTo>
                    <a:pt x="0" y="1046966"/>
                  </a:moveTo>
                  <a:lnTo>
                    <a:pt x="993775" y="1015657"/>
                  </a:lnTo>
                  <a:lnTo>
                    <a:pt x="1371600" y="977703"/>
                  </a:lnTo>
                  <a:lnTo>
                    <a:pt x="1744663" y="907351"/>
                  </a:lnTo>
                  <a:lnTo>
                    <a:pt x="2125663" y="743587"/>
                  </a:lnTo>
                  <a:cubicBezTo>
                    <a:pt x="2228321" y="541974"/>
                    <a:pt x="2330980" y="201613"/>
                    <a:pt x="2433638" y="0"/>
                  </a:cubicBezTo>
                </a:path>
              </a:pathLst>
            </a:custGeom>
            <a:noFill/>
            <a:ln w="25400" cap="rnd" cmpd="sng" algn="ctr">
              <a:solidFill>
                <a:srgbClr val="347475"/>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a:endParaRPr>
            </a:p>
          </p:txBody>
        </p:sp>
        <p:grpSp>
          <p:nvGrpSpPr>
            <p:cNvPr id="167" name="Gruppo 51">
              <a:extLst>
                <a:ext uri="{FF2B5EF4-FFF2-40B4-BE49-F238E27FC236}">
                  <a16:creationId xmlns:a16="http://schemas.microsoft.com/office/drawing/2014/main" id="{6E9D434E-FEF1-ECB3-A35B-3AA2004AC496}"/>
                </a:ext>
              </a:extLst>
            </p:cNvPr>
            <p:cNvGrpSpPr/>
            <p:nvPr/>
          </p:nvGrpSpPr>
          <p:grpSpPr>
            <a:xfrm>
              <a:off x="742925" y="1498575"/>
              <a:ext cx="2559101" cy="2228900"/>
              <a:chOff x="742925" y="1498575"/>
              <a:chExt cx="2559101" cy="2228900"/>
            </a:xfrm>
          </p:grpSpPr>
          <p:sp>
            <p:nvSpPr>
              <p:cNvPr id="168" name="Ovale 52">
                <a:extLst>
                  <a:ext uri="{FF2B5EF4-FFF2-40B4-BE49-F238E27FC236}">
                    <a16:creationId xmlns:a16="http://schemas.microsoft.com/office/drawing/2014/main" id="{59F7295D-4D80-91CE-6DF1-976C4BB65C6C}"/>
                  </a:ext>
                </a:extLst>
              </p:cNvPr>
              <p:cNvSpPr>
                <a:spLocks noChangeAspect="1"/>
              </p:cNvSpPr>
              <p:nvPr/>
            </p:nvSpPr>
            <p:spPr>
              <a:xfrm>
                <a:off x="742925" y="3619475"/>
                <a:ext cx="108000" cy="108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a:endParaRPr>
              </a:p>
            </p:txBody>
          </p:sp>
          <p:sp>
            <p:nvSpPr>
              <p:cNvPr id="169" name="Ovale 53">
                <a:extLst>
                  <a:ext uri="{FF2B5EF4-FFF2-40B4-BE49-F238E27FC236}">
                    <a16:creationId xmlns:a16="http://schemas.microsoft.com/office/drawing/2014/main" id="{A218049A-558E-E8C2-DB50-5383E364BEEF}"/>
                  </a:ext>
                </a:extLst>
              </p:cNvPr>
              <p:cNvSpPr>
                <a:spLocks noChangeAspect="1"/>
              </p:cNvSpPr>
              <p:nvPr/>
            </p:nvSpPr>
            <p:spPr>
              <a:xfrm>
                <a:off x="1743050" y="3544862"/>
                <a:ext cx="108000" cy="108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a:endParaRPr>
              </a:p>
            </p:txBody>
          </p:sp>
          <p:sp>
            <p:nvSpPr>
              <p:cNvPr id="170" name="Ovale 54">
                <a:extLst>
                  <a:ext uri="{FF2B5EF4-FFF2-40B4-BE49-F238E27FC236}">
                    <a16:creationId xmlns:a16="http://schemas.microsoft.com/office/drawing/2014/main" id="{F4610185-D3BF-514B-74A7-4F1DB9144541}"/>
                  </a:ext>
                </a:extLst>
              </p:cNvPr>
              <p:cNvSpPr>
                <a:spLocks noChangeAspect="1"/>
              </p:cNvSpPr>
              <p:nvPr/>
            </p:nvSpPr>
            <p:spPr>
              <a:xfrm>
                <a:off x="2122463" y="3476600"/>
                <a:ext cx="108000" cy="108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a:endParaRPr>
              </a:p>
            </p:txBody>
          </p:sp>
          <p:sp>
            <p:nvSpPr>
              <p:cNvPr id="171" name="Ovale 55">
                <a:extLst>
                  <a:ext uri="{FF2B5EF4-FFF2-40B4-BE49-F238E27FC236}">
                    <a16:creationId xmlns:a16="http://schemas.microsoft.com/office/drawing/2014/main" id="{3182F422-ECA7-2CC5-F8CA-532BB6291198}"/>
                  </a:ext>
                </a:extLst>
              </p:cNvPr>
              <p:cNvSpPr>
                <a:spLocks noChangeAspect="1"/>
              </p:cNvSpPr>
              <p:nvPr/>
            </p:nvSpPr>
            <p:spPr>
              <a:xfrm>
                <a:off x="2503463" y="3330550"/>
                <a:ext cx="108000" cy="108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a:endParaRPr>
              </a:p>
            </p:txBody>
          </p:sp>
          <p:sp>
            <p:nvSpPr>
              <p:cNvPr id="172" name="Ovale 56">
                <a:extLst>
                  <a:ext uri="{FF2B5EF4-FFF2-40B4-BE49-F238E27FC236}">
                    <a16:creationId xmlns:a16="http://schemas.microsoft.com/office/drawing/2014/main" id="{037C7304-3640-5731-4511-408AD2B9AFE4}"/>
                  </a:ext>
                </a:extLst>
              </p:cNvPr>
              <p:cNvSpPr>
                <a:spLocks noChangeAspect="1"/>
              </p:cNvSpPr>
              <p:nvPr/>
            </p:nvSpPr>
            <p:spPr>
              <a:xfrm>
                <a:off x="2887638" y="3000350"/>
                <a:ext cx="108000" cy="108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a:endParaRPr>
              </a:p>
            </p:txBody>
          </p:sp>
          <p:sp>
            <p:nvSpPr>
              <p:cNvPr id="173" name="Ovale 57">
                <a:extLst>
                  <a:ext uri="{FF2B5EF4-FFF2-40B4-BE49-F238E27FC236}">
                    <a16:creationId xmlns:a16="http://schemas.microsoft.com/office/drawing/2014/main" id="{A3839802-91B8-1A71-DD0C-BA6946654342}"/>
                  </a:ext>
                </a:extLst>
              </p:cNvPr>
              <p:cNvSpPr>
                <a:spLocks noChangeAspect="1"/>
              </p:cNvSpPr>
              <p:nvPr/>
            </p:nvSpPr>
            <p:spPr>
              <a:xfrm>
                <a:off x="3194026" y="1498575"/>
                <a:ext cx="108000" cy="108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a:endParaRPr>
              </a:p>
            </p:txBody>
          </p:sp>
        </p:grpSp>
      </p:grpSp>
      <p:grpSp>
        <p:nvGrpSpPr>
          <p:cNvPr id="174" name="GR2 Dati">
            <a:extLst>
              <a:ext uri="{FF2B5EF4-FFF2-40B4-BE49-F238E27FC236}">
                <a16:creationId xmlns:a16="http://schemas.microsoft.com/office/drawing/2014/main" id="{0AF5B0D6-BFFA-D59A-BB98-93B344687D9F}"/>
              </a:ext>
            </a:extLst>
          </p:cNvPr>
          <p:cNvGrpSpPr/>
          <p:nvPr/>
        </p:nvGrpSpPr>
        <p:grpSpPr>
          <a:xfrm>
            <a:off x="3287692" y="1795318"/>
            <a:ext cx="2096942" cy="1735390"/>
            <a:chOff x="618862" y="1305737"/>
            <a:chExt cx="2795926" cy="2313853"/>
          </a:xfrm>
        </p:grpSpPr>
        <p:sp>
          <p:nvSpPr>
            <p:cNvPr id="175" name="TextBox 25">
              <a:extLst>
                <a:ext uri="{FF2B5EF4-FFF2-40B4-BE49-F238E27FC236}">
                  <a16:creationId xmlns:a16="http://schemas.microsoft.com/office/drawing/2014/main" id="{68D2282D-3728-B52B-1119-74B88226B473}"/>
                </a:ext>
              </a:extLst>
            </p:cNvPr>
            <p:cNvSpPr txBox="1"/>
            <p:nvPr/>
          </p:nvSpPr>
          <p:spPr>
            <a:xfrm>
              <a:off x="618862" y="3423777"/>
              <a:ext cx="352662" cy="195813"/>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a:solidFill>
                    <a:srgbClr val="404040"/>
                  </a:solidFill>
                  <a:uFill>
                    <a:solidFill>
                      <a:prstClr val="black">
                        <a:alpha val="0"/>
                      </a:prstClr>
                    </a:solidFill>
                  </a:uFill>
                  <a:ea typeface="Arial"/>
                  <a:cs typeface="Arial"/>
                </a:rPr>
                <a:t>n = 75</a:t>
              </a:r>
            </a:p>
          </p:txBody>
        </p:sp>
        <p:sp>
          <p:nvSpPr>
            <p:cNvPr id="176" name="TextBox 25">
              <a:extLst>
                <a:ext uri="{FF2B5EF4-FFF2-40B4-BE49-F238E27FC236}">
                  <a16:creationId xmlns:a16="http://schemas.microsoft.com/office/drawing/2014/main" id="{700D2A9F-BBE5-064C-DE01-ADF3D1790F22}"/>
                </a:ext>
              </a:extLst>
            </p:cNvPr>
            <p:cNvSpPr txBox="1"/>
            <p:nvPr/>
          </p:nvSpPr>
          <p:spPr>
            <a:xfrm>
              <a:off x="1620718" y="3352693"/>
              <a:ext cx="352662" cy="195813"/>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a:solidFill>
                    <a:srgbClr val="404040"/>
                  </a:solidFill>
                  <a:uFill>
                    <a:solidFill>
                      <a:prstClr val="black">
                        <a:alpha val="0"/>
                      </a:prstClr>
                    </a:solidFill>
                  </a:uFill>
                  <a:ea typeface="Arial"/>
                  <a:cs typeface="Arial"/>
                </a:rPr>
                <a:t>n = 48</a:t>
              </a:r>
            </a:p>
          </p:txBody>
        </p:sp>
        <p:sp>
          <p:nvSpPr>
            <p:cNvPr id="177" name="TextBox 25">
              <a:extLst>
                <a:ext uri="{FF2B5EF4-FFF2-40B4-BE49-F238E27FC236}">
                  <a16:creationId xmlns:a16="http://schemas.microsoft.com/office/drawing/2014/main" id="{60BC5E49-51C8-6685-893F-4B354A8E5982}"/>
                </a:ext>
              </a:extLst>
            </p:cNvPr>
            <p:cNvSpPr txBox="1"/>
            <p:nvPr/>
          </p:nvSpPr>
          <p:spPr>
            <a:xfrm>
              <a:off x="1998389" y="3284430"/>
              <a:ext cx="352662" cy="195813"/>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dirty="0">
                  <a:solidFill>
                    <a:srgbClr val="404040"/>
                  </a:solidFill>
                  <a:uFill>
                    <a:solidFill>
                      <a:prstClr val="black">
                        <a:alpha val="0"/>
                      </a:prstClr>
                    </a:solidFill>
                  </a:uFill>
                  <a:ea typeface="Arial"/>
                  <a:cs typeface="Arial"/>
                </a:rPr>
                <a:t>n = 46</a:t>
              </a:r>
            </a:p>
          </p:txBody>
        </p:sp>
        <p:sp>
          <p:nvSpPr>
            <p:cNvPr id="178" name="TextBox 25">
              <a:extLst>
                <a:ext uri="{FF2B5EF4-FFF2-40B4-BE49-F238E27FC236}">
                  <a16:creationId xmlns:a16="http://schemas.microsoft.com/office/drawing/2014/main" id="{895F0232-E9B6-C99E-C6A5-1ED9B2C84BED}"/>
                </a:ext>
              </a:extLst>
            </p:cNvPr>
            <p:cNvSpPr txBox="1"/>
            <p:nvPr/>
          </p:nvSpPr>
          <p:spPr>
            <a:xfrm>
              <a:off x="2370304" y="3138381"/>
              <a:ext cx="352662" cy="195813"/>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a:solidFill>
                    <a:srgbClr val="404040"/>
                  </a:solidFill>
                  <a:uFill>
                    <a:solidFill>
                      <a:prstClr val="black">
                        <a:alpha val="0"/>
                      </a:prstClr>
                    </a:solidFill>
                  </a:uFill>
                  <a:ea typeface="Arial"/>
                  <a:cs typeface="Arial"/>
                </a:rPr>
                <a:t>n = 41</a:t>
              </a:r>
            </a:p>
          </p:txBody>
        </p:sp>
        <p:sp>
          <p:nvSpPr>
            <p:cNvPr id="179" name="TextBox 25">
              <a:extLst>
                <a:ext uri="{FF2B5EF4-FFF2-40B4-BE49-F238E27FC236}">
                  <a16:creationId xmlns:a16="http://schemas.microsoft.com/office/drawing/2014/main" id="{09237478-FF9F-D598-A2CA-3275765363BF}"/>
                </a:ext>
              </a:extLst>
            </p:cNvPr>
            <p:cNvSpPr txBox="1"/>
            <p:nvPr/>
          </p:nvSpPr>
          <p:spPr>
            <a:xfrm>
              <a:off x="2877518" y="3168011"/>
              <a:ext cx="352662" cy="195813"/>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dirty="0">
                  <a:solidFill>
                    <a:srgbClr val="404040"/>
                  </a:solidFill>
                  <a:uFill>
                    <a:solidFill>
                      <a:prstClr val="black">
                        <a:alpha val="0"/>
                      </a:prstClr>
                    </a:solidFill>
                  </a:uFill>
                  <a:ea typeface="Arial"/>
                  <a:cs typeface="Arial"/>
                </a:rPr>
                <a:t>n = 37</a:t>
              </a:r>
            </a:p>
          </p:txBody>
        </p:sp>
        <p:sp>
          <p:nvSpPr>
            <p:cNvPr id="180" name="TextBox 25">
              <a:extLst>
                <a:ext uri="{FF2B5EF4-FFF2-40B4-BE49-F238E27FC236}">
                  <a16:creationId xmlns:a16="http://schemas.microsoft.com/office/drawing/2014/main" id="{0DE187F9-9C64-05B1-CABD-3A48B6984F64}"/>
                </a:ext>
              </a:extLst>
            </p:cNvPr>
            <p:cNvSpPr txBox="1"/>
            <p:nvPr/>
          </p:nvSpPr>
          <p:spPr>
            <a:xfrm>
              <a:off x="3062126" y="1305737"/>
              <a:ext cx="352662" cy="195813"/>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dirty="0">
                  <a:solidFill>
                    <a:srgbClr val="404040"/>
                  </a:solidFill>
                  <a:uFill>
                    <a:solidFill>
                      <a:prstClr val="black">
                        <a:alpha val="0"/>
                      </a:prstClr>
                    </a:solidFill>
                  </a:uFill>
                  <a:ea typeface="Arial"/>
                  <a:cs typeface="Arial"/>
                </a:rPr>
                <a:t>n = 31</a:t>
              </a:r>
            </a:p>
          </p:txBody>
        </p:sp>
      </p:grpSp>
      <p:graphicFrame>
        <p:nvGraphicFramePr>
          <p:cNvPr id="181" name="GR3">
            <a:extLst>
              <a:ext uri="{FF2B5EF4-FFF2-40B4-BE49-F238E27FC236}">
                <a16:creationId xmlns:a16="http://schemas.microsoft.com/office/drawing/2014/main" id="{46CEB739-92BC-443E-360F-D550050DC89B}"/>
              </a:ext>
            </a:extLst>
          </p:cNvPr>
          <p:cNvGraphicFramePr/>
          <p:nvPr>
            <p:extLst>
              <p:ext uri="{D42A27DB-BD31-4B8C-83A1-F6EECF244321}">
                <p14:modId xmlns:p14="http://schemas.microsoft.com/office/powerpoint/2010/main" val="691117063"/>
              </p:ext>
            </p:extLst>
          </p:nvPr>
        </p:nvGraphicFramePr>
        <p:xfrm>
          <a:off x="5852011" y="1543321"/>
          <a:ext cx="2701019" cy="2939867"/>
        </p:xfrm>
        <a:graphic>
          <a:graphicData uri="http://schemas.openxmlformats.org/drawingml/2006/chart">
            <c:chart xmlns:c="http://schemas.openxmlformats.org/drawingml/2006/chart" xmlns:r="http://schemas.openxmlformats.org/officeDocument/2006/relationships" r:id="rId5"/>
          </a:graphicData>
        </a:graphic>
      </p:graphicFrame>
      <p:grpSp>
        <p:nvGrpSpPr>
          <p:cNvPr id="182" name="GR3 Linea">
            <a:extLst>
              <a:ext uri="{FF2B5EF4-FFF2-40B4-BE49-F238E27FC236}">
                <a16:creationId xmlns:a16="http://schemas.microsoft.com/office/drawing/2014/main" id="{0F414E9D-830E-DB43-1923-5E89B8ADAC2C}"/>
              </a:ext>
            </a:extLst>
          </p:cNvPr>
          <p:cNvGrpSpPr/>
          <p:nvPr/>
        </p:nvGrpSpPr>
        <p:grpSpPr>
          <a:xfrm>
            <a:off x="6164367" y="2349872"/>
            <a:ext cx="1919326" cy="1046597"/>
            <a:chOff x="742925" y="2041500"/>
            <a:chExt cx="2559101" cy="1395462"/>
          </a:xfrm>
        </p:grpSpPr>
        <p:sp>
          <p:nvSpPr>
            <p:cNvPr id="183" name="Figura a mano libera: forma 66">
              <a:extLst>
                <a:ext uri="{FF2B5EF4-FFF2-40B4-BE49-F238E27FC236}">
                  <a16:creationId xmlns:a16="http://schemas.microsoft.com/office/drawing/2014/main" id="{78827BAD-93E2-1FFA-B424-07C9BAA0680E}"/>
                </a:ext>
              </a:extLst>
            </p:cNvPr>
            <p:cNvSpPr/>
            <p:nvPr/>
          </p:nvSpPr>
          <p:spPr>
            <a:xfrm>
              <a:off x="812801" y="2100903"/>
              <a:ext cx="2433638" cy="1284287"/>
            </a:xfrm>
            <a:custGeom>
              <a:avLst/>
              <a:gdLst>
                <a:gd name="connsiteX0" fmla="*/ 0 w 2433638"/>
                <a:gd name="connsiteY0" fmla="*/ 1046966 h 1046966"/>
                <a:gd name="connsiteX1" fmla="*/ 990600 w 2433638"/>
                <a:gd name="connsiteY1" fmla="*/ 980715 h 1046966"/>
                <a:gd name="connsiteX2" fmla="*/ 1366838 w 2433638"/>
                <a:gd name="connsiteY2" fmla="*/ 900054 h 1046966"/>
                <a:gd name="connsiteX3" fmla="*/ 1747838 w 2433638"/>
                <a:gd name="connsiteY3" fmla="*/ 806408 h 1046966"/>
                <a:gd name="connsiteX4" fmla="*/ 2120900 w 2433638"/>
                <a:gd name="connsiteY4" fmla="*/ 618055 h 1046966"/>
                <a:gd name="connsiteX5" fmla="*/ 2433638 w 2433638"/>
                <a:gd name="connsiteY5" fmla="*/ 0 h 1046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3638" h="1046966">
                  <a:moveTo>
                    <a:pt x="0" y="1046966"/>
                  </a:moveTo>
                  <a:lnTo>
                    <a:pt x="990600" y="980715"/>
                  </a:lnTo>
                  <a:lnTo>
                    <a:pt x="1366838" y="900054"/>
                  </a:lnTo>
                  <a:lnTo>
                    <a:pt x="1747838" y="806408"/>
                  </a:lnTo>
                  <a:lnTo>
                    <a:pt x="2120900" y="618055"/>
                  </a:lnTo>
                  <a:cubicBezTo>
                    <a:pt x="2223558" y="416442"/>
                    <a:pt x="2330980" y="201613"/>
                    <a:pt x="2433638" y="0"/>
                  </a:cubicBezTo>
                </a:path>
              </a:pathLst>
            </a:custGeom>
            <a:noFill/>
            <a:ln w="25400" cap="rnd" cmpd="sng" algn="ctr">
              <a:solidFill>
                <a:srgbClr val="347475"/>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a:endParaRPr>
            </a:p>
          </p:txBody>
        </p:sp>
        <p:grpSp>
          <p:nvGrpSpPr>
            <p:cNvPr id="184" name="Gruppo 67">
              <a:extLst>
                <a:ext uri="{FF2B5EF4-FFF2-40B4-BE49-F238E27FC236}">
                  <a16:creationId xmlns:a16="http://schemas.microsoft.com/office/drawing/2014/main" id="{B8D2783D-1599-5422-3435-C936AA1DB262}"/>
                </a:ext>
              </a:extLst>
            </p:cNvPr>
            <p:cNvGrpSpPr/>
            <p:nvPr/>
          </p:nvGrpSpPr>
          <p:grpSpPr>
            <a:xfrm>
              <a:off x="742925" y="2041500"/>
              <a:ext cx="2559101" cy="1395462"/>
              <a:chOff x="742925" y="2041500"/>
              <a:chExt cx="2559101" cy="1395462"/>
            </a:xfrm>
          </p:grpSpPr>
          <p:sp>
            <p:nvSpPr>
              <p:cNvPr id="185" name="Ovale 68">
                <a:extLst>
                  <a:ext uri="{FF2B5EF4-FFF2-40B4-BE49-F238E27FC236}">
                    <a16:creationId xmlns:a16="http://schemas.microsoft.com/office/drawing/2014/main" id="{7CFD8C7C-4462-9007-7888-0755270A9354}"/>
                  </a:ext>
                </a:extLst>
              </p:cNvPr>
              <p:cNvSpPr>
                <a:spLocks noChangeAspect="1"/>
              </p:cNvSpPr>
              <p:nvPr/>
            </p:nvSpPr>
            <p:spPr>
              <a:xfrm>
                <a:off x="742925" y="3328962"/>
                <a:ext cx="108000" cy="108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a:endParaRPr>
              </a:p>
            </p:txBody>
          </p:sp>
          <p:sp>
            <p:nvSpPr>
              <p:cNvPr id="186" name="Ovale 69">
                <a:extLst>
                  <a:ext uri="{FF2B5EF4-FFF2-40B4-BE49-F238E27FC236}">
                    <a16:creationId xmlns:a16="http://schemas.microsoft.com/office/drawing/2014/main" id="{B3E255EF-A91D-DDD5-46A9-97A5296C5FC8}"/>
                  </a:ext>
                </a:extLst>
              </p:cNvPr>
              <p:cNvSpPr>
                <a:spLocks noChangeAspect="1"/>
              </p:cNvSpPr>
              <p:nvPr/>
            </p:nvSpPr>
            <p:spPr>
              <a:xfrm>
                <a:off x="1743050" y="3248000"/>
                <a:ext cx="108000" cy="108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a:endParaRPr>
              </a:p>
            </p:txBody>
          </p:sp>
          <p:sp>
            <p:nvSpPr>
              <p:cNvPr id="187" name="Ovale 70">
                <a:extLst>
                  <a:ext uri="{FF2B5EF4-FFF2-40B4-BE49-F238E27FC236}">
                    <a16:creationId xmlns:a16="http://schemas.microsoft.com/office/drawing/2014/main" id="{82EFC94E-66F1-F61D-21F9-63BCE710078B}"/>
                  </a:ext>
                </a:extLst>
              </p:cNvPr>
              <p:cNvSpPr>
                <a:spLocks noChangeAspect="1"/>
              </p:cNvSpPr>
              <p:nvPr/>
            </p:nvSpPr>
            <p:spPr>
              <a:xfrm>
                <a:off x="2122463" y="3152750"/>
                <a:ext cx="108000" cy="108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a:endParaRPr>
              </a:p>
            </p:txBody>
          </p:sp>
          <p:sp>
            <p:nvSpPr>
              <p:cNvPr id="188" name="Ovale 71">
                <a:extLst>
                  <a:ext uri="{FF2B5EF4-FFF2-40B4-BE49-F238E27FC236}">
                    <a16:creationId xmlns:a16="http://schemas.microsoft.com/office/drawing/2014/main" id="{2463D0AF-2305-D99D-E928-B5D1745B5810}"/>
                  </a:ext>
                </a:extLst>
              </p:cNvPr>
              <p:cNvSpPr>
                <a:spLocks noChangeAspect="1"/>
              </p:cNvSpPr>
              <p:nvPr/>
            </p:nvSpPr>
            <p:spPr>
              <a:xfrm>
                <a:off x="2503463" y="3035275"/>
                <a:ext cx="108000" cy="108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a:endParaRPr>
              </a:p>
            </p:txBody>
          </p:sp>
          <p:sp>
            <p:nvSpPr>
              <p:cNvPr id="189" name="Ovale 72">
                <a:extLst>
                  <a:ext uri="{FF2B5EF4-FFF2-40B4-BE49-F238E27FC236}">
                    <a16:creationId xmlns:a16="http://schemas.microsoft.com/office/drawing/2014/main" id="{08393583-2B92-E89A-74E7-71A332C0B243}"/>
                  </a:ext>
                </a:extLst>
              </p:cNvPr>
              <p:cNvSpPr>
                <a:spLocks noChangeAspect="1"/>
              </p:cNvSpPr>
              <p:nvPr/>
            </p:nvSpPr>
            <p:spPr>
              <a:xfrm>
                <a:off x="2887638" y="2801910"/>
                <a:ext cx="108000" cy="108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a:endParaRPr>
              </a:p>
            </p:txBody>
          </p:sp>
          <p:sp>
            <p:nvSpPr>
              <p:cNvPr id="190" name="Ovale 73">
                <a:extLst>
                  <a:ext uri="{FF2B5EF4-FFF2-40B4-BE49-F238E27FC236}">
                    <a16:creationId xmlns:a16="http://schemas.microsoft.com/office/drawing/2014/main" id="{F24FD016-CB1B-F5D1-BA48-EC57F018F7FA}"/>
                  </a:ext>
                </a:extLst>
              </p:cNvPr>
              <p:cNvSpPr>
                <a:spLocks noChangeAspect="1"/>
              </p:cNvSpPr>
              <p:nvPr/>
            </p:nvSpPr>
            <p:spPr>
              <a:xfrm>
                <a:off x="3194026" y="2041500"/>
                <a:ext cx="108000" cy="108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a:endParaRPr>
              </a:p>
            </p:txBody>
          </p:sp>
        </p:grpSp>
      </p:grpSp>
      <p:grpSp>
        <p:nvGrpSpPr>
          <p:cNvPr id="191" name="GR3 Dati">
            <a:extLst>
              <a:ext uri="{FF2B5EF4-FFF2-40B4-BE49-F238E27FC236}">
                <a16:creationId xmlns:a16="http://schemas.microsoft.com/office/drawing/2014/main" id="{CC1E3BB7-06EA-A538-1175-EEDD75E145A2}"/>
              </a:ext>
            </a:extLst>
          </p:cNvPr>
          <p:cNvGrpSpPr/>
          <p:nvPr/>
        </p:nvGrpSpPr>
        <p:grpSpPr>
          <a:xfrm>
            <a:off x="6085661" y="2204914"/>
            <a:ext cx="2008427" cy="1113363"/>
            <a:chOff x="618863" y="1851865"/>
            <a:chExt cx="2677903" cy="1484484"/>
          </a:xfrm>
        </p:grpSpPr>
        <p:sp>
          <p:nvSpPr>
            <p:cNvPr id="192" name="TextBox 25">
              <a:extLst>
                <a:ext uri="{FF2B5EF4-FFF2-40B4-BE49-F238E27FC236}">
                  <a16:creationId xmlns:a16="http://schemas.microsoft.com/office/drawing/2014/main" id="{3081D6B9-20CD-BCFE-3753-815825FA39AB}"/>
                </a:ext>
              </a:extLst>
            </p:cNvPr>
            <p:cNvSpPr txBox="1"/>
            <p:nvPr/>
          </p:nvSpPr>
          <p:spPr>
            <a:xfrm>
              <a:off x="618863" y="3140536"/>
              <a:ext cx="352661" cy="195813"/>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a:solidFill>
                    <a:srgbClr val="404040"/>
                  </a:solidFill>
                  <a:uFill>
                    <a:solidFill>
                      <a:prstClr val="black">
                        <a:alpha val="0"/>
                      </a:prstClr>
                    </a:solidFill>
                  </a:uFill>
                  <a:ea typeface="Arial"/>
                  <a:cs typeface="Arial"/>
                </a:rPr>
                <a:t>n = 75</a:t>
              </a:r>
            </a:p>
          </p:txBody>
        </p:sp>
        <p:sp>
          <p:nvSpPr>
            <p:cNvPr id="193" name="TextBox 25">
              <a:extLst>
                <a:ext uri="{FF2B5EF4-FFF2-40B4-BE49-F238E27FC236}">
                  <a16:creationId xmlns:a16="http://schemas.microsoft.com/office/drawing/2014/main" id="{CCC7DB83-7F32-ED50-288E-7E214CF4B394}"/>
                </a:ext>
              </a:extLst>
            </p:cNvPr>
            <p:cNvSpPr txBox="1"/>
            <p:nvPr/>
          </p:nvSpPr>
          <p:spPr>
            <a:xfrm>
              <a:off x="1620719" y="3055830"/>
              <a:ext cx="352661" cy="195813"/>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a:solidFill>
                    <a:srgbClr val="404040"/>
                  </a:solidFill>
                  <a:uFill>
                    <a:solidFill>
                      <a:prstClr val="black">
                        <a:alpha val="0"/>
                      </a:prstClr>
                    </a:solidFill>
                  </a:uFill>
                  <a:ea typeface="Arial"/>
                  <a:cs typeface="Arial"/>
                </a:rPr>
                <a:t>n = 48</a:t>
              </a:r>
            </a:p>
          </p:txBody>
        </p:sp>
        <p:sp>
          <p:nvSpPr>
            <p:cNvPr id="194" name="TextBox 25">
              <a:extLst>
                <a:ext uri="{FF2B5EF4-FFF2-40B4-BE49-F238E27FC236}">
                  <a16:creationId xmlns:a16="http://schemas.microsoft.com/office/drawing/2014/main" id="{3BF5E766-67ED-48F4-788E-FC5BCF16FBEC}"/>
                </a:ext>
              </a:extLst>
            </p:cNvPr>
            <p:cNvSpPr txBox="1"/>
            <p:nvPr/>
          </p:nvSpPr>
          <p:spPr>
            <a:xfrm>
              <a:off x="1998391" y="2963089"/>
              <a:ext cx="352661" cy="195813"/>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a:solidFill>
                    <a:srgbClr val="404040"/>
                  </a:solidFill>
                  <a:uFill>
                    <a:solidFill>
                      <a:prstClr val="black">
                        <a:alpha val="0"/>
                      </a:prstClr>
                    </a:solidFill>
                  </a:uFill>
                  <a:ea typeface="Arial"/>
                  <a:cs typeface="Arial"/>
                </a:rPr>
                <a:t>n = 46</a:t>
              </a:r>
            </a:p>
          </p:txBody>
        </p:sp>
        <p:sp>
          <p:nvSpPr>
            <p:cNvPr id="195" name="TextBox 25">
              <a:extLst>
                <a:ext uri="{FF2B5EF4-FFF2-40B4-BE49-F238E27FC236}">
                  <a16:creationId xmlns:a16="http://schemas.microsoft.com/office/drawing/2014/main" id="{BBA49E65-2D7F-44DA-E295-C5C4DF830066}"/>
                </a:ext>
              </a:extLst>
            </p:cNvPr>
            <p:cNvSpPr txBox="1"/>
            <p:nvPr/>
          </p:nvSpPr>
          <p:spPr>
            <a:xfrm>
              <a:off x="2370306" y="2842438"/>
              <a:ext cx="352661" cy="195813"/>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a:solidFill>
                    <a:srgbClr val="404040"/>
                  </a:solidFill>
                  <a:uFill>
                    <a:solidFill>
                      <a:prstClr val="black">
                        <a:alpha val="0"/>
                      </a:prstClr>
                    </a:solidFill>
                  </a:uFill>
                  <a:ea typeface="Arial"/>
                  <a:cs typeface="Arial"/>
                </a:rPr>
                <a:t>n = 41</a:t>
              </a:r>
            </a:p>
          </p:txBody>
        </p:sp>
        <p:sp>
          <p:nvSpPr>
            <p:cNvPr id="196" name="TextBox 25">
              <a:extLst>
                <a:ext uri="{FF2B5EF4-FFF2-40B4-BE49-F238E27FC236}">
                  <a16:creationId xmlns:a16="http://schemas.microsoft.com/office/drawing/2014/main" id="{2C343DD6-95AD-966F-3AC9-A29D22F7F598}"/>
                </a:ext>
              </a:extLst>
            </p:cNvPr>
            <p:cNvSpPr txBox="1"/>
            <p:nvPr/>
          </p:nvSpPr>
          <p:spPr>
            <a:xfrm>
              <a:off x="2759591" y="3003792"/>
              <a:ext cx="352661" cy="195813"/>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a:solidFill>
                    <a:srgbClr val="404040"/>
                  </a:solidFill>
                  <a:uFill>
                    <a:solidFill>
                      <a:prstClr val="black">
                        <a:alpha val="0"/>
                      </a:prstClr>
                    </a:solidFill>
                  </a:uFill>
                  <a:ea typeface="Arial"/>
                  <a:cs typeface="Arial"/>
                </a:rPr>
                <a:t>n = 37</a:t>
              </a:r>
            </a:p>
          </p:txBody>
        </p:sp>
        <p:sp>
          <p:nvSpPr>
            <p:cNvPr id="197" name="TextBox 25">
              <a:extLst>
                <a:ext uri="{FF2B5EF4-FFF2-40B4-BE49-F238E27FC236}">
                  <a16:creationId xmlns:a16="http://schemas.microsoft.com/office/drawing/2014/main" id="{0DDD9B4B-62A7-0B62-2987-B0B6B70A6244}"/>
                </a:ext>
              </a:extLst>
            </p:cNvPr>
            <p:cNvSpPr txBox="1"/>
            <p:nvPr/>
          </p:nvSpPr>
          <p:spPr>
            <a:xfrm>
              <a:off x="2944105" y="1851865"/>
              <a:ext cx="352661" cy="195813"/>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a:solidFill>
                    <a:srgbClr val="404040"/>
                  </a:solidFill>
                  <a:uFill>
                    <a:solidFill>
                      <a:prstClr val="black">
                        <a:alpha val="0"/>
                      </a:prstClr>
                    </a:solidFill>
                  </a:uFill>
                  <a:ea typeface="Arial"/>
                  <a:cs typeface="Arial"/>
                </a:rPr>
                <a:t>n = 31</a:t>
              </a:r>
            </a:p>
          </p:txBody>
        </p:sp>
      </p:grpSp>
      <p:sp>
        <p:nvSpPr>
          <p:cNvPr id="198" name="CasellaDiTesto 18">
            <a:extLst>
              <a:ext uri="{FF2B5EF4-FFF2-40B4-BE49-F238E27FC236}">
                <a16:creationId xmlns:a16="http://schemas.microsoft.com/office/drawing/2014/main" id="{F340D384-5CF3-ADA1-B572-A1749BF93F30}"/>
              </a:ext>
            </a:extLst>
          </p:cNvPr>
          <p:cNvSpPr txBox="1"/>
          <p:nvPr/>
        </p:nvSpPr>
        <p:spPr>
          <a:xfrm rot="5400000">
            <a:off x="1982947" y="2726451"/>
            <a:ext cx="1888117" cy="270000"/>
          </a:xfrm>
          <a:prstGeom prst="rect">
            <a:avLst/>
          </a:prstGeom>
          <a:noFill/>
        </p:spPr>
        <p:txBody>
          <a:bodyPr wrap="square" lIns="0" tIns="0" rIns="0" bIns="0" rtlCol="0" anchor="ctr" anchorCtr="0">
            <a:noAutofit/>
          </a:bodyPr>
          <a:lstStyle/>
          <a:p>
            <a:pPr algn="ctr" defTabSz="685800">
              <a:lnSpc>
                <a:spcPct val="90000"/>
              </a:lnSpc>
              <a:spcBef>
                <a:spcPct val="0"/>
              </a:spcBef>
              <a:spcAft>
                <a:spcPct val="0"/>
              </a:spcAft>
              <a:defRPr/>
            </a:pPr>
            <a:r>
              <a:rPr lang="de" sz="800" b="1">
                <a:solidFill>
                  <a:srgbClr val="404040"/>
                </a:solidFill>
                <a:uFill>
                  <a:solidFill>
                    <a:prstClr val="black">
                      <a:alpha val="0"/>
                    </a:prstClr>
                  </a:solidFill>
                </a:uFill>
                <a:ea typeface="Arial"/>
                <a:cs typeface="Arial"/>
              </a:rPr>
              <a:t>Nüchternglukose [mg/dl]</a:t>
            </a:r>
          </a:p>
        </p:txBody>
      </p:sp>
      <p:sp>
        <p:nvSpPr>
          <p:cNvPr id="199" name="CasellaDiTesto 28">
            <a:extLst>
              <a:ext uri="{FF2B5EF4-FFF2-40B4-BE49-F238E27FC236}">
                <a16:creationId xmlns:a16="http://schemas.microsoft.com/office/drawing/2014/main" id="{B79F1662-F298-27BC-7315-3558FBAFE355}"/>
              </a:ext>
            </a:extLst>
          </p:cNvPr>
          <p:cNvSpPr txBox="1"/>
          <p:nvPr/>
        </p:nvSpPr>
        <p:spPr>
          <a:xfrm rot="5400000">
            <a:off x="4784845" y="2726452"/>
            <a:ext cx="1888117" cy="270000"/>
          </a:xfrm>
          <a:prstGeom prst="rect">
            <a:avLst/>
          </a:prstGeom>
          <a:noFill/>
        </p:spPr>
        <p:txBody>
          <a:bodyPr wrap="square" lIns="0" tIns="0" rIns="0" bIns="0" rtlCol="0" anchor="ctr" anchorCtr="0">
            <a:noAutofit/>
          </a:bodyPr>
          <a:lstStyle/>
          <a:p>
            <a:pPr algn="ctr" defTabSz="685800">
              <a:lnSpc>
                <a:spcPct val="90000"/>
              </a:lnSpc>
              <a:spcBef>
                <a:spcPct val="0"/>
              </a:spcBef>
              <a:spcAft>
                <a:spcPct val="0"/>
              </a:spcAft>
              <a:defRPr/>
            </a:pPr>
            <a:r>
              <a:rPr lang="de" sz="800" b="1">
                <a:solidFill>
                  <a:srgbClr val="404040"/>
                </a:solidFill>
                <a:uFill>
                  <a:solidFill>
                    <a:prstClr val="black">
                      <a:alpha val="0"/>
                    </a:prstClr>
                  </a:solidFill>
                </a:uFill>
                <a:ea typeface="Arial"/>
                <a:cs typeface="Arial"/>
              </a:rPr>
              <a:t>2h-pp-Glukose [mg/dl]</a:t>
            </a:r>
          </a:p>
        </p:txBody>
      </p:sp>
      <p:sp>
        <p:nvSpPr>
          <p:cNvPr id="200" name="CasellaDiTesto 29">
            <a:extLst>
              <a:ext uri="{FF2B5EF4-FFF2-40B4-BE49-F238E27FC236}">
                <a16:creationId xmlns:a16="http://schemas.microsoft.com/office/drawing/2014/main" id="{CE654296-AA97-5EA5-5A94-B12B4C4B0694}"/>
              </a:ext>
            </a:extLst>
          </p:cNvPr>
          <p:cNvSpPr txBox="1"/>
          <p:nvPr/>
        </p:nvSpPr>
        <p:spPr>
          <a:xfrm rot="5400000">
            <a:off x="7580479" y="2726454"/>
            <a:ext cx="1888117" cy="270000"/>
          </a:xfrm>
          <a:prstGeom prst="rect">
            <a:avLst/>
          </a:prstGeom>
          <a:noFill/>
        </p:spPr>
        <p:txBody>
          <a:bodyPr wrap="square" lIns="0" tIns="0" rIns="0" bIns="0" rtlCol="0" anchor="ctr" anchorCtr="0">
            <a:noAutofit/>
          </a:bodyPr>
          <a:lstStyle/>
          <a:p>
            <a:pPr algn="ctr" defTabSz="685800">
              <a:lnSpc>
                <a:spcPct val="90000"/>
              </a:lnSpc>
              <a:spcBef>
                <a:spcPct val="0"/>
              </a:spcBef>
              <a:spcAft>
                <a:spcPct val="0"/>
              </a:spcAft>
              <a:defRPr/>
            </a:pPr>
            <a:r>
              <a:rPr lang="de" sz="800" b="1">
                <a:solidFill>
                  <a:srgbClr val="404040"/>
                </a:solidFill>
                <a:uFill>
                  <a:solidFill>
                    <a:prstClr val="black">
                      <a:alpha val="0"/>
                    </a:prstClr>
                  </a:solidFill>
                </a:uFill>
                <a:ea typeface="Arial"/>
                <a:cs typeface="Arial"/>
              </a:rPr>
              <a:t>AUC Glukose [mg/dl/120 min]</a:t>
            </a:r>
          </a:p>
        </p:txBody>
      </p:sp>
      <p:sp>
        <p:nvSpPr>
          <p:cNvPr id="203" name="TextBox 27">
            <a:extLst>
              <a:ext uri="{FF2B5EF4-FFF2-40B4-BE49-F238E27FC236}">
                <a16:creationId xmlns:a16="http://schemas.microsoft.com/office/drawing/2014/main" id="{AE83FEF7-FA48-258D-4460-43DF02459D69}"/>
              </a:ext>
            </a:extLst>
          </p:cNvPr>
          <p:cNvSpPr txBox="1"/>
          <p:nvPr/>
        </p:nvSpPr>
        <p:spPr>
          <a:xfrm>
            <a:off x="6098456" y="1611938"/>
            <a:ext cx="1998002" cy="223804"/>
          </a:xfrm>
          <a:prstGeom prst="rect">
            <a:avLst/>
          </a:prstGeom>
          <a:noFill/>
        </p:spPr>
        <p:txBody>
          <a:bodyPr wrap="square" lIns="0" tIns="0" rIns="0" bIns="54000" rtlCol="0" anchor="b" anchorCtr="0">
            <a:spAutoFit/>
          </a:bodyPr>
          <a:lstStyle/>
          <a:p>
            <a:pPr algn="ctr" defTabSz="685800">
              <a:spcBef>
                <a:spcPct val="0"/>
              </a:spcBef>
              <a:spcAft>
                <a:spcPct val="0"/>
              </a:spcAft>
              <a:defRPr/>
            </a:pPr>
            <a:r>
              <a:rPr lang="de" sz="1100" b="1">
                <a:solidFill>
                  <a:srgbClr val="404040"/>
                </a:solidFill>
                <a:uFill>
                  <a:solidFill>
                    <a:prstClr val="black">
                      <a:alpha val="0"/>
                    </a:prstClr>
                  </a:solidFill>
                </a:uFill>
                <a:ea typeface="Arial"/>
                <a:cs typeface="Arial"/>
              </a:rPr>
              <a:t>AUC BZ</a:t>
            </a:r>
          </a:p>
        </p:txBody>
      </p:sp>
      <p:sp>
        <p:nvSpPr>
          <p:cNvPr id="7" name="TextBox 3037">
            <a:extLst>
              <a:ext uri="{FF2B5EF4-FFF2-40B4-BE49-F238E27FC236}">
                <a16:creationId xmlns:a16="http://schemas.microsoft.com/office/drawing/2014/main" id="{FED9BB3F-569D-AB13-2F06-222FA79887DC}"/>
              </a:ext>
            </a:extLst>
          </p:cNvPr>
          <p:cNvSpPr txBox="1"/>
          <p:nvPr/>
        </p:nvSpPr>
        <p:spPr>
          <a:xfrm>
            <a:off x="314409" y="4570704"/>
            <a:ext cx="8458452" cy="553998"/>
          </a:xfrm>
          <a:prstGeom prst="rect">
            <a:avLst/>
          </a:prstGeom>
          <a:noFill/>
        </p:spPr>
        <p:txBody>
          <a:bodyPr wrap="square" rtlCol="0" anchor="b">
            <a:spAutoFit/>
          </a:bodyPr>
          <a:lstStyle/>
          <a:p>
            <a:pPr lvl="0" defTabSz="685766">
              <a:buClr>
                <a:srgbClr val="2F4B95"/>
              </a:buClr>
              <a:defRPr/>
            </a:pPr>
            <a:r>
              <a:rPr lang="de-DE" sz="600" dirty="0">
                <a:solidFill>
                  <a:srgbClr val="404040"/>
                </a:solidFill>
                <a:ea typeface="Arial"/>
                <a:cs typeface="Arial"/>
              </a:rPr>
              <a:t>Abbildung modifiziert nach Evans-Molina C 2018</a:t>
            </a:r>
            <a:r>
              <a:rPr lang="de-DE" sz="600" baseline="30000" dirty="0">
                <a:solidFill>
                  <a:srgbClr val="404040"/>
                </a:solidFill>
                <a:ea typeface="Arial"/>
                <a:cs typeface="Arial"/>
              </a:rPr>
              <a:t>1</a:t>
            </a:r>
            <a:r>
              <a:rPr lang="de-DE" sz="600" dirty="0">
                <a:solidFill>
                  <a:srgbClr val="404040"/>
                </a:solidFill>
                <a:ea typeface="Arial"/>
                <a:cs typeface="Arial"/>
              </a:rPr>
              <a:t>. </a:t>
            </a:r>
            <a:r>
              <a:rPr kumimoji="0" lang="de-DE" sz="600" b="0" i="0" u="none" strike="noStrike" kern="1200" cap="none" spc="0" normalizeH="0" baseline="0" noProof="0" dirty="0">
                <a:ln>
                  <a:noFill/>
                </a:ln>
                <a:solidFill>
                  <a:srgbClr val="404040"/>
                </a:solidFill>
                <a:effectLst/>
                <a:uLnTx/>
                <a:uFillTx/>
                <a:latin typeface="Verdana"/>
                <a:ea typeface="Arial"/>
                <a:cs typeface="Arial"/>
              </a:rPr>
              <a:t>Metabolische Messungen, die aus OGTT abgeleitet wurden, wurden zwischen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IAk</a:t>
            </a:r>
            <a:r>
              <a:rPr kumimoji="0" lang="de-DE" sz="600" b="0" i="0" u="none" strike="noStrike" kern="1200" cap="none" spc="0" normalizeH="0" baseline="0" noProof="0" dirty="0">
                <a:ln>
                  <a:noFill/>
                </a:ln>
                <a:solidFill>
                  <a:srgbClr val="404040"/>
                </a:solidFill>
                <a:effectLst/>
                <a:uLnTx/>
                <a:uFillTx/>
                <a:latin typeface="Verdana"/>
                <a:ea typeface="Arial"/>
                <a:cs typeface="Arial"/>
              </a:rPr>
              <a:t>-positiven Personen, die in der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TrialNet</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Pathway</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to</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Prevention</a:t>
            </a:r>
            <a:r>
              <a:rPr kumimoji="0" lang="de-DE" sz="600" b="0" i="0" u="none" strike="noStrike" kern="1200" cap="none" spc="0" normalizeH="0" baseline="0" noProof="0" dirty="0">
                <a:ln>
                  <a:noFill/>
                </a:ln>
                <a:solidFill>
                  <a:srgbClr val="404040"/>
                </a:solidFill>
                <a:effectLst/>
                <a:uLnTx/>
                <a:uFillTx/>
                <a:latin typeface="Verdana"/>
                <a:ea typeface="Arial"/>
                <a:cs typeface="Arial"/>
              </a:rPr>
              <a:t>-Studie beobachtet wurden und nach 5 oder mehr Jahren oder weniger als 5 Jahren longitudinaler Nachbeobachtung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Progressoren</a:t>
            </a:r>
            <a:r>
              <a:rPr kumimoji="0" lang="de-DE" sz="600" b="0" i="0" u="none" strike="noStrike" kern="1200" cap="none" spc="0" normalizeH="0" baseline="0" noProof="0" dirty="0">
                <a:ln>
                  <a:noFill/>
                </a:ln>
                <a:solidFill>
                  <a:srgbClr val="404040"/>
                </a:solidFill>
                <a:effectLst/>
                <a:uLnTx/>
                <a:uFillTx/>
                <a:latin typeface="Verdana"/>
                <a:ea typeface="Arial"/>
                <a:cs typeface="Arial"/>
              </a:rPr>
              <a:t> ≥ 5, n = 75;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Progressoren</a:t>
            </a:r>
            <a:r>
              <a:rPr kumimoji="0" lang="de-DE" sz="600" b="0" i="0" u="none" strike="noStrike" kern="1200" cap="none" spc="0" normalizeH="0" baseline="0" noProof="0" dirty="0">
                <a:ln>
                  <a:noFill/>
                </a:ln>
                <a:solidFill>
                  <a:srgbClr val="404040"/>
                </a:solidFill>
                <a:effectLst/>
                <a:uLnTx/>
                <a:uFillTx/>
                <a:latin typeface="Verdana"/>
                <a:ea typeface="Arial"/>
                <a:cs typeface="Arial"/>
              </a:rPr>
              <a:t> &lt; 5, n = 474) klinisch manifesten T1D entwickelten, und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IAk</a:t>
            </a:r>
            <a:r>
              <a:rPr kumimoji="0" lang="de-DE" sz="600" b="0" i="0" u="none" strike="noStrike" kern="1200" cap="none" spc="0" normalizeH="0" baseline="0" noProof="0" dirty="0">
                <a:ln>
                  <a:noFill/>
                </a:ln>
                <a:solidFill>
                  <a:srgbClr val="404040"/>
                </a:solidFill>
                <a:effectLst/>
                <a:uLnTx/>
                <a:uFillTx/>
                <a:latin typeface="Verdana"/>
                <a:ea typeface="Arial"/>
                <a:cs typeface="Arial"/>
              </a:rPr>
              <a:t>-negativen Verwandten (n = 144) verglichen. Die graue gepunktete Linie gibt die Mittelwerte von zu Baseline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IAk</a:t>
            </a:r>
            <a:r>
              <a:rPr kumimoji="0" lang="de-DE" sz="600" b="0" i="0" u="none" strike="noStrike" kern="1200" cap="none" spc="0" normalizeH="0" baseline="0" noProof="0" dirty="0">
                <a:ln>
                  <a:noFill/>
                </a:ln>
                <a:solidFill>
                  <a:srgbClr val="404040"/>
                </a:solidFill>
                <a:effectLst/>
                <a:uLnTx/>
                <a:uFillTx/>
                <a:latin typeface="Verdana"/>
                <a:ea typeface="Arial"/>
                <a:cs typeface="Arial"/>
              </a:rPr>
              <a:t>-negativen Personen an, die zu einem einzigen Zeitpunkt untersucht wurden (n = 144).</a:t>
            </a:r>
          </a:p>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Arial"/>
                <a:cs typeface="Arial"/>
              </a:rPr>
              <a:t>AUC: Fläche unter der Kurve; BZ: Blutzucker; h: Stunde; NBZ: Nüchternblutzucker; OGTT: Oraler Glukosetoleranztest; pp: postprandial; T1D: Typ-1-Diabetes. </a:t>
            </a:r>
            <a:endParaRPr kumimoji="0" lang="de" sz="600" b="0" i="0" u="none" strike="noStrike" kern="1200" cap="none" spc="0" normalizeH="0" baseline="0" noProof="0" dirty="0">
              <a:ln>
                <a:noFill/>
              </a:ln>
              <a:solidFill>
                <a:srgbClr val="404040"/>
              </a:solidFill>
              <a:effectLst/>
              <a:uLnTx/>
              <a:uFillTx/>
              <a:latin typeface="Verdana"/>
              <a:ea typeface="Arial"/>
              <a:cs typeface="Arial"/>
            </a:endParaRPr>
          </a:p>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 sz="600" b="1" i="0" u="none" strike="noStrike" kern="1200" cap="none" spc="0" normalizeH="0" baseline="0" noProof="0" dirty="0">
                <a:ln>
                  <a:noFill/>
                </a:ln>
                <a:solidFill>
                  <a:srgbClr val="404040"/>
                </a:solidFill>
                <a:effectLst/>
                <a:uLnTx/>
                <a:uFillTx/>
                <a:latin typeface="Verdana"/>
                <a:ea typeface="Arial"/>
                <a:cs typeface="Arial"/>
              </a:rPr>
              <a:t>1.</a:t>
            </a:r>
            <a:r>
              <a:rPr kumimoji="0" lang="de" sz="600" b="0" i="0" u="none" strike="noStrike" kern="1200" cap="none" spc="0" normalizeH="0" baseline="0" noProof="0" dirty="0">
                <a:ln>
                  <a:noFill/>
                </a:ln>
                <a:solidFill>
                  <a:srgbClr val="404040"/>
                </a:solidFill>
                <a:effectLst/>
                <a:uLnTx/>
                <a:uFillTx/>
                <a:latin typeface="Verdana"/>
                <a:ea typeface="Arial"/>
                <a:cs typeface="Arial"/>
              </a:rPr>
              <a:t> </a:t>
            </a:r>
            <a:r>
              <a:rPr kumimoji="0" lang="it-IT" sz="600" b="0" i="0" u="none" strike="noStrike" kern="1200" cap="none" spc="0" normalizeH="0" baseline="0" noProof="0" dirty="0">
                <a:ln>
                  <a:noFill/>
                </a:ln>
                <a:solidFill>
                  <a:srgbClr val="404040"/>
                </a:solidFill>
                <a:effectLst/>
                <a:uLnTx/>
                <a:uFillTx/>
                <a:latin typeface="Verdana"/>
                <a:ea typeface="Arial"/>
                <a:cs typeface="Arial"/>
              </a:rPr>
              <a:t>Evans-Molina C </a:t>
            </a:r>
            <a:r>
              <a:rPr kumimoji="0" lang="it-IT" sz="600" b="0" i="1" u="none" strike="noStrike" kern="1200" cap="none" spc="0" normalizeH="0" baseline="0" noProof="0" dirty="0">
                <a:ln>
                  <a:noFill/>
                </a:ln>
                <a:solidFill>
                  <a:srgbClr val="404040"/>
                </a:solidFill>
                <a:effectLst/>
                <a:uLnTx/>
                <a:uFillTx/>
                <a:latin typeface="Verdana"/>
                <a:ea typeface="Arial"/>
                <a:cs typeface="Arial"/>
              </a:rPr>
              <a:t>et al. JCI Insight </a:t>
            </a:r>
            <a:r>
              <a:rPr kumimoji="0" lang="it-IT" sz="600" b="0" i="0" u="none" strike="noStrike" kern="1200" cap="none" spc="0" normalizeH="0" baseline="0" noProof="0" dirty="0">
                <a:ln>
                  <a:noFill/>
                </a:ln>
                <a:solidFill>
                  <a:srgbClr val="404040"/>
                </a:solidFill>
                <a:effectLst/>
                <a:uLnTx/>
                <a:uFillTx/>
                <a:latin typeface="Verdana"/>
                <a:ea typeface="Arial"/>
                <a:cs typeface="Arial"/>
              </a:rPr>
              <a:t>2018; 3: e120877.</a:t>
            </a:r>
          </a:p>
        </p:txBody>
      </p:sp>
      <p:sp>
        <p:nvSpPr>
          <p:cNvPr id="204" name="CasellaDiTesto 19">
            <a:extLst>
              <a:ext uri="{FF2B5EF4-FFF2-40B4-BE49-F238E27FC236}">
                <a16:creationId xmlns:a16="http://schemas.microsoft.com/office/drawing/2014/main" id="{132CB298-0B8F-9B33-6BFA-5A4060717EEC}"/>
              </a:ext>
            </a:extLst>
          </p:cNvPr>
          <p:cNvSpPr txBox="1"/>
          <p:nvPr/>
        </p:nvSpPr>
        <p:spPr>
          <a:xfrm>
            <a:off x="496077" y="4034500"/>
            <a:ext cx="2025935" cy="270000"/>
          </a:xfrm>
          <a:prstGeom prst="rect">
            <a:avLst/>
          </a:prstGeom>
          <a:noFill/>
        </p:spPr>
        <p:txBody>
          <a:bodyPr wrap="square" lIns="0" tIns="0" rIns="0" bIns="0" rtlCol="0" anchor="ctr" anchorCtr="0">
            <a:noAutofit/>
          </a:bodyPr>
          <a:lstStyle/>
          <a:p>
            <a:pPr algn="ctr" defTabSz="685800">
              <a:lnSpc>
                <a:spcPct val="90000"/>
              </a:lnSpc>
              <a:spcBef>
                <a:spcPct val="0"/>
              </a:spcBef>
              <a:spcAft>
                <a:spcPct val="0"/>
              </a:spcAft>
              <a:defRPr/>
            </a:pPr>
            <a:r>
              <a:rPr lang="de" sz="800" b="1" dirty="0">
                <a:solidFill>
                  <a:srgbClr val="404040"/>
                </a:solidFill>
                <a:uFill>
                  <a:solidFill>
                    <a:prstClr val="black">
                      <a:alpha val="0"/>
                    </a:prstClr>
                  </a:solidFill>
                </a:uFill>
                <a:ea typeface="Arial"/>
                <a:cs typeface="Arial"/>
              </a:rPr>
              <a:t>Zeit vor der klinischen T1D-Diagnose [Jahre]</a:t>
            </a:r>
            <a:endParaRPr lang="en-US" sz="800" dirty="0">
              <a:solidFill>
                <a:srgbClr val="404040"/>
              </a:solidFill>
              <a:ea typeface="Calibri" panose="020F0502020204030204"/>
              <a:cs typeface="Arial"/>
            </a:endParaRPr>
          </a:p>
        </p:txBody>
      </p:sp>
      <p:sp>
        <p:nvSpPr>
          <p:cNvPr id="205" name="CasellaDiTesto 21">
            <a:extLst>
              <a:ext uri="{FF2B5EF4-FFF2-40B4-BE49-F238E27FC236}">
                <a16:creationId xmlns:a16="http://schemas.microsoft.com/office/drawing/2014/main" id="{50BF4372-CFAC-585D-C925-F7D7618D233F}"/>
              </a:ext>
            </a:extLst>
          </p:cNvPr>
          <p:cNvSpPr txBox="1"/>
          <p:nvPr/>
        </p:nvSpPr>
        <p:spPr>
          <a:xfrm>
            <a:off x="3277905" y="4034500"/>
            <a:ext cx="2025935" cy="270000"/>
          </a:xfrm>
          <a:prstGeom prst="rect">
            <a:avLst/>
          </a:prstGeom>
          <a:noFill/>
        </p:spPr>
        <p:txBody>
          <a:bodyPr wrap="square" lIns="0" tIns="0" rIns="0" bIns="0" rtlCol="0" anchor="ctr" anchorCtr="0">
            <a:noAutofit/>
          </a:bodyPr>
          <a:lstStyle/>
          <a:p>
            <a:pPr algn="ctr" defTabSz="685800">
              <a:lnSpc>
                <a:spcPct val="90000"/>
              </a:lnSpc>
              <a:spcBef>
                <a:spcPct val="0"/>
              </a:spcBef>
              <a:spcAft>
                <a:spcPct val="0"/>
              </a:spcAft>
              <a:defRPr/>
            </a:pPr>
            <a:r>
              <a:rPr lang="de" sz="800" b="1" dirty="0">
                <a:solidFill>
                  <a:srgbClr val="404040"/>
                </a:solidFill>
                <a:uFill>
                  <a:solidFill>
                    <a:prstClr val="black">
                      <a:alpha val="0"/>
                    </a:prstClr>
                  </a:solidFill>
                </a:uFill>
                <a:ea typeface="Arial"/>
                <a:cs typeface="Arial"/>
              </a:rPr>
              <a:t>Zeit vor der klinischen T1D-Diagnose [Jahre]</a:t>
            </a:r>
            <a:endParaRPr lang="en-US" sz="800" dirty="0">
              <a:solidFill>
                <a:srgbClr val="404040"/>
              </a:solidFill>
              <a:ea typeface="Calibri" panose="020F0502020204030204"/>
              <a:cs typeface="Arial"/>
            </a:endParaRPr>
          </a:p>
        </p:txBody>
      </p:sp>
      <p:sp>
        <p:nvSpPr>
          <p:cNvPr id="206" name="CasellaDiTesto 25">
            <a:extLst>
              <a:ext uri="{FF2B5EF4-FFF2-40B4-BE49-F238E27FC236}">
                <a16:creationId xmlns:a16="http://schemas.microsoft.com/office/drawing/2014/main" id="{36E1D400-C655-3B5C-899D-ECD0611AAABF}"/>
              </a:ext>
            </a:extLst>
          </p:cNvPr>
          <p:cNvSpPr txBox="1"/>
          <p:nvPr/>
        </p:nvSpPr>
        <p:spPr>
          <a:xfrm>
            <a:off x="6059733" y="4034500"/>
            <a:ext cx="2025935" cy="270000"/>
          </a:xfrm>
          <a:prstGeom prst="rect">
            <a:avLst/>
          </a:prstGeom>
          <a:noFill/>
        </p:spPr>
        <p:txBody>
          <a:bodyPr wrap="square" lIns="0" tIns="0" rIns="0" bIns="0" rtlCol="0" anchor="ctr" anchorCtr="0">
            <a:noAutofit/>
          </a:bodyPr>
          <a:lstStyle/>
          <a:p>
            <a:pPr algn="ctr" defTabSz="685800">
              <a:lnSpc>
                <a:spcPct val="90000"/>
              </a:lnSpc>
              <a:spcBef>
                <a:spcPct val="0"/>
              </a:spcBef>
              <a:spcAft>
                <a:spcPct val="0"/>
              </a:spcAft>
              <a:defRPr/>
            </a:pPr>
            <a:r>
              <a:rPr lang="de" sz="800" b="1" dirty="0">
                <a:solidFill>
                  <a:srgbClr val="404040"/>
                </a:solidFill>
                <a:uFill>
                  <a:solidFill>
                    <a:prstClr val="black">
                      <a:alpha val="0"/>
                    </a:prstClr>
                  </a:solidFill>
                </a:uFill>
                <a:ea typeface="Arial"/>
                <a:cs typeface="Arial"/>
              </a:rPr>
              <a:t>Zeit vor der klinischen T1D-Diagnose [Jahre]</a:t>
            </a:r>
            <a:endParaRPr lang="en-US" sz="800" dirty="0">
              <a:solidFill>
                <a:srgbClr val="404040"/>
              </a:solidFill>
              <a:ea typeface="Calibri" panose="020F0502020204030204"/>
              <a:cs typeface="Arial"/>
            </a:endParaRPr>
          </a:p>
        </p:txBody>
      </p:sp>
    </p:spTree>
    <p:extLst>
      <p:ext uri="{BB962C8B-B14F-4D97-AF65-F5344CB8AC3E}">
        <p14:creationId xmlns:p14="http://schemas.microsoft.com/office/powerpoint/2010/main" val="1890454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86E13D-8445-1B2D-3388-B27153E8FFD0}"/>
            </a:ext>
          </a:extLst>
        </p:cNvPr>
        <p:cNvGrpSpPr/>
        <p:nvPr/>
      </p:nvGrpSpPr>
      <p:grpSpPr>
        <a:xfrm>
          <a:off x="0" y="0"/>
          <a:ext cx="0" cy="0"/>
          <a:chOff x="0" y="0"/>
          <a:chExt cx="0" cy="0"/>
        </a:xfrm>
      </p:grpSpPr>
      <p:sp>
        <p:nvSpPr>
          <p:cNvPr id="9" name="Textplatzhalter 9">
            <a:extLst>
              <a:ext uri="{FF2B5EF4-FFF2-40B4-BE49-F238E27FC236}">
                <a16:creationId xmlns:a16="http://schemas.microsoft.com/office/drawing/2014/main" id="{ED54E05B-60F3-E468-2CF9-71F6B1609017}"/>
              </a:ext>
            </a:extLst>
          </p:cNvPr>
          <p:cNvSpPr txBox="1">
            <a:spLocks/>
          </p:cNvSpPr>
          <p:nvPr/>
        </p:nvSpPr>
        <p:spPr>
          <a:xfrm>
            <a:off x="314409" y="114099"/>
            <a:ext cx="8414916"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Begleitendes Absinken des C-Peptids kann bis zu 1 Jahr vor der T1D-Diagnose Stadium 3 beobachtet werden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31" name="TextBox 170">
            <a:extLst>
              <a:ext uri="{FF2B5EF4-FFF2-40B4-BE49-F238E27FC236}">
                <a16:creationId xmlns:a16="http://schemas.microsoft.com/office/drawing/2014/main" id="{9C75AF98-D0AE-7552-6426-E75A0161ABBC}"/>
              </a:ext>
            </a:extLst>
          </p:cNvPr>
          <p:cNvSpPr txBox="1"/>
          <p:nvPr/>
        </p:nvSpPr>
        <p:spPr>
          <a:xfrm>
            <a:off x="400473" y="993026"/>
            <a:ext cx="8280064" cy="405000"/>
          </a:xfrm>
          <a:prstGeom prst="roundRect">
            <a:avLst>
              <a:gd name="adj" fmla="val 50000"/>
            </a:avLst>
          </a:prstGeom>
          <a:solidFill>
            <a:srgbClr val="2F3651"/>
          </a:solidFill>
        </p:spPr>
        <p:txBody>
          <a:bodyPr wrap="square" lIns="27000" tIns="27000" rIns="27000" bIns="27000" rtlCol="0" anchor="ctr">
            <a:noAutofit/>
          </a:bodyPr>
          <a:lstStyle/>
          <a:p>
            <a:pPr marL="0" marR="0" lvl="0" indent="0" algn="ctr" defTabSz="685800" eaLnBrk="1" fontAlgn="auto" latinLnBrk="0" hangingPunct="1">
              <a:lnSpc>
                <a:spcPct val="90000"/>
              </a:lnSpc>
              <a:spcBef>
                <a:spcPct val="0"/>
              </a:spcBef>
              <a:spcAft>
                <a:spcPct val="0"/>
              </a:spcAft>
              <a:buClrTx/>
              <a:buSzTx/>
              <a:buFontTx/>
              <a:buNone/>
              <a:tabLst/>
              <a:defRPr/>
            </a:pPr>
            <a:r>
              <a:rPr kumimoji="0" lang="de" sz="1100" b="0" i="0" u="none" strike="noStrike" kern="0" cap="none" spc="0" normalizeH="0" baseline="0" noProof="0">
                <a:ln>
                  <a:noFill/>
                </a:ln>
                <a:solidFill>
                  <a:srgbClr val="FFFFFF"/>
                </a:solidFill>
                <a:effectLst/>
                <a:uLnTx/>
                <a:uFill>
                  <a:solidFill>
                    <a:prstClr val="black">
                      <a:alpha val="0"/>
                    </a:prstClr>
                  </a:solidFill>
                </a:uFill>
                <a:ea typeface="Arial"/>
                <a:cs typeface="Arial"/>
              </a:rPr>
              <a:t>Longitudinaler Verlauf der Stoffwechselverschlechterung bei einer Untergruppe von I</a:t>
            </a:r>
            <a:r>
              <a:rPr kumimoji="0" lang="de-DE" sz="1100" b="0" i="0" u="none" strike="noStrike" kern="0" cap="none" spc="0" normalizeH="0" baseline="0" noProof="0">
                <a:ln>
                  <a:noFill/>
                </a:ln>
                <a:solidFill>
                  <a:srgbClr val="FFFFFF"/>
                </a:solidFill>
                <a:effectLst/>
                <a:uLnTx/>
                <a:uFill>
                  <a:solidFill>
                    <a:prstClr val="black">
                      <a:alpha val="0"/>
                    </a:prstClr>
                  </a:solidFill>
                </a:uFill>
                <a:ea typeface="Arial"/>
                <a:cs typeface="Arial"/>
              </a:rPr>
              <a:t>A</a:t>
            </a:r>
            <a:r>
              <a:rPr kumimoji="0" lang="de" sz="1100" b="0" i="0" u="none" strike="noStrike" kern="0" cap="none" spc="0" normalizeH="0" baseline="0" noProof="0">
                <a:ln>
                  <a:noFill/>
                </a:ln>
                <a:solidFill>
                  <a:srgbClr val="FFFFFF"/>
                </a:solidFill>
                <a:effectLst/>
                <a:uLnTx/>
                <a:uFill>
                  <a:solidFill>
                    <a:prstClr val="black">
                      <a:alpha val="0"/>
                    </a:prstClr>
                  </a:solidFill>
                </a:uFill>
                <a:ea typeface="Arial"/>
                <a:cs typeface="Arial"/>
              </a:rPr>
              <a:t>k-positiven Personen, </a:t>
            </a:r>
          </a:p>
          <a:p>
            <a:pPr marL="0" marR="0" lvl="0" indent="0" algn="ctr" defTabSz="685800" eaLnBrk="1" fontAlgn="auto" latinLnBrk="0" hangingPunct="1">
              <a:lnSpc>
                <a:spcPct val="90000"/>
              </a:lnSpc>
              <a:spcBef>
                <a:spcPct val="0"/>
              </a:spcBef>
              <a:spcAft>
                <a:spcPct val="0"/>
              </a:spcAft>
              <a:buClrTx/>
              <a:buSzTx/>
              <a:buFontTx/>
              <a:buNone/>
              <a:tabLst/>
              <a:defRPr/>
            </a:pPr>
            <a:r>
              <a:rPr kumimoji="0" lang="de-DE" sz="1100" b="0" i="0" u="none" strike="noStrike" kern="0" cap="none" spc="0" normalizeH="0" baseline="0" noProof="0">
                <a:ln>
                  <a:noFill/>
                </a:ln>
                <a:solidFill>
                  <a:srgbClr val="FFFFFF"/>
                </a:solidFill>
                <a:effectLst/>
                <a:uLnTx/>
                <a:uFill>
                  <a:solidFill>
                    <a:prstClr val="black">
                      <a:alpha val="0"/>
                    </a:prstClr>
                  </a:solidFill>
                </a:uFill>
                <a:ea typeface="Arial"/>
                <a:cs typeface="Arial"/>
              </a:rPr>
              <a:t>d</a:t>
            </a:r>
            <a:r>
              <a:rPr kumimoji="0" lang="de" sz="1100" b="0" i="0" u="none" strike="noStrike" kern="0" cap="none" spc="0" normalizeH="0" baseline="0" noProof="0">
                <a:ln>
                  <a:noFill/>
                </a:ln>
                <a:solidFill>
                  <a:srgbClr val="FFFFFF"/>
                </a:solidFill>
                <a:effectLst/>
                <a:uLnTx/>
                <a:uFill>
                  <a:solidFill>
                    <a:prstClr val="black">
                      <a:alpha val="0"/>
                    </a:prstClr>
                  </a:solidFill>
                </a:uFill>
                <a:ea typeface="Arial"/>
                <a:cs typeface="Arial"/>
              </a:rPr>
              <a:t>eren T1D nach ≥ 5 Jahren Nachbeobachtung zu Stadium 3 fortgeschritten ist</a:t>
            </a:r>
            <a:r>
              <a:rPr kumimoji="0" lang="de" sz="1100" b="0" i="0" u="none" strike="noStrike" kern="0" cap="none" spc="0" normalizeH="0" baseline="30000" noProof="0">
                <a:ln>
                  <a:noFill/>
                </a:ln>
                <a:solidFill>
                  <a:srgbClr val="FFFFFF"/>
                </a:solidFill>
                <a:effectLst/>
                <a:uLnTx/>
                <a:uFill>
                  <a:solidFill>
                    <a:prstClr val="black">
                      <a:alpha val="0"/>
                    </a:prstClr>
                  </a:solidFill>
                </a:uFill>
                <a:ea typeface="Arial"/>
                <a:cs typeface="Arial"/>
              </a:rPr>
              <a:t>1</a:t>
            </a:r>
          </a:p>
        </p:txBody>
      </p:sp>
      <p:sp>
        <p:nvSpPr>
          <p:cNvPr id="7" name="TextBox 3037">
            <a:extLst>
              <a:ext uri="{FF2B5EF4-FFF2-40B4-BE49-F238E27FC236}">
                <a16:creationId xmlns:a16="http://schemas.microsoft.com/office/drawing/2014/main" id="{26EC8CF6-3832-B083-2CCB-4B204D072B71}"/>
              </a:ext>
            </a:extLst>
          </p:cNvPr>
          <p:cNvSpPr txBox="1"/>
          <p:nvPr/>
        </p:nvSpPr>
        <p:spPr>
          <a:xfrm>
            <a:off x="314410" y="4477923"/>
            <a:ext cx="8461290" cy="646331"/>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Arial"/>
                <a:cs typeface="Arial"/>
              </a:rPr>
              <a:t>Abbildung modifiziert nach Evans-</a:t>
            </a:r>
            <a:r>
              <a:rPr lang="de-DE" sz="600" dirty="0">
                <a:solidFill>
                  <a:srgbClr val="404040"/>
                </a:solidFill>
                <a:latin typeface="Verdana"/>
                <a:ea typeface="Arial"/>
                <a:cs typeface="Arial"/>
              </a:rPr>
              <a:t>Molina C 2018</a:t>
            </a:r>
            <a:r>
              <a:rPr lang="de-DE" sz="600" baseline="30000" dirty="0">
                <a:solidFill>
                  <a:srgbClr val="404040"/>
                </a:solidFill>
                <a:latin typeface="Verdana"/>
                <a:ea typeface="Arial"/>
                <a:cs typeface="Arial"/>
              </a:rPr>
              <a:t>1</a:t>
            </a:r>
            <a:r>
              <a:rPr lang="de-DE" sz="600" dirty="0">
                <a:solidFill>
                  <a:srgbClr val="404040"/>
                </a:solidFill>
                <a:latin typeface="Verdana"/>
                <a:ea typeface="Arial"/>
                <a:cs typeface="Arial"/>
              </a:rPr>
              <a:t>. </a:t>
            </a:r>
            <a:r>
              <a:rPr kumimoji="0" lang="de-DE" sz="600" b="0" i="0" u="none" strike="noStrike" kern="1200" cap="none" spc="0" normalizeH="0" baseline="0" noProof="0" dirty="0">
                <a:ln>
                  <a:noFill/>
                </a:ln>
                <a:solidFill>
                  <a:srgbClr val="404040"/>
                </a:solidFill>
                <a:effectLst/>
                <a:uLnTx/>
                <a:uFillTx/>
                <a:latin typeface="Verdana"/>
                <a:ea typeface="Arial"/>
                <a:cs typeface="Arial"/>
              </a:rPr>
              <a:t>Metabolische Messungen, die aus OGTT abgeleitet wurden, wurden zwischen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IAk</a:t>
            </a:r>
            <a:r>
              <a:rPr kumimoji="0" lang="de-DE" sz="600" b="0" i="0" u="none" strike="noStrike" kern="1200" cap="none" spc="0" normalizeH="0" baseline="0" noProof="0" dirty="0">
                <a:ln>
                  <a:noFill/>
                </a:ln>
                <a:solidFill>
                  <a:srgbClr val="404040"/>
                </a:solidFill>
                <a:effectLst/>
                <a:uLnTx/>
                <a:uFillTx/>
                <a:latin typeface="Verdana"/>
                <a:ea typeface="Arial"/>
                <a:cs typeface="Arial"/>
              </a:rPr>
              <a:t>-positiven Personen, die in der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TrialNet</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Pathway</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to</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Prevention</a:t>
            </a:r>
            <a:r>
              <a:rPr kumimoji="0" lang="de-DE" sz="600" b="0" i="0" u="none" strike="noStrike" kern="1200" cap="none" spc="0" normalizeH="0" baseline="0" noProof="0" dirty="0">
                <a:ln>
                  <a:noFill/>
                </a:ln>
                <a:solidFill>
                  <a:srgbClr val="404040"/>
                </a:solidFill>
                <a:effectLst/>
                <a:uLnTx/>
                <a:uFillTx/>
                <a:latin typeface="Verdana"/>
                <a:ea typeface="Arial"/>
                <a:cs typeface="Arial"/>
              </a:rPr>
              <a:t>-Studie beobachtet wurden und nach 5 oder mehr Jahren oder weniger als 5 Jahren longitudinaler Nachbeobachtung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Progressoren</a:t>
            </a:r>
            <a:r>
              <a:rPr kumimoji="0" lang="de-DE" sz="600" b="0" i="0" u="none" strike="noStrike" kern="1200" cap="none" spc="0" normalizeH="0" baseline="0" noProof="0" dirty="0">
                <a:ln>
                  <a:noFill/>
                </a:ln>
                <a:solidFill>
                  <a:srgbClr val="404040"/>
                </a:solidFill>
                <a:effectLst/>
                <a:uLnTx/>
                <a:uFillTx/>
                <a:latin typeface="Verdana"/>
                <a:ea typeface="Arial"/>
                <a:cs typeface="Arial"/>
              </a:rPr>
              <a:t> ≥ 5, n = 75;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Progressoren</a:t>
            </a:r>
            <a:r>
              <a:rPr kumimoji="0" lang="de-DE" sz="600" b="0" i="0" u="none" strike="noStrike" kern="1200" cap="none" spc="0" normalizeH="0" baseline="0" noProof="0" dirty="0">
                <a:ln>
                  <a:noFill/>
                </a:ln>
                <a:solidFill>
                  <a:srgbClr val="404040"/>
                </a:solidFill>
                <a:effectLst/>
                <a:uLnTx/>
                <a:uFillTx/>
                <a:latin typeface="Verdana"/>
                <a:ea typeface="Arial"/>
                <a:cs typeface="Arial"/>
              </a:rPr>
              <a:t> &lt; 5, n = 474) klinisch manifesten T1D entwickelten, und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IAk</a:t>
            </a:r>
            <a:r>
              <a:rPr kumimoji="0" lang="de-DE" sz="600" b="0" i="0" u="none" strike="noStrike" kern="1200" cap="none" spc="0" normalizeH="0" baseline="0" noProof="0" dirty="0">
                <a:ln>
                  <a:noFill/>
                </a:ln>
                <a:solidFill>
                  <a:srgbClr val="404040"/>
                </a:solidFill>
                <a:effectLst/>
                <a:uLnTx/>
                <a:uFillTx/>
                <a:latin typeface="Verdana"/>
                <a:ea typeface="Arial"/>
                <a:cs typeface="Arial"/>
              </a:rPr>
              <a:t>-negativen Verwandten (n = 144) verglichen. Die graue gepunktete Linie gibt die Mittelwerte von zu Baseline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IAk</a:t>
            </a:r>
            <a:r>
              <a:rPr kumimoji="0" lang="de-DE" sz="600" b="0" i="0" u="none" strike="noStrike" kern="1200" cap="none" spc="0" normalizeH="0" baseline="0" noProof="0" dirty="0">
                <a:ln>
                  <a:noFill/>
                </a:ln>
                <a:solidFill>
                  <a:srgbClr val="404040"/>
                </a:solidFill>
                <a:effectLst/>
                <a:uLnTx/>
                <a:uFillTx/>
                <a:latin typeface="Verdana"/>
                <a:ea typeface="Arial"/>
                <a:cs typeface="Arial"/>
              </a:rPr>
              <a:t>-negativen Personen an, die zu einem einzigen Zeitpunkt untersucht wurden (n = 144).</a:t>
            </a:r>
          </a:p>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Arial"/>
                <a:cs typeface="Arial"/>
              </a:rPr>
              <a:t>AUC: Fläche unter der Kurve; C-Peptid: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connecting</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peptide</a:t>
            </a:r>
            <a:r>
              <a:rPr kumimoji="0" lang="de-DE" sz="600" b="0" i="0" u="none" strike="noStrike" kern="1200" cap="none" spc="0" normalizeH="0" baseline="0" noProof="0" dirty="0">
                <a:ln>
                  <a:noFill/>
                </a:ln>
                <a:solidFill>
                  <a:srgbClr val="404040"/>
                </a:solidFill>
                <a:effectLst/>
                <a:uLnTx/>
                <a:uFillTx/>
                <a:latin typeface="Verdana"/>
                <a:ea typeface="Arial"/>
                <a:cs typeface="Arial"/>
              </a:rPr>
              <a:t>, Verbindungspeptid; Index60: Index60 zur T1D-Diagnose, Gleichung Index60 = 0,3695 * (log Nüchtern-C-Peptid) + 0,0165 * (60-min Glukose) – 0,3644 * (60-min C-Peptid)</a:t>
            </a:r>
            <a:r>
              <a:rPr kumimoji="0" lang="de-DE" sz="600" b="0" i="0" u="none" strike="noStrike" kern="1200" cap="none" spc="0" normalizeH="0" baseline="30000" noProof="0" dirty="0">
                <a:ln>
                  <a:noFill/>
                </a:ln>
                <a:solidFill>
                  <a:srgbClr val="404040"/>
                </a:solidFill>
                <a:effectLst/>
                <a:uLnTx/>
                <a:uFillTx/>
                <a:latin typeface="Verdana"/>
                <a:ea typeface="Arial"/>
                <a:cs typeface="Arial"/>
              </a:rPr>
              <a:t>2</a:t>
            </a:r>
            <a:r>
              <a:rPr kumimoji="0" lang="de-DE" sz="600" b="0" i="0" u="none" strike="noStrike" kern="1200" cap="none" spc="0" normalizeH="0" baseline="0" noProof="0" dirty="0">
                <a:ln>
                  <a:noFill/>
                </a:ln>
                <a:solidFill>
                  <a:srgbClr val="404040"/>
                </a:solidFill>
                <a:effectLst/>
                <a:uLnTx/>
                <a:uFillTx/>
                <a:latin typeface="Verdana"/>
                <a:ea typeface="Arial"/>
                <a:cs typeface="Arial"/>
              </a:rPr>
              <a:t>; min: Minute; OGTT: Oraler Glukosetoleranztest; T1D: Typ-1-Diabetes. </a:t>
            </a:r>
            <a:endParaRPr kumimoji="0" lang="de" sz="600" b="0" i="0" u="none" strike="noStrike" kern="1200" cap="none" spc="0" normalizeH="0" baseline="0" noProof="0" dirty="0">
              <a:ln>
                <a:noFill/>
              </a:ln>
              <a:solidFill>
                <a:srgbClr val="404040"/>
              </a:solidFill>
              <a:effectLst/>
              <a:uLnTx/>
              <a:uFillTx/>
              <a:latin typeface="Verdana"/>
              <a:ea typeface="Arial"/>
              <a:cs typeface="Arial"/>
            </a:endParaRPr>
          </a:p>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 sz="600" b="1" i="0" u="none" strike="noStrike" kern="1200" cap="none" spc="0" normalizeH="0" baseline="0" noProof="0" dirty="0">
                <a:ln>
                  <a:noFill/>
                </a:ln>
                <a:solidFill>
                  <a:srgbClr val="404040"/>
                </a:solidFill>
                <a:effectLst/>
                <a:uLnTx/>
                <a:uFillTx/>
                <a:latin typeface="Verdana"/>
                <a:ea typeface="Arial"/>
                <a:cs typeface="Arial"/>
              </a:rPr>
              <a:t>1.</a:t>
            </a:r>
            <a:r>
              <a:rPr kumimoji="0" lang="de" sz="600" b="0" i="0" u="none" strike="noStrike" kern="1200" cap="none" spc="0" normalizeH="0" baseline="0" noProof="0" dirty="0">
                <a:ln>
                  <a:noFill/>
                </a:ln>
                <a:solidFill>
                  <a:srgbClr val="404040"/>
                </a:solidFill>
                <a:effectLst/>
                <a:uLnTx/>
                <a:uFillTx/>
                <a:latin typeface="Verdana"/>
                <a:ea typeface="Arial"/>
                <a:cs typeface="Arial"/>
              </a:rPr>
              <a:t> </a:t>
            </a:r>
            <a:r>
              <a:rPr kumimoji="0" lang="it-IT" sz="600" b="0" i="0" u="none" strike="noStrike" kern="1200" cap="none" spc="0" normalizeH="0" baseline="0" noProof="0" dirty="0">
                <a:ln>
                  <a:noFill/>
                </a:ln>
                <a:solidFill>
                  <a:srgbClr val="404040"/>
                </a:solidFill>
                <a:effectLst/>
                <a:uLnTx/>
                <a:uFillTx/>
                <a:latin typeface="Verdana"/>
                <a:ea typeface="Arial"/>
                <a:cs typeface="Arial"/>
              </a:rPr>
              <a:t>Evans-Molina C </a:t>
            </a:r>
            <a:r>
              <a:rPr kumimoji="0" lang="it-IT" sz="600" b="0" i="1" u="none" strike="noStrike" kern="1200" cap="none" spc="0" normalizeH="0" baseline="0" noProof="0" dirty="0">
                <a:ln>
                  <a:noFill/>
                </a:ln>
                <a:solidFill>
                  <a:srgbClr val="404040"/>
                </a:solidFill>
                <a:effectLst/>
                <a:uLnTx/>
                <a:uFillTx/>
                <a:latin typeface="Verdana"/>
                <a:ea typeface="Arial"/>
                <a:cs typeface="Arial"/>
              </a:rPr>
              <a:t>et al. JCI Insight </a:t>
            </a:r>
            <a:r>
              <a:rPr kumimoji="0" lang="it-IT" sz="600" b="0" i="0" u="none" strike="noStrike" kern="1200" cap="none" spc="0" normalizeH="0" baseline="0" noProof="0" dirty="0">
                <a:ln>
                  <a:noFill/>
                </a:ln>
                <a:solidFill>
                  <a:srgbClr val="404040"/>
                </a:solidFill>
                <a:effectLst/>
                <a:uLnTx/>
                <a:uFillTx/>
                <a:latin typeface="Verdana"/>
                <a:ea typeface="Arial"/>
                <a:cs typeface="Arial"/>
              </a:rPr>
              <a:t>2018; 3: e120877. </a:t>
            </a:r>
            <a:r>
              <a:rPr kumimoji="0" lang="it-IT" sz="600" b="1" i="0" u="none" strike="noStrike" kern="1200" cap="none" spc="0" normalizeH="0" baseline="0" noProof="0" dirty="0">
                <a:ln>
                  <a:noFill/>
                </a:ln>
                <a:solidFill>
                  <a:srgbClr val="404040"/>
                </a:solidFill>
                <a:effectLst/>
                <a:uLnTx/>
                <a:uFillTx/>
                <a:latin typeface="Verdana"/>
                <a:ea typeface="Arial"/>
                <a:cs typeface="Arial"/>
              </a:rPr>
              <a:t>2.</a:t>
            </a:r>
            <a:r>
              <a:rPr kumimoji="0" lang="it-IT" sz="600" b="0" i="0" u="none" strike="noStrike" kern="1200" cap="none" spc="0" normalizeH="0" baseline="0" noProof="0" dirty="0">
                <a:ln>
                  <a:noFill/>
                </a:ln>
                <a:solidFill>
                  <a:srgbClr val="404040"/>
                </a:solidFill>
                <a:effectLst/>
                <a:uLnTx/>
                <a:uFillTx/>
                <a:latin typeface="Verdana"/>
                <a:ea typeface="Arial"/>
                <a:cs typeface="Arial"/>
              </a:rPr>
              <a:t> </a:t>
            </a:r>
            <a:r>
              <a:rPr kumimoji="0" lang="it-IT" sz="600" b="0" i="0" u="none" strike="noStrike" kern="1200" cap="none" spc="0" normalizeH="0" baseline="0" noProof="0" dirty="0" err="1">
                <a:ln>
                  <a:noFill/>
                </a:ln>
                <a:solidFill>
                  <a:srgbClr val="404040"/>
                </a:solidFill>
                <a:effectLst/>
                <a:uLnTx/>
                <a:uFillTx/>
                <a:latin typeface="Verdana"/>
                <a:ea typeface="Arial"/>
                <a:cs typeface="Arial"/>
              </a:rPr>
              <a:t>Sosenko</a:t>
            </a:r>
            <a:r>
              <a:rPr kumimoji="0" lang="it-IT" sz="600" b="0" i="0" u="none" strike="noStrike" kern="1200" cap="none" spc="0" normalizeH="0" baseline="0" noProof="0" dirty="0">
                <a:ln>
                  <a:noFill/>
                </a:ln>
                <a:solidFill>
                  <a:srgbClr val="404040"/>
                </a:solidFill>
                <a:effectLst/>
                <a:uLnTx/>
                <a:uFillTx/>
                <a:latin typeface="Verdana"/>
                <a:ea typeface="Arial"/>
                <a:cs typeface="Arial"/>
              </a:rPr>
              <a:t> JM </a:t>
            </a:r>
            <a:r>
              <a:rPr kumimoji="0" lang="it-IT" sz="600" b="0" i="1" u="none" strike="noStrike" kern="1200" cap="none" spc="0" normalizeH="0" baseline="0" noProof="0" dirty="0">
                <a:ln>
                  <a:noFill/>
                </a:ln>
                <a:solidFill>
                  <a:srgbClr val="404040"/>
                </a:solidFill>
                <a:effectLst/>
                <a:uLnTx/>
                <a:uFillTx/>
                <a:latin typeface="Verdana"/>
                <a:ea typeface="Arial"/>
                <a:cs typeface="Arial"/>
              </a:rPr>
              <a:t>et al. Diabetes Care </a:t>
            </a:r>
            <a:r>
              <a:rPr kumimoji="0" lang="it-IT" sz="600" b="0" i="0" u="none" strike="noStrike" kern="1200" cap="none" spc="0" normalizeH="0" baseline="0" noProof="0" dirty="0">
                <a:ln>
                  <a:noFill/>
                </a:ln>
                <a:solidFill>
                  <a:srgbClr val="404040"/>
                </a:solidFill>
                <a:effectLst/>
                <a:uLnTx/>
                <a:uFillTx/>
                <a:latin typeface="Verdana"/>
                <a:ea typeface="Arial"/>
                <a:cs typeface="Arial"/>
              </a:rPr>
              <a:t>2015; 38: 271–6.</a:t>
            </a:r>
          </a:p>
        </p:txBody>
      </p:sp>
      <p:grpSp>
        <p:nvGrpSpPr>
          <p:cNvPr id="2" name="Gruppieren 1">
            <a:extLst>
              <a:ext uri="{FF2B5EF4-FFF2-40B4-BE49-F238E27FC236}">
                <a16:creationId xmlns:a16="http://schemas.microsoft.com/office/drawing/2014/main" id="{1E460CC4-120C-7312-AAD5-746BC6E96CD4}"/>
              </a:ext>
            </a:extLst>
          </p:cNvPr>
          <p:cNvGrpSpPr/>
          <p:nvPr/>
        </p:nvGrpSpPr>
        <p:grpSpPr>
          <a:xfrm>
            <a:off x="301327" y="1502228"/>
            <a:ext cx="8276792" cy="2939867"/>
            <a:chOff x="301327" y="1502228"/>
            <a:chExt cx="8276792" cy="2939867"/>
          </a:xfrm>
        </p:grpSpPr>
        <p:graphicFrame>
          <p:nvGraphicFramePr>
            <p:cNvPr id="252" name="GR3">
              <a:extLst>
                <a:ext uri="{FF2B5EF4-FFF2-40B4-BE49-F238E27FC236}">
                  <a16:creationId xmlns:a16="http://schemas.microsoft.com/office/drawing/2014/main" id="{FB3CDC54-05E5-CFEF-9AD0-9DB8544D53D4}"/>
                </a:ext>
              </a:extLst>
            </p:cNvPr>
            <p:cNvGraphicFramePr/>
            <p:nvPr>
              <p:extLst>
                <p:ext uri="{D42A27DB-BD31-4B8C-83A1-F6EECF244321}">
                  <p14:modId xmlns:p14="http://schemas.microsoft.com/office/powerpoint/2010/main" val="3836170161"/>
                </p:ext>
              </p:extLst>
            </p:nvPr>
          </p:nvGraphicFramePr>
          <p:xfrm>
            <a:off x="5864537" y="1502228"/>
            <a:ext cx="2701019" cy="293986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35" name="GR2">
              <a:extLst>
                <a:ext uri="{FF2B5EF4-FFF2-40B4-BE49-F238E27FC236}">
                  <a16:creationId xmlns:a16="http://schemas.microsoft.com/office/drawing/2014/main" id="{EA08FF4B-4798-181F-703F-57C0EFA6CBDE}"/>
                </a:ext>
              </a:extLst>
            </p:cNvPr>
            <p:cNvGraphicFramePr/>
            <p:nvPr>
              <p:extLst>
                <p:ext uri="{D42A27DB-BD31-4B8C-83A1-F6EECF244321}">
                  <p14:modId xmlns:p14="http://schemas.microsoft.com/office/powerpoint/2010/main" val="2151873396"/>
                </p:ext>
              </p:extLst>
            </p:nvPr>
          </p:nvGraphicFramePr>
          <p:xfrm>
            <a:off x="3087231" y="1502228"/>
            <a:ext cx="2701019" cy="293986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18" name="GR1">
              <a:extLst>
                <a:ext uri="{FF2B5EF4-FFF2-40B4-BE49-F238E27FC236}">
                  <a16:creationId xmlns:a16="http://schemas.microsoft.com/office/drawing/2014/main" id="{1FD20280-07FE-B36E-5EEF-D4C6AE8842A1}"/>
                </a:ext>
              </a:extLst>
            </p:cNvPr>
            <p:cNvGraphicFramePr/>
            <p:nvPr>
              <p:extLst>
                <p:ext uri="{D42A27DB-BD31-4B8C-83A1-F6EECF244321}">
                  <p14:modId xmlns:p14="http://schemas.microsoft.com/office/powerpoint/2010/main" val="2589828012"/>
                </p:ext>
              </p:extLst>
            </p:nvPr>
          </p:nvGraphicFramePr>
          <p:xfrm>
            <a:off x="301327" y="1502228"/>
            <a:ext cx="2701019" cy="2939867"/>
          </p:xfrm>
          <a:graphic>
            <a:graphicData uri="http://schemas.openxmlformats.org/drawingml/2006/chart">
              <c:chart xmlns:c="http://schemas.openxmlformats.org/drawingml/2006/chart" xmlns:r="http://schemas.openxmlformats.org/officeDocument/2006/relationships" r:id="rId5"/>
            </a:graphicData>
          </a:graphic>
        </p:graphicFrame>
        <p:sp>
          <p:nvSpPr>
            <p:cNvPr id="198" name="CasellaDiTesto 18">
              <a:extLst>
                <a:ext uri="{FF2B5EF4-FFF2-40B4-BE49-F238E27FC236}">
                  <a16:creationId xmlns:a16="http://schemas.microsoft.com/office/drawing/2014/main" id="{252E70A4-4BFA-12DF-3D9C-7A857023DC00}"/>
                </a:ext>
              </a:extLst>
            </p:cNvPr>
            <p:cNvSpPr txBox="1"/>
            <p:nvPr/>
          </p:nvSpPr>
          <p:spPr>
            <a:xfrm rot="5400000">
              <a:off x="1945369" y="2704147"/>
              <a:ext cx="1888117" cy="270000"/>
            </a:xfrm>
            <a:prstGeom prst="rect">
              <a:avLst/>
            </a:prstGeom>
            <a:noFill/>
          </p:spPr>
          <p:txBody>
            <a:bodyPr wrap="square" lIns="0" tIns="0" rIns="0" bIns="0" rtlCol="0" anchor="ctr" anchorCtr="0">
              <a:noAutofit/>
            </a:bodyPr>
            <a:lstStyle/>
            <a:p>
              <a:pPr algn="ctr" defTabSz="685800">
                <a:lnSpc>
                  <a:spcPct val="90000"/>
                </a:lnSpc>
                <a:spcBef>
                  <a:spcPct val="0"/>
                </a:spcBef>
                <a:spcAft>
                  <a:spcPct val="0"/>
                </a:spcAft>
                <a:defRPr/>
              </a:pPr>
              <a:r>
                <a:rPr lang="de" sz="800" b="1">
                  <a:solidFill>
                    <a:srgbClr val="404040"/>
                  </a:solidFill>
                  <a:uFill>
                    <a:solidFill>
                      <a:prstClr val="black">
                        <a:alpha val="0"/>
                      </a:prstClr>
                    </a:solidFill>
                  </a:uFill>
                  <a:ea typeface="Arial"/>
                  <a:cs typeface="Arial"/>
                </a:rPr>
                <a:t>Fühe C-Peptid-Antwort [ng/ml]</a:t>
              </a:r>
            </a:p>
          </p:txBody>
        </p:sp>
        <p:sp>
          <p:nvSpPr>
            <p:cNvPr id="199" name="CasellaDiTesto 28">
              <a:extLst>
                <a:ext uri="{FF2B5EF4-FFF2-40B4-BE49-F238E27FC236}">
                  <a16:creationId xmlns:a16="http://schemas.microsoft.com/office/drawing/2014/main" id="{02E76C7C-6ABD-9BCF-A643-536E45F635A8}"/>
                </a:ext>
              </a:extLst>
            </p:cNvPr>
            <p:cNvSpPr txBox="1"/>
            <p:nvPr/>
          </p:nvSpPr>
          <p:spPr>
            <a:xfrm rot="5400000">
              <a:off x="4791108" y="2704148"/>
              <a:ext cx="1888117" cy="270000"/>
            </a:xfrm>
            <a:prstGeom prst="rect">
              <a:avLst/>
            </a:prstGeom>
            <a:noFill/>
          </p:spPr>
          <p:txBody>
            <a:bodyPr wrap="square" lIns="0" tIns="0" rIns="0" bIns="0" rtlCol="0" anchor="ctr" anchorCtr="0">
              <a:noAutofit/>
            </a:bodyPr>
            <a:lstStyle/>
            <a:p>
              <a:pPr algn="ctr" defTabSz="685800">
                <a:lnSpc>
                  <a:spcPct val="90000"/>
                </a:lnSpc>
                <a:spcBef>
                  <a:spcPct val="0"/>
                </a:spcBef>
                <a:spcAft>
                  <a:spcPct val="0"/>
                </a:spcAft>
                <a:defRPr/>
              </a:pPr>
              <a:r>
                <a:rPr lang="de" sz="800" b="1">
                  <a:solidFill>
                    <a:srgbClr val="404040"/>
                  </a:solidFill>
                  <a:uFill>
                    <a:solidFill>
                      <a:prstClr val="black">
                        <a:alpha val="0"/>
                      </a:prstClr>
                    </a:solidFill>
                  </a:uFill>
                  <a:ea typeface="Arial"/>
                  <a:cs typeface="Arial"/>
                </a:rPr>
                <a:t>AUC C-Peptid [ng/ml/120 min]</a:t>
              </a:r>
            </a:p>
          </p:txBody>
        </p:sp>
        <p:sp>
          <p:nvSpPr>
            <p:cNvPr id="200" name="CasellaDiTesto 29">
              <a:extLst>
                <a:ext uri="{FF2B5EF4-FFF2-40B4-BE49-F238E27FC236}">
                  <a16:creationId xmlns:a16="http://schemas.microsoft.com/office/drawing/2014/main" id="{CD1F7473-9F43-E422-E6C1-B8ACF919EA6C}"/>
                </a:ext>
              </a:extLst>
            </p:cNvPr>
            <p:cNvSpPr txBox="1"/>
            <p:nvPr/>
          </p:nvSpPr>
          <p:spPr>
            <a:xfrm rot="5400000">
              <a:off x="7499060" y="2704150"/>
              <a:ext cx="1888117" cy="270000"/>
            </a:xfrm>
            <a:prstGeom prst="rect">
              <a:avLst/>
            </a:prstGeom>
            <a:noFill/>
          </p:spPr>
          <p:txBody>
            <a:bodyPr wrap="square" lIns="0" tIns="0" rIns="0" bIns="0" rtlCol="0" anchor="ctr" anchorCtr="0">
              <a:noAutofit/>
            </a:bodyPr>
            <a:lstStyle/>
            <a:p>
              <a:pPr algn="ctr" defTabSz="685800">
                <a:lnSpc>
                  <a:spcPct val="90000"/>
                </a:lnSpc>
                <a:spcBef>
                  <a:spcPct val="0"/>
                </a:spcBef>
                <a:spcAft>
                  <a:spcPct val="0"/>
                </a:spcAft>
                <a:defRPr/>
              </a:pPr>
              <a:r>
                <a:rPr lang="de" sz="800" b="1">
                  <a:solidFill>
                    <a:srgbClr val="404040"/>
                  </a:solidFill>
                  <a:uFill>
                    <a:solidFill>
                      <a:prstClr val="black">
                        <a:alpha val="0"/>
                      </a:prstClr>
                    </a:solidFill>
                  </a:uFill>
                  <a:ea typeface="Arial"/>
                  <a:cs typeface="Arial"/>
                </a:rPr>
                <a:t>Index60</a:t>
              </a:r>
            </a:p>
          </p:txBody>
        </p:sp>
        <p:sp>
          <p:nvSpPr>
            <p:cNvPr id="204" name="CasellaDiTesto 19">
              <a:extLst>
                <a:ext uri="{FF2B5EF4-FFF2-40B4-BE49-F238E27FC236}">
                  <a16:creationId xmlns:a16="http://schemas.microsoft.com/office/drawing/2014/main" id="{7A9170A6-96CA-B914-5D5D-3FBF4FE9B4CB}"/>
                </a:ext>
              </a:extLst>
            </p:cNvPr>
            <p:cNvSpPr txBox="1"/>
            <p:nvPr/>
          </p:nvSpPr>
          <p:spPr>
            <a:xfrm>
              <a:off x="496077" y="4012196"/>
              <a:ext cx="2025935" cy="270000"/>
            </a:xfrm>
            <a:prstGeom prst="rect">
              <a:avLst/>
            </a:prstGeom>
            <a:noFill/>
          </p:spPr>
          <p:txBody>
            <a:bodyPr wrap="square" lIns="0" tIns="0" rIns="0" bIns="0" rtlCol="0" anchor="ctr" anchorCtr="0">
              <a:noAutofit/>
            </a:bodyPr>
            <a:lstStyle/>
            <a:p>
              <a:pPr algn="ctr" defTabSz="685800">
                <a:lnSpc>
                  <a:spcPct val="90000"/>
                </a:lnSpc>
                <a:spcBef>
                  <a:spcPct val="0"/>
                </a:spcBef>
                <a:spcAft>
                  <a:spcPct val="0"/>
                </a:spcAft>
                <a:defRPr/>
              </a:pPr>
              <a:r>
                <a:rPr lang="de" sz="800" b="1" dirty="0">
                  <a:solidFill>
                    <a:srgbClr val="404040"/>
                  </a:solidFill>
                  <a:uFill>
                    <a:solidFill>
                      <a:prstClr val="black">
                        <a:alpha val="0"/>
                      </a:prstClr>
                    </a:solidFill>
                  </a:uFill>
                  <a:ea typeface="Arial"/>
                  <a:cs typeface="Arial"/>
                </a:rPr>
                <a:t>Zeit vor der klinischen T1D-Diagnose [Jahre]</a:t>
              </a:r>
              <a:endParaRPr lang="en-US" sz="800" dirty="0">
                <a:solidFill>
                  <a:srgbClr val="404040"/>
                </a:solidFill>
                <a:ea typeface="Calibri" panose="020F0502020204030204"/>
                <a:cs typeface="Arial"/>
              </a:endParaRPr>
            </a:p>
          </p:txBody>
        </p:sp>
        <p:sp>
          <p:nvSpPr>
            <p:cNvPr id="205" name="CasellaDiTesto 21">
              <a:extLst>
                <a:ext uri="{FF2B5EF4-FFF2-40B4-BE49-F238E27FC236}">
                  <a16:creationId xmlns:a16="http://schemas.microsoft.com/office/drawing/2014/main" id="{14DB0A1F-9E89-5D45-9C1B-4194AC39424F}"/>
                </a:ext>
              </a:extLst>
            </p:cNvPr>
            <p:cNvSpPr txBox="1"/>
            <p:nvPr/>
          </p:nvSpPr>
          <p:spPr>
            <a:xfrm>
              <a:off x="3277905" y="4012196"/>
              <a:ext cx="2025935" cy="270000"/>
            </a:xfrm>
            <a:prstGeom prst="rect">
              <a:avLst/>
            </a:prstGeom>
            <a:noFill/>
          </p:spPr>
          <p:txBody>
            <a:bodyPr wrap="square" lIns="0" tIns="0" rIns="0" bIns="0" rtlCol="0" anchor="ctr" anchorCtr="0">
              <a:noAutofit/>
            </a:bodyPr>
            <a:lstStyle/>
            <a:p>
              <a:pPr algn="ctr" defTabSz="685800">
                <a:lnSpc>
                  <a:spcPct val="90000"/>
                </a:lnSpc>
                <a:spcBef>
                  <a:spcPct val="0"/>
                </a:spcBef>
                <a:spcAft>
                  <a:spcPct val="0"/>
                </a:spcAft>
                <a:defRPr/>
              </a:pPr>
              <a:r>
                <a:rPr lang="de" sz="800" b="1" dirty="0">
                  <a:solidFill>
                    <a:srgbClr val="404040"/>
                  </a:solidFill>
                  <a:uFill>
                    <a:solidFill>
                      <a:prstClr val="black">
                        <a:alpha val="0"/>
                      </a:prstClr>
                    </a:solidFill>
                  </a:uFill>
                  <a:ea typeface="Arial"/>
                  <a:cs typeface="Arial"/>
                </a:rPr>
                <a:t>Zeit vor der klinischen T1D-Diagnose [Jahre]</a:t>
              </a:r>
              <a:endParaRPr lang="en-US" sz="800" dirty="0">
                <a:solidFill>
                  <a:srgbClr val="404040"/>
                </a:solidFill>
                <a:ea typeface="Calibri" panose="020F0502020204030204"/>
                <a:cs typeface="Arial"/>
              </a:endParaRPr>
            </a:p>
          </p:txBody>
        </p:sp>
        <p:sp>
          <p:nvSpPr>
            <p:cNvPr id="206" name="CasellaDiTesto 25">
              <a:extLst>
                <a:ext uri="{FF2B5EF4-FFF2-40B4-BE49-F238E27FC236}">
                  <a16:creationId xmlns:a16="http://schemas.microsoft.com/office/drawing/2014/main" id="{B1353DB2-2B67-4AF4-EC78-643BF86EEC0B}"/>
                </a:ext>
              </a:extLst>
            </p:cNvPr>
            <p:cNvSpPr txBox="1"/>
            <p:nvPr/>
          </p:nvSpPr>
          <p:spPr>
            <a:xfrm>
              <a:off x="6059733" y="4012196"/>
              <a:ext cx="2025935" cy="270000"/>
            </a:xfrm>
            <a:prstGeom prst="rect">
              <a:avLst/>
            </a:prstGeom>
            <a:noFill/>
          </p:spPr>
          <p:txBody>
            <a:bodyPr wrap="square" lIns="0" tIns="0" rIns="0" bIns="0" rtlCol="0" anchor="ctr" anchorCtr="0">
              <a:noAutofit/>
            </a:bodyPr>
            <a:lstStyle/>
            <a:p>
              <a:pPr algn="ctr" defTabSz="685800">
                <a:lnSpc>
                  <a:spcPct val="90000"/>
                </a:lnSpc>
                <a:spcBef>
                  <a:spcPct val="0"/>
                </a:spcBef>
                <a:spcAft>
                  <a:spcPct val="0"/>
                </a:spcAft>
                <a:defRPr/>
              </a:pPr>
              <a:r>
                <a:rPr lang="de" sz="800" b="1" dirty="0">
                  <a:solidFill>
                    <a:srgbClr val="404040"/>
                  </a:solidFill>
                  <a:uFill>
                    <a:solidFill>
                      <a:prstClr val="black">
                        <a:alpha val="0"/>
                      </a:prstClr>
                    </a:solidFill>
                  </a:uFill>
                  <a:ea typeface="Arial"/>
                  <a:cs typeface="Arial"/>
                </a:rPr>
                <a:t>Zeit vor der klinischen T1D-Diagnose [Jahre]</a:t>
              </a:r>
              <a:endParaRPr lang="en-US" sz="800" dirty="0">
                <a:solidFill>
                  <a:srgbClr val="404040"/>
                </a:solidFill>
                <a:ea typeface="Calibri" panose="020F0502020204030204"/>
                <a:cs typeface="Arial"/>
              </a:endParaRPr>
            </a:p>
          </p:txBody>
        </p:sp>
        <p:sp>
          <p:nvSpPr>
            <p:cNvPr id="202" name="TextBox 26">
              <a:extLst>
                <a:ext uri="{FF2B5EF4-FFF2-40B4-BE49-F238E27FC236}">
                  <a16:creationId xmlns:a16="http://schemas.microsoft.com/office/drawing/2014/main" id="{6177EB3B-A29D-B8A4-9911-18668F1011B4}"/>
                </a:ext>
              </a:extLst>
            </p:cNvPr>
            <p:cNvSpPr txBox="1"/>
            <p:nvPr/>
          </p:nvSpPr>
          <p:spPr>
            <a:xfrm>
              <a:off x="3316628" y="1589634"/>
              <a:ext cx="1998000" cy="223804"/>
            </a:xfrm>
            <a:prstGeom prst="rect">
              <a:avLst/>
            </a:prstGeom>
            <a:noFill/>
          </p:spPr>
          <p:txBody>
            <a:bodyPr wrap="square" lIns="0" tIns="0" rIns="0" bIns="54000" rtlCol="0" anchor="b" anchorCtr="0">
              <a:spAutoFit/>
            </a:bodyPr>
            <a:lstStyle/>
            <a:p>
              <a:pPr algn="ctr" defTabSz="685800">
                <a:spcBef>
                  <a:spcPct val="0"/>
                </a:spcBef>
                <a:spcAft>
                  <a:spcPct val="0"/>
                </a:spcAft>
                <a:defRPr/>
              </a:pPr>
              <a:r>
                <a:rPr lang="de" sz="1100" b="1">
                  <a:solidFill>
                    <a:srgbClr val="404040"/>
                  </a:solidFill>
                  <a:uFill>
                    <a:solidFill>
                      <a:prstClr val="black">
                        <a:alpha val="0"/>
                      </a:prstClr>
                    </a:solidFill>
                  </a:uFill>
                  <a:ea typeface="Arial"/>
                  <a:cs typeface="Arial"/>
                </a:rPr>
                <a:t>AUC C-Peptid</a:t>
              </a:r>
            </a:p>
          </p:txBody>
        </p:sp>
        <p:sp>
          <p:nvSpPr>
            <p:cNvPr id="201" name="TextBox 25">
              <a:extLst>
                <a:ext uri="{FF2B5EF4-FFF2-40B4-BE49-F238E27FC236}">
                  <a16:creationId xmlns:a16="http://schemas.microsoft.com/office/drawing/2014/main" id="{E0E30F06-B455-7353-5345-2C818F83D2C7}"/>
                </a:ext>
              </a:extLst>
            </p:cNvPr>
            <p:cNvSpPr txBox="1"/>
            <p:nvPr/>
          </p:nvSpPr>
          <p:spPr>
            <a:xfrm>
              <a:off x="534799" y="1589634"/>
              <a:ext cx="1998000" cy="223804"/>
            </a:xfrm>
            <a:prstGeom prst="rect">
              <a:avLst/>
            </a:prstGeom>
            <a:noFill/>
          </p:spPr>
          <p:txBody>
            <a:bodyPr wrap="square" lIns="0" tIns="0" rIns="0" bIns="54000" rtlCol="0" anchor="b" anchorCtr="0">
              <a:spAutoFit/>
            </a:bodyPr>
            <a:lstStyle/>
            <a:p>
              <a:pPr algn="ctr" defTabSz="685800">
                <a:spcBef>
                  <a:spcPct val="0"/>
                </a:spcBef>
                <a:spcAft>
                  <a:spcPct val="0"/>
                </a:spcAft>
                <a:defRPr/>
              </a:pPr>
              <a:r>
                <a:rPr lang="de" sz="1100" b="1">
                  <a:solidFill>
                    <a:srgbClr val="404040"/>
                  </a:solidFill>
                  <a:uFill>
                    <a:solidFill>
                      <a:prstClr val="black">
                        <a:alpha val="0"/>
                      </a:prstClr>
                    </a:solidFill>
                  </a:uFill>
                  <a:ea typeface="Arial"/>
                  <a:cs typeface="Arial"/>
                </a:rPr>
                <a:t>Frühe C-Peptid-Antwort</a:t>
              </a:r>
            </a:p>
          </p:txBody>
        </p:sp>
        <p:sp>
          <p:nvSpPr>
            <p:cNvPr id="203" name="TextBox 27">
              <a:extLst>
                <a:ext uri="{FF2B5EF4-FFF2-40B4-BE49-F238E27FC236}">
                  <a16:creationId xmlns:a16="http://schemas.microsoft.com/office/drawing/2014/main" id="{16064131-596B-BDD4-CE45-F5E4405D79C9}"/>
                </a:ext>
              </a:extLst>
            </p:cNvPr>
            <p:cNvSpPr txBox="1"/>
            <p:nvPr/>
          </p:nvSpPr>
          <p:spPr>
            <a:xfrm>
              <a:off x="6098456" y="1589634"/>
              <a:ext cx="1998002" cy="223804"/>
            </a:xfrm>
            <a:prstGeom prst="rect">
              <a:avLst/>
            </a:prstGeom>
            <a:noFill/>
          </p:spPr>
          <p:txBody>
            <a:bodyPr wrap="square" lIns="0" tIns="0" rIns="0" bIns="54000" rtlCol="0" anchor="b" anchorCtr="0">
              <a:spAutoFit/>
            </a:bodyPr>
            <a:lstStyle/>
            <a:p>
              <a:pPr algn="ctr" defTabSz="685800">
                <a:spcBef>
                  <a:spcPct val="0"/>
                </a:spcBef>
                <a:spcAft>
                  <a:spcPct val="0"/>
                </a:spcAft>
                <a:defRPr/>
              </a:pPr>
              <a:r>
                <a:rPr lang="de" sz="1100" b="1">
                  <a:solidFill>
                    <a:srgbClr val="404040"/>
                  </a:solidFill>
                  <a:uFill>
                    <a:solidFill>
                      <a:prstClr val="black">
                        <a:alpha val="0"/>
                      </a:prstClr>
                    </a:solidFill>
                  </a:uFill>
                  <a:ea typeface="Arial"/>
                  <a:cs typeface="Arial"/>
                </a:rPr>
                <a:t>Index60</a:t>
              </a:r>
            </a:p>
          </p:txBody>
        </p:sp>
        <p:sp>
          <p:nvSpPr>
            <p:cNvPr id="220" name="Figura a mano libera: forma 25">
              <a:extLst>
                <a:ext uri="{FF2B5EF4-FFF2-40B4-BE49-F238E27FC236}">
                  <a16:creationId xmlns:a16="http://schemas.microsoft.com/office/drawing/2014/main" id="{893711F1-9AE7-1BE5-4A22-1B0181F62CA0}"/>
                </a:ext>
              </a:extLst>
            </p:cNvPr>
            <p:cNvSpPr/>
            <p:nvPr/>
          </p:nvSpPr>
          <p:spPr>
            <a:xfrm>
              <a:off x="647799" y="2844278"/>
              <a:ext cx="1840310" cy="357187"/>
            </a:xfrm>
            <a:custGeom>
              <a:avLst/>
              <a:gdLst>
                <a:gd name="connsiteX0" fmla="*/ 0 w 2453746"/>
                <a:gd name="connsiteY0" fmla="*/ 0 h 476250"/>
                <a:gd name="connsiteX1" fmla="*/ 992188 w 2453746"/>
                <a:gd name="connsiteY1" fmla="*/ 32280 h 476250"/>
                <a:gd name="connsiteX2" fmla="*/ 1385888 w 2453746"/>
                <a:gd name="connsiteY2" fmla="*/ 7408 h 476250"/>
                <a:gd name="connsiteX3" fmla="*/ 1761067 w 2453746"/>
                <a:gd name="connsiteY3" fmla="*/ 141288 h 476250"/>
                <a:gd name="connsiteX4" fmla="*/ 2143655 w 2453746"/>
                <a:gd name="connsiteY4" fmla="*/ 65088 h 476250"/>
                <a:gd name="connsiteX5" fmla="*/ 2453746 w 2453746"/>
                <a:gd name="connsiteY5" fmla="*/ 476250 h 47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53746" h="476250">
                  <a:moveTo>
                    <a:pt x="0" y="0"/>
                  </a:moveTo>
                  <a:lnTo>
                    <a:pt x="992188" y="32280"/>
                  </a:lnTo>
                  <a:lnTo>
                    <a:pt x="1385888" y="7408"/>
                  </a:lnTo>
                  <a:lnTo>
                    <a:pt x="1761067" y="141288"/>
                  </a:lnTo>
                  <a:lnTo>
                    <a:pt x="2143655" y="65088"/>
                  </a:lnTo>
                  <a:lnTo>
                    <a:pt x="2453746" y="476250"/>
                  </a:lnTo>
                </a:path>
              </a:pathLst>
            </a:custGeom>
            <a:noFill/>
            <a:ln w="25400" cap="rnd" cmpd="sng" algn="ctr">
              <a:solidFill>
                <a:srgbClr val="347475"/>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panose="020B0604020202020204" pitchFamily="34" charset="0"/>
              </a:endParaRPr>
            </a:p>
          </p:txBody>
        </p:sp>
        <p:sp>
          <p:nvSpPr>
            <p:cNvPr id="222" name="Ovale 29">
              <a:extLst>
                <a:ext uri="{FF2B5EF4-FFF2-40B4-BE49-F238E27FC236}">
                  <a16:creationId xmlns:a16="http://schemas.microsoft.com/office/drawing/2014/main" id="{D1F84E32-29D6-0A14-8BBE-ECFB8E6171AB}"/>
                </a:ext>
              </a:extLst>
            </p:cNvPr>
            <p:cNvSpPr>
              <a:spLocks noChangeAspect="1"/>
            </p:cNvSpPr>
            <p:nvPr/>
          </p:nvSpPr>
          <p:spPr>
            <a:xfrm>
              <a:off x="607298" y="2803777"/>
              <a:ext cx="81000" cy="81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panose="020B0604020202020204" pitchFamily="34" charset="0"/>
              </a:endParaRPr>
            </a:p>
          </p:txBody>
        </p:sp>
        <p:sp>
          <p:nvSpPr>
            <p:cNvPr id="223" name="Ovale 31">
              <a:extLst>
                <a:ext uri="{FF2B5EF4-FFF2-40B4-BE49-F238E27FC236}">
                  <a16:creationId xmlns:a16="http://schemas.microsoft.com/office/drawing/2014/main" id="{2B886C48-A057-4107-E6DA-9544324EA8C9}"/>
                </a:ext>
              </a:extLst>
            </p:cNvPr>
            <p:cNvSpPr>
              <a:spLocks noChangeAspect="1"/>
            </p:cNvSpPr>
            <p:nvPr/>
          </p:nvSpPr>
          <p:spPr>
            <a:xfrm>
              <a:off x="1357392" y="2824811"/>
              <a:ext cx="81000" cy="81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panose="020B0604020202020204" pitchFamily="34" charset="0"/>
              </a:endParaRPr>
            </a:p>
          </p:txBody>
        </p:sp>
        <p:sp>
          <p:nvSpPr>
            <p:cNvPr id="224" name="Ovale 32">
              <a:extLst>
                <a:ext uri="{FF2B5EF4-FFF2-40B4-BE49-F238E27FC236}">
                  <a16:creationId xmlns:a16="http://schemas.microsoft.com/office/drawing/2014/main" id="{68EC108A-155F-9625-0320-3A4F230ABB2F}"/>
                </a:ext>
              </a:extLst>
            </p:cNvPr>
            <p:cNvSpPr>
              <a:spLocks noChangeAspect="1"/>
            </p:cNvSpPr>
            <p:nvPr/>
          </p:nvSpPr>
          <p:spPr>
            <a:xfrm>
              <a:off x="1641952" y="2809730"/>
              <a:ext cx="81000" cy="81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panose="020B0604020202020204" pitchFamily="34" charset="0"/>
              </a:endParaRPr>
            </a:p>
          </p:txBody>
        </p:sp>
        <p:sp>
          <p:nvSpPr>
            <p:cNvPr id="225" name="Ovale 33">
              <a:extLst>
                <a:ext uri="{FF2B5EF4-FFF2-40B4-BE49-F238E27FC236}">
                  <a16:creationId xmlns:a16="http://schemas.microsoft.com/office/drawing/2014/main" id="{F4DD2FE9-F36D-4A43-10F0-2A5C51DE4567}"/>
                </a:ext>
              </a:extLst>
            </p:cNvPr>
            <p:cNvSpPr>
              <a:spLocks noChangeAspect="1"/>
            </p:cNvSpPr>
            <p:nvPr/>
          </p:nvSpPr>
          <p:spPr>
            <a:xfrm>
              <a:off x="1927702" y="2905773"/>
              <a:ext cx="81000" cy="81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panose="020B0604020202020204" pitchFamily="34" charset="0"/>
              </a:endParaRPr>
            </a:p>
          </p:txBody>
        </p:sp>
        <p:sp>
          <p:nvSpPr>
            <p:cNvPr id="226" name="Ovale 34">
              <a:extLst>
                <a:ext uri="{FF2B5EF4-FFF2-40B4-BE49-F238E27FC236}">
                  <a16:creationId xmlns:a16="http://schemas.microsoft.com/office/drawing/2014/main" id="{E98C06A5-85D4-C647-3287-92A8C66EC5BE}"/>
                </a:ext>
              </a:extLst>
            </p:cNvPr>
            <p:cNvSpPr>
              <a:spLocks noChangeAspect="1"/>
            </p:cNvSpPr>
            <p:nvPr/>
          </p:nvSpPr>
          <p:spPr>
            <a:xfrm>
              <a:off x="2215833" y="2853386"/>
              <a:ext cx="81000" cy="81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panose="020B0604020202020204" pitchFamily="34" charset="0"/>
              </a:endParaRPr>
            </a:p>
          </p:txBody>
        </p:sp>
        <p:sp>
          <p:nvSpPr>
            <p:cNvPr id="227" name="Ovale 35">
              <a:extLst>
                <a:ext uri="{FF2B5EF4-FFF2-40B4-BE49-F238E27FC236}">
                  <a16:creationId xmlns:a16="http://schemas.microsoft.com/office/drawing/2014/main" id="{9F8E64CC-6B4D-FF59-9001-B2ECBBFB304C}"/>
                </a:ext>
              </a:extLst>
            </p:cNvPr>
            <p:cNvSpPr>
              <a:spLocks noChangeAspect="1"/>
            </p:cNvSpPr>
            <p:nvPr/>
          </p:nvSpPr>
          <p:spPr>
            <a:xfrm>
              <a:off x="2445624" y="3168504"/>
              <a:ext cx="81000" cy="81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Calibri" panose="020F0502020204030204"/>
                <a:cs typeface="Arial" panose="020B0604020202020204" pitchFamily="34" charset="0"/>
              </a:endParaRPr>
            </a:p>
          </p:txBody>
        </p:sp>
        <p:sp>
          <p:nvSpPr>
            <p:cNvPr id="229" name="TextBox 25">
              <a:extLst>
                <a:ext uri="{FF2B5EF4-FFF2-40B4-BE49-F238E27FC236}">
                  <a16:creationId xmlns:a16="http://schemas.microsoft.com/office/drawing/2014/main" id="{6DE6BA08-78B0-D597-C1BC-EFC3BFFDE507}"/>
                </a:ext>
              </a:extLst>
            </p:cNvPr>
            <p:cNvSpPr txBox="1"/>
            <p:nvPr/>
          </p:nvSpPr>
          <p:spPr>
            <a:xfrm>
              <a:off x="514255" y="2657005"/>
              <a:ext cx="264496" cy="146860"/>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a:solidFill>
                    <a:srgbClr val="404040"/>
                  </a:solidFill>
                  <a:uFill>
                    <a:solidFill>
                      <a:prstClr val="black">
                        <a:alpha val="0"/>
                      </a:prstClr>
                    </a:solidFill>
                  </a:uFill>
                  <a:ea typeface="Arial"/>
                  <a:cs typeface="Arial"/>
                </a:rPr>
                <a:t>n = 75</a:t>
              </a:r>
            </a:p>
          </p:txBody>
        </p:sp>
        <p:sp>
          <p:nvSpPr>
            <p:cNvPr id="230" name="TextBox 25">
              <a:extLst>
                <a:ext uri="{FF2B5EF4-FFF2-40B4-BE49-F238E27FC236}">
                  <a16:creationId xmlns:a16="http://schemas.microsoft.com/office/drawing/2014/main" id="{94A553F0-3C0C-6612-82F5-27EE168252E3}"/>
                </a:ext>
              </a:extLst>
            </p:cNvPr>
            <p:cNvSpPr txBox="1"/>
            <p:nvPr/>
          </p:nvSpPr>
          <p:spPr>
            <a:xfrm>
              <a:off x="1265646" y="2677214"/>
              <a:ext cx="264496" cy="146860"/>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dirty="0">
                  <a:solidFill>
                    <a:srgbClr val="404040"/>
                  </a:solidFill>
                  <a:uFill>
                    <a:solidFill>
                      <a:prstClr val="black">
                        <a:alpha val="0"/>
                      </a:prstClr>
                    </a:solidFill>
                  </a:uFill>
                  <a:ea typeface="Arial"/>
                  <a:cs typeface="Arial"/>
                </a:rPr>
                <a:t>n = 48</a:t>
              </a:r>
            </a:p>
          </p:txBody>
        </p:sp>
        <p:sp>
          <p:nvSpPr>
            <p:cNvPr id="231" name="TextBox 25">
              <a:extLst>
                <a:ext uri="{FF2B5EF4-FFF2-40B4-BE49-F238E27FC236}">
                  <a16:creationId xmlns:a16="http://schemas.microsoft.com/office/drawing/2014/main" id="{7BC978E3-6840-B730-B4FD-64FBC3ADB199}"/>
                </a:ext>
              </a:extLst>
            </p:cNvPr>
            <p:cNvSpPr txBox="1"/>
            <p:nvPr/>
          </p:nvSpPr>
          <p:spPr>
            <a:xfrm>
              <a:off x="1548898" y="2662872"/>
              <a:ext cx="264496" cy="146860"/>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a:solidFill>
                    <a:srgbClr val="404040"/>
                  </a:solidFill>
                  <a:uFill>
                    <a:solidFill>
                      <a:prstClr val="black">
                        <a:alpha val="0"/>
                      </a:prstClr>
                    </a:solidFill>
                  </a:uFill>
                  <a:ea typeface="Arial"/>
                  <a:cs typeface="Arial"/>
                </a:rPr>
                <a:t>n = 46</a:t>
              </a:r>
            </a:p>
          </p:txBody>
        </p:sp>
        <p:sp>
          <p:nvSpPr>
            <p:cNvPr id="232" name="TextBox 25">
              <a:extLst>
                <a:ext uri="{FF2B5EF4-FFF2-40B4-BE49-F238E27FC236}">
                  <a16:creationId xmlns:a16="http://schemas.microsoft.com/office/drawing/2014/main" id="{CD99C98F-6BB6-1201-BB0F-4BF17C666CB1}"/>
                </a:ext>
              </a:extLst>
            </p:cNvPr>
            <p:cNvSpPr txBox="1"/>
            <p:nvPr/>
          </p:nvSpPr>
          <p:spPr>
            <a:xfrm>
              <a:off x="1834978" y="2756414"/>
              <a:ext cx="264496" cy="146860"/>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dirty="0">
                  <a:solidFill>
                    <a:srgbClr val="404040"/>
                  </a:solidFill>
                  <a:uFill>
                    <a:solidFill>
                      <a:prstClr val="black">
                        <a:alpha val="0"/>
                      </a:prstClr>
                    </a:solidFill>
                  </a:uFill>
                  <a:ea typeface="Arial"/>
                  <a:cs typeface="Arial"/>
                </a:rPr>
                <a:t>n = 41</a:t>
              </a:r>
            </a:p>
          </p:txBody>
        </p:sp>
        <p:sp>
          <p:nvSpPr>
            <p:cNvPr id="233" name="TextBox 25">
              <a:extLst>
                <a:ext uri="{FF2B5EF4-FFF2-40B4-BE49-F238E27FC236}">
                  <a16:creationId xmlns:a16="http://schemas.microsoft.com/office/drawing/2014/main" id="{720EBAFB-C3FD-4CD4-C493-92F77F43DE6E}"/>
                </a:ext>
              </a:extLst>
            </p:cNvPr>
            <p:cNvSpPr txBox="1"/>
            <p:nvPr/>
          </p:nvSpPr>
          <p:spPr>
            <a:xfrm>
              <a:off x="2123626" y="2708336"/>
              <a:ext cx="264496" cy="146860"/>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a:solidFill>
                    <a:srgbClr val="404040"/>
                  </a:solidFill>
                  <a:uFill>
                    <a:solidFill>
                      <a:prstClr val="black">
                        <a:alpha val="0"/>
                      </a:prstClr>
                    </a:solidFill>
                  </a:uFill>
                  <a:ea typeface="Arial"/>
                  <a:cs typeface="Arial"/>
                </a:rPr>
                <a:t>n = 37</a:t>
              </a:r>
            </a:p>
          </p:txBody>
        </p:sp>
        <p:sp>
          <p:nvSpPr>
            <p:cNvPr id="234" name="TextBox 25">
              <a:extLst>
                <a:ext uri="{FF2B5EF4-FFF2-40B4-BE49-F238E27FC236}">
                  <a16:creationId xmlns:a16="http://schemas.microsoft.com/office/drawing/2014/main" id="{0F7C4CA5-2980-70B9-A154-E4E3F02C8072}"/>
                </a:ext>
              </a:extLst>
            </p:cNvPr>
            <p:cNvSpPr txBox="1"/>
            <p:nvPr/>
          </p:nvSpPr>
          <p:spPr>
            <a:xfrm>
              <a:off x="2288572" y="3294226"/>
              <a:ext cx="264496" cy="146860"/>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a:solidFill>
                    <a:srgbClr val="404040"/>
                  </a:solidFill>
                  <a:uFill>
                    <a:solidFill>
                      <a:prstClr val="black">
                        <a:alpha val="0"/>
                      </a:prstClr>
                    </a:solidFill>
                  </a:uFill>
                  <a:ea typeface="Arial"/>
                  <a:cs typeface="Arial"/>
                </a:rPr>
                <a:t>n = 31</a:t>
              </a:r>
            </a:p>
          </p:txBody>
        </p:sp>
        <p:sp>
          <p:nvSpPr>
            <p:cNvPr id="237" name="Figura a mano libera: forma 56">
              <a:extLst>
                <a:ext uri="{FF2B5EF4-FFF2-40B4-BE49-F238E27FC236}">
                  <a16:creationId xmlns:a16="http://schemas.microsoft.com/office/drawing/2014/main" id="{C29A3B7E-5AD7-BB7F-1B73-EF95D908BF8A}"/>
                </a:ext>
              </a:extLst>
            </p:cNvPr>
            <p:cNvSpPr/>
            <p:nvPr/>
          </p:nvSpPr>
          <p:spPr>
            <a:xfrm>
              <a:off x="3448061" y="2550194"/>
              <a:ext cx="1824435" cy="687784"/>
            </a:xfrm>
            <a:custGeom>
              <a:avLst/>
              <a:gdLst>
                <a:gd name="connsiteX0" fmla="*/ 0 w 2432580"/>
                <a:gd name="connsiteY0" fmla="*/ 917045 h 917045"/>
                <a:gd name="connsiteX1" fmla="*/ 977372 w 2432580"/>
                <a:gd name="connsiteY1" fmla="*/ 684742 h 917045"/>
                <a:gd name="connsiteX2" fmla="*/ 1360488 w 2432580"/>
                <a:gd name="connsiteY2" fmla="*/ 479953 h 917045"/>
                <a:gd name="connsiteX3" fmla="*/ 1744135 w 2432580"/>
                <a:gd name="connsiteY3" fmla="*/ 383116 h 917045"/>
                <a:gd name="connsiteX4" fmla="*/ 2122489 w 2432580"/>
                <a:gd name="connsiteY4" fmla="*/ 0 h 917045"/>
                <a:gd name="connsiteX5" fmla="*/ 2432580 w 2432580"/>
                <a:gd name="connsiteY5" fmla="*/ 474662 h 917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2580" h="917045">
                  <a:moveTo>
                    <a:pt x="0" y="917045"/>
                  </a:moveTo>
                  <a:lnTo>
                    <a:pt x="977372" y="684742"/>
                  </a:lnTo>
                  <a:lnTo>
                    <a:pt x="1360488" y="479953"/>
                  </a:lnTo>
                  <a:lnTo>
                    <a:pt x="1744135" y="383116"/>
                  </a:lnTo>
                  <a:lnTo>
                    <a:pt x="2122489" y="0"/>
                  </a:lnTo>
                  <a:lnTo>
                    <a:pt x="2432580" y="474662"/>
                  </a:lnTo>
                </a:path>
              </a:pathLst>
            </a:custGeom>
            <a:noFill/>
            <a:ln w="25400" cap="rnd" cmpd="sng" algn="ctr">
              <a:solidFill>
                <a:srgbClr val="347475"/>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404040"/>
                </a:solidFill>
                <a:effectLst/>
                <a:uLnTx/>
                <a:uFillTx/>
                <a:ea typeface="Calibri" panose="020F0502020204030204"/>
                <a:cs typeface="Arial" panose="020B0604020202020204" pitchFamily="34" charset="0"/>
              </a:endParaRPr>
            </a:p>
          </p:txBody>
        </p:sp>
        <p:sp>
          <p:nvSpPr>
            <p:cNvPr id="239" name="Ovale 58">
              <a:extLst>
                <a:ext uri="{FF2B5EF4-FFF2-40B4-BE49-F238E27FC236}">
                  <a16:creationId xmlns:a16="http://schemas.microsoft.com/office/drawing/2014/main" id="{7EEB0602-3FE1-64DF-A370-2ED389185630}"/>
                </a:ext>
              </a:extLst>
            </p:cNvPr>
            <p:cNvSpPr>
              <a:spLocks noChangeAspect="1"/>
            </p:cNvSpPr>
            <p:nvPr/>
          </p:nvSpPr>
          <p:spPr>
            <a:xfrm>
              <a:off x="3391686" y="3194302"/>
              <a:ext cx="81000" cy="81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404040"/>
                </a:solidFill>
                <a:effectLst/>
                <a:uLnTx/>
                <a:uFillTx/>
                <a:ea typeface="Calibri" panose="020F0502020204030204"/>
                <a:cs typeface="Arial" panose="020B0604020202020204" pitchFamily="34" charset="0"/>
              </a:endParaRPr>
            </a:p>
          </p:txBody>
        </p:sp>
        <p:sp>
          <p:nvSpPr>
            <p:cNvPr id="240" name="Ovale 59">
              <a:extLst>
                <a:ext uri="{FF2B5EF4-FFF2-40B4-BE49-F238E27FC236}">
                  <a16:creationId xmlns:a16="http://schemas.microsoft.com/office/drawing/2014/main" id="{7DE887FF-6E97-A83D-A179-EFE10D2B88C8}"/>
                </a:ext>
              </a:extLst>
            </p:cNvPr>
            <p:cNvSpPr>
              <a:spLocks noChangeAspect="1"/>
            </p:cNvSpPr>
            <p:nvPr/>
          </p:nvSpPr>
          <p:spPr>
            <a:xfrm>
              <a:off x="4141780" y="3020074"/>
              <a:ext cx="81000" cy="81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404040"/>
                </a:solidFill>
                <a:effectLst/>
                <a:uLnTx/>
                <a:uFillTx/>
                <a:ea typeface="Calibri" panose="020F0502020204030204"/>
                <a:cs typeface="Arial" panose="020B0604020202020204" pitchFamily="34" charset="0"/>
              </a:endParaRPr>
            </a:p>
          </p:txBody>
        </p:sp>
        <p:sp>
          <p:nvSpPr>
            <p:cNvPr id="241" name="Ovale 60">
              <a:extLst>
                <a:ext uri="{FF2B5EF4-FFF2-40B4-BE49-F238E27FC236}">
                  <a16:creationId xmlns:a16="http://schemas.microsoft.com/office/drawing/2014/main" id="{7394C951-D400-9E40-091B-BBCB9CBD538B}"/>
                </a:ext>
              </a:extLst>
            </p:cNvPr>
            <p:cNvSpPr>
              <a:spLocks noChangeAspect="1"/>
            </p:cNvSpPr>
            <p:nvPr/>
          </p:nvSpPr>
          <p:spPr>
            <a:xfrm>
              <a:off x="4426340" y="2871642"/>
              <a:ext cx="81000" cy="81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404040"/>
                </a:solidFill>
                <a:effectLst/>
                <a:uLnTx/>
                <a:uFillTx/>
                <a:ea typeface="Calibri" panose="020F0502020204030204"/>
                <a:cs typeface="Arial" panose="020B0604020202020204" pitchFamily="34" charset="0"/>
              </a:endParaRPr>
            </a:p>
          </p:txBody>
        </p:sp>
        <p:sp>
          <p:nvSpPr>
            <p:cNvPr id="242" name="Ovale 61">
              <a:extLst>
                <a:ext uri="{FF2B5EF4-FFF2-40B4-BE49-F238E27FC236}">
                  <a16:creationId xmlns:a16="http://schemas.microsoft.com/office/drawing/2014/main" id="{6B59D6B0-4653-C91F-49DC-61CF49BA8B74}"/>
                </a:ext>
              </a:extLst>
            </p:cNvPr>
            <p:cNvSpPr>
              <a:spLocks noChangeAspect="1"/>
            </p:cNvSpPr>
            <p:nvPr/>
          </p:nvSpPr>
          <p:spPr>
            <a:xfrm>
              <a:off x="4712090" y="2799411"/>
              <a:ext cx="81000" cy="81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404040"/>
                </a:solidFill>
                <a:effectLst/>
                <a:uLnTx/>
                <a:uFillTx/>
                <a:ea typeface="Calibri" panose="020F0502020204030204"/>
                <a:cs typeface="Arial" panose="020B0604020202020204" pitchFamily="34" charset="0"/>
              </a:endParaRPr>
            </a:p>
          </p:txBody>
        </p:sp>
        <p:sp>
          <p:nvSpPr>
            <p:cNvPr id="243" name="Ovale 62">
              <a:extLst>
                <a:ext uri="{FF2B5EF4-FFF2-40B4-BE49-F238E27FC236}">
                  <a16:creationId xmlns:a16="http://schemas.microsoft.com/office/drawing/2014/main" id="{C8098BE0-8592-7706-3C51-6A1E60791AB3}"/>
                </a:ext>
              </a:extLst>
            </p:cNvPr>
            <p:cNvSpPr>
              <a:spLocks noChangeAspect="1"/>
            </p:cNvSpPr>
            <p:nvPr/>
          </p:nvSpPr>
          <p:spPr>
            <a:xfrm>
              <a:off x="5000221" y="2510486"/>
              <a:ext cx="81000" cy="81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404040"/>
                </a:solidFill>
                <a:effectLst/>
                <a:uLnTx/>
                <a:uFillTx/>
                <a:ea typeface="Calibri" panose="020F0502020204030204"/>
                <a:cs typeface="Arial" panose="020B0604020202020204" pitchFamily="34" charset="0"/>
              </a:endParaRPr>
            </a:p>
          </p:txBody>
        </p:sp>
        <p:sp>
          <p:nvSpPr>
            <p:cNvPr id="244" name="Ovale 63">
              <a:extLst>
                <a:ext uri="{FF2B5EF4-FFF2-40B4-BE49-F238E27FC236}">
                  <a16:creationId xmlns:a16="http://schemas.microsoft.com/office/drawing/2014/main" id="{FF0D6B07-2882-FEFB-9D72-874832CD4907}"/>
                </a:ext>
              </a:extLst>
            </p:cNvPr>
            <p:cNvSpPr>
              <a:spLocks noChangeAspect="1"/>
            </p:cNvSpPr>
            <p:nvPr/>
          </p:nvSpPr>
          <p:spPr>
            <a:xfrm>
              <a:off x="5230012" y="2855766"/>
              <a:ext cx="81000" cy="81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404040"/>
                </a:solidFill>
                <a:effectLst/>
                <a:uLnTx/>
                <a:uFillTx/>
                <a:ea typeface="Calibri" panose="020F0502020204030204"/>
                <a:cs typeface="Arial" panose="020B0604020202020204" pitchFamily="34" charset="0"/>
              </a:endParaRPr>
            </a:p>
          </p:txBody>
        </p:sp>
        <p:sp>
          <p:nvSpPr>
            <p:cNvPr id="246" name="TextBox 25">
              <a:extLst>
                <a:ext uri="{FF2B5EF4-FFF2-40B4-BE49-F238E27FC236}">
                  <a16:creationId xmlns:a16="http://schemas.microsoft.com/office/drawing/2014/main" id="{EFAAFDA0-F34D-4A6F-5210-B2826C306483}"/>
                </a:ext>
              </a:extLst>
            </p:cNvPr>
            <p:cNvSpPr txBox="1"/>
            <p:nvPr/>
          </p:nvSpPr>
          <p:spPr>
            <a:xfrm>
              <a:off x="3277150" y="3035900"/>
              <a:ext cx="294954" cy="158402"/>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75">
                  <a:solidFill>
                    <a:srgbClr val="404040"/>
                  </a:solidFill>
                  <a:uFill>
                    <a:solidFill>
                      <a:prstClr val="black">
                        <a:alpha val="0"/>
                      </a:prstClr>
                    </a:solidFill>
                  </a:uFill>
                  <a:ea typeface="Arial"/>
                  <a:cs typeface="Arial"/>
                </a:rPr>
                <a:t>n = 75</a:t>
              </a:r>
            </a:p>
          </p:txBody>
        </p:sp>
        <p:sp>
          <p:nvSpPr>
            <p:cNvPr id="247" name="TextBox 25">
              <a:extLst>
                <a:ext uri="{FF2B5EF4-FFF2-40B4-BE49-F238E27FC236}">
                  <a16:creationId xmlns:a16="http://schemas.microsoft.com/office/drawing/2014/main" id="{BB20A7E4-3456-9167-5A43-016ABF07E13A}"/>
                </a:ext>
              </a:extLst>
            </p:cNvPr>
            <p:cNvSpPr txBox="1"/>
            <p:nvPr/>
          </p:nvSpPr>
          <p:spPr>
            <a:xfrm>
              <a:off x="4028541" y="2861673"/>
              <a:ext cx="294954" cy="158402"/>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75">
                  <a:solidFill>
                    <a:srgbClr val="404040"/>
                  </a:solidFill>
                  <a:uFill>
                    <a:solidFill>
                      <a:prstClr val="black">
                        <a:alpha val="0"/>
                      </a:prstClr>
                    </a:solidFill>
                  </a:uFill>
                  <a:ea typeface="Arial"/>
                  <a:cs typeface="Arial"/>
                </a:rPr>
                <a:t>n = 48</a:t>
              </a:r>
            </a:p>
          </p:txBody>
        </p:sp>
        <p:sp>
          <p:nvSpPr>
            <p:cNvPr id="248" name="TextBox 25">
              <a:extLst>
                <a:ext uri="{FF2B5EF4-FFF2-40B4-BE49-F238E27FC236}">
                  <a16:creationId xmlns:a16="http://schemas.microsoft.com/office/drawing/2014/main" id="{14FC98BB-8006-E43D-0F84-C4DEC9211FF7}"/>
                </a:ext>
              </a:extLst>
            </p:cNvPr>
            <p:cNvSpPr txBox="1"/>
            <p:nvPr/>
          </p:nvSpPr>
          <p:spPr>
            <a:xfrm>
              <a:off x="4311795" y="2713241"/>
              <a:ext cx="294954" cy="158402"/>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75">
                  <a:solidFill>
                    <a:srgbClr val="404040"/>
                  </a:solidFill>
                  <a:uFill>
                    <a:solidFill>
                      <a:prstClr val="black">
                        <a:alpha val="0"/>
                      </a:prstClr>
                    </a:solidFill>
                  </a:uFill>
                  <a:ea typeface="Arial"/>
                  <a:cs typeface="Arial"/>
                </a:rPr>
                <a:t>n = 46</a:t>
              </a:r>
            </a:p>
          </p:txBody>
        </p:sp>
        <p:sp>
          <p:nvSpPr>
            <p:cNvPr id="249" name="TextBox 25">
              <a:extLst>
                <a:ext uri="{FF2B5EF4-FFF2-40B4-BE49-F238E27FC236}">
                  <a16:creationId xmlns:a16="http://schemas.microsoft.com/office/drawing/2014/main" id="{420DF1EF-FE14-7EAA-C985-0C64189F6E51}"/>
                </a:ext>
              </a:extLst>
            </p:cNvPr>
            <p:cNvSpPr txBox="1"/>
            <p:nvPr/>
          </p:nvSpPr>
          <p:spPr>
            <a:xfrm>
              <a:off x="4597875" y="2641009"/>
              <a:ext cx="294954" cy="158402"/>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75">
                  <a:solidFill>
                    <a:srgbClr val="404040"/>
                  </a:solidFill>
                  <a:uFill>
                    <a:solidFill>
                      <a:prstClr val="black">
                        <a:alpha val="0"/>
                      </a:prstClr>
                    </a:solidFill>
                  </a:uFill>
                  <a:ea typeface="Arial"/>
                  <a:cs typeface="Arial"/>
                </a:rPr>
                <a:t>n = 41</a:t>
              </a:r>
            </a:p>
          </p:txBody>
        </p:sp>
        <p:sp>
          <p:nvSpPr>
            <p:cNvPr id="250" name="TextBox 25">
              <a:extLst>
                <a:ext uri="{FF2B5EF4-FFF2-40B4-BE49-F238E27FC236}">
                  <a16:creationId xmlns:a16="http://schemas.microsoft.com/office/drawing/2014/main" id="{EA54E417-2E16-0DC2-D94B-FEFB49E8AE4F}"/>
                </a:ext>
              </a:extLst>
            </p:cNvPr>
            <p:cNvSpPr txBox="1"/>
            <p:nvPr/>
          </p:nvSpPr>
          <p:spPr>
            <a:xfrm>
              <a:off x="4886523" y="2354288"/>
              <a:ext cx="294954" cy="158402"/>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75">
                  <a:solidFill>
                    <a:srgbClr val="404040"/>
                  </a:solidFill>
                  <a:uFill>
                    <a:solidFill>
                      <a:prstClr val="black">
                        <a:alpha val="0"/>
                      </a:prstClr>
                    </a:solidFill>
                  </a:uFill>
                  <a:ea typeface="Arial"/>
                  <a:cs typeface="Arial"/>
                </a:rPr>
                <a:t>n = 37</a:t>
              </a:r>
            </a:p>
          </p:txBody>
        </p:sp>
        <p:sp>
          <p:nvSpPr>
            <p:cNvPr id="251" name="TextBox 25">
              <a:extLst>
                <a:ext uri="{FF2B5EF4-FFF2-40B4-BE49-F238E27FC236}">
                  <a16:creationId xmlns:a16="http://schemas.microsoft.com/office/drawing/2014/main" id="{43FBFCFD-A99D-0B56-8D30-453644E9DF85}"/>
                </a:ext>
              </a:extLst>
            </p:cNvPr>
            <p:cNvSpPr txBox="1"/>
            <p:nvPr/>
          </p:nvSpPr>
          <p:spPr>
            <a:xfrm>
              <a:off x="5051469" y="2975600"/>
              <a:ext cx="294954" cy="158402"/>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75">
                  <a:solidFill>
                    <a:srgbClr val="404040"/>
                  </a:solidFill>
                  <a:uFill>
                    <a:solidFill>
                      <a:prstClr val="black">
                        <a:alpha val="0"/>
                      </a:prstClr>
                    </a:solidFill>
                  </a:uFill>
                  <a:ea typeface="Arial"/>
                  <a:cs typeface="Arial"/>
                </a:rPr>
                <a:t>n = 31</a:t>
              </a:r>
            </a:p>
          </p:txBody>
        </p:sp>
        <p:sp>
          <p:nvSpPr>
            <p:cNvPr id="254" name="Figura a mano libera: forma 72">
              <a:extLst>
                <a:ext uri="{FF2B5EF4-FFF2-40B4-BE49-F238E27FC236}">
                  <a16:creationId xmlns:a16="http://schemas.microsoft.com/office/drawing/2014/main" id="{2E65943A-19FC-5153-FB08-AB066D78B60B}"/>
                </a:ext>
              </a:extLst>
            </p:cNvPr>
            <p:cNvSpPr/>
            <p:nvPr/>
          </p:nvSpPr>
          <p:spPr>
            <a:xfrm>
              <a:off x="6224614" y="2209934"/>
              <a:ext cx="1822054" cy="606822"/>
            </a:xfrm>
            <a:custGeom>
              <a:avLst/>
              <a:gdLst>
                <a:gd name="connsiteX0" fmla="*/ 0 w 2429405"/>
                <a:gd name="connsiteY0" fmla="*/ 809096 h 809096"/>
                <a:gd name="connsiteX1" fmla="*/ 986897 w 2429405"/>
                <a:gd name="connsiteY1" fmla="*/ 776818 h 809096"/>
                <a:gd name="connsiteX2" fmla="*/ 1368425 w 2429405"/>
                <a:gd name="connsiteY2" fmla="*/ 756179 h 809096"/>
                <a:gd name="connsiteX3" fmla="*/ 1744135 w 2429405"/>
                <a:gd name="connsiteY3" fmla="*/ 605367 h 809096"/>
                <a:gd name="connsiteX4" fmla="*/ 2127251 w 2429405"/>
                <a:gd name="connsiteY4" fmla="*/ 563564 h 809096"/>
                <a:gd name="connsiteX5" fmla="*/ 2429405 w 2429405"/>
                <a:gd name="connsiteY5" fmla="*/ 0 h 809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9405" h="809096">
                  <a:moveTo>
                    <a:pt x="0" y="809096"/>
                  </a:moveTo>
                  <a:lnTo>
                    <a:pt x="986897" y="776818"/>
                  </a:lnTo>
                  <a:lnTo>
                    <a:pt x="1368425" y="756179"/>
                  </a:lnTo>
                  <a:lnTo>
                    <a:pt x="1744135" y="605367"/>
                  </a:lnTo>
                  <a:lnTo>
                    <a:pt x="2127251" y="563564"/>
                  </a:lnTo>
                  <a:lnTo>
                    <a:pt x="2429405" y="0"/>
                  </a:lnTo>
                </a:path>
              </a:pathLst>
            </a:custGeom>
            <a:noFill/>
            <a:ln w="25400" cap="rnd" cmpd="sng" algn="ctr">
              <a:solidFill>
                <a:srgbClr val="347475"/>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404040"/>
                </a:solidFill>
                <a:effectLst/>
                <a:uLnTx/>
                <a:uFillTx/>
                <a:ea typeface="Calibri" panose="020F0502020204030204"/>
                <a:cs typeface="Arial" panose="020B0604020202020204" pitchFamily="34" charset="0"/>
              </a:endParaRPr>
            </a:p>
          </p:txBody>
        </p:sp>
        <p:sp>
          <p:nvSpPr>
            <p:cNvPr id="256" name="Ovale 74">
              <a:extLst>
                <a:ext uri="{FF2B5EF4-FFF2-40B4-BE49-F238E27FC236}">
                  <a16:creationId xmlns:a16="http://schemas.microsoft.com/office/drawing/2014/main" id="{004EF169-DD8F-88FF-B63D-59BD57A39C67}"/>
                </a:ext>
              </a:extLst>
            </p:cNvPr>
            <p:cNvSpPr>
              <a:spLocks noChangeAspect="1"/>
            </p:cNvSpPr>
            <p:nvPr/>
          </p:nvSpPr>
          <p:spPr>
            <a:xfrm>
              <a:off x="6175383" y="2775462"/>
              <a:ext cx="81000" cy="81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404040"/>
                </a:solidFill>
                <a:effectLst/>
                <a:uLnTx/>
                <a:uFillTx/>
                <a:ea typeface="Calibri" panose="020F0502020204030204"/>
                <a:cs typeface="Arial" panose="020B0604020202020204" pitchFamily="34" charset="0"/>
              </a:endParaRPr>
            </a:p>
          </p:txBody>
        </p:sp>
        <p:sp>
          <p:nvSpPr>
            <p:cNvPr id="257" name="Ovale 75">
              <a:extLst>
                <a:ext uri="{FF2B5EF4-FFF2-40B4-BE49-F238E27FC236}">
                  <a16:creationId xmlns:a16="http://schemas.microsoft.com/office/drawing/2014/main" id="{0D7B85C1-5691-C9AB-1C02-BD730352CBC5}"/>
                </a:ext>
              </a:extLst>
            </p:cNvPr>
            <p:cNvSpPr>
              <a:spLocks noChangeAspect="1"/>
            </p:cNvSpPr>
            <p:nvPr/>
          </p:nvSpPr>
          <p:spPr>
            <a:xfrm>
              <a:off x="6925477" y="2748872"/>
              <a:ext cx="81000" cy="81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404040"/>
                </a:solidFill>
                <a:effectLst/>
                <a:uLnTx/>
                <a:uFillTx/>
                <a:ea typeface="Calibri" panose="020F0502020204030204"/>
                <a:cs typeface="Arial" panose="020B0604020202020204" pitchFamily="34" charset="0"/>
              </a:endParaRPr>
            </a:p>
          </p:txBody>
        </p:sp>
        <p:sp>
          <p:nvSpPr>
            <p:cNvPr id="258" name="Ovale 76">
              <a:extLst>
                <a:ext uri="{FF2B5EF4-FFF2-40B4-BE49-F238E27FC236}">
                  <a16:creationId xmlns:a16="http://schemas.microsoft.com/office/drawing/2014/main" id="{F8937054-38A8-5953-0FC1-ED9CFE861587}"/>
                </a:ext>
              </a:extLst>
            </p:cNvPr>
            <p:cNvSpPr>
              <a:spLocks noChangeAspect="1"/>
            </p:cNvSpPr>
            <p:nvPr/>
          </p:nvSpPr>
          <p:spPr>
            <a:xfrm>
              <a:off x="7210037" y="2730218"/>
              <a:ext cx="81000" cy="81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404040"/>
                </a:solidFill>
                <a:effectLst/>
                <a:uLnTx/>
                <a:uFillTx/>
                <a:ea typeface="Calibri" panose="020F0502020204030204"/>
                <a:cs typeface="Arial" panose="020B0604020202020204" pitchFamily="34" charset="0"/>
              </a:endParaRPr>
            </a:p>
          </p:txBody>
        </p:sp>
        <p:sp>
          <p:nvSpPr>
            <p:cNvPr id="259" name="Ovale 77">
              <a:extLst>
                <a:ext uri="{FF2B5EF4-FFF2-40B4-BE49-F238E27FC236}">
                  <a16:creationId xmlns:a16="http://schemas.microsoft.com/office/drawing/2014/main" id="{C5EC5A51-7FE9-352A-7028-6198C6C926DB}"/>
                </a:ext>
              </a:extLst>
            </p:cNvPr>
            <p:cNvSpPr>
              <a:spLocks noChangeAspect="1"/>
            </p:cNvSpPr>
            <p:nvPr/>
          </p:nvSpPr>
          <p:spPr>
            <a:xfrm>
              <a:off x="7495787" y="2627030"/>
              <a:ext cx="81000" cy="81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404040"/>
                </a:solidFill>
                <a:effectLst/>
                <a:uLnTx/>
                <a:uFillTx/>
                <a:ea typeface="Calibri" panose="020F0502020204030204"/>
                <a:cs typeface="Arial" panose="020B0604020202020204" pitchFamily="34" charset="0"/>
              </a:endParaRPr>
            </a:p>
          </p:txBody>
        </p:sp>
        <p:sp>
          <p:nvSpPr>
            <p:cNvPr id="260" name="Ovale 78">
              <a:extLst>
                <a:ext uri="{FF2B5EF4-FFF2-40B4-BE49-F238E27FC236}">
                  <a16:creationId xmlns:a16="http://schemas.microsoft.com/office/drawing/2014/main" id="{DF843FEA-0AF1-331C-893D-60CC6B4E7D1E}"/>
                </a:ext>
              </a:extLst>
            </p:cNvPr>
            <p:cNvSpPr>
              <a:spLocks noChangeAspect="1"/>
            </p:cNvSpPr>
            <p:nvPr/>
          </p:nvSpPr>
          <p:spPr>
            <a:xfrm>
              <a:off x="7783918" y="2591708"/>
              <a:ext cx="81000" cy="81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404040"/>
                </a:solidFill>
                <a:effectLst/>
                <a:uLnTx/>
                <a:uFillTx/>
                <a:ea typeface="Calibri" panose="020F0502020204030204"/>
                <a:cs typeface="Arial" panose="020B0604020202020204" pitchFamily="34" charset="0"/>
              </a:endParaRPr>
            </a:p>
          </p:txBody>
        </p:sp>
        <p:sp>
          <p:nvSpPr>
            <p:cNvPr id="261" name="Ovale 79">
              <a:extLst>
                <a:ext uri="{FF2B5EF4-FFF2-40B4-BE49-F238E27FC236}">
                  <a16:creationId xmlns:a16="http://schemas.microsoft.com/office/drawing/2014/main" id="{EAE43D52-6993-DDB6-1E2D-973F0B2B43DF}"/>
                </a:ext>
              </a:extLst>
            </p:cNvPr>
            <p:cNvSpPr>
              <a:spLocks noChangeAspect="1"/>
            </p:cNvSpPr>
            <p:nvPr/>
          </p:nvSpPr>
          <p:spPr>
            <a:xfrm>
              <a:off x="8013709" y="2166654"/>
              <a:ext cx="81000" cy="81000"/>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404040"/>
                </a:solidFill>
                <a:effectLst/>
                <a:uLnTx/>
                <a:uFillTx/>
                <a:ea typeface="Calibri" panose="020F0502020204030204"/>
                <a:cs typeface="Arial" panose="020B0604020202020204" pitchFamily="34" charset="0"/>
              </a:endParaRPr>
            </a:p>
          </p:txBody>
        </p:sp>
        <p:sp>
          <p:nvSpPr>
            <p:cNvPr id="263" name="TextBox 25">
              <a:extLst>
                <a:ext uri="{FF2B5EF4-FFF2-40B4-BE49-F238E27FC236}">
                  <a16:creationId xmlns:a16="http://schemas.microsoft.com/office/drawing/2014/main" id="{6E425B9A-B4BC-487E-999F-D1908A5F009D}"/>
                </a:ext>
              </a:extLst>
            </p:cNvPr>
            <p:cNvSpPr txBox="1"/>
            <p:nvPr/>
          </p:nvSpPr>
          <p:spPr>
            <a:xfrm>
              <a:off x="6082339" y="2629131"/>
              <a:ext cx="264496" cy="146860"/>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a:solidFill>
                    <a:srgbClr val="404040"/>
                  </a:solidFill>
                  <a:uFill>
                    <a:solidFill>
                      <a:prstClr val="black">
                        <a:alpha val="0"/>
                      </a:prstClr>
                    </a:solidFill>
                  </a:uFill>
                  <a:ea typeface="Arial"/>
                  <a:cs typeface="Arial"/>
                </a:rPr>
                <a:t>n = 75</a:t>
              </a:r>
            </a:p>
          </p:txBody>
        </p:sp>
        <p:sp>
          <p:nvSpPr>
            <p:cNvPr id="264" name="TextBox 25">
              <a:extLst>
                <a:ext uri="{FF2B5EF4-FFF2-40B4-BE49-F238E27FC236}">
                  <a16:creationId xmlns:a16="http://schemas.microsoft.com/office/drawing/2014/main" id="{066B9711-9D59-7CFF-E205-663BBF4EA972}"/>
                </a:ext>
              </a:extLst>
            </p:cNvPr>
            <p:cNvSpPr txBox="1"/>
            <p:nvPr/>
          </p:nvSpPr>
          <p:spPr>
            <a:xfrm>
              <a:off x="6833730" y="2602011"/>
              <a:ext cx="264496" cy="146860"/>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dirty="0">
                  <a:solidFill>
                    <a:srgbClr val="404040"/>
                  </a:solidFill>
                  <a:uFill>
                    <a:solidFill>
                      <a:prstClr val="black">
                        <a:alpha val="0"/>
                      </a:prstClr>
                    </a:solidFill>
                  </a:uFill>
                  <a:ea typeface="Arial"/>
                  <a:cs typeface="Arial"/>
                </a:rPr>
                <a:t>n = 48</a:t>
              </a:r>
            </a:p>
          </p:txBody>
        </p:sp>
        <p:sp>
          <p:nvSpPr>
            <p:cNvPr id="265" name="TextBox 25">
              <a:extLst>
                <a:ext uri="{FF2B5EF4-FFF2-40B4-BE49-F238E27FC236}">
                  <a16:creationId xmlns:a16="http://schemas.microsoft.com/office/drawing/2014/main" id="{5EE0284E-4F1A-7504-5228-D337D7C75400}"/>
                </a:ext>
              </a:extLst>
            </p:cNvPr>
            <p:cNvSpPr txBox="1"/>
            <p:nvPr/>
          </p:nvSpPr>
          <p:spPr>
            <a:xfrm>
              <a:off x="7116983" y="2583668"/>
              <a:ext cx="264496" cy="146860"/>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a:solidFill>
                    <a:srgbClr val="404040"/>
                  </a:solidFill>
                  <a:uFill>
                    <a:solidFill>
                      <a:prstClr val="black">
                        <a:alpha val="0"/>
                      </a:prstClr>
                    </a:solidFill>
                  </a:uFill>
                  <a:ea typeface="Arial"/>
                  <a:cs typeface="Arial"/>
                </a:rPr>
                <a:t>n = 46</a:t>
              </a:r>
            </a:p>
          </p:txBody>
        </p:sp>
        <p:sp>
          <p:nvSpPr>
            <p:cNvPr id="266" name="TextBox 25">
              <a:extLst>
                <a:ext uri="{FF2B5EF4-FFF2-40B4-BE49-F238E27FC236}">
                  <a16:creationId xmlns:a16="http://schemas.microsoft.com/office/drawing/2014/main" id="{AEBC2E60-63ED-5CBE-293A-C5953A8885C4}"/>
                </a:ext>
              </a:extLst>
            </p:cNvPr>
            <p:cNvSpPr txBox="1"/>
            <p:nvPr/>
          </p:nvSpPr>
          <p:spPr>
            <a:xfrm>
              <a:off x="7403063" y="2510415"/>
              <a:ext cx="264496" cy="146860"/>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dirty="0">
                  <a:solidFill>
                    <a:srgbClr val="404040"/>
                  </a:solidFill>
                  <a:uFill>
                    <a:solidFill>
                      <a:prstClr val="black">
                        <a:alpha val="0"/>
                      </a:prstClr>
                    </a:solidFill>
                  </a:uFill>
                  <a:ea typeface="Arial"/>
                  <a:cs typeface="Arial"/>
                </a:rPr>
                <a:t>n = 41</a:t>
              </a:r>
            </a:p>
          </p:txBody>
        </p:sp>
        <p:sp>
          <p:nvSpPr>
            <p:cNvPr id="267" name="TextBox 25">
              <a:extLst>
                <a:ext uri="{FF2B5EF4-FFF2-40B4-BE49-F238E27FC236}">
                  <a16:creationId xmlns:a16="http://schemas.microsoft.com/office/drawing/2014/main" id="{E30DE7F9-E9F1-0533-C665-CAD1C66A9FE6}"/>
                </a:ext>
              </a:extLst>
            </p:cNvPr>
            <p:cNvSpPr txBox="1"/>
            <p:nvPr/>
          </p:nvSpPr>
          <p:spPr>
            <a:xfrm>
              <a:off x="7626719" y="2442827"/>
              <a:ext cx="264496" cy="146860"/>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dirty="0">
                  <a:solidFill>
                    <a:srgbClr val="404040"/>
                  </a:solidFill>
                  <a:uFill>
                    <a:solidFill>
                      <a:prstClr val="black">
                        <a:alpha val="0"/>
                      </a:prstClr>
                    </a:solidFill>
                  </a:uFill>
                  <a:ea typeface="Arial"/>
                  <a:cs typeface="Arial"/>
                </a:rPr>
                <a:t>n = 37</a:t>
              </a:r>
            </a:p>
          </p:txBody>
        </p:sp>
        <p:sp>
          <p:nvSpPr>
            <p:cNvPr id="268" name="TextBox 25">
              <a:extLst>
                <a:ext uri="{FF2B5EF4-FFF2-40B4-BE49-F238E27FC236}">
                  <a16:creationId xmlns:a16="http://schemas.microsoft.com/office/drawing/2014/main" id="{CB7EE06C-A9AC-65A0-102C-EF54487973CA}"/>
                </a:ext>
              </a:extLst>
            </p:cNvPr>
            <p:cNvSpPr txBox="1"/>
            <p:nvPr/>
          </p:nvSpPr>
          <p:spPr>
            <a:xfrm>
              <a:off x="7843325" y="2018457"/>
              <a:ext cx="264496" cy="146860"/>
            </a:xfrm>
            <a:prstGeom prst="rect">
              <a:avLst/>
            </a:prstGeom>
            <a:noFill/>
          </p:spPr>
          <p:txBody>
            <a:bodyPr wrap="none" lIns="0" tIns="0" rIns="0" bIns="54000" rtlCol="0" anchor="b" anchorCtr="0">
              <a:spAutoFit/>
            </a:bodyPr>
            <a:lstStyle/>
            <a:p>
              <a:pPr algn="ctr" defTabSz="685800">
                <a:spcBef>
                  <a:spcPct val="0"/>
                </a:spcBef>
                <a:spcAft>
                  <a:spcPct val="0"/>
                </a:spcAft>
                <a:defRPr/>
              </a:pPr>
              <a:r>
                <a:rPr lang="de" sz="600">
                  <a:solidFill>
                    <a:srgbClr val="404040"/>
                  </a:solidFill>
                  <a:uFill>
                    <a:solidFill>
                      <a:prstClr val="black">
                        <a:alpha val="0"/>
                      </a:prstClr>
                    </a:solidFill>
                  </a:uFill>
                  <a:ea typeface="Arial"/>
                  <a:cs typeface="Arial"/>
                </a:rPr>
                <a:t>n = 31</a:t>
              </a:r>
            </a:p>
          </p:txBody>
        </p:sp>
      </p:grpSp>
    </p:spTree>
    <p:extLst>
      <p:ext uri="{BB962C8B-B14F-4D97-AF65-F5344CB8AC3E}">
        <p14:creationId xmlns:p14="http://schemas.microsoft.com/office/powerpoint/2010/main" val="196576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9">
            <a:extLst>
              <a:ext uri="{FF2B5EF4-FFF2-40B4-BE49-F238E27FC236}">
                <a16:creationId xmlns:a16="http://schemas.microsoft.com/office/drawing/2014/main" id="{9EB80E1D-0709-6064-C396-AADFA8217773}"/>
              </a:ext>
            </a:extLst>
          </p:cNvPr>
          <p:cNvSpPr txBox="1">
            <a:spLocks/>
          </p:cNvSpPr>
          <p:nvPr/>
        </p:nvSpPr>
        <p:spPr>
          <a:xfrm>
            <a:off x="314409" y="116106"/>
            <a:ext cx="830018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Betazell-Restfunktion bei T1D?</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4" name="Textplatzhalter 3">
            <a:extLst>
              <a:ext uri="{FF2B5EF4-FFF2-40B4-BE49-F238E27FC236}">
                <a16:creationId xmlns:a16="http://schemas.microsoft.com/office/drawing/2014/main" id="{078899A1-12E7-B8A2-CFF6-32C07F61D2D2}"/>
              </a:ext>
            </a:extLst>
          </p:cNvPr>
          <p:cNvSpPr>
            <a:spLocks noGrp="1"/>
          </p:cNvSpPr>
          <p:nvPr>
            <p:ph type="body" sz="quarter" idx="21"/>
          </p:nvPr>
        </p:nvSpPr>
        <p:spPr>
          <a:xfrm>
            <a:off x="441063" y="1455726"/>
            <a:ext cx="8368461" cy="3223541"/>
          </a:xfrm>
          <a:noFill/>
          <a:ln>
            <a:noFill/>
          </a:ln>
          <a:scene3d>
            <a:camera prst="orthographicFront"/>
            <a:lightRig rig="threePt" dir="t"/>
          </a:scene3d>
          <a:sp3d>
            <a:bevelT/>
          </a:sp3d>
        </p:spPr>
        <p:txBody>
          <a:bodyPr/>
          <a:lstStyle/>
          <a:p>
            <a:pPr marL="285750" indent="-285750">
              <a:lnSpc>
                <a:spcPct val="120000"/>
              </a:lnSpc>
              <a:spcBef>
                <a:spcPts val="1800"/>
              </a:spcBef>
              <a:buClr>
                <a:schemeClr val="accent2"/>
              </a:buClr>
              <a:buSzPct val="120000"/>
              <a:buFont typeface="Arial" panose="020B0604020202020204" pitchFamily="34" charset="0"/>
              <a:buChar char="•"/>
            </a:pPr>
            <a:r>
              <a:rPr lang="de-DE" sz="1200" dirty="0">
                <a:solidFill>
                  <a:srgbClr val="404040"/>
                </a:solidFill>
              </a:rPr>
              <a:t>Die </a:t>
            </a:r>
            <a:r>
              <a:rPr lang="de-DE" sz="1200" b="1" dirty="0">
                <a:solidFill>
                  <a:srgbClr val="404040"/>
                </a:solidFill>
              </a:rPr>
              <a:t>Pathologie der Langerhans`schen Inseln </a:t>
            </a:r>
            <a:r>
              <a:rPr lang="de-DE" sz="1200" dirty="0">
                <a:solidFill>
                  <a:srgbClr val="404040"/>
                </a:solidFill>
              </a:rPr>
              <a:t>bei Menschen mit T1D ist </a:t>
            </a:r>
            <a:r>
              <a:rPr lang="de-DE" sz="1200" b="1" dirty="0">
                <a:solidFill>
                  <a:srgbClr val="404040"/>
                </a:solidFill>
              </a:rPr>
              <a:t>heterogen</a:t>
            </a:r>
            <a:r>
              <a:rPr lang="de-DE" sz="1200" dirty="0">
                <a:solidFill>
                  <a:srgbClr val="404040"/>
                </a:solidFill>
              </a:rPr>
              <a:t>, d. h. einige Pankreasläppchen enthalten Inseln ohne Betazellen, während andere eine nahezu normale Population von Betazellen aufweisen</a:t>
            </a:r>
            <a:r>
              <a:rPr lang="de-DE" sz="1200" baseline="30000" dirty="0">
                <a:solidFill>
                  <a:srgbClr val="404040"/>
                </a:solidFill>
              </a:rPr>
              <a:t>1,2</a:t>
            </a:r>
          </a:p>
          <a:p>
            <a:pPr marL="285750" indent="-285750">
              <a:lnSpc>
                <a:spcPct val="120000"/>
              </a:lnSpc>
              <a:spcBef>
                <a:spcPts val="1800"/>
              </a:spcBef>
              <a:buClr>
                <a:schemeClr val="accent2"/>
              </a:buClr>
              <a:buSzPct val="120000"/>
              <a:buFont typeface="Arial" panose="020B0604020202020204" pitchFamily="34" charset="0"/>
              <a:buChar char="•"/>
            </a:pPr>
            <a:r>
              <a:rPr lang="de-DE" sz="1200" dirty="0">
                <a:solidFill>
                  <a:srgbClr val="404040"/>
                </a:solidFill>
              </a:rPr>
              <a:t>Einige Personen mit </a:t>
            </a:r>
            <a:r>
              <a:rPr lang="de-DE" sz="1200" b="1" dirty="0">
                <a:solidFill>
                  <a:srgbClr val="404040"/>
                </a:solidFill>
              </a:rPr>
              <a:t>lang andauernder Erkrankung </a:t>
            </a:r>
            <a:r>
              <a:rPr lang="de-DE" sz="1200" dirty="0">
                <a:solidFill>
                  <a:srgbClr val="404040"/>
                </a:solidFill>
              </a:rPr>
              <a:t>haben Pankreasläppchen, die </a:t>
            </a:r>
            <a:r>
              <a:rPr lang="de-DE" sz="1200" b="1" dirty="0">
                <a:solidFill>
                  <a:srgbClr val="404040"/>
                </a:solidFill>
              </a:rPr>
              <a:t>Betazellen</a:t>
            </a:r>
            <a:r>
              <a:rPr lang="de-DE" sz="1200" dirty="0">
                <a:solidFill>
                  <a:srgbClr val="404040"/>
                </a:solidFill>
              </a:rPr>
              <a:t> enthalten, was darauf hindeutet, dass diese der </a:t>
            </a:r>
            <a:r>
              <a:rPr lang="de-DE" sz="1200" b="1" dirty="0">
                <a:solidFill>
                  <a:srgbClr val="404040"/>
                </a:solidFill>
              </a:rPr>
              <a:t>Erkennung durch das Immunsystem entgangen </a:t>
            </a:r>
            <a:r>
              <a:rPr lang="de-DE" sz="1200" dirty="0">
                <a:solidFill>
                  <a:srgbClr val="404040"/>
                </a:solidFill>
              </a:rPr>
              <a:t>sind</a:t>
            </a:r>
            <a:r>
              <a:rPr lang="de-DE" sz="1200" baseline="30000" dirty="0">
                <a:solidFill>
                  <a:srgbClr val="404040"/>
                </a:solidFill>
              </a:rPr>
              <a:t>3,4</a:t>
            </a:r>
          </a:p>
          <a:p>
            <a:pPr marL="285750" indent="-285750">
              <a:lnSpc>
                <a:spcPct val="120000"/>
              </a:lnSpc>
              <a:spcBef>
                <a:spcPts val="1800"/>
              </a:spcBef>
              <a:buClr>
                <a:schemeClr val="accent2"/>
              </a:buClr>
              <a:buSzPct val="120000"/>
              <a:buFont typeface="Arial" panose="020B0604020202020204" pitchFamily="34" charset="0"/>
              <a:buChar char="•"/>
            </a:pPr>
            <a:r>
              <a:rPr lang="de-DE" sz="1200" dirty="0">
                <a:solidFill>
                  <a:srgbClr val="404040"/>
                </a:solidFill>
              </a:rPr>
              <a:t>Erwachsene mit T1D, die eine </a:t>
            </a:r>
            <a:r>
              <a:rPr lang="de-DE" sz="1200" b="1" dirty="0">
                <a:solidFill>
                  <a:srgbClr val="404040"/>
                </a:solidFill>
              </a:rPr>
              <a:t>größere Betazell-Restfunktion beibehalten</a:t>
            </a:r>
            <a:r>
              <a:rPr lang="de-DE" sz="1200" dirty="0">
                <a:solidFill>
                  <a:srgbClr val="404040"/>
                </a:solidFill>
              </a:rPr>
              <a:t>, was sich in den Spitzenwerten des stimulierten C-Peptids widerspiegelt, verbringen </a:t>
            </a:r>
            <a:r>
              <a:rPr lang="de-DE" sz="1200" b="1" dirty="0">
                <a:solidFill>
                  <a:srgbClr val="404040"/>
                </a:solidFill>
              </a:rPr>
              <a:t>mehr Zeit </a:t>
            </a:r>
            <a:r>
              <a:rPr lang="de-DE" sz="1200" dirty="0">
                <a:solidFill>
                  <a:srgbClr val="404040"/>
                </a:solidFill>
              </a:rPr>
              <a:t>mit Glukosespiegeln </a:t>
            </a:r>
            <a:r>
              <a:rPr lang="de-DE" sz="1200" b="1" dirty="0">
                <a:solidFill>
                  <a:srgbClr val="404040"/>
                </a:solidFill>
              </a:rPr>
              <a:t>im Zielbereich </a:t>
            </a:r>
            <a:r>
              <a:rPr lang="de-DE" sz="1200" dirty="0">
                <a:solidFill>
                  <a:srgbClr val="404040"/>
                </a:solidFill>
              </a:rPr>
              <a:t>(70–180 mg/dl [3,9–10,0 mmol/l])</a:t>
            </a:r>
            <a:r>
              <a:rPr lang="de-DE" sz="1200" baseline="30000" dirty="0">
                <a:solidFill>
                  <a:srgbClr val="404040"/>
                </a:solidFill>
              </a:rPr>
              <a:t>5</a:t>
            </a:r>
            <a:endParaRPr lang="de-DE" sz="1200" b="0" baseline="30000" dirty="0">
              <a:solidFill>
                <a:srgbClr val="404040"/>
              </a:solidFill>
            </a:endParaRPr>
          </a:p>
        </p:txBody>
      </p:sp>
      <p:sp>
        <p:nvSpPr>
          <p:cNvPr id="7" name="TextBox 3037">
            <a:extLst>
              <a:ext uri="{FF2B5EF4-FFF2-40B4-BE49-F238E27FC236}">
                <a16:creationId xmlns:a16="http://schemas.microsoft.com/office/drawing/2014/main" id="{78D4EB4A-8D0C-8B5F-9D97-E59CA00FC621}"/>
              </a:ext>
            </a:extLst>
          </p:cNvPr>
          <p:cNvSpPr txBox="1"/>
          <p:nvPr/>
        </p:nvSpPr>
        <p:spPr>
          <a:xfrm>
            <a:off x="314410" y="4850845"/>
            <a:ext cx="8495114" cy="276999"/>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 sz="600" b="1" i="0" u="none" strike="noStrike" kern="1200" cap="none" spc="0" normalizeH="0" baseline="0" noProof="0" dirty="0">
                <a:ln>
                  <a:noFill/>
                </a:ln>
                <a:solidFill>
                  <a:srgbClr val="404040"/>
                </a:solidFill>
                <a:effectLst/>
                <a:uLnTx/>
                <a:uFillTx/>
                <a:ea typeface="Arial"/>
                <a:cs typeface="Arial"/>
              </a:rPr>
              <a:t>1</a:t>
            </a:r>
            <a:r>
              <a:rPr kumimoji="0" lang="da-DK" sz="600" b="1" i="0" u="none" strike="noStrike" kern="1200" cap="none" spc="0" normalizeH="0" baseline="0" noProof="0" dirty="0">
                <a:ln>
                  <a:noFill/>
                </a:ln>
                <a:solidFill>
                  <a:srgbClr val="404040"/>
                </a:solidFill>
                <a:effectLst/>
                <a:uLnTx/>
                <a:uFillTx/>
                <a:ea typeface="+mn-ea"/>
                <a:cs typeface="+mn-cs"/>
              </a:rPr>
              <a:t>.</a:t>
            </a:r>
            <a:r>
              <a:rPr kumimoji="0" lang="da-DK" sz="600" b="0" i="0" u="none" strike="noStrike" kern="1200" cap="none" spc="0" normalizeH="0" baseline="0" noProof="0" dirty="0">
                <a:ln>
                  <a:noFill/>
                </a:ln>
                <a:solidFill>
                  <a:srgbClr val="404040"/>
                </a:solidFill>
                <a:effectLst/>
                <a:uLnTx/>
                <a:uFillTx/>
                <a:ea typeface="+mn-ea"/>
                <a:cs typeface="+mn-cs"/>
              </a:rPr>
              <a:t> Klöppel G </a:t>
            </a:r>
            <a:r>
              <a:rPr kumimoji="0" lang="da-DK" sz="600" b="0" i="1" u="none" strike="noStrike" kern="1200" cap="none" spc="0" normalizeH="0" baseline="0" noProof="0" dirty="0">
                <a:ln>
                  <a:noFill/>
                </a:ln>
                <a:solidFill>
                  <a:srgbClr val="404040"/>
                </a:solidFill>
                <a:effectLst/>
                <a:uLnTx/>
                <a:uFillTx/>
                <a:ea typeface="+mn-ea"/>
                <a:cs typeface="+mn-cs"/>
              </a:rPr>
              <a:t>et al. Surv Synth Pathol Res</a:t>
            </a:r>
            <a:r>
              <a:rPr kumimoji="0" lang="da-DK" sz="600" b="0" i="0" u="none" strike="noStrike" kern="1200" cap="none" spc="0" normalizeH="0" baseline="0" noProof="0" dirty="0">
                <a:ln>
                  <a:noFill/>
                </a:ln>
                <a:solidFill>
                  <a:srgbClr val="404040"/>
                </a:solidFill>
                <a:effectLst/>
                <a:uLnTx/>
                <a:uFillTx/>
                <a:ea typeface="+mn-ea"/>
                <a:cs typeface="+mn-cs"/>
              </a:rPr>
              <a:t> 1985; 4: 110–25. </a:t>
            </a:r>
            <a:r>
              <a:rPr kumimoji="0" lang="da-DK" sz="600" b="1" i="0" u="none" strike="noStrike" kern="1200" cap="none" spc="0" normalizeH="0" baseline="0" noProof="0" dirty="0">
                <a:ln>
                  <a:noFill/>
                </a:ln>
                <a:solidFill>
                  <a:srgbClr val="404040"/>
                </a:solidFill>
                <a:effectLst/>
                <a:uLnTx/>
                <a:uFillTx/>
                <a:ea typeface="+mn-ea"/>
                <a:cs typeface="+mn-cs"/>
              </a:rPr>
              <a:t>2.</a:t>
            </a:r>
            <a:r>
              <a:rPr kumimoji="0" lang="da-DK" sz="600" b="0" i="0" u="none" strike="noStrike" kern="1200" cap="none" spc="0" normalizeH="0" baseline="0" noProof="0" dirty="0">
                <a:ln>
                  <a:noFill/>
                </a:ln>
                <a:solidFill>
                  <a:srgbClr val="404040"/>
                </a:solidFill>
                <a:effectLst/>
                <a:uLnTx/>
                <a:uFillTx/>
                <a:ea typeface="+mn-ea"/>
                <a:cs typeface="+mn-cs"/>
              </a:rPr>
              <a:t> Butler AE </a:t>
            </a:r>
            <a:r>
              <a:rPr kumimoji="0" lang="da-DK" sz="600" b="0" i="1" u="none" strike="noStrike" kern="1200" cap="none" spc="0" normalizeH="0" baseline="0" noProof="0" dirty="0">
                <a:ln>
                  <a:noFill/>
                </a:ln>
                <a:solidFill>
                  <a:srgbClr val="404040"/>
                </a:solidFill>
                <a:effectLst/>
                <a:uLnTx/>
                <a:uFillTx/>
                <a:ea typeface="+mn-ea"/>
                <a:cs typeface="+mn-cs"/>
              </a:rPr>
              <a:t>et al. Diabetologia </a:t>
            </a:r>
            <a:r>
              <a:rPr kumimoji="0" lang="da-DK" sz="600" b="0" i="0" u="none" strike="noStrike" kern="1200" cap="none" spc="0" normalizeH="0" baseline="0" noProof="0" dirty="0">
                <a:ln>
                  <a:noFill/>
                </a:ln>
                <a:solidFill>
                  <a:srgbClr val="404040"/>
                </a:solidFill>
                <a:effectLst/>
                <a:uLnTx/>
                <a:uFillTx/>
                <a:ea typeface="+mn-ea"/>
                <a:cs typeface="+mn-cs"/>
              </a:rPr>
              <a:t>2007; 50: 2323–31. </a:t>
            </a:r>
            <a:r>
              <a:rPr kumimoji="0" lang="da-DK" sz="600" b="1" i="0" u="none" strike="noStrike" kern="1200" cap="none" spc="0" normalizeH="0" baseline="0" noProof="0" dirty="0">
                <a:ln>
                  <a:noFill/>
                </a:ln>
                <a:solidFill>
                  <a:srgbClr val="404040"/>
                </a:solidFill>
                <a:effectLst/>
                <a:uLnTx/>
                <a:uFillTx/>
                <a:ea typeface="+mn-ea"/>
                <a:cs typeface="+mn-cs"/>
              </a:rPr>
              <a:t>3.</a:t>
            </a:r>
            <a:r>
              <a:rPr kumimoji="0" lang="da-DK" sz="600" b="0" i="0" u="none" strike="noStrike" kern="1200" cap="none" spc="0" normalizeH="0" baseline="0" noProof="0" dirty="0">
                <a:ln>
                  <a:noFill/>
                </a:ln>
                <a:solidFill>
                  <a:srgbClr val="404040"/>
                </a:solidFill>
                <a:effectLst/>
                <a:uLnTx/>
                <a:uFillTx/>
                <a:ea typeface="+mn-ea"/>
                <a:cs typeface="+mn-cs"/>
              </a:rPr>
              <a:t> Yu MG </a:t>
            </a:r>
            <a:r>
              <a:rPr kumimoji="0" lang="da-DK" sz="600" b="0" i="1" u="none" strike="noStrike" kern="1200" cap="none" spc="0" normalizeH="0" baseline="0" noProof="0" dirty="0">
                <a:ln>
                  <a:noFill/>
                </a:ln>
                <a:solidFill>
                  <a:srgbClr val="404040"/>
                </a:solidFill>
                <a:effectLst/>
                <a:uLnTx/>
                <a:uFillTx/>
                <a:ea typeface="+mn-ea"/>
                <a:cs typeface="+mn-cs"/>
              </a:rPr>
              <a:t>et al. J Clin Invest </a:t>
            </a:r>
            <a:r>
              <a:rPr kumimoji="0" lang="da-DK" sz="600" b="0" i="0" u="none" strike="noStrike" kern="1200" cap="none" spc="0" normalizeH="0" baseline="0" noProof="0" dirty="0">
                <a:ln>
                  <a:noFill/>
                </a:ln>
                <a:solidFill>
                  <a:srgbClr val="404040"/>
                </a:solidFill>
                <a:effectLst/>
                <a:uLnTx/>
                <a:uFillTx/>
                <a:ea typeface="+mn-ea"/>
                <a:cs typeface="+mn-cs"/>
              </a:rPr>
              <a:t>2019; 129: 3252</a:t>
            </a:r>
            <a:r>
              <a:rPr lang="da-DK" sz="600" spc="-10" dirty="0">
                <a:solidFill>
                  <a:srgbClr val="404040"/>
                </a:solidFill>
                <a:cs typeface="Verdana"/>
              </a:rPr>
              <a:t>–63. </a:t>
            </a:r>
            <a:r>
              <a:rPr lang="da-DK" sz="600" b="1" dirty="0">
                <a:solidFill>
                  <a:srgbClr val="404040"/>
                </a:solidFill>
                <a:cs typeface="Verdana"/>
              </a:rPr>
              <a:t>4.</a:t>
            </a:r>
            <a:r>
              <a:rPr lang="da-DK" sz="600" dirty="0">
                <a:solidFill>
                  <a:srgbClr val="404040"/>
                </a:solidFill>
                <a:cs typeface="Verdana"/>
              </a:rPr>
              <a:t> Coppieters</a:t>
            </a:r>
            <a:r>
              <a:rPr lang="da-DK" sz="600" spc="-15" dirty="0">
                <a:solidFill>
                  <a:srgbClr val="404040"/>
                </a:solidFill>
                <a:cs typeface="Verdana"/>
              </a:rPr>
              <a:t> </a:t>
            </a:r>
            <a:r>
              <a:rPr lang="da-DK" sz="600" dirty="0">
                <a:solidFill>
                  <a:srgbClr val="404040"/>
                </a:solidFill>
                <a:cs typeface="Verdana"/>
              </a:rPr>
              <a:t>KT</a:t>
            </a:r>
            <a:r>
              <a:rPr lang="da-DK" sz="600" spc="-5" dirty="0">
                <a:solidFill>
                  <a:srgbClr val="404040"/>
                </a:solidFill>
                <a:cs typeface="Verdana"/>
              </a:rPr>
              <a:t> </a:t>
            </a:r>
            <a:r>
              <a:rPr lang="da-DK" sz="600" i="1" dirty="0">
                <a:solidFill>
                  <a:srgbClr val="404040"/>
                </a:solidFill>
                <a:cs typeface="Verdana"/>
              </a:rPr>
              <a:t>et</a:t>
            </a:r>
            <a:r>
              <a:rPr lang="da-DK" sz="600" i="1" spc="-15" dirty="0">
                <a:solidFill>
                  <a:srgbClr val="404040"/>
                </a:solidFill>
                <a:cs typeface="Verdana"/>
              </a:rPr>
              <a:t> </a:t>
            </a:r>
            <a:r>
              <a:rPr lang="da-DK" sz="600" i="1" dirty="0">
                <a:solidFill>
                  <a:srgbClr val="404040"/>
                </a:solidFill>
                <a:cs typeface="Verdana"/>
              </a:rPr>
              <a:t>al. J</a:t>
            </a:r>
            <a:r>
              <a:rPr lang="da-DK" sz="600" i="1" spc="5" dirty="0">
                <a:solidFill>
                  <a:srgbClr val="404040"/>
                </a:solidFill>
                <a:cs typeface="Verdana"/>
              </a:rPr>
              <a:t> </a:t>
            </a:r>
            <a:r>
              <a:rPr lang="da-DK" sz="600" i="1" dirty="0">
                <a:solidFill>
                  <a:srgbClr val="404040"/>
                </a:solidFill>
                <a:cs typeface="Verdana"/>
              </a:rPr>
              <a:t>Exp</a:t>
            </a:r>
            <a:r>
              <a:rPr lang="da-DK" sz="600" i="1" spc="10" dirty="0">
                <a:solidFill>
                  <a:srgbClr val="404040"/>
                </a:solidFill>
                <a:cs typeface="Verdana"/>
              </a:rPr>
              <a:t> </a:t>
            </a:r>
            <a:r>
              <a:rPr lang="da-DK" sz="600" i="1" dirty="0">
                <a:solidFill>
                  <a:srgbClr val="404040"/>
                </a:solidFill>
                <a:cs typeface="Verdana"/>
              </a:rPr>
              <a:t>Med</a:t>
            </a:r>
            <a:r>
              <a:rPr lang="da-DK" sz="600" spc="5" dirty="0">
                <a:solidFill>
                  <a:srgbClr val="404040"/>
                </a:solidFill>
                <a:cs typeface="Verdana"/>
              </a:rPr>
              <a:t> </a:t>
            </a:r>
            <a:r>
              <a:rPr lang="da-DK" sz="600" spc="-10" dirty="0">
                <a:solidFill>
                  <a:srgbClr val="404040"/>
                </a:solidFill>
                <a:cs typeface="Verdana"/>
              </a:rPr>
              <a:t>2012; 209: 51–60. </a:t>
            </a:r>
            <a:r>
              <a:rPr lang="da-DK" sz="600" b="1" dirty="0">
                <a:solidFill>
                  <a:srgbClr val="404040"/>
                </a:solidFill>
                <a:cs typeface="Verdana"/>
              </a:rPr>
              <a:t>5.</a:t>
            </a:r>
            <a:r>
              <a:rPr lang="da-DK" sz="600" b="1" spc="-5" dirty="0">
                <a:solidFill>
                  <a:srgbClr val="404040"/>
                </a:solidFill>
                <a:cs typeface="Verdana"/>
              </a:rPr>
              <a:t> </a:t>
            </a:r>
            <a:r>
              <a:rPr lang="da-DK" sz="600" dirty="0">
                <a:solidFill>
                  <a:srgbClr val="404040"/>
                </a:solidFill>
                <a:cs typeface="Verdana"/>
              </a:rPr>
              <a:t>Rickels</a:t>
            </a:r>
            <a:r>
              <a:rPr lang="da-DK" sz="600" spc="15" dirty="0">
                <a:solidFill>
                  <a:srgbClr val="404040"/>
                </a:solidFill>
                <a:cs typeface="Verdana"/>
              </a:rPr>
              <a:t> </a:t>
            </a:r>
            <a:r>
              <a:rPr lang="da-DK" sz="600" dirty="0">
                <a:solidFill>
                  <a:srgbClr val="404040"/>
                </a:solidFill>
                <a:cs typeface="Verdana"/>
              </a:rPr>
              <a:t>MR</a:t>
            </a:r>
            <a:r>
              <a:rPr lang="da-DK" sz="600" spc="-5" dirty="0">
                <a:solidFill>
                  <a:srgbClr val="404040"/>
                </a:solidFill>
                <a:cs typeface="Verdana"/>
              </a:rPr>
              <a:t> </a:t>
            </a:r>
            <a:r>
              <a:rPr lang="da-DK" sz="600" i="1" dirty="0">
                <a:solidFill>
                  <a:srgbClr val="404040"/>
                </a:solidFill>
                <a:cs typeface="Verdana"/>
              </a:rPr>
              <a:t>et</a:t>
            </a:r>
            <a:r>
              <a:rPr lang="da-DK" sz="600" i="1" spc="-15" dirty="0">
                <a:solidFill>
                  <a:srgbClr val="404040"/>
                </a:solidFill>
                <a:cs typeface="Verdana"/>
              </a:rPr>
              <a:t> </a:t>
            </a:r>
            <a:r>
              <a:rPr lang="da-DK" sz="600" i="1" dirty="0">
                <a:solidFill>
                  <a:srgbClr val="404040"/>
                </a:solidFill>
                <a:cs typeface="Verdana"/>
              </a:rPr>
              <a:t>al.</a:t>
            </a:r>
            <a:r>
              <a:rPr lang="da-DK" sz="600" spc="5" dirty="0">
                <a:solidFill>
                  <a:srgbClr val="404040"/>
                </a:solidFill>
                <a:cs typeface="Verdana"/>
              </a:rPr>
              <a:t> </a:t>
            </a:r>
            <a:r>
              <a:rPr lang="da-DK" sz="600" i="1" dirty="0">
                <a:solidFill>
                  <a:srgbClr val="404040"/>
                </a:solidFill>
                <a:cs typeface="Verdana"/>
              </a:rPr>
              <a:t>J</a:t>
            </a:r>
            <a:r>
              <a:rPr lang="da-DK" sz="600" i="1" spc="5" dirty="0">
                <a:solidFill>
                  <a:srgbClr val="404040"/>
                </a:solidFill>
                <a:cs typeface="Verdana"/>
              </a:rPr>
              <a:t> </a:t>
            </a:r>
            <a:r>
              <a:rPr lang="da-DK" sz="600" i="1" dirty="0">
                <a:solidFill>
                  <a:srgbClr val="404040"/>
                </a:solidFill>
                <a:cs typeface="Verdana"/>
              </a:rPr>
              <a:t>Clin</a:t>
            </a:r>
            <a:r>
              <a:rPr lang="da-DK" sz="600" i="1" spc="-5" dirty="0">
                <a:solidFill>
                  <a:srgbClr val="404040"/>
                </a:solidFill>
                <a:cs typeface="Verdana"/>
              </a:rPr>
              <a:t> </a:t>
            </a:r>
            <a:r>
              <a:rPr lang="da-DK" sz="600" i="1" dirty="0">
                <a:solidFill>
                  <a:srgbClr val="404040"/>
                </a:solidFill>
                <a:cs typeface="Verdana"/>
              </a:rPr>
              <a:t>Invest</a:t>
            </a:r>
            <a:r>
              <a:rPr lang="da-DK" sz="600" spc="5" dirty="0">
                <a:solidFill>
                  <a:srgbClr val="404040"/>
                </a:solidFill>
                <a:cs typeface="Verdana"/>
              </a:rPr>
              <a:t> </a:t>
            </a:r>
            <a:r>
              <a:rPr lang="da-DK" sz="600" spc="-10" dirty="0">
                <a:solidFill>
                  <a:srgbClr val="404040"/>
                </a:solidFill>
                <a:cs typeface="Verdana"/>
              </a:rPr>
              <a:t>2020; 130: 1850–62.</a:t>
            </a:r>
            <a:endParaRPr kumimoji="0" lang="en-US" sz="600" b="0" i="0" u="none" strike="noStrike" kern="1200" cap="none" spc="0" normalizeH="0" baseline="0" noProof="0" dirty="0">
              <a:ln>
                <a:noFill/>
              </a:ln>
              <a:solidFill>
                <a:srgbClr val="404040"/>
              </a:solidFill>
              <a:effectLst/>
              <a:uLnTx/>
              <a:uFillTx/>
              <a:ea typeface="+mn-ea"/>
              <a:cs typeface="+mn-cs"/>
            </a:endParaRPr>
          </a:p>
        </p:txBody>
      </p:sp>
      <p:sp>
        <p:nvSpPr>
          <p:cNvPr id="8" name="TextBox 28">
            <a:extLst>
              <a:ext uri="{FF2B5EF4-FFF2-40B4-BE49-F238E27FC236}">
                <a16:creationId xmlns:a16="http://schemas.microsoft.com/office/drawing/2014/main" id="{DCE22108-1B5F-7450-B004-D4FADC9DD852}"/>
              </a:ext>
            </a:extLst>
          </p:cNvPr>
          <p:cNvSpPr txBox="1"/>
          <p:nvPr/>
        </p:nvSpPr>
        <p:spPr>
          <a:xfrm>
            <a:off x="314409" y="4666832"/>
            <a:ext cx="7361117" cy="184666"/>
          </a:xfrm>
          <a:prstGeom prst="rect">
            <a:avLst/>
          </a:prstGeom>
          <a:noFill/>
          <a:ln w="9525" cap="flat" cmpd="sng" algn="ctr">
            <a:noFill/>
            <a:prstDash val="solid"/>
            <a:round/>
            <a:headEnd type="none" w="med" len="med"/>
            <a:tailEnd type="none" w="med" len="med"/>
          </a:ln>
        </p:spPr>
        <p:txBody>
          <a:bodyPr wrap="square" anchor="b">
            <a:spAutoFit/>
          </a:bodyPr>
          <a:lstStyle/>
          <a:p>
            <a:pPr marL="0" marR="0" lvl="0" indent="0" algn="l" defTabSz="514337" rtl="0" eaLnBrk="1" fontAlgn="auto" latinLnBrk="0" hangingPunct="1">
              <a:lnSpc>
                <a:spcPct val="100000"/>
              </a:lnSpc>
              <a:spcBef>
                <a:spcPts val="0"/>
              </a:spcBef>
              <a:spcAft>
                <a:spcPts val="338"/>
              </a:spcAft>
              <a:buClrTx/>
              <a:buSzTx/>
              <a:buFontTx/>
              <a:buNone/>
              <a:tabLst/>
              <a:defRPr/>
            </a:pP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T1D: Typ-1-Diabetes.</a:t>
            </a:r>
            <a:endParaRPr kumimoji="0" lang="en-US" altLang="de-DE" sz="600" b="0" i="0" u="none" strike="noStrike" kern="1200" cap="none" spc="0" normalizeH="0" baseline="30000" noProof="0" dirty="0">
              <a:ln>
                <a:noFill/>
              </a:ln>
              <a:solidFill>
                <a:srgbClr val="404040"/>
              </a:solidFill>
              <a:effectLst/>
              <a:uLnTx/>
              <a:uFillTx/>
              <a:latin typeface="Verdana"/>
              <a:ea typeface="+mn-ea"/>
              <a:cs typeface="+mn-cs"/>
            </a:endParaRPr>
          </a:p>
        </p:txBody>
      </p:sp>
    </p:spTree>
    <p:extLst>
      <p:ext uri="{BB962C8B-B14F-4D97-AF65-F5344CB8AC3E}">
        <p14:creationId xmlns:p14="http://schemas.microsoft.com/office/powerpoint/2010/main" val="973177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bldLvl="2"/>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22E07B30-4884-D94F-093F-56EC7EB7A3F3}"/>
              </a:ext>
            </a:extLst>
          </p:cNvPr>
          <p:cNvSpPr txBox="1">
            <a:spLocks/>
          </p:cNvSpPr>
          <p:nvPr/>
        </p:nvSpPr>
        <p:spPr>
          <a:xfrm>
            <a:off x="314409" y="115647"/>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Mutmaßlicher Zusammenhang zwischen klinischen Parametern von Menschen mit T1D und C-Peptid-Spiegeln über den Zeitraum, in dem die Betazellfunktion abnimmt</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 </a:t>
            </a:r>
          </a:p>
        </p:txBody>
      </p:sp>
      <p:sp>
        <p:nvSpPr>
          <p:cNvPr id="6" name="Rechteck: abgerundete Ecken 5">
            <a:extLst>
              <a:ext uri="{FF2B5EF4-FFF2-40B4-BE49-F238E27FC236}">
                <a16:creationId xmlns:a16="http://schemas.microsoft.com/office/drawing/2014/main" id="{10A2C96E-9BCB-9E4A-38D2-9BB20BA9D9FA}"/>
              </a:ext>
            </a:extLst>
          </p:cNvPr>
          <p:cNvSpPr/>
          <p:nvPr/>
        </p:nvSpPr>
        <p:spPr>
          <a:xfrm>
            <a:off x="5641765" y="1136016"/>
            <a:ext cx="3236708" cy="3499236"/>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Ins="72000" rtlCol="0" anchor="ctr"/>
          <a:lstStyle/>
          <a:p>
            <a:pPr lvl="0" defTabSz="685783">
              <a:spcBef>
                <a:spcPts val="150"/>
              </a:spcBef>
              <a:defRPr/>
            </a:pPr>
            <a:r>
              <a:rPr lang="de-DE" sz="950">
                <a:solidFill>
                  <a:schemeClr val="bg1"/>
                </a:solidFill>
                <a:cs typeface="Arial" panose="020B0604020202020204" pitchFamily="34" charset="0"/>
              </a:rPr>
              <a:t>Der Verlust von C-Peptid geht weitgehend mit Veränderungen der Hypoglykämie-Häufigkeit einher, die Beziehung zu den HbA</a:t>
            </a:r>
            <a:r>
              <a:rPr lang="de-DE" sz="950" baseline="-25000">
                <a:solidFill>
                  <a:schemeClr val="bg1"/>
                </a:solidFill>
                <a:cs typeface="Arial" panose="020B0604020202020204" pitchFamily="34" charset="0"/>
              </a:rPr>
              <a:t>1c</a:t>
            </a:r>
            <a:r>
              <a:rPr lang="de-DE" sz="950">
                <a:solidFill>
                  <a:schemeClr val="bg1"/>
                </a:solidFill>
                <a:cs typeface="Arial" panose="020B0604020202020204" pitchFamily="34" charset="0"/>
              </a:rPr>
              <a:t>-Werten flacht bei sehr hohen und sehr niedrigen        C-Peptid-Werten ab. </a:t>
            </a:r>
          </a:p>
          <a:p>
            <a:pPr marL="180975" lvl="0" indent="-180975" defTabSz="685783">
              <a:spcBef>
                <a:spcPts val="150"/>
              </a:spcBef>
              <a:buFontTx/>
              <a:buAutoNum type="romanLcParenBoth"/>
              <a:defRPr/>
            </a:pPr>
            <a:r>
              <a:rPr lang="de-DE" sz="950">
                <a:solidFill>
                  <a:schemeClr val="bg1"/>
                </a:solidFill>
                <a:cs typeface="Arial" panose="020B0604020202020204" pitchFamily="34" charset="0"/>
              </a:rPr>
              <a:t>Bei einigen Menschen mit Prädiabetes/T1D Stadium 2 puffern eine adäquate C-Peptid-Antwort und geschickte Insulinanpassungen die HbA</a:t>
            </a:r>
            <a:r>
              <a:rPr lang="de-DE" sz="950" baseline="-25000">
                <a:solidFill>
                  <a:schemeClr val="bg1"/>
                </a:solidFill>
                <a:cs typeface="Arial" panose="020B0604020202020204" pitchFamily="34" charset="0"/>
              </a:rPr>
              <a:t>1c</a:t>
            </a:r>
            <a:r>
              <a:rPr lang="de-DE" sz="950">
                <a:solidFill>
                  <a:schemeClr val="bg1"/>
                </a:solidFill>
                <a:cs typeface="Arial" panose="020B0604020202020204" pitchFamily="34" charset="0"/>
              </a:rPr>
              <a:t>-Werte auch bei Hyperglykämie noch ab. Die nachlassende </a:t>
            </a:r>
            <a:r>
              <a:rPr lang="de-DE" sz="950" err="1">
                <a:solidFill>
                  <a:schemeClr val="bg1"/>
                </a:solidFill>
                <a:cs typeface="Arial" panose="020B0604020202020204" pitchFamily="34" charset="0"/>
              </a:rPr>
              <a:t>Insulinausschüt-tung</a:t>
            </a:r>
            <a:r>
              <a:rPr lang="de-DE" sz="950">
                <a:solidFill>
                  <a:schemeClr val="bg1"/>
                </a:solidFill>
                <a:cs typeface="Arial" panose="020B0604020202020204" pitchFamily="34" charset="0"/>
              </a:rPr>
              <a:t> und niedrigere C-Peptid-Spiegel haben keinen nennenswerten Einfluss auf die Hyperglykämie. </a:t>
            </a:r>
          </a:p>
          <a:p>
            <a:pPr marL="180975" lvl="0" indent="-180975" defTabSz="685783">
              <a:spcBef>
                <a:spcPts val="150"/>
              </a:spcBef>
              <a:buFontTx/>
              <a:buAutoNum type="romanLcParenBoth"/>
              <a:defRPr/>
            </a:pPr>
            <a:r>
              <a:rPr lang="de-DE" sz="950">
                <a:solidFill>
                  <a:schemeClr val="bg1"/>
                </a:solidFill>
                <a:cs typeface="Arial" panose="020B0604020202020204" pitchFamily="34" charset="0"/>
              </a:rPr>
              <a:t>1-5 Jahre nach T1D-Diagnose gehen sinken-de C-Peptidwerte mit schlechteren HbA</a:t>
            </a:r>
            <a:r>
              <a:rPr lang="de-DE" sz="950" baseline="-25000">
                <a:solidFill>
                  <a:schemeClr val="bg1"/>
                </a:solidFill>
                <a:cs typeface="Arial" panose="020B0604020202020204" pitchFamily="34" charset="0"/>
              </a:rPr>
              <a:t>1c</a:t>
            </a:r>
            <a:r>
              <a:rPr lang="de-DE" sz="950">
                <a:solidFill>
                  <a:schemeClr val="bg1"/>
                </a:solidFill>
                <a:cs typeface="Arial" panose="020B0604020202020204" pitchFamily="34" charset="0"/>
              </a:rPr>
              <a:t>-Werten einher, insbesondere bei Personen mit weniger effektivem Selbstmanagement, Jugendlichen und jungen Erwachsenen. </a:t>
            </a:r>
          </a:p>
          <a:p>
            <a:pPr marL="180975" lvl="0" indent="-180975" defTabSz="685783">
              <a:spcBef>
                <a:spcPts val="150"/>
              </a:spcBef>
              <a:buFontTx/>
              <a:buAutoNum type="romanLcParenBoth"/>
              <a:defRPr/>
            </a:pPr>
            <a:r>
              <a:rPr lang="de-DE" sz="950" err="1">
                <a:solidFill>
                  <a:schemeClr val="bg1"/>
                </a:solidFill>
                <a:cs typeface="Arial" panose="020B0604020202020204" pitchFamily="34" charset="0"/>
              </a:rPr>
              <a:t>Gubitosi</a:t>
            </a:r>
            <a:r>
              <a:rPr lang="de-DE" sz="950">
                <a:solidFill>
                  <a:schemeClr val="bg1"/>
                </a:solidFill>
                <a:cs typeface="Arial" panose="020B0604020202020204" pitchFamily="34" charset="0"/>
              </a:rPr>
              <a:t>-Klug </a:t>
            </a:r>
            <a:r>
              <a:rPr lang="de-DE" sz="950" i="1">
                <a:solidFill>
                  <a:schemeClr val="bg1"/>
                </a:solidFill>
                <a:cs typeface="Arial" panose="020B0604020202020204" pitchFamily="34" charset="0"/>
              </a:rPr>
              <a:t>et al. </a:t>
            </a:r>
            <a:r>
              <a:rPr lang="de-DE" sz="950">
                <a:solidFill>
                  <a:schemeClr val="bg1"/>
                </a:solidFill>
                <a:cs typeface="Arial" panose="020B0604020202020204" pitchFamily="34" charset="0"/>
              </a:rPr>
              <a:t>(2) wiesen nach, dass bei Langzeit-T1D selbst geringe Mengen    C-Peptid einen Schutz vor Hypoglykämien bieten.</a:t>
            </a:r>
          </a:p>
        </p:txBody>
      </p:sp>
      <p:sp>
        <p:nvSpPr>
          <p:cNvPr id="22" name="TextBox 28">
            <a:extLst>
              <a:ext uri="{FF2B5EF4-FFF2-40B4-BE49-F238E27FC236}">
                <a16:creationId xmlns:a16="http://schemas.microsoft.com/office/drawing/2014/main" id="{20340E17-83A5-E0FE-67C0-71AC28D295AA}"/>
              </a:ext>
            </a:extLst>
          </p:cNvPr>
          <p:cNvSpPr txBox="1"/>
          <p:nvPr/>
        </p:nvSpPr>
        <p:spPr>
          <a:xfrm>
            <a:off x="314410" y="4613030"/>
            <a:ext cx="8564064" cy="461665"/>
          </a:xfrm>
          <a:prstGeom prst="rect">
            <a:avLst/>
          </a:prstGeom>
          <a:noFill/>
          <a:ln w="9525" cap="flat" cmpd="sng" algn="ctr">
            <a:noFill/>
            <a:prstDash val="solid"/>
            <a:round/>
            <a:headEnd type="none" w="med" len="med"/>
            <a:tailEnd type="none" w="med" len="med"/>
          </a:ln>
        </p:spPr>
        <p:txBody>
          <a:bodyPr wrap="square" anchor="b">
            <a:spAutoFit/>
          </a:bodyPr>
          <a:lstStyle/>
          <a:p>
            <a:pPr lvl="0" indent="4763" defTabSz="685783">
              <a:spcBef>
                <a:spcPts val="150"/>
              </a:spcBef>
              <a:defRPr/>
            </a:pPr>
            <a:r>
              <a:rPr lang="de-DE" sz="600" dirty="0">
                <a:solidFill>
                  <a:srgbClr val="404040"/>
                </a:solidFill>
                <a:cs typeface="Arial" panose="020B0604020202020204" pitchFamily="34" charset="0"/>
              </a:rPr>
              <a:t>Abbildung modifiziert nach Lam A 2021</a:t>
            </a:r>
            <a:r>
              <a:rPr lang="de-DE" sz="600" baseline="30000" dirty="0">
                <a:solidFill>
                  <a:srgbClr val="404040"/>
                </a:solidFill>
                <a:cs typeface="Arial" panose="020B0604020202020204" pitchFamily="34" charset="0"/>
              </a:rPr>
              <a:t>1</a:t>
            </a:r>
            <a:r>
              <a:rPr lang="de-DE" sz="600" dirty="0">
                <a:solidFill>
                  <a:srgbClr val="404040"/>
                </a:solidFill>
                <a:cs typeface="Arial" panose="020B0604020202020204" pitchFamily="34" charset="0"/>
              </a:rPr>
              <a:t>. Der optimale Nutzen spiegelt den klinischen Nutzen auf einer theoretischen Skala von 0 % bis 100 % wider. Die C-Peptid-Werte wurden aus klinischen Daten abgeleitet, die im Allgemeinen OGTT für Menschen mit Prädiabetes/T1D Stadium 2 und MMTT für Menschen nach der Diagnose (Stadium 3) umfassen. Die Werte lassen sich wie folgt zusammenfassen: &gt; 0,80 </a:t>
            </a:r>
            <a:r>
              <a:rPr lang="de-DE" sz="600" dirty="0" err="1">
                <a:solidFill>
                  <a:srgbClr val="404040"/>
                </a:solidFill>
                <a:cs typeface="Arial" panose="020B0604020202020204" pitchFamily="34" charset="0"/>
              </a:rPr>
              <a:t>nmol</a:t>
            </a:r>
            <a:r>
              <a:rPr lang="de-DE" sz="600" dirty="0">
                <a:solidFill>
                  <a:srgbClr val="404040"/>
                </a:solidFill>
                <a:cs typeface="Arial" panose="020B0604020202020204" pitchFamily="34" charset="0"/>
              </a:rPr>
              <a:t>/l bei Prädiabetes/T1D Stadium 2, 0,20-0,80 </a:t>
            </a:r>
            <a:r>
              <a:rPr lang="de-DE" sz="600" dirty="0" err="1">
                <a:solidFill>
                  <a:srgbClr val="404040"/>
                </a:solidFill>
                <a:cs typeface="Arial" panose="020B0604020202020204" pitchFamily="34" charset="0"/>
              </a:rPr>
              <a:t>nmol</a:t>
            </a:r>
            <a:r>
              <a:rPr lang="de-DE" sz="600" dirty="0">
                <a:solidFill>
                  <a:srgbClr val="404040"/>
                </a:solidFill>
                <a:cs typeface="Arial" panose="020B0604020202020204" pitchFamily="34" charset="0"/>
              </a:rPr>
              <a:t>/l bei neu aufgetretenem Diabetes, 0,04-0,20 </a:t>
            </a:r>
            <a:r>
              <a:rPr lang="de-DE" sz="600" dirty="0" err="1">
                <a:solidFill>
                  <a:srgbClr val="404040"/>
                </a:solidFill>
                <a:cs typeface="Arial" panose="020B0604020202020204" pitchFamily="34" charset="0"/>
              </a:rPr>
              <a:t>nmol</a:t>
            </a:r>
            <a:r>
              <a:rPr lang="de-DE" sz="600" dirty="0">
                <a:solidFill>
                  <a:srgbClr val="404040"/>
                </a:solidFill>
                <a:cs typeface="Arial" panose="020B0604020202020204" pitchFamily="34" charset="0"/>
              </a:rPr>
              <a:t>/l 1-5 Jahre nach der Diagnose und weniger als 0,04 </a:t>
            </a:r>
            <a:r>
              <a:rPr lang="de-DE" sz="600" dirty="0" err="1">
                <a:solidFill>
                  <a:srgbClr val="404040"/>
                </a:solidFill>
                <a:cs typeface="Arial" panose="020B0604020202020204" pitchFamily="34" charset="0"/>
              </a:rPr>
              <a:t>nmol</a:t>
            </a:r>
            <a:r>
              <a:rPr lang="de-DE" sz="600" dirty="0">
                <a:solidFill>
                  <a:srgbClr val="404040"/>
                </a:solidFill>
                <a:cs typeface="Arial" panose="020B0604020202020204" pitchFamily="34" charset="0"/>
              </a:rPr>
              <a:t>/l bei langjährigem Diabetes. C-Peptid: </a:t>
            </a:r>
            <a:r>
              <a:rPr lang="de-DE" sz="600" dirty="0" err="1">
                <a:solidFill>
                  <a:srgbClr val="404040"/>
                </a:solidFill>
                <a:cs typeface="Arial" panose="020B0604020202020204" pitchFamily="34" charset="0"/>
              </a:rPr>
              <a:t>Connecting</a:t>
            </a:r>
            <a:r>
              <a:rPr lang="de-DE" sz="600" dirty="0">
                <a:solidFill>
                  <a:srgbClr val="404040"/>
                </a:solidFill>
                <a:cs typeface="Arial" panose="020B0604020202020204" pitchFamily="34" charset="0"/>
              </a:rPr>
              <a:t> </a:t>
            </a:r>
            <a:r>
              <a:rPr lang="de-DE" sz="600" dirty="0" err="1">
                <a:solidFill>
                  <a:srgbClr val="404040"/>
                </a:solidFill>
                <a:cs typeface="Arial" panose="020B0604020202020204" pitchFamily="34" charset="0"/>
              </a:rPr>
              <a:t>peptide</a:t>
            </a:r>
            <a:r>
              <a:rPr lang="de-DE" sz="600" dirty="0">
                <a:solidFill>
                  <a:srgbClr val="404040"/>
                </a:solidFill>
                <a:cs typeface="Arial" panose="020B0604020202020204" pitchFamily="34" charset="0"/>
              </a:rPr>
              <a:t>, Verbindungspeptid; </a:t>
            </a: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MMTT: </a:t>
            </a:r>
            <a:r>
              <a:rPr kumimoji="0" lang="en-US" altLang="de-DE" sz="600" b="0" i="0" u="none" strike="noStrike" kern="1200" cap="none" spc="0" normalizeH="0" baseline="0" noProof="0" dirty="0" err="1">
                <a:ln>
                  <a:noFill/>
                </a:ln>
                <a:solidFill>
                  <a:srgbClr val="404040"/>
                </a:solidFill>
                <a:effectLst/>
                <a:uLnTx/>
                <a:uFillTx/>
                <a:latin typeface="Verdana"/>
                <a:ea typeface="+mn-ea"/>
                <a:cs typeface="+mn-cs"/>
              </a:rPr>
              <a:t>Mischmahlzeiten-Toleranztest</a:t>
            </a: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 OGTT: </a:t>
            </a:r>
            <a:r>
              <a:rPr kumimoji="0" lang="en-US" altLang="de-DE" sz="600" b="0" i="0" u="none" strike="noStrike" kern="1200" cap="none" spc="0" normalizeH="0" baseline="0" noProof="0" dirty="0" err="1">
                <a:ln>
                  <a:noFill/>
                </a:ln>
                <a:solidFill>
                  <a:srgbClr val="404040"/>
                </a:solidFill>
                <a:effectLst/>
                <a:uLnTx/>
                <a:uFillTx/>
                <a:latin typeface="Verdana"/>
                <a:ea typeface="+mn-ea"/>
                <a:cs typeface="+mn-cs"/>
              </a:rPr>
              <a:t>Oraler</a:t>
            </a: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 </a:t>
            </a:r>
            <a:r>
              <a:rPr kumimoji="0" lang="en-US" altLang="de-DE" sz="600" b="0" i="0" u="none" strike="noStrike" kern="1200" cap="none" spc="0" normalizeH="0" baseline="0" noProof="0" dirty="0" err="1">
                <a:ln>
                  <a:noFill/>
                </a:ln>
                <a:solidFill>
                  <a:srgbClr val="404040"/>
                </a:solidFill>
                <a:effectLst/>
                <a:uLnTx/>
                <a:uFillTx/>
                <a:latin typeface="Verdana"/>
                <a:ea typeface="+mn-ea"/>
                <a:cs typeface="+mn-cs"/>
              </a:rPr>
              <a:t>Glukosetoleranztest</a:t>
            </a: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 T1D</a:t>
            </a:r>
            <a:r>
              <a:rPr lang="en-US" altLang="de-DE" sz="600" dirty="0">
                <a:solidFill>
                  <a:srgbClr val="404040"/>
                </a:solidFill>
                <a:latin typeface="Verdana"/>
              </a:rPr>
              <a:t>:</a:t>
            </a: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 Typ-1-Diabetes.</a:t>
            </a:r>
            <a:endParaRPr kumimoji="0" lang="en-US" altLang="de-DE" sz="600" b="0" i="0" u="none" strike="noStrike" kern="1200" cap="none" spc="0" normalizeH="0" baseline="30000" noProof="0" dirty="0">
              <a:ln>
                <a:noFill/>
              </a:ln>
              <a:solidFill>
                <a:srgbClr val="404040"/>
              </a:solidFill>
              <a:effectLst/>
              <a:uLnTx/>
              <a:uFillTx/>
              <a:latin typeface="Verdana"/>
              <a:ea typeface="+mn-ea"/>
              <a:cs typeface="+mn-cs"/>
            </a:endParaRPr>
          </a:p>
        </p:txBody>
      </p:sp>
      <p:sp>
        <p:nvSpPr>
          <p:cNvPr id="4" name="TextBox 3037">
            <a:extLst>
              <a:ext uri="{FF2B5EF4-FFF2-40B4-BE49-F238E27FC236}">
                <a16:creationId xmlns:a16="http://schemas.microsoft.com/office/drawing/2014/main" id="{6F9912AC-DF56-A576-7E40-F900D233EF12}"/>
              </a:ext>
            </a:extLst>
          </p:cNvPr>
          <p:cNvSpPr txBox="1"/>
          <p:nvPr/>
        </p:nvSpPr>
        <p:spPr>
          <a:xfrm>
            <a:off x="314410" y="4981975"/>
            <a:ext cx="8315240" cy="184666"/>
          </a:xfrm>
          <a:prstGeom prst="rect">
            <a:avLst/>
          </a:prstGeom>
          <a:noFill/>
        </p:spPr>
        <p:txBody>
          <a:bodyPr wrap="square" rtlCol="0" anchor="b">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mn-cs"/>
              </a:rPr>
              <a:t>1. </a:t>
            </a:r>
            <a:r>
              <a:rPr kumimoji="0" lang="de-DE" sz="600" b="0" i="0" u="none" strike="noStrike" kern="1200" cap="none" spc="0" normalizeH="0" baseline="0" noProof="0" dirty="0">
                <a:ln>
                  <a:noFill/>
                </a:ln>
                <a:solidFill>
                  <a:srgbClr val="404040"/>
                </a:solidFill>
                <a:effectLst/>
                <a:uLnTx/>
                <a:uFillTx/>
                <a:latin typeface="Verdana"/>
                <a:ea typeface="+mn-ea"/>
                <a:cs typeface="+mn-cs"/>
              </a:rPr>
              <a:t>Lam A </a:t>
            </a:r>
            <a:r>
              <a:rPr kumimoji="0" lang="de-DE" sz="600" b="0" i="1" u="none" strike="noStrike" kern="1200" cap="none" spc="0" normalizeH="0" baseline="0" noProof="0" dirty="0">
                <a:ln>
                  <a:noFill/>
                </a:ln>
                <a:solidFill>
                  <a:srgbClr val="404040"/>
                </a:solidFill>
                <a:effectLst/>
                <a:uLnTx/>
                <a:uFillTx/>
                <a:latin typeface="Verdana"/>
                <a:ea typeface="+mn-ea"/>
                <a:cs typeface="+mn-cs"/>
              </a:rPr>
              <a:t>et al. </a:t>
            </a:r>
            <a:r>
              <a:rPr kumimoji="0" lang="it-IT" sz="600" b="0" i="1" u="none" strike="noStrike" kern="1200" cap="none" spc="0" normalizeH="0" baseline="0" noProof="0" dirty="0">
                <a:ln>
                  <a:noFill/>
                </a:ln>
                <a:solidFill>
                  <a:srgbClr val="404040"/>
                </a:solidFill>
                <a:effectLst/>
                <a:uLnTx/>
                <a:uFillTx/>
                <a:latin typeface="Verdana"/>
                <a:ea typeface="+mn-ea"/>
                <a:cs typeface="+mn-cs"/>
              </a:rPr>
              <a:t>J </a:t>
            </a:r>
            <a:r>
              <a:rPr kumimoji="0" lang="it-IT" sz="600" b="0" i="1" u="none" strike="noStrike" kern="1200" cap="none" spc="0" normalizeH="0" baseline="0" noProof="0" dirty="0" err="1">
                <a:ln>
                  <a:noFill/>
                </a:ln>
                <a:solidFill>
                  <a:srgbClr val="404040"/>
                </a:solidFill>
                <a:effectLst/>
                <a:uLnTx/>
                <a:uFillTx/>
                <a:latin typeface="Verdana"/>
                <a:ea typeface="+mn-ea"/>
                <a:cs typeface="+mn-cs"/>
              </a:rPr>
              <a:t>Clin</a:t>
            </a:r>
            <a:r>
              <a:rPr kumimoji="0" lang="it-IT" sz="600" b="0" i="1" u="none" strike="noStrike" kern="1200" cap="none" spc="0" normalizeH="0" baseline="0" noProof="0" dirty="0">
                <a:ln>
                  <a:noFill/>
                </a:ln>
                <a:solidFill>
                  <a:srgbClr val="404040"/>
                </a:solidFill>
                <a:effectLst/>
                <a:uLnTx/>
                <a:uFillTx/>
                <a:latin typeface="Verdana"/>
                <a:ea typeface="+mn-ea"/>
                <a:cs typeface="+mn-cs"/>
              </a:rPr>
              <a:t> Invest </a:t>
            </a:r>
            <a:r>
              <a:rPr kumimoji="0" lang="it-IT" sz="600" b="0" i="0" u="none" strike="noStrike" kern="1200" cap="none" spc="0" normalizeH="0" baseline="0" noProof="0" dirty="0">
                <a:ln>
                  <a:noFill/>
                </a:ln>
                <a:solidFill>
                  <a:srgbClr val="404040"/>
                </a:solidFill>
                <a:effectLst/>
                <a:uLnTx/>
                <a:uFillTx/>
                <a:latin typeface="Verdana"/>
                <a:ea typeface="+mn-ea"/>
                <a:cs typeface="+mn-cs"/>
              </a:rPr>
              <a:t>2021; 131: e143683. </a:t>
            </a:r>
            <a:r>
              <a:rPr kumimoji="0" lang="de-DE" sz="600" b="1" i="0" u="none" strike="noStrike" kern="1200" cap="none" spc="0" normalizeH="0" baseline="0" noProof="0" dirty="0">
                <a:ln>
                  <a:noFill/>
                </a:ln>
                <a:solidFill>
                  <a:srgbClr val="404040"/>
                </a:solidFill>
                <a:effectLst/>
                <a:uLnTx/>
                <a:uFillTx/>
                <a:latin typeface="Verdana"/>
                <a:ea typeface="+mn-ea"/>
                <a:cs typeface="+mn-cs"/>
              </a:rPr>
              <a:t>2.</a:t>
            </a:r>
            <a:r>
              <a:rPr kumimoji="0" lang="de-DE" sz="600" b="0" i="0" u="none" strike="noStrike" kern="1200" cap="none" spc="0" normalizeH="0" baseline="0" noProof="0" dirty="0">
                <a:ln>
                  <a:noFill/>
                </a:ln>
                <a:solidFill>
                  <a:srgbClr val="404040"/>
                </a:solidFill>
                <a:effectLst/>
                <a:uLnTx/>
                <a:uFillTx/>
                <a:latin typeface="Verdana"/>
                <a:ea typeface="+mn-ea"/>
                <a:cs typeface="+mn-cs"/>
              </a:rPr>
              <a:t> </a:t>
            </a:r>
            <a:r>
              <a:rPr kumimoji="0" lang="de-DE" sz="600" b="0" i="0" u="none" strike="noStrike" kern="1200" cap="none" spc="0" normalizeH="0" baseline="0" noProof="0" dirty="0" err="1">
                <a:ln>
                  <a:noFill/>
                </a:ln>
                <a:solidFill>
                  <a:srgbClr val="404040"/>
                </a:solidFill>
                <a:effectLst/>
                <a:uLnTx/>
                <a:uFillTx/>
                <a:latin typeface="Verdana"/>
                <a:ea typeface="+mn-ea"/>
                <a:cs typeface="+mn-cs"/>
              </a:rPr>
              <a:t>Gubitosi</a:t>
            </a:r>
            <a:r>
              <a:rPr kumimoji="0" lang="de-DE" sz="600" b="0" i="0" u="none" strike="noStrike" kern="1200" cap="none" spc="0" normalizeH="0" baseline="0" noProof="0" dirty="0">
                <a:ln>
                  <a:noFill/>
                </a:ln>
                <a:solidFill>
                  <a:srgbClr val="404040"/>
                </a:solidFill>
                <a:effectLst/>
                <a:uLnTx/>
                <a:uFillTx/>
                <a:latin typeface="Verdana"/>
                <a:ea typeface="+mn-ea"/>
                <a:cs typeface="+mn-cs"/>
              </a:rPr>
              <a:t>-Klug RA </a:t>
            </a:r>
            <a:r>
              <a:rPr kumimoji="0" lang="de-DE" sz="600" b="0" i="1" u="none" strike="noStrike" kern="1200" cap="none" spc="0" normalizeH="0" baseline="0" noProof="0" dirty="0">
                <a:ln>
                  <a:noFill/>
                </a:ln>
                <a:solidFill>
                  <a:srgbClr val="404040"/>
                </a:solidFill>
                <a:effectLst/>
                <a:uLnTx/>
                <a:uFillTx/>
                <a:latin typeface="Verdana"/>
                <a:ea typeface="+mn-ea"/>
                <a:cs typeface="+mn-cs"/>
              </a:rPr>
              <a:t>et al. </a:t>
            </a:r>
            <a:r>
              <a:rPr kumimoji="0" lang="de-DE" sz="600" b="0" i="1" u="none" strike="noStrike" kern="1200" cap="none" spc="0" normalizeH="0" baseline="0" noProof="0" dirty="0" err="1">
                <a:ln>
                  <a:noFill/>
                </a:ln>
                <a:solidFill>
                  <a:srgbClr val="404040"/>
                </a:solidFill>
                <a:effectLst/>
                <a:uLnTx/>
                <a:uFillTx/>
                <a:latin typeface="Verdana"/>
                <a:ea typeface="+mn-ea"/>
                <a:cs typeface="+mn-cs"/>
              </a:rPr>
              <a:t>Clin</a:t>
            </a:r>
            <a:r>
              <a:rPr kumimoji="0" lang="de-DE" sz="600" b="0" i="1" u="none" strike="noStrike" kern="1200" cap="none" spc="0" normalizeH="0" baseline="0" noProof="0" dirty="0">
                <a:ln>
                  <a:noFill/>
                </a:ln>
                <a:solidFill>
                  <a:srgbClr val="404040"/>
                </a:solidFill>
                <a:effectLst/>
                <a:uLnTx/>
                <a:uFillTx/>
                <a:latin typeface="Verdana"/>
                <a:ea typeface="+mn-ea"/>
                <a:cs typeface="+mn-cs"/>
              </a:rPr>
              <a:t> </a:t>
            </a:r>
            <a:r>
              <a:rPr kumimoji="0" lang="de-DE" sz="600" b="0" i="1" u="none" strike="noStrike" kern="1200" cap="none" spc="0" normalizeH="0" baseline="0" noProof="0" dirty="0" err="1">
                <a:ln>
                  <a:noFill/>
                </a:ln>
                <a:solidFill>
                  <a:srgbClr val="404040"/>
                </a:solidFill>
                <a:effectLst/>
                <a:uLnTx/>
                <a:uFillTx/>
                <a:latin typeface="Verdana"/>
                <a:ea typeface="+mn-ea"/>
                <a:cs typeface="+mn-cs"/>
              </a:rPr>
              <a:t>Invest</a:t>
            </a:r>
            <a:r>
              <a:rPr kumimoji="0" lang="de-DE" sz="600" b="0" i="1" u="none" strike="noStrike" kern="1200" cap="none" spc="0" normalizeH="0" baseline="0" noProof="0" dirty="0">
                <a:ln>
                  <a:noFill/>
                </a:ln>
                <a:solidFill>
                  <a:srgbClr val="404040"/>
                </a:solidFill>
                <a:effectLst/>
                <a:uLnTx/>
                <a:uFillTx/>
                <a:latin typeface="Verdana"/>
                <a:ea typeface="+mn-ea"/>
                <a:cs typeface="+mn-cs"/>
              </a:rPr>
              <a:t> </a:t>
            </a:r>
            <a:r>
              <a:rPr kumimoji="0" lang="de-DE" sz="600" b="0" i="0" u="none" strike="noStrike" kern="1200" cap="none" spc="0" normalizeH="0" baseline="0" noProof="0" dirty="0">
                <a:ln>
                  <a:noFill/>
                </a:ln>
                <a:solidFill>
                  <a:srgbClr val="404040"/>
                </a:solidFill>
                <a:effectLst/>
                <a:uLnTx/>
                <a:uFillTx/>
                <a:latin typeface="Verdana"/>
                <a:ea typeface="+mn-ea"/>
                <a:cs typeface="+mn-cs"/>
              </a:rPr>
              <a:t>2021; 131: e143011. </a:t>
            </a:r>
          </a:p>
        </p:txBody>
      </p:sp>
      <p:pic>
        <p:nvPicPr>
          <p:cNvPr id="10" name="Grafik 9" descr="Ein Bild, das Text, Diagramm, Reihe, Screenshot enthält.&#10;&#10;Automatisch generierte Beschreibung">
            <a:extLst>
              <a:ext uri="{FF2B5EF4-FFF2-40B4-BE49-F238E27FC236}">
                <a16:creationId xmlns:a16="http://schemas.microsoft.com/office/drawing/2014/main" id="{5C363642-D1CC-A796-C4A8-849949F845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9211" y="1136017"/>
            <a:ext cx="5185917" cy="3499236"/>
          </a:xfrm>
          <a:prstGeom prst="rect">
            <a:avLst/>
          </a:prstGeom>
        </p:spPr>
      </p:pic>
      <p:sp>
        <p:nvSpPr>
          <p:cNvPr id="33" name="TextBox 32">
            <a:extLst>
              <a:ext uri="{FF2B5EF4-FFF2-40B4-BE49-F238E27FC236}">
                <a16:creationId xmlns:a16="http://schemas.microsoft.com/office/drawing/2014/main" id="{F7DC4ED2-6675-BCF9-9F08-5DEF2CEB9937}"/>
              </a:ext>
            </a:extLst>
          </p:cNvPr>
          <p:cNvSpPr txBox="1"/>
          <p:nvPr/>
        </p:nvSpPr>
        <p:spPr>
          <a:xfrm>
            <a:off x="2320181" y="4325517"/>
            <a:ext cx="1222414" cy="230832"/>
          </a:xfrm>
          <a:prstGeom prst="rect">
            <a:avLst/>
          </a:prstGeom>
          <a:solidFill>
            <a:schemeClr val="bg1"/>
          </a:solidFill>
        </p:spPr>
        <p:txBody>
          <a:bodyPr wrap="square"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Diabetesdauer</a:t>
            </a:r>
            <a:endParaRPr kumimoji="0" lang="de-DE" sz="900" b="0" i="0" u="none" strike="noStrike" kern="1200" cap="none" spc="0" normalizeH="0" baseline="30000" noProof="0">
              <a:ln>
                <a:noFill/>
              </a:ln>
              <a:solidFill>
                <a:srgbClr val="404040"/>
              </a:solidFill>
              <a:effectLst/>
              <a:uLnTx/>
              <a:uFillTx/>
              <a:latin typeface="Verdana"/>
              <a:ea typeface="+mn-ea"/>
              <a:cs typeface="Arial" panose="020B0604020202020204" pitchFamily="34" charset="0"/>
            </a:endParaRPr>
          </a:p>
        </p:txBody>
      </p:sp>
      <p:sp>
        <p:nvSpPr>
          <p:cNvPr id="8" name="TextBox 7">
            <a:extLst>
              <a:ext uri="{FF2B5EF4-FFF2-40B4-BE49-F238E27FC236}">
                <a16:creationId xmlns:a16="http://schemas.microsoft.com/office/drawing/2014/main" id="{A48779B0-AA26-DB09-59F1-2D1C4FEBC9C9}"/>
              </a:ext>
            </a:extLst>
          </p:cNvPr>
          <p:cNvSpPr txBox="1"/>
          <p:nvPr/>
        </p:nvSpPr>
        <p:spPr>
          <a:xfrm rot="16200000">
            <a:off x="-491015" y="2809405"/>
            <a:ext cx="2013809" cy="230832"/>
          </a:xfrm>
          <a:prstGeom prst="rect">
            <a:avLst/>
          </a:prstGeom>
          <a:solidFill>
            <a:schemeClr val="bg1"/>
          </a:solidFill>
        </p:spPr>
        <p:txBody>
          <a:bodyPr wrap="square" rtlCol="0">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Optimaler Nutzen [%]</a:t>
            </a:r>
          </a:p>
        </p:txBody>
      </p:sp>
      <p:sp>
        <p:nvSpPr>
          <p:cNvPr id="12" name="TextBox 32">
            <a:extLst>
              <a:ext uri="{FF2B5EF4-FFF2-40B4-BE49-F238E27FC236}">
                <a16:creationId xmlns:a16="http://schemas.microsoft.com/office/drawing/2014/main" id="{D77CCACF-9B5C-ABD1-41D5-A10D79B8F739}"/>
              </a:ext>
            </a:extLst>
          </p:cNvPr>
          <p:cNvSpPr txBox="1"/>
          <p:nvPr/>
        </p:nvSpPr>
        <p:spPr>
          <a:xfrm>
            <a:off x="4017818" y="4190731"/>
            <a:ext cx="1052946" cy="123111"/>
          </a:xfrm>
          <a:prstGeom prst="rect">
            <a:avLst/>
          </a:prstGeom>
          <a:solidFill>
            <a:schemeClr val="bg1"/>
          </a:solidFill>
        </p:spPr>
        <p:txBody>
          <a:bodyPr wrap="square" tIns="0" bIns="0"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Langjährig</a:t>
            </a:r>
            <a:endParaRPr kumimoji="0" lang="de-DE" sz="800" b="0" i="0" u="none" strike="noStrike" kern="1200" cap="none" spc="0" normalizeH="0" baseline="30000" noProof="0">
              <a:ln>
                <a:noFill/>
              </a:ln>
              <a:solidFill>
                <a:srgbClr val="404040"/>
              </a:solidFill>
              <a:effectLst/>
              <a:uLnTx/>
              <a:uFillTx/>
              <a:latin typeface="Verdana"/>
              <a:ea typeface="+mn-ea"/>
              <a:cs typeface="Arial" panose="020B0604020202020204" pitchFamily="34" charset="0"/>
            </a:endParaRPr>
          </a:p>
        </p:txBody>
      </p:sp>
      <p:sp>
        <p:nvSpPr>
          <p:cNvPr id="13" name="TextBox 32">
            <a:extLst>
              <a:ext uri="{FF2B5EF4-FFF2-40B4-BE49-F238E27FC236}">
                <a16:creationId xmlns:a16="http://schemas.microsoft.com/office/drawing/2014/main" id="{EAB88A33-BA5C-712F-87C8-1FB9D6520DBF}"/>
              </a:ext>
            </a:extLst>
          </p:cNvPr>
          <p:cNvSpPr txBox="1"/>
          <p:nvPr/>
        </p:nvSpPr>
        <p:spPr>
          <a:xfrm>
            <a:off x="2917412" y="4187607"/>
            <a:ext cx="1052946" cy="123111"/>
          </a:xfrm>
          <a:prstGeom prst="rect">
            <a:avLst/>
          </a:prstGeom>
          <a:solidFill>
            <a:schemeClr val="bg1"/>
          </a:solidFill>
        </p:spPr>
        <p:txBody>
          <a:bodyPr wrap="square" tIns="0" bIns="0"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1–5 Jahre</a:t>
            </a:r>
            <a:endParaRPr kumimoji="0" lang="de-DE" sz="800" b="0" i="0" u="none" strike="noStrike" kern="1200" cap="none" spc="0" normalizeH="0" baseline="30000" noProof="0">
              <a:ln>
                <a:noFill/>
              </a:ln>
              <a:solidFill>
                <a:srgbClr val="404040"/>
              </a:solidFill>
              <a:effectLst/>
              <a:uLnTx/>
              <a:uFillTx/>
              <a:latin typeface="Verdana"/>
              <a:ea typeface="+mn-ea"/>
              <a:cs typeface="Arial" panose="020B0604020202020204" pitchFamily="34" charset="0"/>
            </a:endParaRPr>
          </a:p>
        </p:txBody>
      </p:sp>
      <p:sp>
        <p:nvSpPr>
          <p:cNvPr id="14" name="TextBox 32">
            <a:extLst>
              <a:ext uri="{FF2B5EF4-FFF2-40B4-BE49-F238E27FC236}">
                <a16:creationId xmlns:a16="http://schemas.microsoft.com/office/drawing/2014/main" id="{9FECF32D-5A4D-0F3F-8FB4-80B405ED8F96}"/>
              </a:ext>
            </a:extLst>
          </p:cNvPr>
          <p:cNvSpPr txBox="1"/>
          <p:nvPr/>
        </p:nvSpPr>
        <p:spPr>
          <a:xfrm>
            <a:off x="1783919" y="4185057"/>
            <a:ext cx="1146028" cy="123111"/>
          </a:xfrm>
          <a:prstGeom prst="rect">
            <a:avLst/>
          </a:prstGeom>
          <a:solidFill>
            <a:schemeClr val="bg1"/>
          </a:solidFill>
        </p:spPr>
        <p:txBody>
          <a:bodyPr wrap="square" tIns="0" bIns="0"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Klinische Diagnose</a:t>
            </a:r>
            <a:endParaRPr kumimoji="0" lang="de-DE" sz="800" b="0" i="0" u="none" strike="noStrike" kern="1200" cap="none" spc="0" normalizeH="0" baseline="30000" noProof="0">
              <a:ln>
                <a:noFill/>
              </a:ln>
              <a:solidFill>
                <a:srgbClr val="404040"/>
              </a:solidFill>
              <a:effectLst/>
              <a:uLnTx/>
              <a:uFillTx/>
              <a:latin typeface="Verdana"/>
              <a:ea typeface="+mn-ea"/>
              <a:cs typeface="Arial" panose="020B0604020202020204" pitchFamily="34" charset="0"/>
            </a:endParaRPr>
          </a:p>
        </p:txBody>
      </p:sp>
      <p:sp>
        <p:nvSpPr>
          <p:cNvPr id="16" name="TextBox 32">
            <a:extLst>
              <a:ext uri="{FF2B5EF4-FFF2-40B4-BE49-F238E27FC236}">
                <a16:creationId xmlns:a16="http://schemas.microsoft.com/office/drawing/2014/main" id="{6814974A-9246-E42A-E350-31C9B8DD051E}"/>
              </a:ext>
            </a:extLst>
          </p:cNvPr>
          <p:cNvSpPr txBox="1"/>
          <p:nvPr/>
        </p:nvSpPr>
        <p:spPr>
          <a:xfrm>
            <a:off x="746664" y="4194712"/>
            <a:ext cx="1052946" cy="246221"/>
          </a:xfrm>
          <a:prstGeom prst="rect">
            <a:avLst/>
          </a:prstGeom>
          <a:solidFill>
            <a:schemeClr val="bg1"/>
          </a:solidFill>
        </p:spPr>
        <p:txBody>
          <a:bodyPr wrap="square" tIns="0" bIns="0"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Prädiabetes/</a:t>
            </a:r>
          </a:p>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T1D Stadium 2</a:t>
            </a:r>
            <a:endParaRPr kumimoji="0" lang="de-DE" sz="800" b="0" i="0" u="none" strike="noStrike" kern="1200" cap="none" spc="0" normalizeH="0" baseline="30000" noProof="0">
              <a:ln>
                <a:noFill/>
              </a:ln>
              <a:solidFill>
                <a:srgbClr val="404040"/>
              </a:solidFill>
              <a:effectLst/>
              <a:uLnTx/>
              <a:uFillTx/>
              <a:latin typeface="Verdana"/>
              <a:ea typeface="+mn-ea"/>
              <a:cs typeface="Arial" panose="020B0604020202020204" pitchFamily="34" charset="0"/>
            </a:endParaRPr>
          </a:p>
        </p:txBody>
      </p:sp>
      <p:sp>
        <p:nvSpPr>
          <p:cNvPr id="17" name="TextBox 32">
            <a:extLst>
              <a:ext uri="{FF2B5EF4-FFF2-40B4-BE49-F238E27FC236}">
                <a16:creationId xmlns:a16="http://schemas.microsoft.com/office/drawing/2014/main" id="{1CC238DE-423B-081C-13F5-A32994312B7D}"/>
              </a:ext>
            </a:extLst>
          </p:cNvPr>
          <p:cNvSpPr txBox="1"/>
          <p:nvPr/>
        </p:nvSpPr>
        <p:spPr>
          <a:xfrm>
            <a:off x="951571" y="2015481"/>
            <a:ext cx="558252" cy="138499"/>
          </a:xfrm>
          <a:prstGeom prst="rect">
            <a:avLst/>
          </a:prstGeom>
          <a:solidFill>
            <a:srgbClr val="E2F0D9"/>
          </a:solidFill>
        </p:spPr>
        <p:txBody>
          <a:bodyPr wrap="square" lIns="0" tIns="0" rIns="36000" bIns="0"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8E63A8"/>
                </a:solidFill>
                <a:effectLst/>
                <a:uLnTx/>
                <a:uFillTx/>
                <a:latin typeface="Verdana"/>
                <a:ea typeface="+mn-ea"/>
                <a:cs typeface="Arial" panose="020B0604020202020204" pitchFamily="34" charset="0"/>
              </a:rPr>
              <a:t>C-Peptid</a:t>
            </a:r>
            <a:endParaRPr kumimoji="0" lang="de-DE" sz="900" b="0" i="0" u="none" strike="noStrike" kern="1200" cap="none" spc="0" normalizeH="0" baseline="30000" noProof="0">
              <a:ln>
                <a:noFill/>
              </a:ln>
              <a:solidFill>
                <a:srgbClr val="8E63A8"/>
              </a:solidFill>
              <a:effectLst/>
              <a:uLnTx/>
              <a:uFillTx/>
              <a:latin typeface="Verdana"/>
              <a:ea typeface="+mn-ea"/>
              <a:cs typeface="Arial" panose="020B0604020202020204" pitchFamily="34" charset="0"/>
            </a:endParaRPr>
          </a:p>
        </p:txBody>
      </p:sp>
      <p:sp>
        <p:nvSpPr>
          <p:cNvPr id="18" name="TextBox 32">
            <a:extLst>
              <a:ext uri="{FF2B5EF4-FFF2-40B4-BE49-F238E27FC236}">
                <a16:creationId xmlns:a16="http://schemas.microsoft.com/office/drawing/2014/main" id="{9FFB0CEB-7B2E-F4A6-EDC3-210F4981B8A7}"/>
              </a:ext>
            </a:extLst>
          </p:cNvPr>
          <p:cNvSpPr txBox="1"/>
          <p:nvPr/>
        </p:nvSpPr>
        <p:spPr>
          <a:xfrm>
            <a:off x="1407744" y="1778231"/>
            <a:ext cx="925808" cy="138499"/>
          </a:xfrm>
          <a:prstGeom prst="rect">
            <a:avLst/>
          </a:prstGeom>
          <a:gradFill flip="none" rotWithShape="1">
            <a:gsLst>
              <a:gs pos="0">
                <a:srgbClr val="EDF6E7"/>
              </a:gs>
              <a:gs pos="57000">
                <a:srgbClr val="EDF6E7"/>
              </a:gs>
              <a:gs pos="59000">
                <a:srgbClr val="E2F0D9"/>
              </a:gs>
              <a:gs pos="100000">
                <a:srgbClr val="E2F0D9"/>
              </a:gs>
            </a:gsLst>
            <a:lin ang="10800000" scaled="1"/>
            <a:tileRect/>
          </a:gradFill>
        </p:spPr>
        <p:txBody>
          <a:bodyPr wrap="square" lIns="0" tIns="0" rIns="0" bIns="0"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ED2229"/>
                </a:solidFill>
                <a:effectLst/>
                <a:uLnTx/>
                <a:uFillTx/>
                <a:latin typeface="Verdana"/>
                <a:ea typeface="+mn-ea"/>
                <a:cs typeface="Arial" panose="020B0604020202020204" pitchFamily="34" charset="0"/>
              </a:rPr>
              <a:t>Hypoglykämien</a:t>
            </a:r>
            <a:endParaRPr kumimoji="0" lang="de-DE" sz="900" b="0" i="0" u="none" strike="noStrike" kern="1200" cap="none" spc="0" normalizeH="0" baseline="30000" noProof="0">
              <a:ln>
                <a:noFill/>
              </a:ln>
              <a:solidFill>
                <a:srgbClr val="ED2229"/>
              </a:solidFill>
              <a:effectLst/>
              <a:uLnTx/>
              <a:uFillTx/>
              <a:latin typeface="Verdana"/>
              <a:ea typeface="+mn-ea"/>
              <a:cs typeface="Arial" panose="020B0604020202020204" pitchFamily="34" charset="0"/>
            </a:endParaRPr>
          </a:p>
        </p:txBody>
      </p:sp>
      <p:sp>
        <p:nvSpPr>
          <p:cNvPr id="19" name="Bogen 18">
            <a:extLst>
              <a:ext uri="{FF2B5EF4-FFF2-40B4-BE49-F238E27FC236}">
                <a16:creationId xmlns:a16="http://schemas.microsoft.com/office/drawing/2014/main" id="{82A5D811-9391-E708-5E84-A8CA931399C0}"/>
              </a:ext>
            </a:extLst>
          </p:cNvPr>
          <p:cNvSpPr/>
          <p:nvPr/>
        </p:nvSpPr>
        <p:spPr>
          <a:xfrm rot="177797">
            <a:off x="2215200" y="1768055"/>
            <a:ext cx="196671" cy="29751"/>
          </a:xfrm>
          <a:custGeom>
            <a:avLst/>
            <a:gdLst>
              <a:gd name="connsiteX0" fmla="*/ 98946 w 197892"/>
              <a:gd name="connsiteY0" fmla="*/ 0 h 45719"/>
              <a:gd name="connsiteX1" fmla="*/ 197892 w 197892"/>
              <a:gd name="connsiteY1" fmla="*/ 22860 h 45719"/>
              <a:gd name="connsiteX2" fmla="*/ 98946 w 197892"/>
              <a:gd name="connsiteY2" fmla="*/ 22860 h 45719"/>
              <a:gd name="connsiteX3" fmla="*/ 98946 w 197892"/>
              <a:gd name="connsiteY3" fmla="*/ 0 h 45719"/>
              <a:gd name="connsiteX0" fmla="*/ 98946 w 197892"/>
              <a:gd name="connsiteY0" fmla="*/ 0 h 45719"/>
              <a:gd name="connsiteX1" fmla="*/ 197892 w 197892"/>
              <a:gd name="connsiteY1" fmla="*/ 22860 h 45719"/>
              <a:gd name="connsiteX0" fmla="*/ 0 w 113233"/>
              <a:gd name="connsiteY0" fmla="*/ 0 h 22860"/>
              <a:gd name="connsiteX1" fmla="*/ 98946 w 113233"/>
              <a:gd name="connsiteY1" fmla="*/ 22860 h 22860"/>
              <a:gd name="connsiteX2" fmla="*/ 0 w 113233"/>
              <a:gd name="connsiteY2" fmla="*/ 22860 h 22860"/>
              <a:gd name="connsiteX3" fmla="*/ 0 w 113233"/>
              <a:gd name="connsiteY3" fmla="*/ 0 h 22860"/>
              <a:gd name="connsiteX0" fmla="*/ 0 w 113233"/>
              <a:gd name="connsiteY0" fmla="*/ 0 h 22860"/>
              <a:gd name="connsiteX1" fmla="*/ 113233 w 113233"/>
              <a:gd name="connsiteY1" fmla="*/ 20479 h 22860"/>
              <a:gd name="connsiteX0" fmla="*/ 57150 w 170383"/>
              <a:gd name="connsiteY0" fmla="*/ 0 h 22860"/>
              <a:gd name="connsiteX1" fmla="*/ 156096 w 170383"/>
              <a:gd name="connsiteY1" fmla="*/ 22860 h 22860"/>
              <a:gd name="connsiteX2" fmla="*/ 57150 w 170383"/>
              <a:gd name="connsiteY2" fmla="*/ 22860 h 22860"/>
              <a:gd name="connsiteX3" fmla="*/ 57150 w 170383"/>
              <a:gd name="connsiteY3" fmla="*/ 0 h 22860"/>
              <a:gd name="connsiteX0" fmla="*/ 0 w 170383"/>
              <a:gd name="connsiteY0" fmla="*/ 0 h 22860"/>
              <a:gd name="connsiteX1" fmla="*/ 170383 w 170383"/>
              <a:gd name="connsiteY1" fmla="*/ 20479 h 22860"/>
              <a:gd name="connsiteX0" fmla="*/ 64294 w 177527"/>
              <a:gd name="connsiteY0" fmla="*/ 2381 h 25241"/>
              <a:gd name="connsiteX1" fmla="*/ 163240 w 177527"/>
              <a:gd name="connsiteY1" fmla="*/ 25241 h 25241"/>
              <a:gd name="connsiteX2" fmla="*/ 64294 w 177527"/>
              <a:gd name="connsiteY2" fmla="*/ 25241 h 25241"/>
              <a:gd name="connsiteX3" fmla="*/ 64294 w 177527"/>
              <a:gd name="connsiteY3" fmla="*/ 2381 h 25241"/>
              <a:gd name="connsiteX0" fmla="*/ 0 w 177527"/>
              <a:gd name="connsiteY0" fmla="*/ 0 h 25241"/>
              <a:gd name="connsiteX1" fmla="*/ 177527 w 177527"/>
              <a:gd name="connsiteY1" fmla="*/ 22860 h 25241"/>
              <a:gd name="connsiteX0" fmla="*/ 61913 w 175146"/>
              <a:gd name="connsiteY0" fmla="*/ 2381 h 25241"/>
              <a:gd name="connsiteX1" fmla="*/ 160859 w 175146"/>
              <a:gd name="connsiteY1" fmla="*/ 25241 h 25241"/>
              <a:gd name="connsiteX2" fmla="*/ 61913 w 175146"/>
              <a:gd name="connsiteY2" fmla="*/ 25241 h 25241"/>
              <a:gd name="connsiteX3" fmla="*/ 61913 w 175146"/>
              <a:gd name="connsiteY3" fmla="*/ 2381 h 25241"/>
              <a:gd name="connsiteX0" fmla="*/ 0 w 175146"/>
              <a:gd name="connsiteY0" fmla="*/ 0 h 25241"/>
              <a:gd name="connsiteX1" fmla="*/ 175146 w 175146"/>
              <a:gd name="connsiteY1" fmla="*/ 22860 h 25241"/>
              <a:gd name="connsiteX0" fmla="*/ 61913 w 175146"/>
              <a:gd name="connsiteY0" fmla="*/ 2381 h 25241"/>
              <a:gd name="connsiteX1" fmla="*/ 160859 w 175146"/>
              <a:gd name="connsiteY1" fmla="*/ 25241 h 25241"/>
              <a:gd name="connsiteX2" fmla="*/ 61913 w 175146"/>
              <a:gd name="connsiteY2" fmla="*/ 25241 h 25241"/>
              <a:gd name="connsiteX3" fmla="*/ 61913 w 175146"/>
              <a:gd name="connsiteY3" fmla="*/ 2381 h 25241"/>
              <a:gd name="connsiteX0" fmla="*/ 0 w 175146"/>
              <a:gd name="connsiteY0" fmla="*/ 0 h 25241"/>
              <a:gd name="connsiteX1" fmla="*/ 175146 w 175146"/>
              <a:gd name="connsiteY1" fmla="*/ 20478 h 25241"/>
              <a:gd name="connsiteX0" fmla="*/ 61913 w 179656"/>
              <a:gd name="connsiteY0" fmla="*/ 2381 h 25241"/>
              <a:gd name="connsiteX1" fmla="*/ 160859 w 179656"/>
              <a:gd name="connsiteY1" fmla="*/ 25241 h 25241"/>
              <a:gd name="connsiteX2" fmla="*/ 61913 w 179656"/>
              <a:gd name="connsiteY2" fmla="*/ 25241 h 25241"/>
              <a:gd name="connsiteX3" fmla="*/ 61913 w 179656"/>
              <a:gd name="connsiteY3" fmla="*/ 2381 h 25241"/>
              <a:gd name="connsiteX0" fmla="*/ 0 w 179656"/>
              <a:gd name="connsiteY0" fmla="*/ 0 h 25241"/>
              <a:gd name="connsiteX1" fmla="*/ 179656 w 179656"/>
              <a:gd name="connsiteY1" fmla="*/ 15479 h 25241"/>
              <a:gd name="connsiteX0" fmla="*/ 66915 w 184658"/>
              <a:gd name="connsiteY0" fmla="*/ 6891 h 29751"/>
              <a:gd name="connsiteX1" fmla="*/ 165861 w 184658"/>
              <a:gd name="connsiteY1" fmla="*/ 29751 h 29751"/>
              <a:gd name="connsiteX2" fmla="*/ 66915 w 184658"/>
              <a:gd name="connsiteY2" fmla="*/ 29751 h 29751"/>
              <a:gd name="connsiteX3" fmla="*/ 66915 w 184658"/>
              <a:gd name="connsiteY3" fmla="*/ 6891 h 29751"/>
              <a:gd name="connsiteX0" fmla="*/ 0 w 184658"/>
              <a:gd name="connsiteY0" fmla="*/ 0 h 29751"/>
              <a:gd name="connsiteX1" fmla="*/ 184658 w 184658"/>
              <a:gd name="connsiteY1" fmla="*/ 19989 h 29751"/>
              <a:gd name="connsiteX0" fmla="*/ 66915 w 196671"/>
              <a:gd name="connsiteY0" fmla="*/ 6891 h 29751"/>
              <a:gd name="connsiteX1" fmla="*/ 165861 w 196671"/>
              <a:gd name="connsiteY1" fmla="*/ 29751 h 29751"/>
              <a:gd name="connsiteX2" fmla="*/ 66915 w 196671"/>
              <a:gd name="connsiteY2" fmla="*/ 29751 h 29751"/>
              <a:gd name="connsiteX3" fmla="*/ 66915 w 196671"/>
              <a:gd name="connsiteY3" fmla="*/ 6891 h 29751"/>
              <a:gd name="connsiteX0" fmla="*/ 0 w 196671"/>
              <a:gd name="connsiteY0" fmla="*/ 0 h 29751"/>
              <a:gd name="connsiteX1" fmla="*/ 196671 w 196671"/>
              <a:gd name="connsiteY1" fmla="*/ 21751 h 29751"/>
            </a:gdLst>
            <a:ahLst/>
            <a:cxnLst>
              <a:cxn ang="0">
                <a:pos x="connsiteX0" y="connsiteY0"/>
              </a:cxn>
              <a:cxn ang="0">
                <a:pos x="connsiteX1" y="connsiteY1"/>
              </a:cxn>
            </a:cxnLst>
            <a:rect l="l" t="t" r="r" b="b"/>
            <a:pathLst>
              <a:path w="196671" h="29751" stroke="0" extrusionOk="0">
                <a:moveTo>
                  <a:pt x="66915" y="6891"/>
                </a:moveTo>
                <a:cubicBezTo>
                  <a:pt x="121561" y="6891"/>
                  <a:pt x="165861" y="17126"/>
                  <a:pt x="165861" y="29751"/>
                </a:cubicBezTo>
                <a:lnTo>
                  <a:pt x="66915" y="29751"/>
                </a:lnTo>
                <a:lnTo>
                  <a:pt x="66915" y="6891"/>
                </a:lnTo>
                <a:close/>
              </a:path>
              <a:path w="196671" h="29751" fill="none">
                <a:moveTo>
                  <a:pt x="0" y="0"/>
                </a:moveTo>
                <a:cubicBezTo>
                  <a:pt x="54646" y="0"/>
                  <a:pt x="196671" y="9126"/>
                  <a:pt x="196671" y="21751"/>
                </a:cubicBezTo>
              </a:path>
            </a:pathLst>
          </a:custGeom>
          <a:ln w="127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Verdana"/>
              <a:ea typeface="+mn-ea"/>
              <a:cs typeface="+mn-cs"/>
            </a:endParaRPr>
          </a:p>
        </p:txBody>
      </p:sp>
      <p:sp>
        <p:nvSpPr>
          <p:cNvPr id="20" name="TextBox 7">
            <a:extLst>
              <a:ext uri="{FF2B5EF4-FFF2-40B4-BE49-F238E27FC236}">
                <a16:creationId xmlns:a16="http://schemas.microsoft.com/office/drawing/2014/main" id="{341362EC-454D-F9B3-026B-7D482F5ABB04}"/>
              </a:ext>
            </a:extLst>
          </p:cNvPr>
          <p:cNvSpPr txBox="1"/>
          <p:nvPr/>
        </p:nvSpPr>
        <p:spPr>
          <a:xfrm rot="5400000">
            <a:off x="4755631" y="2809405"/>
            <a:ext cx="1268570" cy="230832"/>
          </a:xfrm>
          <a:prstGeom prst="rect">
            <a:avLst/>
          </a:prstGeom>
          <a:solidFill>
            <a:schemeClr val="bg1"/>
          </a:solidFill>
        </p:spPr>
        <p:txBody>
          <a:bodyPr wrap="square" rtlCol="0">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C-Peptid [nmol/l]</a:t>
            </a:r>
          </a:p>
        </p:txBody>
      </p:sp>
      <p:sp>
        <p:nvSpPr>
          <p:cNvPr id="21" name="Rechteck 20">
            <a:extLst>
              <a:ext uri="{FF2B5EF4-FFF2-40B4-BE49-F238E27FC236}">
                <a16:creationId xmlns:a16="http://schemas.microsoft.com/office/drawing/2014/main" id="{E9E22D1A-BC36-AE36-814B-8296AA1854D8}"/>
              </a:ext>
            </a:extLst>
          </p:cNvPr>
          <p:cNvSpPr/>
          <p:nvPr/>
        </p:nvSpPr>
        <p:spPr>
          <a:xfrm>
            <a:off x="359212" y="1136017"/>
            <a:ext cx="5185916" cy="3477014"/>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2816447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86E157-BAA2-C2F6-74F7-AD52362D2A42}"/>
            </a:ext>
          </a:extLst>
        </p:cNvPr>
        <p:cNvGrpSpPr/>
        <p:nvPr/>
      </p:nvGrpSpPr>
      <p:grpSpPr>
        <a:xfrm>
          <a:off x="0" y="0"/>
          <a:ext cx="0" cy="0"/>
          <a:chOff x="0" y="0"/>
          <a:chExt cx="0" cy="0"/>
        </a:xfrm>
      </p:grpSpPr>
      <p:sp>
        <p:nvSpPr>
          <p:cNvPr id="4" name="Textplatzhalter 9">
            <a:extLst>
              <a:ext uri="{FF2B5EF4-FFF2-40B4-BE49-F238E27FC236}">
                <a16:creationId xmlns:a16="http://schemas.microsoft.com/office/drawing/2014/main" id="{AEFADD48-B510-E3A7-E1FF-62FA9051BCE6}"/>
              </a:ext>
            </a:extLst>
          </p:cNvPr>
          <p:cNvSpPr txBox="1">
            <a:spLocks/>
          </p:cNvSpPr>
          <p:nvPr/>
        </p:nvSpPr>
        <p:spPr>
          <a:xfrm>
            <a:off x="314409" y="11375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Potenzielle Gründe für persistierende Betazellen bei T1D</a:t>
            </a:r>
            <a:r>
              <a:rPr lang="de-DE" sz="2000" b="1" baseline="30000" dirty="0">
                <a:solidFill>
                  <a:srgbClr val="7030A0"/>
                </a:solidFill>
                <a:latin typeface="+mj-lt"/>
              </a:rPr>
              <a:t>1</a:t>
            </a:r>
          </a:p>
        </p:txBody>
      </p:sp>
      <p:sp>
        <p:nvSpPr>
          <p:cNvPr id="8" name="TextBox 3037">
            <a:extLst>
              <a:ext uri="{FF2B5EF4-FFF2-40B4-BE49-F238E27FC236}">
                <a16:creationId xmlns:a16="http://schemas.microsoft.com/office/drawing/2014/main" id="{41570005-18C6-42FD-55AC-F25D4905652E}"/>
              </a:ext>
            </a:extLst>
          </p:cNvPr>
          <p:cNvSpPr txBox="1"/>
          <p:nvPr/>
        </p:nvSpPr>
        <p:spPr>
          <a:xfrm>
            <a:off x="314409" y="4851639"/>
            <a:ext cx="8746463" cy="276999"/>
          </a:xfrm>
          <a:prstGeom prst="rect">
            <a:avLst/>
          </a:prstGeom>
          <a:noFill/>
        </p:spPr>
        <p:txBody>
          <a:bodyPr wrap="square" rtlCol="0" anchor="b">
            <a:spAutoFit/>
          </a:bodyPr>
          <a:lstStyle/>
          <a:p>
            <a:pPr defTabSz="685766">
              <a:buClr>
                <a:srgbClr val="2F4B95"/>
              </a:buClr>
              <a:defRPr/>
            </a:pPr>
            <a:r>
              <a:rPr lang="de" sz="600" dirty="0">
                <a:solidFill>
                  <a:srgbClr val="404040"/>
                </a:solidFill>
                <a:ea typeface="Arial"/>
                <a:cs typeface="Arial"/>
              </a:rPr>
              <a:t>Abbildung modifiziert nach Oram RA 2019</a:t>
            </a:r>
            <a:r>
              <a:rPr lang="de" sz="600" baseline="30000" dirty="0">
                <a:solidFill>
                  <a:srgbClr val="404040"/>
                </a:solidFill>
                <a:ea typeface="Arial"/>
                <a:cs typeface="Arial"/>
              </a:rPr>
              <a:t>1</a:t>
            </a:r>
            <a:r>
              <a:rPr lang="de" sz="600" dirty="0">
                <a:solidFill>
                  <a:srgbClr val="404040"/>
                </a:solidFill>
                <a:ea typeface="Arial"/>
                <a:cs typeface="Arial"/>
              </a:rPr>
              <a:t>. C-Peptid: Connecting peptide, Verbindungspeptid; T1D: Typ-1-Diabetes.</a:t>
            </a:r>
          </a:p>
          <a:p>
            <a:pPr defTabSz="685766">
              <a:buClr>
                <a:srgbClr val="2F4B95"/>
              </a:buClr>
              <a:defRPr/>
            </a:pPr>
            <a:r>
              <a:rPr lang="de" sz="600" b="1" dirty="0">
                <a:solidFill>
                  <a:srgbClr val="404040"/>
                </a:solidFill>
                <a:ea typeface="Arial"/>
                <a:cs typeface="Arial"/>
              </a:rPr>
              <a:t>1. </a:t>
            </a:r>
            <a:r>
              <a:rPr lang="de-DE" sz="600" dirty="0" err="1">
                <a:solidFill>
                  <a:srgbClr val="404040"/>
                </a:solidFill>
                <a:ea typeface="Arial"/>
                <a:cs typeface="Arial"/>
              </a:rPr>
              <a:t>Oram</a:t>
            </a:r>
            <a:r>
              <a:rPr lang="de-DE" sz="600" dirty="0">
                <a:solidFill>
                  <a:srgbClr val="404040"/>
                </a:solidFill>
                <a:ea typeface="Arial"/>
                <a:cs typeface="Arial"/>
              </a:rPr>
              <a:t> RA </a:t>
            </a:r>
            <a:r>
              <a:rPr lang="de-DE" sz="600" i="1" dirty="0">
                <a:solidFill>
                  <a:srgbClr val="404040"/>
                </a:solidFill>
                <a:ea typeface="Arial"/>
                <a:cs typeface="Arial"/>
              </a:rPr>
              <a:t>et al. </a:t>
            </a:r>
            <a:r>
              <a:rPr lang="de-DE" sz="600" i="1" dirty="0" err="1">
                <a:solidFill>
                  <a:srgbClr val="404040"/>
                </a:solidFill>
                <a:ea typeface="Arial"/>
                <a:cs typeface="Arial"/>
              </a:rPr>
              <a:t>Diabetologia</a:t>
            </a:r>
            <a:r>
              <a:rPr lang="de-DE" sz="600" i="1" dirty="0">
                <a:solidFill>
                  <a:srgbClr val="404040"/>
                </a:solidFill>
                <a:ea typeface="Arial"/>
                <a:cs typeface="Arial"/>
              </a:rPr>
              <a:t> </a:t>
            </a:r>
            <a:r>
              <a:rPr lang="de-DE" sz="600" dirty="0">
                <a:solidFill>
                  <a:srgbClr val="404040"/>
                </a:solidFill>
                <a:ea typeface="Arial"/>
                <a:cs typeface="Arial"/>
              </a:rPr>
              <a:t>2019; 62: 567–77</a:t>
            </a:r>
            <a:r>
              <a:rPr kumimoji="0" lang="de" sz="600" b="0" i="0" u="none" strike="noStrike" kern="1200" cap="none" spc="0" normalizeH="0" baseline="0" noProof="0" dirty="0">
                <a:ln>
                  <a:noFill/>
                </a:ln>
                <a:solidFill>
                  <a:srgbClr val="404040"/>
                </a:solidFill>
                <a:effectLst/>
                <a:uLnTx/>
                <a:uFillTx/>
                <a:ea typeface="Arial"/>
                <a:cs typeface="Arial"/>
              </a:rPr>
              <a:t>.</a:t>
            </a:r>
            <a:r>
              <a:rPr lang="de-DE" sz="600" dirty="0">
                <a:solidFill>
                  <a:srgbClr val="404040"/>
                </a:solidFill>
                <a:ea typeface="Arial"/>
                <a:cs typeface="Arial"/>
              </a:rPr>
              <a:t> </a:t>
            </a:r>
            <a:endParaRPr lang="en-US" sz="600" dirty="0">
              <a:solidFill>
                <a:srgbClr val="404040"/>
              </a:solidFill>
            </a:endParaRPr>
          </a:p>
        </p:txBody>
      </p:sp>
      <p:sp>
        <p:nvSpPr>
          <p:cNvPr id="11" name="Rechteck: abgerundete Ecken 10">
            <a:extLst>
              <a:ext uri="{FF2B5EF4-FFF2-40B4-BE49-F238E27FC236}">
                <a16:creationId xmlns:a16="http://schemas.microsoft.com/office/drawing/2014/main" id="{102A7AB6-81E6-813D-E472-D32EAF143798}"/>
              </a:ext>
            </a:extLst>
          </p:cNvPr>
          <p:cNvSpPr/>
          <p:nvPr/>
        </p:nvSpPr>
        <p:spPr>
          <a:xfrm>
            <a:off x="534671" y="3514147"/>
            <a:ext cx="8043157" cy="1296281"/>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100"/>
              <a:t>Histologische und In-vivo-Analysen (z. B. Untersuchungen von C-Peptid, Insulin und Proinsulin im Serum) haben Hinweise auf das Fortbestehen insulinproduzierender Betazellen bei langjährigem T1D geliefert. Mögliche Erklärungen für dieses Phänomen sind: </a:t>
            </a:r>
          </a:p>
          <a:p>
            <a:pPr marL="269875" indent="-269875">
              <a:buAutoNum type="arabicParenBoth"/>
            </a:pPr>
            <a:r>
              <a:rPr lang="de-DE" sz="1100"/>
              <a:t>neues Wachstum von Betazellen durch Neogenese, Transdifferenzierung und Zellregeneration/Zellumsatz;</a:t>
            </a:r>
          </a:p>
          <a:p>
            <a:pPr marL="269875" indent="-269875">
              <a:buAutoNum type="arabicParenBoth"/>
            </a:pPr>
            <a:r>
              <a:rPr lang="de-DE" sz="1100"/>
              <a:t>Schwankungen in der Intensität der Autoimmunreaktion, z. B. kann eine Regulierung der Immun-reaktionen oder eine abnehmende Immunreaktion die Zerstörung von Betazellen verringern; und </a:t>
            </a:r>
          </a:p>
          <a:p>
            <a:pPr marL="269875" indent="-269875">
              <a:buAutoNum type="arabicParenBoth"/>
            </a:pPr>
            <a:r>
              <a:rPr lang="de-DE" sz="1100"/>
              <a:t>die Heterogenität der Betazellen kann zum Schutz der Betazellen führen.</a:t>
            </a:r>
          </a:p>
        </p:txBody>
      </p:sp>
      <p:grpSp>
        <p:nvGrpSpPr>
          <p:cNvPr id="30" name="Gruppieren 29">
            <a:extLst>
              <a:ext uri="{FF2B5EF4-FFF2-40B4-BE49-F238E27FC236}">
                <a16:creationId xmlns:a16="http://schemas.microsoft.com/office/drawing/2014/main" id="{1CE9A122-7220-BDF3-79FD-1764A0431580}"/>
              </a:ext>
            </a:extLst>
          </p:cNvPr>
          <p:cNvGrpSpPr/>
          <p:nvPr/>
        </p:nvGrpSpPr>
        <p:grpSpPr>
          <a:xfrm>
            <a:off x="1617020" y="710222"/>
            <a:ext cx="5887289" cy="2689232"/>
            <a:chOff x="1617020" y="710222"/>
            <a:chExt cx="5887289" cy="2689232"/>
          </a:xfrm>
        </p:grpSpPr>
        <p:pic>
          <p:nvPicPr>
            <p:cNvPr id="3" name="Grafik 2" descr="Ein Bild, das Text, Screenshot enthält.&#10;&#10;KI-generierte Inhalte können fehlerhaft sein.">
              <a:extLst>
                <a:ext uri="{FF2B5EF4-FFF2-40B4-BE49-F238E27FC236}">
                  <a16:creationId xmlns:a16="http://schemas.microsoft.com/office/drawing/2014/main" id="{5CCBC23B-F9B4-6675-F9D0-C56E56F15F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9691" y="710222"/>
              <a:ext cx="5864618" cy="2689232"/>
            </a:xfrm>
            <a:prstGeom prst="rect">
              <a:avLst/>
            </a:prstGeom>
          </p:spPr>
        </p:pic>
        <p:sp>
          <p:nvSpPr>
            <p:cNvPr id="26" name="Rechteck: abgerundete Ecken 25">
              <a:extLst>
                <a:ext uri="{FF2B5EF4-FFF2-40B4-BE49-F238E27FC236}">
                  <a16:creationId xmlns:a16="http://schemas.microsoft.com/office/drawing/2014/main" id="{E90ED895-E764-141F-78E3-0174B0071DC1}"/>
                </a:ext>
              </a:extLst>
            </p:cNvPr>
            <p:cNvSpPr/>
            <p:nvPr/>
          </p:nvSpPr>
          <p:spPr>
            <a:xfrm>
              <a:off x="2449367" y="2390522"/>
              <a:ext cx="1011749" cy="810468"/>
            </a:xfrm>
            <a:prstGeom prst="roundRect">
              <a:avLst>
                <a:gd name="adj" fmla="val 7483"/>
              </a:avLst>
            </a:prstGeom>
            <a:solidFill>
              <a:srgbClr val="E5E7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Rechteck: abgerundete Ecken 24">
              <a:extLst>
                <a:ext uri="{FF2B5EF4-FFF2-40B4-BE49-F238E27FC236}">
                  <a16:creationId xmlns:a16="http://schemas.microsoft.com/office/drawing/2014/main" id="{91804374-90D8-4C15-0645-32B14E3CC0A7}"/>
                </a:ext>
              </a:extLst>
            </p:cNvPr>
            <p:cNvSpPr/>
            <p:nvPr/>
          </p:nvSpPr>
          <p:spPr>
            <a:xfrm>
              <a:off x="2362317" y="1163770"/>
              <a:ext cx="524465" cy="315592"/>
            </a:xfrm>
            <a:prstGeom prst="roundRect">
              <a:avLst/>
            </a:prstGeom>
            <a:solidFill>
              <a:srgbClr val="E5E7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Rechteck 23">
              <a:extLst>
                <a:ext uri="{FF2B5EF4-FFF2-40B4-BE49-F238E27FC236}">
                  <a16:creationId xmlns:a16="http://schemas.microsoft.com/office/drawing/2014/main" id="{882E4BC8-CA6F-80E0-91DC-7467AD480F22}"/>
                </a:ext>
              </a:extLst>
            </p:cNvPr>
            <p:cNvSpPr/>
            <p:nvPr/>
          </p:nvSpPr>
          <p:spPr>
            <a:xfrm>
              <a:off x="1703229" y="3058453"/>
              <a:ext cx="746137" cy="243609"/>
            </a:xfrm>
            <a:prstGeom prst="rect">
              <a:avLst/>
            </a:prstGeom>
            <a:solidFill>
              <a:srgbClr val="E5E7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feld 11">
              <a:extLst>
                <a:ext uri="{FF2B5EF4-FFF2-40B4-BE49-F238E27FC236}">
                  <a16:creationId xmlns:a16="http://schemas.microsoft.com/office/drawing/2014/main" id="{E2B00C66-ECCD-9202-B93C-2E653391D006}"/>
                </a:ext>
              </a:extLst>
            </p:cNvPr>
            <p:cNvSpPr txBox="1"/>
            <p:nvPr/>
          </p:nvSpPr>
          <p:spPr>
            <a:xfrm>
              <a:off x="1935272" y="786878"/>
              <a:ext cx="1359074" cy="307777"/>
            </a:xfrm>
            <a:prstGeom prst="rect">
              <a:avLst/>
            </a:prstGeom>
            <a:solidFill>
              <a:srgbClr val="E5E7F3"/>
            </a:solidFill>
          </p:spPr>
          <p:txBody>
            <a:bodyPr wrap="square" tIns="0" bIns="0" rtlCol="0">
              <a:spAutoFit/>
            </a:bodyPr>
            <a:lstStyle/>
            <a:p>
              <a:pPr algn="ctr"/>
              <a:r>
                <a:rPr lang="de-DE" sz="1000"/>
                <a:t>1. Bildung neuer Betazellen?</a:t>
              </a:r>
            </a:p>
          </p:txBody>
        </p:sp>
        <p:sp>
          <p:nvSpPr>
            <p:cNvPr id="13" name="Textfeld 12">
              <a:extLst>
                <a:ext uri="{FF2B5EF4-FFF2-40B4-BE49-F238E27FC236}">
                  <a16:creationId xmlns:a16="http://schemas.microsoft.com/office/drawing/2014/main" id="{D950B94C-8475-26DC-1835-FDF45742DD21}"/>
                </a:ext>
              </a:extLst>
            </p:cNvPr>
            <p:cNvSpPr txBox="1"/>
            <p:nvPr/>
          </p:nvSpPr>
          <p:spPr>
            <a:xfrm>
              <a:off x="3748284" y="801991"/>
              <a:ext cx="1647432" cy="307777"/>
            </a:xfrm>
            <a:prstGeom prst="rect">
              <a:avLst/>
            </a:prstGeom>
            <a:solidFill>
              <a:srgbClr val="EAEFE9"/>
            </a:solidFill>
          </p:spPr>
          <p:txBody>
            <a:bodyPr wrap="square" tIns="0" bIns="0" rtlCol="0">
              <a:spAutoFit/>
            </a:bodyPr>
            <a:lstStyle/>
            <a:p>
              <a:pPr algn="ctr"/>
              <a:r>
                <a:rPr lang="de-DE" sz="1000"/>
                <a:t>2. Veränderte/variable Autoimmunität?</a:t>
              </a:r>
            </a:p>
          </p:txBody>
        </p:sp>
        <p:sp>
          <p:nvSpPr>
            <p:cNvPr id="14" name="Textfeld 13">
              <a:extLst>
                <a:ext uri="{FF2B5EF4-FFF2-40B4-BE49-F238E27FC236}">
                  <a16:creationId xmlns:a16="http://schemas.microsoft.com/office/drawing/2014/main" id="{464FC1A1-7D42-43C2-4E64-85372053CD6D}"/>
                </a:ext>
              </a:extLst>
            </p:cNvPr>
            <p:cNvSpPr txBox="1"/>
            <p:nvPr/>
          </p:nvSpPr>
          <p:spPr>
            <a:xfrm>
              <a:off x="5684146" y="794434"/>
              <a:ext cx="1782378" cy="307777"/>
            </a:xfrm>
            <a:prstGeom prst="rect">
              <a:avLst/>
            </a:prstGeom>
            <a:solidFill>
              <a:srgbClr val="F5E9E9"/>
            </a:solidFill>
          </p:spPr>
          <p:txBody>
            <a:bodyPr wrap="square" tIns="0" bIns="0" rtlCol="0">
              <a:spAutoFit/>
            </a:bodyPr>
            <a:lstStyle/>
            <a:p>
              <a:pPr algn="ctr"/>
              <a:r>
                <a:rPr lang="de-DE" sz="1000"/>
                <a:t>3. Überleben eines </a:t>
              </a:r>
              <a:r>
                <a:rPr lang="de-DE" sz="1000" err="1"/>
                <a:t>Subsets</a:t>
              </a:r>
              <a:r>
                <a:rPr lang="de-DE" sz="1000"/>
                <a:t> von Betazellen?</a:t>
              </a:r>
            </a:p>
          </p:txBody>
        </p:sp>
        <p:sp>
          <p:nvSpPr>
            <p:cNvPr id="15" name="Textfeld 14">
              <a:extLst>
                <a:ext uri="{FF2B5EF4-FFF2-40B4-BE49-F238E27FC236}">
                  <a16:creationId xmlns:a16="http://schemas.microsoft.com/office/drawing/2014/main" id="{0BCE4952-A786-1363-E2E9-9D35E4A5A129}"/>
                </a:ext>
              </a:extLst>
            </p:cNvPr>
            <p:cNvSpPr txBox="1"/>
            <p:nvPr/>
          </p:nvSpPr>
          <p:spPr>
            <a:xfrm>
              <a:off x="2282975" y="1185470"/>
              <a:ext cx="884092" cy="323165"/>
            </a:xfrm>
            <a:prstGeom prst="rect">
              <a:avLst/>
            </a:prstGeom>
            <a:noFill/>
          </p:spPr>
          <p:txBody>
            <a:bodyPr wrap="square" tIns="0" bIns="0" rtlCol="0">
              <a:spAutoFit/>
            </a:bodyPr>
            <a:lstStyle/>
            <a:p>
              <a:r>
                <a:rPr lang="de-DE" sz="700"/>
                <a:t>Replikation aus vorhandenen Betazellen</a:t>
              </a:r>
            </a:p>
          </p:txBody>
        </p:sp>
        <p:sp>
          <p:nvSpPr>
            <p:cNvPr id="16" name="Textfeld 15">
              <a:extLst>
                <a:ext uri="{FF2B5EF4-FFF2-40B4-BE49-F238E27FC236}">
                  <a16:creationId xmlns:a16="http://schemas.microsoft.com/office/drawing/2014/main" id="{0C3DBF32-E4B5-DE7C-96EE-178734460B8C}"/>
                </a:ext>
              </a:extLst>
            </p:cNvPr>
            <p:cNvSpPr txBox="1"/>
            <p:nvPr/>
          </p:nvSpPr>
          <p:spPr>
            <a:xfrm>
              <a:off x="2374244" y="2390522"/>
              <a:ext cx="1200229" cy="538609"/>
            </a:xfrm>
            <a:prstGeom prst="rect">
              <a:avLst/>
            </a:prstGeom>
            <a:noFill/>
          </p:spPr>
          <p:txBody>
            <a:bodyPr wrap="square" tIns="0" bIns="0" rtlCol="0">
              <a:spAutoFit/>
            </a:bodyPr>
            <a:lstStyle/>
            <a:p>
              <a:r>
                <a:rPr lang="de-DE" sz="700"/>
                <a:t>Transdifferenzierung  aus duktalen/</a:t>
              </a:r>
              <a:r>
                <a:rPr lang="de-DE" sz="700" err="1"/>
                <a:t>azinären</a:t>
              </a:r>
              <a:r>
                <a:rPr lang="de-DE" sz="700"/>
                <a:t> Zellen oder aus anderen endokrinen Zelltypen der Inseln</a:t>
              </a:r>
            </a:p>
          </p:txBody>
        </p:sp>
        <p:sp>
          <p:nvSpPr>
            <p:cNvPr id="19" name="Textfeld 18">
              <a:extLst>
                <a:ext uri="{FF2B5EF4-FFF2-40B4-BE49-F238E27FC236}">
                  <a16:creationId xmlns:a16="http://schemas.microsoft.com/office/drawing/2014/main" id="{DEA05BA2-5ED4-E3DD-E8A1-72591C9543EA}"/>
                </a:ext>
              </a:extLst>
            </p:cNvPr>
            <p:cNvSpPr txBox="1"/>
            <p:nvPr/>
          </p:nvSpPr>
          <p:spPr>
            <a:xfrm>
              <a:off x="1617020" y="3044410"/>
              <a:ext cx="884092" cy="215444"/>
            </a:xfrm>
            <a:prstGeom prst="rect">
              <a:avLst/>
            </a:prstGeom>
            <a:noFill/>
          </p:spPr>
          <p:txBody>
            <a:bodyPr wrap="square" tIns="0" bIns="0" rtlCol="0">
              <a:spAutoFit/>
            </a:bodyPr>
            <a:lstStyle/>
            <a:p>
              <a:r>
                <a:rPr lang="de-DE" sz="700"/>
                <a:t>Neogenese aus Vorläuferzellen</a:t>
              </a:r>
            </a:p>
          </p:txBody>
        </p:sp>
        <p:sp>
          <p:nvSpPr>
            <p:cNvPr id="22" name="Textfeld 21">
              <a:extLst>
                <a:ext uri="{FF2B5EF4-FFF2-40B4-BE49-F238E27FC236}">
                  <a16:creationId xmlns:a16="http://schemas.microsoft.com/office/drawing/2014/main" id="{4A64DA25-0397-B552-93B7-0E958C9BAB5C}"/>
                </a:ext>
              </a:extLst>
            </p:cNvPr>
            <p:cNvSpPr txBox="1"/>
            <p:nvPr/>
          </p:nvSpPr>
          <p:spPr>
            <a:xfrm>
              <a:off x="3681539" y="2549328"/>
              <a:ext cx="1789747" cy="769441"/>
            </a:xfrm>
            <a:prstGeom prst="rect">
              <a:avLst/>
            </a:prstGeom>
            <a:solidFill>
              <a:srgbClr val="EAEFE9"/>
            </a:solidFill>
          </p:spPr>
          <p:txBody>
            <a:bodyPr wrap="square" lIns="36000" tIns="0" rIns="36000" bIns="0" rtlCol="0">
              <a:spAutoFit/>
            </a:bodyPr>
            <a:lstStyle/>
            <a:p>
              <a:pPr marL="90488" indent="-90488">
                <a:buFont typeface="Arial" panose="020B0604020202020204" pitchFamily="34" charset="0"/>
                <a:buChar char="•"/>
              </a:pPr>
              <a:r>
                <a:rPr lang="de-DE" sz="700"/>
                <a:t>„Ausgebrannte“ Autoimmunität?</a:t>
              </a:r>
            </a:p>
            <a:p>
              <a:pPr marL="90488" indent="-90488">
                <a:buFont typeface="Arial" panose="020B0604020202020204" pitchFamily="34" charset="0"/>
                <a:buChar char="•"/>
              </a:pPr>
              <a:endParaRPr lang="de-DE" sz="400"/>
            </a:p>
            <a:p>
              <a:pPr marL="90488" indent="-90488">
                <a:buFont typeface="Arial" panose="020B0604020202020204" pitchFamily="34" charset="0"/>
                <a:buChar char="•"/>
              </a:pPr>
              <a:r>
                <a:rPr lang="de-DE" sz="700"/>
                <a:t>Verändertes Gleichgewicht zwischen Effektor- und regulatorischen Zellen?</a:t>
              </a:r>
            </a:p>
            <a:p>
              <a:pPr marL="90488" indent="-90488">
                <a:buFont typeface="Arial" panose="020B0604020202020204" pitchFamily="34" charset="0"/>
                <a:buChar char="•"/>
              </a:pPr>
              <a:endParaRPr lang="de-DE" sz="400"/>
            </a:p>
            <a:p>
              <a:pPr marL="90488" indent="-90488">
                <a:buFont typeface="Arial" panose="020B0604020202020204" pitchFamily="34" charset="0"/>
                <a:buChar char="•"/>
              </a:pPr>
              <a:r>
                <a:rPr lang="de-DE" sz="700"/>
                <a:t>Wechselwirkung mit Betazellfaktoren?</a:t>
              </a:r>
            </a:p>
          </p:txBody>
        </p:sp>
        <p:sp>
          <p:nvSpPr>
            <p:cNvPr id="23" name="Textfeld 22">
              <a:extLst>
                <a:ext uri="{FF2B5EF4-FFF2-40B4-BE49-F238E27FC236}">
                  <a16:creationId xmlns:a16="http://schemas.microsoft.com/office/drawing/2014/main" id="{8410F8F5-5A0E-E144-AB5F-BEA8F9CA0045}"/>
                </a:ext>
              </a:extLst>
            </p:cNvPr>
            <p:cNvSpPr txBox="1"/>
            <p:nvPr/>
          </p:nvSpPr>
          <p:spPr>
            <a:xfrm>
              <a:off x="5676589" y="2739246"/>
              <a:ext cx="1789747" cy="600164"/>
            </a:xfrm>
            <a:prstGeom prst="rect">
              <a:avLst/>
            </a:prstGeom>
            <a:solidFill>
              <a:srgbClr val="F5E9E9"/>
            </a:solidFill>
          </p:spPr>
          <p:txBody>
            <a:bodyPr wrap="square" lIns="36000" tIns="0" rIns="36000" bIns="0" rtlCol="0">
              <a:spAutoFit/>
            </a:bodyPr>
            <a:lstStyle/>
            <a:p>
              <a:pPr marL="90488" indent="-90488">
                <a:buFont typeface="Arial" panose="020B0604020202020204" pitchFamily="34" charset="0"/>
                <a:buChar char="•"/>
              </a:pPr>
              <a:endParaRPr lang="de-DE" sz="700"/>
            </a:p>
            <a:p>
              <a:pPr marL="90488" indent="-90488">
                <a:buFont typeface="Arial" panose="020B0604020202020204" pitchFamily="34" charset="0"/>
                <a:buChar char="•"/>
              </a:pPr>
              <a:r>
                <a:rPr lang="de-DE" sz="700"/>
                <a:t>Schlafende oder </a:t>
              </a:r>
              <a:r>
                <a:rPr lang="de-DE" sz="700" err="1"/>
                <a:t>dedifferenzierte</a:t>
              </a:r>
              <a:r>
                <a:rPr lang="de-DE" sz="700"/>
                <a:t> Betazellen?</a:t>
              </a:r>
            </a:p>
            <a:p>
              <a:pPr marL="90488" indent="-90488">
                <a:buFont typeface="Arial" panose="020B0604020202020204" pitchFamily="34" charset="0"/>
                <a:buChar char="•"/>
              </a:pPr>
              <a:endParaRPr lang="de-DE" sz="400"/>
            </a:p>
            <a:p>
              <a:pPr marL="90488" indent="-90488">
                <a:buFont typeface="Arial" panose="020B0604020202020204" pitchFamily="34" charset="0"/>
                <a:buChar char="•"/>
              </a:pPr>
              <a:r>
                <a:rPr lang="de-DE" sz="700"/>
                <a:t>Betazell-Heterogenität?</a:t>
              </a:r>
            </a:p>
            <a:p>
              <a:pPr marL="90488" indent="-90488">
                <a:buFont typeface="Arial" panose="020B0604020202020204" pitchFamily="34" charset="0"/>
                <a:buChar char="•"/>
              </a:pPr>
              <a:endParaRPr lang="de-DE" sz="700"/>
            </a:p>
          </p:txBody>
        </p:sp>
        <p:sp>
          <p:nvSpPr>
            <p:cNvPr id="27" name="Textfeld 26">
              <a:extLst>
                <a:ext uri="{FF2B5EF4-FFF2-40B4-BE49-F238E27FC236}">
                  <a16:creationId xmlns:a16="http://schemas.microsoft.com/office/drawing/2014/main" id="{CEB52C80-7194-0339-4632-1E71A202690B}"/>
                </a:ext>
              </a:extLst>
            </p:cNvPr>
            <p:cNvSpPr txBox="1"/>
            <p:nvPr/>
          </p:nvSpPr>
          <p:spPr>
            <a:xfrm>
              <a:off x="4074206" y="1163334"/>
              <a:ext cx="995587" cy="107722"/>
            </a:xfrm>
            <a:prstGeom prst="rect">
              <a:avLst/>
            </a:prstGeom>
            <a:solidFill>
              <a:srgbClr val="FAFAF2"/>
            </a:solidFill>
          </p:spPr>
          <p:txBody>
            <a:bodyPr wrap="square" tIns="0" bIns="0" rtlCol="0">
              <a:spAutoFit/>
            </a:bodyPr>
            <a:lstStyle/>
            <a:p>
              <a:pPr algn="ctr"/>
              <a:r>
                <a:rPr lang="de-DE" sz="700"/>
                <a:t>Personen mit T1D</a:t>
              </a:r>
            </a:p>
          </p:txBody>
        </p:sp>
        <p:sp>
          <p:nvSpPr>
            <p:cNvPr id="28" name="Textfeld 27">
              <a:extLst>
                <a:ext uri="{FF2B5EF4-FFF2-40B4-BE49-F238E27FC236}">
                  <a16:creationId xmlns:a16="http://schemas.microsoft.com/office/drawing/2014/main" id="{ED55ADBC-C6C4-B7A8-4A58-D90B61D26566}"/>
                </a:ext>
              </a:extLst>
            </p:cNvPr>
            <p:cNvSpPr txBox="1"/>
            <p:nvPr/>
          </p:nvSpPr>
          <p:spPr>
            <a:xfrm>
              <a:off x="3718493" y="2218488"/>
              <a:ext cx="837756" cy="184666"/>
            </a:xfrm>
            <a:prstGeom prst="rect">
              <a:avLst/>
            </a:prstGeom>
            <a:solidFill>
              <a:srgbClr val="FAFAF2"/>
            </a:solidFill>
          </p:spPr>
          <p:txBody>
            <a:bodyPr wrap="square" tIns="0" bIns="0" rtlCol="0">
              <a:spAutoFit/>
            </a:bodyPr>
            <a:lstStyle/>
            <a:p>
              <a:pPr algn="ctr"/>
              <a:r>
                <a:rPr lang="de-DE" sz="600"/>
                <a:t>Expandierte Effektor-T-Zellen</a:t>
              </a:r>
            </a:p>
          </p:txBody>
        </p:sp>
        <p:sp>
          <p:nvSpPr>
            <p:cNvPr id="29" name="Textfeld 28">
              <a:extLst>
                <a:ext uri="{FF2B5EF4-FFF2-40B4-BE49-F238E27FC236}">
                  <a16:creationId xmlns:a16="http://schemas.microsoft.com/office/drawing/2014/main" id="{CC2E9E85-1CC6-982E-5C86-27CAC1FA9062}"/>
                </a:ext>
              </a:extLst>
            </p:cNvPr>
            <p:cNvSpPr txBox="1"/>
            <p:nvPr/>
          </p:nvSpPr>
          <p:spPr>
            <a:xfrm>
              <a:off x="4572001" y="2219741"/>
              <a:ext cx="837756" cy="184666"/>
            </a:xfrm>
            <a:prstGeom prst="rect">
              <a:avLst/>
            </a:prstGeom>
            <a:solidFill>
              <a:srgbClr val="FAFAF2"/>
            </a:solidFill>
          </p:spPr>
          <p:txBody>
            <a:bodyPr wrap="square" lIns="0" tIns="0" rIns="0" bIns="0" rtlCol="0">
              <a:spAutoFit/>
            </a:bodyPr>
            <a:lstStyle/>
            <a:p>
              <a:pPr algn="ctr"/>
              <a:r>
                <a:rPr lang="de-DE" sz="600"/>
                <a:t>Beeinträchtigte Effektor-</a:t>
              </a:r>
              <a:r>
                <a:rPr lang="de-DE" sz="600" err="1"/>
                <a:t>T</a:t>
              </a:r>
              <a:r>
                <a:rPr lang="de-DE" sz="600" baseline="-25000" err="1"/>
                <a:t>reg</a:t>
              </a:r>
              <a:r>
                <a:rPr lang="de-DE" sz="600"/>
                <a:t>-Zellen</a:t>
              </a:r>
            </a:p>
          </p:txBody>
        </p:sp>
      </p:grpSp>
      <p:sp>
        <p:nvSpPr>
          <p:cNvPr id="31" name="!!b2">
            <a:extLst>
              <a:ext uri="{FF2B5EF4-FFF2-40B4-BE49-F238E27FC236}">
                <a16:creationId xmlns:a16="http://schemas.microsoft.com/office/drawing/2014/main" id="{B8178C06-C443-E7E7-A8F7-0B9531922A86}"/>
              </a:ext>
            </a:extLst>
          </p:cNvPr>
          <p:cNvSpPr/>
          <p:nvPr/>
        </p:nvSpPr>
        <p:spPr>
          <a:xfrm>
            <a:off x="1632317" y="695246"/>
            <a:ext cx="5894663" cy="2728086"/>
          </a:xfrm>
          <a:prstGeom prst="rect">
            <a:avLst/>
          </a:prstGeom>
          <a:noFill/>
          <a:ln w="28575">
            <a:solidFill>
              <a:schemeClr val="accent2"/>
            </a:solidFill>
          </a:ln>
        </p:spPr>
        <p:txBody>
          <a:bodyPr vert="horz" lIns="171450" tIns="102870" rIns="171450" bIns="0" rtlCol="0">
            <a:noAutofit/>
          </a:bodyPr>
          <a:lstStyle/>
          <a:p>
            <a:pPr marL="0" marR="0" lvl="0" indent="0" defTabSz="685800" eaLnBrk="1" fontAlgn="auto" latinLnBrk="0" hangingPunct="1">
              <a:lnSpc>
                <a:spcPct val="95000"/>
              </a:lnSpc>
              <a:spcBef>
                <a:spcPts val="750"/>
              </a:spcBef>
              <a:spcAft>
                <a:spcPct val="0"/>
              </a:spcAft>
              <a:buClrTx/>
              <a:buSzTx/>
              <a:buFontTx/>
              <a:buNone/>
              <a:tabLst/>
              <a:defRPr/>
            </a:pPr>
            <a:endParaRPr kumimoji="0" lang="en-US" sz="1650" b="0" i="0" u="none" strike="noStrike" kern="0" cap="none" spc="0" normalizeH="0" baseline="0" noProof="0">
              <a:ln>
                <a:noFill/>
              </a:ln>
              <a:solidFill>
                <a:srgbClr val="000000"/>
              </a:solidFill>
              <a:effectLst/>
              <a:uLnTx/>
              <a:uFillTx/>
            </a:endParaRPr>
          </a:p>
        </p:txBody>
      </p:sp>
    </p:spTree>
    <p:extLst>
      <p:ext uri="{BB962C8B-B14F-4D97-AF65-F5344CB8AC3E}">
        <p14:creationId xmlns:p14="http://schemas.microsoft.com/office/powerpoint/2010/main" val="3399531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7CE682-68FF-BA86-5F12-730E49E15327}"/>
            </a:ext>
          </a:extLst>
        </p:cNvPr>
        <p:cNvGrpSpPr/>
        <p:nvPr/>
      </p:nvGrpSpPr>
      <p:grpSpPr>
        <a:xfrm>
          <a:off x="0" y="0"/>
          <a:ext cx="0" cy="0"/>
          <a:chOff x="0" y="0"/>
          <a:chExt cx="0" cy="0"/>
        </a:xfrm>
      </p:grpSpPr>
      <p:sp>
        <p:nvSpPr>
          <p:cNvPr id="8" name="Textplatzhalter 9">
            <a:extLst>
              <a:ext uri="{FF2B5EF4-FFF2-40B4-BE49-F238E27FC236}">
                <a16:creationId xmlns:a16="http://schemas.microsoft.com/office/drawing/2014/main" id="{AAA07740-4EEA-F309-1EE3-AD08199671BB}"/>
              </a:ext>
            </a:extLst>
          </p:cNvPr>
          <p:cNvSpPr txBox="1">
            <a:spLocks/>
          </p:cNvSpPr>
          <p:nvPr/>
        </p:nvSpPr>
        <p:spPr>
          <a:xfrm>
            <a:off x="314409" y="11441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Eigenschaften von endogenem und exogenem Insulin</a:t>
            </a:r>
            <a:endParaRPr lang="de-DE" sz="2000" b="1" baseline="30000" dirty="0">
              <a:solidFill>
                <a:srgbClr val="7030A0"/>
              </a:solidFill>
              <a:latin typeface="+mj-lt"/>
            </a:endParaRPr>
          </a:p>
        </p:txBody>
      </p:sp>
      <p:sp>
        <p:nvSpPr>
          <p:cNvPr id="12" name="Rechteck: abgerundete Ecken 11">
            <a:extLst>
              <a:ext uri="{FF2B5EF4-FFF2-40B4-BE49-F238E27FC236}">
                <a16:creationId xmlns:a16="http://schemas.microsoft.com/office/drawing/2014/main" id="{2C85595C-B207-204D-08F5-F9907342E0FC}"/>
              </a:ext>
            </a:extLst>
          </p:cNvPr>
          <p:cNvSpPr/>
          <p:nvPr/>
        </p:nvSpPr>
        <p:spPr>
          <a:xfrm>
            <a:off x="1025322" y="701458"/>
            <a:ext cx="2799567" cy="331939"/>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a:t>Endogenes Insulin</a:t>
            </a:r>
          </a:p>
        </p:txBody>
      </p:sp>
      <p:sp>
        <p:nvSpPr>
          <p:cNvPr id="13" name="Rechteck: abgerundete Ecken 12">
            <a:extLst>
              <a:ext uri="{FF2B5EF4-FFF2-40B4-BE49-F238E27FC236}">
                <a16:creationId xmlns:a16="http://schemas.microsoft.com/office/drawing/2014/main" id="{A4EDDC36-4506-F31E-B083-E17A807897F3}"/>
              </a:ext>
            </a:extLst>
          </p:cNvPr>
          <p:cNvSpPr/>
          <p:nvPr/>
        </p:nvSpPr>
        <p:spPr>
          <a:xfrm>
            <a:off x="5319113" y="701457"/>
            <a:ext cx="2799567" cy="331939"/>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a:t>Exogenes Insulin</a:t>
            </a:r>
          </a:p>
        </p:txBody>
      </p:sp>
      <p:sp>
        <p:nvSpPr>
          <p:cNvPr id="15" name="Rechteck: abgerundete Ecken 14">
            <a:extLst>
              <a:ext uri="{FF2B5EF4-FFF2-40B4-BE49-F238E27FC236}">
                <a16:creationId xmlns:a16="http://schemas.microsoft.com/office/drawing/2014/main" id="{FC8F8557-EB5D-F0AC-5859-4965D2FAA672}"/>
              </a:ext>
            </a:extLst>
          </p:cNvPr>
          <p:cNvSpPr/>
          <p:nvPr/>
        </p:nvSpPr>
        <p:spPr>
          <a:xfrm>
            <a:off x="526093" y="1146819"/>
            <a:ext cx="3798027" cy="681982"/>
          </a:xfrm>
          <a:prstGeom prst="roundRect">
            <a:avLst>
              <a:gd name="adj" fmla="val 1698"/>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de-DE" sz="1100" b="1" err="1">
                <a:solidFill>
                  <a:srgbClr val="2F3651"/>
                </a:solidFill>
              </a:rPr>
              <a:t>Parakrine</a:t>
            </a:r>
            <a:r>
              <a:rPr lang="de-DE" sz="1100" b="1">
                <a:solidFill>
                  <a:srgbClr val="2F3651"/>
                </a:solidFill>
              </a:rPr>
              <a:t> Wirkung </a:t>
            </a:r>
            <a:r>
              <a:rPr lang="de-DE" sz="1100">
                <a:solidFill>
                  <a:srgbClr val="2F3651"/>
                </a:solidFill>
              </a:rPr>
              <a:t>durch Sekretion von den Betazellen in der Mitte der Insel direkt zu den Alphazellen am Rand</a:t>
            </a:r>
            <a:r>
              <a:rPr lang="de-DE" sz="1100" baseline="30000">
                <a:solidFill>
                  <a:srgbClr val="2F3651"/>
                </a:solidFill>
              </a:rPr>
              <a:t>1,2</a:t>
            </a:r>
          </a:p>
        </p:txBody>
      </p:sp>
      <p:sp>
        <p:nvSpPr>
          <p:cNvPr id="16" name="Rechteck: abgerundete Ecken 15">
            <a:extLst>
              <a:ext uri="{FF2B5EF4-FFF2-40B4-BE49-F238E27FC236}">
                <a16:creationId xmlns:a16="http://schemas.microsoft.com/office/drawing/2014/main" id="{50B546D5-A140-1153-5FA3-B03BC7567362}"/>
              </a:ext>
            </a:extLst>
          </p:cNvPr>
          <p:cNvSpPr/>
          <p:nvPr/>
        </p:nvSpPr>
        <p:spPr>
          <a:xfrm>
            <a:off x="4819882" y="1146818"/>
            <a:ext cx="3798027" cy="681982"/>
          </a:xfrm>
          <a:prstGeom prst="roundRect">
            <a:avLst>
              <a:gd name="adj" fmla="val 1698"/>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de-DE" sz="1100">
                <a:solidFill>
                  <a:srgbClr val="2F3651"/>
                </a:solidFill>
              </a:rPr>
              <a:t>Verabreicht mit einem Insulinpen oder –pumpe</a:t>
            </a:r>
            <a:r>
              <a:rPr lang="de-DE" sz="1100" baseline="30000">
                <a:solidFill>
                  <a:srgbClr val="2F3651"/>
                </a:solidFill>
              </a:rPr>
              <a:t>7</a:t>
            </a:r>
            <a:r>
              <a:rPr lang="de-DE" sz="1100">
                <a:solidFill>
                  <a:srgbClr val="2F3651"/>
                </a:solidFill>
              </a:rPr>
              <a:t> </a:t>
            </a:r>
            <a:r>
              <a:rPr lang="de-DE" sz="1100">
                <a:solidFill>
                  <a:srgbClr val="2F3651"/>
                </a:solidFill>
                <a:sym typeface="Wingdings" panose="05000000000000000000" pitchFamily="2" charset="2"/>
              </a:rPr>
              <a:t> </a:t>
            </a:r>
            <a:r>
              <a:rPr lang="de-DE" sz="1100" b="1">
                <a:solidFill>
                  <a:srgbClr val="2F3651"/>
                </a:solidFill>
                <a:sym typeface="Wingdings" panose="05000000000000000000" pitchFamily="2" charset="2"/>
              </a:rPr>
              <a:t>Eintrittsort ist Unterhautfettgewebe </a:t>
            </a:r>
            <a:r>
              <a:rPr lang="de-DE" sz="1100">
                <a:solidFill>
                  <a:srgbClr val="2F3651"/>
                </a:solidFill>
                <a:sym typeface="Wingdings" panose="05000000000000000000" pitchFamily="2" charset="2"/>
              </a:rPr>
              <a:t>unter Umgehung der Pfortader</a:t>
            </a:r>
            <a:endParaRPr lang="de-DE" sz="1100">
              <a:solidFill>
                <a:srgbClr val="2F3651"/>
              </a:solidFill>
            </a:endParaRPr>
          </a:p>
        </p:txBody>
      </p:sp>
      <p:sp>
        <p:nvSpPr>
          <p:cNvPr id="17" name="Rechteck: abgerundete Ecken 16">
            <a:extLst>
              <a:ext uri="{FF2B5EF4-FFF2-40B4-BE49-F238E27FC236}">
                <a16:creationId xmlns:a16="http://schemas.microsoft.com/office/drawing/2014/main" id="{960BD518-7D5B-884C-C8F9-8AC8F77CF1F5}"/>
              </a:ext>
            </a:extLst>
          </p:cNvPr>
          <p:cNvSpPr/>
          <p:nvPr/>
        </p:nvSpPr>
        <p:spPr>
          <a:xfrm>
            <a:off x="526093" y="1945801"/>
            <a:ext cx="3798027" cy="834977"/>
          </a:xfrm>
          <a:prstGeom prst="roundRect">
            <a:avLst>
              <a:gd name="adj" fmla="val 1698"/>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de-DE" sz="1100" b="1">
                <a:solidFill>
                  <a:srgbClr val="2F3651"/>
                </a:solidFill>
              </a:rPr>
              <a:t>Abgabe in Pulsen </a:t>
            </a:r>
            <a:r>
              <a:rPr lang="de-DE" sz="1100">
                <a:solidFill>
                  <a:srgbClr val="2F3651"/>
                </a:solidFill>
              </a:rPr>
              <a:t>(alle 3-6 Minuten</a:t>
            </a:r>
            <a:r>
              <a:rPr lang="de-DE" sz="1100" baseline="30000">
                <a:solidFill>
                  <a:srgbClr val="2F3651"/>
                </a:solidFill>
              </a:rPr>
              <a:t>3,4</a:t>
            </a:r>
            <a:r>
              <a:rPr lang="de-DE" sz="1100">
                <a:solidFill>
                  <a:srgbClr val="2F3651"/>
                </a:solidFill>
              </a:rPr>
              <a:t>) </a:t>
            </a:r>
            <a:r>
              <a:rPr lang="de-DE" sz="1100">
                <a:solidFill>
                  <a:srgbClr val="2F3651"/>
                </a:solidFill>
                <a:sym typeface="Wingdings" panose="05000000000000000000" pitchFamily="2" charset="2"/>
              </a:rPr>
              <a:t> dadurch </a:t>
            </a:r>
            <a:r>
              <a:rPr lang="de-DE" sz="1100" b="1">
                <a:solidFill>
                  <a:srgbClr val="2F3651"/>
                </a:solidFill>
                <a:sym typeface="Wingdings" panose="05000000000000000000" pitchFamily="2" charset="2"/>
              </a:rPr>
              <a:t>effiziente Wirkung an Alphazellen</a:t>
            </a:r>
            <a:r>
              <a:rPr lang="de-DE" sz="1100" baseline="30000">
                <a:solidFill>
                  <a:srgbClr val="2F3651"/>
                </a:solidFill>
                <a:sym typeface="Wingdings" panose="05000000000000000000" pitchFamily="2" charset="2"/>
              </a:rPr>
              <a:t>2</a:t>
            </a:r>
            <a:r>
              <a:rPr lang="de-DE" sz="1100">
                <a:solidFill>
                  <a:srgbClr val="2F3651"/>
                </a:solidFill>
                <a:sym typeface="Wingdings" panose="05000000000000000000" pitchFamily="2" charset="2"/>
              </a:rPr>
              <a:t> und </a:t>
            </a:r>
            <a:r>
              <a:rPr lang="de-DE" sz="1100" b="1">
                <a:solidFill>
                  <a:srgbClr val="2F3651"/>
                </a:solidFill>
                <a:sym typeface="Wingdings" panose="05000000000000000000" pitchFamily="2" charset="2"/>
              </a:rPr>
              <a:t>Leber</a:t>
            </a:r>
            <a:r>
              <a:rPr lang="de-DE" sz="1100" baseline="30000">
                <a:solidFill>
                  <a:srgbClr val="2F3651"/>
                </a:solidFill>
                <a:sym typeface="Wingdings" panose="05000000000000000000" pitchFamily="2" charset="2"/>
              </a:rPr>
              <a:t>3</a:t>
            </a:r>
            <a:r>
              <a:rPr lang="de-DE" sz="1100">
                <a:solidFill>
                  <a:srgbClr val="2F3651"/>
                </a:solidFill>
                <a:sym typeface="Wingdings" panose="05000000000000000000" pitchFamily="2" charset="2"/>
              </a:rPr>
              <a:t> und </a:t>
            </a:r>
            <a:r>
              <a:rPr lang="de-DE" sz="1100" b="1">
                <a:solidFill>
                  <a:srgbClr val="2F3651"/>
                </a:solidFill>
                <a:sym typeface="Wingdings" panose="05000000000000000000" pitchFamily="2" charset="2"/>
              </a:rPr>
              <a:t>Verhinderung der Herunterregulierung des Insulinrezeptors </a:t>
            </a:r>
            <a:r>
              <a:rPr lang="de-DE" sz="1100">
                <a:solidFill>
                  <a:srgbClr val="2F3651"/>
                </a:solidFill>
                <a:sym typeface="Wingdings" panose="05000000000000000000" pitchFamily="2" charset="2"/>
              </a:rPr>
              <a:t>auf den Zielzellen</a:t>
            </a:r>
            <a:r>
              <a:rPr lang="de-DE" sz="1100" baseline="30000">
                <a:solidFill>
                  <a:srgbClr val="2F3651"/>
                </a:solidFill>
                <a:sym typeface="Wingdings" panose="05000000000000000000" pitchFamily="2" charset="2"/>
              </a:rPr>
              <a:t>4</a:t>
            </a:r>
            <a:endParaRPr lang="de-DE" sz="1100" baseline="30000">
              <a:solidFill>
                <a:srgbClr val="2F3651"/>
              </a:solidFill>
            </a:endParaRPr>
          </a:p>
        </p:txBody>
      </p:sp>
      <p:sp>
        <p:nvSpPr>
          <p:cNvPr id="18" name="Rechteck: abgerundete Ecken 17">
            <a:extLst>
              <a:ext uri="{FF2B5EF4-FFF2-40B4-BE49-F238E27FC236}">
                <a16:creationId xmlns:a16="http://schemas.microsoft.com/office/drawing/2014/main" id="{88306F5C-35FC-A39C-408D-F354302825C1}"/>
              </a:ext>
            </a:extLst>
          </p:cNvPr>
          <p:cNvSpPr/>
          <p:nvPr/>
        </p:nvSpPr>
        <p:spPr>
          <a:xfrm>
            <a:off x="526091" y="2897778"/>
            <a:ext cx="3798027" cy="681982"/>
          </a:xfrm>
          <a:prstGeom prst="roundRect">
            <a:avLst>
              <a:gd name="adj" fmla="val 1698"/>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de-DE" sz="1100" b="1">
                <a:solidFill>
                  <a:srgbClr val="2F3651"/>
                </a:solidFill>
              </a:rPr>
              <a:t>Abgabe in die Pfortader </a:t>
            </a:r>
            <a:r>
              <a:rPr lang="de-DE" sz="1100">
                <a:solidFill>
                  <a:srgbClr val="2F3651"/>
                </a:solidFill>
                <a:sym typeface="Wingdings" panose="05000000000000000000" pitchFamily="2" charset="2"/>
              </a:rPr>
              <a:t> </a:t>
            </a:r>
            <a:r>
              <a:rPr lang="de-DE" sz="1100" b="1">
                <a:solidFill>
                  <a:srgbClr val="2F3651"/>
                </a:solidFill>
                <a:sym typeface="Wingdings" panose="05000000000000000000" pitchFamily="2" charset="2"/>
              </a:rPr>
              <a:t>direkte und sehr effiziente Unterdrückung der </a:t>
            </a:r>
            <a:r>
              <a:rPr lang="de-DE" sz="1100" b="1" err="1">
                <a:solidFill>
                  <a:srgbClr val="2F3651"/>
                </a:solidFill>
                <a:sym typeface="Wingdings" panose="05000000000000000000" pitchFamily="2" charset="2"/>
              </a:rPr>
              <a:t>Glukoneogenese</a:t>
            </a:r>
            <a:r>
              <a:rPr lang="de-DE" sz="1100" b="1">
                <a:solidFill>
                  <a:srgbClr val="2F3651"/>
                </a:solidFill>
                <a:sym typeface="Wingdings" panose="05000000000000000000" pitchFamily="2" charset="2"/>
              </a:rPr>
              <a:t> </a:t>
            </a:r>
            <a:r>
              <a:rPr lang="de-DE" sz="1100">
                <a:solidFill>
                  <a:srgbClr val="2F3651"/>
                </a:solidFill>
                <a:sym typeface="Wingdings" panose="05000000000000000000" pitchFamily="2" charset="2"/>
              </a:rPr>
              <a:t>in der Leber</a:t>
            </a:r>
            <a:r>
              <a:rPr lang="de-DE" sz="1100" baseline="30000">
                <a:solidFill>
                  <a:srgbClr val="2F3651"/>
                </a:solidFill>
                <a:sym typeface="Wingdings" panose="05000000000000000000" pitchFamily="2" charset="2"/>
              </a:rPr>
              <a:t>1,2</a:t>
            </a:r>
            <a:endParaRPr lang="de-DE" sz="1100" baseline="30000">
              <a:solidFill>
                <a:srgbClr val="2F3651"/>
              </a:solidFill>
            </a:endParaRPr>
          </a:p>
        </p:txBody>
      </p:sp>
      <p:sp>
        <p:nvSpPr>
          <p:cNvPr id="19" name="Rechteck: abgerundete Ecken 18">
            <a:extLst>
              <a:ext uri="{FF2B5EF4-FFF2-40B4-BE49-F238E27FC236}">
                <a16:creationId xmlns:a16="http://schemas.microsoft.com/office/drawing/2014/main" id="{3AE46B83-7DA0-D0FC-2BA5-85D06ACF3BB7}"/>
              </a:ext>
            </a:extLst>
          </p:cNvPr>
          <p:cNvSpPr/>
          <p:nvPr/>
        </p:nvSpPr>
        <p:spPr>
          <a:xfrm>
            <a:off x="526091" y="3696760"/>
            <a:ext cx="3798027" cy="681982"/>
          </a:xfrm>
          <a:prstGeom prst="roundRect">
            <a:avLst>
              <a:gd name="adj" fmla="val 1698"/>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de-DE" sz="1100" b="1">
                <a:solidFill>
                  <a:srgbClr val="2F3651"/>
                </a:solidFill>
              </a:rPr>
              <a:t>Abgabe innerhalb von wenigen Minuten nach Glukosereiz</a:t>
            </a:r>
            <a:r>
              <a:rPr lang="de-DE" sz="1100" baseline="30000">
                <a:solidFill>
                  <a:srgbClr val="2F3651"/>
                </a:solidFill>
              </a:rPr>
              <a:t>1-4</a:t>
            </a:r>
            <a:r>
              <a:rPr lang="de-DE" sz="1100">
                <a:solidFill>
                  <a:srgbClr val="2F3651"/>
                </a:solidFill>
              </a:rPr>
              <a:t> und </a:t>
            </a:r>
            <a:r>
              <a:rPr lang="de-DE" sz="1100" b="1">
                <a:solidFill>
                  <a:srgbClr val="2F3651"/>
                </a:solidFill>
              </a:rPr>
              <a:t>abhängig vom Glukosespiegel</a:t>
            </a:r>
            <a:r>
              <a:rPr lang="de-DE" sz="1100" baseline="30000">
                <a:solidFill>
                  <a:srgbClr val="2F3651"/>
                </a:solidFill>
              </a:rPr>
              <a:t>6</a:t>
            </a:r>
          </a:p>
        </p:txBody>
      </p:sp>
      <p:sp>
        <p:nvSpPr>
          <p:cNvPr id="20" name="TextBox 3037">
            <a:extLst>
              <a:ext uri="{FF2B5EF4-FFF2-40B4-BE49-F238E27FC236}">
                <a16:creationId xmlns:a16="http://schemas.microsoft.com/office/drawing/2014/main" id="{AAFF44B8-E18F-6EEB-5388-780C25698E8C}"/>
              </a:ext>
            </a:extLst>
          </p:cNvPr>
          <p:cNvSpPr txBox="1"/>
          <p:nvPr/>
        </p:nvSpPr>
        <p:spPr>
          <a:xfrm>
            <a:off x="314409" y="4759124"/>
            <a:ext cx="8449664" cy="369332"/>
          </a:xfrm>
          <a:prstGeom prst="rect">
            <a:avLst/>
          </a:prstGeom>
          <a:noFill/>
        </p:spPr>
        <p:txBody>
          <a:bodyPr wrap="square" rtlCol="0" anchor="b">
            <a:spAutoFit/>
          </a:bodyPr>
          <a:lstStyle/>
          <a:p>
            <a:pPr lvl="0" defTabSz="685766">
              <a:buClr>
                <a:srgbClr val="2F4B95"/>
              </a:buClr>
              <a:defRPr/>
            </a:pPr>
            <a:r>
              <a:rPr kumimoji="0" lang="de"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1" i="0" u="none" strike="noStrike" kern="1200" cap="none" spc="0" normalizeH="0" baseline="0" noProof="0" dirty="0">
                <a:ln>
                  <a:noFill/>
                </a:ln>
                <a:solidFill>
                  <a:srgbClr val="404040"/>
                </a:solidFill>
                <a:effectLst/>
                <a:uLnTx/>
                <a:uFillTx/>
                <a:latin typeface="Verdana"/>
                <a:ea typeface="+mn-ea"/>
                <a:cs typeface="+mn-cs"/>
              </a:rPr>
              <a:t>.</a:t>
            </a:r>
            <a:r>
              <a:rPr kumimoji="0" lang="da-DK" sz="600" b="0" i="0" u="none" strike="noStrike" kern="1200" cap="none" spc="0" normalizeH="0" baseline="0" noProof="0" dirty="0">
                <a:ln>
                  <a:noFill/>
                </a:ln>
                <a:solidFill>
                  <a:srgbClr val="404040"/>
                </a:solidFill>
                <a:effectLst/>
                <a:uLnTx/>
                <a:uFillTx/>
                <a:latin typeface="Verdana"/>
                <a:ea typeface="+mn-ea"/>
                <a:cs typeface="+mn-cs"/>
              </a:rPr>
              <a:t> </a:t>
            </a:r>
            <a:r>
              <a:rPr kumimoji="0" lang="de-DE" sz="600" b="0" i="0" u="none" strike="noStrike" kern="0" cap="none" spc="0" normalizeH="0" baseline="0" noProof="0" dirty="0">
                <a:ln>
                  <a:noFill/>
                </a:ln>
                <a:solidFill>
                  <a:srgbClr val="404040"/>
                </a:solidFill>
                <a:effectLst/>
                <a:uLnTx/>
                <a:uFillTx/>
                <a:latin typeface="Verdana"/>
                <a:ea typeface="+mn-ea"/>
                <a:cs typeface="Verdana"/>
              </a:rPr>
              <a:t>Song SH </a:t>
            </a:r>
            <a:r>
              <a:rPr kumimoji="0" lang="de-DE" sz="600" b="0" i="1" u="none" strike="noStrike" kern="0" cap="none" spc="0" normalizeH="0" baseline="0" noProof="0" dirty="0">
                <a:ln>
                  <a:noFill/>
                </a:ln>
                <a:solidFill>
                  <a:srgbClr val="404040"/>
                </a:solidFill>
                <a:effectLst/>
                <a:uLnTx/>
                <a:uFillTx/>
                <a:latin typeface="Verdana"/>
                <a:ea typeface="+mn-ea"/>
                <a:cs typeface="Verdana"/>
              </a:rPr>
              <a:t>et al. J </a:t>
            </a:r>
            <a:r>
              <a:rPr kumimoji="0" lang="de-DE" sz="600" b="0" i="1" u="none" strike="noStrike" kern="0" cap="none" spc="0" normalizeH="0" baseline="0" noProof="0" dirty="0" err="1">
                <a:ln>
                  <a:noFill/>
                </a:ln>
                <a:solidFill>
                  <a:srgbClr val="404040"/>
                </a:solidFill>
                <a:effectLst/>
                <a:uLnTx/>
                <a:uFillTx/>
                <a:latin typeface="Verdana"/>
                <a:ea typeface="+mn-ea"/>
                <a:cs typeface="Verdana"/>
              </a:rPr>
              <a:t>Clin</a:t>
            </a:r>
            <a:r>
              <a:rPr kumimoji="0" lang="de-DE" sz="600" b="0" i="1" u="none" strike="noStrike" kern="0" cap="none" spc="0" normalizeH="0" baseline="0" noProof="0" dirty="0">
                <a:ln>
                  <a:noFill/>
                </a:ln>
                <a:solidFill>
                  <a:srgbClr val="404040"/>
                </a:solidFill>
                <a:effectLst/>
                <a:uLnTx/>
                <a:uFillTx/>
                <a:latin typeface="Verdana"/>
                <a:ea typeface="+mn-ea"/>
                <a:cs typeface="Verdana"/>
              </a:rPr>
              <a:t> </a:t>
            </a:r>
            <a:r>
              <a:rPr kumimoji="0" lang="de-DE" sz="600" b="0" i="1" u="none" strike="noStrike" kern="0" cap="none" spc="0" normalizeH="0" baseline="0" noProof="0" dirty="0" err="1">
                <a:ln>
                  <a:noFill/>
                </a:ln>
                <a:solidFill>
                  <a:srgbClr val="404040"/>
                </a:solidFill>
                <a:effectLst/>
                <a:uLnTx/>
                <a:uFillTx/>
                <a:latin typeface="Verdana"/>
                <a:ea typeface="+mn-ea"/>
                <a:cs typeface="Verdana"/>
              </a:rPr>
              <a:t>Endocrinol</a:t>
            </a:r>
            <a:r>
              <a:rPr kumimoji="0" lang="de-DE" sz="600" b="0" i="1" u="none" strike="noStrike" kern="0" cap="none" spc="0" normalizeH="0" baseline="0" noProof="0" dirty="0">
                <a:ln>
                  <a:noFill/>
                </a:ln>
                <a:solidFill>
                  <a:srgbClr val="404040"/>
                </a:solidFill>
                <a:effectLst/>
                <a:uLnTx/>
                <a:uFillTx/>
                <a:latin typeface="Verdana"/>
                <a:ea typeface="+mn-ea"/>
                <a:cs typeface="Verdana"/>
              </a:rPr>
              <a:t> </a:t>
            </a:r>
            <a:r>
              <a:rPr kumimoji="0" lang="de-DE" sz="600" b="0" i="1" u="none" strike="noStrike" kern="0" cap="none" spc="0" normalizeH="0" baseline="0" noProof="0" dirty="0" err="1">
                <a:ln>
                  <a:noFill/>
                </a:ln>
                <a:solidFill>
                  <a:srgbClr val="404040"/>
                </a:solidFill>
                <a:effectLst/>
                <a:uLnTx/>
                <a:uFillTx/>
                <a:latin typeface="Verdana"/>
                <a:ea typeface="+mn-ea"/>
                <a:cs typeface="Verdana"/>
              </a:rPr>
              <a:t>Metab</a:t>
            </a:r>
            <a:r>
              <a:rPr kumimoji="0" lang="de-DE" sz="600" b="0" i="1" u="none" strike="noStrike" kern="0" cap="none" spc="0" normalizeH="0" baseline="0" noProof="0" dirty="0">
                <a:ln>
                  <a:noFill/>
                </a:ln>
                <a:solidFill>
                  <a:srgbClr val="404040"/>
                </a:solidFill>
                <a:effectLst/>
                <a:uLnTx/>
                <a:uFillTx/>
                <a:latin typeface="Verdana"/>
                <a:ea typeface="+mn-ea"/>
                <a:cs typeface="Verdana"/>
              </a:rPr>
              <a:t> </a:t>
            </a:r>
            <a:r>
              <a:rPr kumimoji="0" lang="de-DE" sz="600" b="0" i="0" u="none" strike="noStrike" kern="0" cap="none" spc="0" normalizeH="0" baseline="0" noProof="0" dirty="0">
                <a:ln>
                  <a:noFill/>
                </a:ln>
                <a:solidFill>
                  <a:srgbClr val="404040"/>
                </a:solidFill>
                <a:effectLst/>
                <a:uLnTx/>
                <a:uFillTx/>
                <a:latin typeface="Verdana"/>
                <a:ea typeface="+mn-ea"/>
                <a:cs typeface="Verdana"/>
              </a:rPr>
              <a:t>2000; 85: 4491</a:t>
            </a:r>
            <a:r>
              <a:rPr lang="de-DE" sz="600" dirty="0">
                <a:solidFill>
                  <a:srgbClr val="404040"/>
                </a:solidFill>
                <a:ea typeface="Arial"/>
                <a:cs typeface="Arial"/>
              </a:rPr>
              <a:t>–</a:t>
            </a:r>
            <a:r>
              <a:rPr kumimoji="0" lang="de-DE" sz="600" b="0" i="0" u="none" strike="noStrike" kern="0" cap="none" spc="0" normalizeH="0" baseline="0" noProof="0" dirty="0">
                <a:ln>
                  <a:noFill/>
                </a:ln>
                <a:solidFill>
                  <a:srgbClr val="404040"/>
                </a:solidFill>
                <a:effectLst/>
                <a:uLnTx/>
                <a:uFillTx/>
                <a:latin typeface="Verdana"/>
                <a:ea typeface="+mn-ea"/>
                <a:cs typeface="Verdana"/>
              </a:rPr>
              <a:t>9</a:t>
            </a:r>
            <a:r>
              <a:rPr kumimoji="0" lang="da-DK" sz="600" b="0" i="0" u="none" strike="noStrike" kern="1200" cap="none" spc="-10" normalizeH="0" baseline="0" noProof="0" dirty="0">
                <a:ln>
                  <a:noFill/>
                </a:ln>
                <a:solidFill>
                  <a:srgbClr val="404040"/>
                </a:solidFill>
                <a:effectLst/>
                <a:uLnTx/>
                <a:uFillTx/>
                <a:latin typeface="Verdana"/>
                <a:ea typeface="+mn-ea"/>
                <a:cs typeface="Verdana"/>
              </a:rPr>
              <a:t>. </a:t>
            </a:r>
            <a:r>
              <a:rPr kumimoji="0" lang="da-DK" sz="600" b="1" i="0" u="none" strike="noStrike" kern="1200" cap="none" spc="-10" normalizeH="0" baseline="0" noProof="0" dirty="0">
                <a:ln>
                  <a:noFill/>
                </a:ln>
                <a:solidFill>
                  <a:srgbClr val="404040"/>
                </a:solidFill>
                <a:effectLst/>
                <a:uLnTx/>
                <a:uFillTx/>
                <a:latin typeface="Verdana"/>
                <a:ea typeface="+mn-ea"/>
                <a:cs typeface="Verdana"/>
              </a:rPr>
              <a:t>2.</a:t>
            </a:r>
            <a:r>
              <a:rPr kumimoji="0" lang="da-DK" sz="600" b="0" i="0" u="none" strike="noStrike" kern="1200" cap="none" spc="-10" normalizeH="0" baseline="0" noProof="0" dirty="0">
                <a:ln>
                  <a:noFill/>
                </a:ln>
                <a:solidFill>
                  <a:srgbClr val="404040"/>
                </a:solidFill>
                <a:effectLst/>
                <a:uLnTx/>
                <a:uFillTx/>
                <a:latin typeface="Verdana"/>
                <a:ea typeface="+mn-ea"/>
                <a:cs typeface="Verdana"/>
              </a:rPr>
              <a:t> Meier JJ </a:t>
            </a:r>
            <a:r>
              <a:rPr kumimoji="0" lang="da-DK" sz="600" b="0" i="1" u="none" strike="noStrike" kern="1200" cap="none" spc="-10" normalizeH="0" baseline="0" noProof="0" dirty="0">
                <a:ln>
                  <a:noFill/>
                </a:ln>
                <a:solidFill>
                  <a:srgbClr val="404040"/>
                </a:solidFill>
                <a:effectLst/>
                <a:uLnTx/>
                <a:uFillTx/>
                <a:latin typeface="Verdana"/>
                <a:ea typeface="+mn-ea"/>
                <a:cs typeface="Verdana"/>
              </a:rPr>
              <a:t>et al. Diabetes </a:t>
            </a:r>
            <a:r>
              <a:rPr kumimoji="0" lang="da-DK" sz="600" b="0" i="0" u="none" strike="noStrike" kern="1200" cap="none" spc="-10" normalizeH="0" baseline="0" noProof="0" dirty="0">
                <a:ln>
                  <a:noFill/>
                </a:ln>
                <a:solidFill>
                  <a:srgbClr val="404040"/>
                </a:solidFill>
                <a:effectLst/>
                <a:uLnTx/>
                <a:uFillTx/>
                <a:latin typeface="Verdana"/>
                <a:ea typeface="+mn-ea"/>
                <a:cs typeface="Verdana"/>
              </a:rPr>
              <a:t>2006; 55 1051</a:t>
            </a:r>
            <a:r>
              <a:rPr lang="de-DE" sz="600" dirty="0">
                <a:solidFill>
                  <a:srgbClr val="404040"/>
                </a:solidFill>
                <a:ea typeface="Arial"/>
                <a:cs typeface="Arial"/>
              </a:rPr>
              <a:t>–</a:t>
            </a:r>
            <a:r>
              <a:rPr kumimoji="0" lang="da-DK" sz="600" b="0" i="0" u="none" strike="noStrike" kern="1200" cap="none" spc="-10" normalizeH="0" baseline="0" noProof="0" dirty="0">
                <a:ln>
                  <a:noFill/>
                </a:ln>
                <a:solidFill>
                  <a:srgbClr val="404040"/>
                </a:solidFill>
                <a:effectLst/>
                <a:uLnTx/>
                <a:uFillTx/>
                <a:latin typeface="Verdana"/>
                <a:ea typeface="+mn-ea"/>
                <a:cs typeface="Verdana"/>
              </a:rPr>
              <a:t>6. </a:t>
            </a:r>
            <a:r>
              <a:rPr kumimoji="0" lang="da-DK" sz="600" b="1" i="0" u="none" strike="noStrike" kern="1200" cap="none" spc="-10" normalizeH="0" baseline="0" noProof="0" dirty="0">
                <a:ln>
                  <a:noFill/>
                </a:ln>
                <a:solidFill>
                  <a:srgbClr val="404040"/>
                </a:solidFill>
                <a:effectLst/>
                <a:uLnTx/>
                <a:uFillTx/>
                <a:latin typeface="Verdana"/>
                <a:ea typeface="+mn-ea"/>
                <a:cs typeface="Verdana"/>
              </a:rPr>
              <a:t>3.</a:t>
            </a:r>
            <a:r>
              <a:rPr kumimoji="0" lang="da-DK" sz="600" b="0" i="0" u="none" strike="noStrike" kern="1200" cap="none" spc="-10" normalizeH="0" baseline="0" noProof="0" dirty="0">
                <a:ln>
                  <a:noFill/>
                </a:ln>
                <a:solidFill>
                  <a:srgbClr val="404040"/>
                </a:solidFill>
                <a:effectLst/>
                <a:uLnTx/>
                <a:uFillTx/>
                <a:latin typeface="Verdana"/>
                <a:ea typeface="+mn-ea"/>
                <a:cs typeface="Verdana"/>
              </a:rPr>
              <a:t> Meier JJ </a:t>
            </a:r>
            <a:r>
              <a:rPr kumimoji="0" lang="da-DK" sz="600" b="0" i="1" u="none" strike="noStrike" kern="1200" cap="none" spc="-10" normalizeH="0" baseline="0" noProof="0" dirty="0">
                <a:ln>
                  <a:noFill/>
                </a:ln>
                <a:solidFill>
                  <a:srgbClr val="404040"/>
                </a:solidFill>
                <a:effectLst/>
                <a:uLnTx/>
                <a:uFillTx/>
                <a:latin typeface="Verdana"/>
                <a:ea typeface="+mn-ea"/>
                <a:cs typeface="Verdana"/>
              </a:rPr>
              <a:t>et al. Diabetes </a:t>
            </a:r>
            <a:r>
              <a:rPr kumimoji="0" lang="da-DK" sz="600" b="0" i="0" u="none" strike="noStrike" kern="1200" cap="none" spc="-10" normalizeH="0" baseline="0" noProof="0" dirty="0">
                <a:ln>
                  <a:noFill/>
                </a:ln>
                <a:solidFill>
                  <a:srgbClr val="404040"/>
                </a:solidFill>
                <a:effectLst/>
                <a:uLnTx/>
                <a:uFillTx/>
                <a:latin typeface="Verdana"/>
                <a:ea typeface="+mn-ea"/>
                <a:cs typeface="Verdana"/>
              </a:rPr>
              <a:t>2005; 54: 1649</a:t>
            </a:r>
            <a:r>
              <a:rPr lang="de-DE" sz="600" dirty="0">
                <a:solidFill>
                  <a:srgbClr val="404040"/>
                </a:solidFill>
                <a:ea typeface="Arial"/>
                <a:cs typeface="Arial"/>
              </a:rPr>
              <a:t>–</a:t>
            </a:r>
            <a:r>
              <a:rPr kumimoji="0" lang="da-DK" sz="600" b="0" i="0" u="none" strike="noStrike" kern="1200" cap="none" spc="-10" normalizeH="0" baseline="0" noProof="0" dirty="0">
                <a:ln>
                  <a:noFill/>
                </a:ln>
                <a:solidFill>
                  <a:srgbClr val="404040"/>
                </a:solidFill>
                <a:effectLst/>
                <a:uLnTx/>
                <a:uFillTx/>
                <a:latin typeface="Verdana"/>
                <a:ea typeface="+mn-ea"/>
                <a:cs typeface="Verdana"/>
              </a:rPr>
              <a:t>56. </a:t>
            </a:r>
            <a:r>
              <a:rPr kumimoji="0" lang="da-DK" sz="600" b="1" i="0" u="none" strike="noStrike" kern="1200" cap="none" spc="-10" normalizeH="0" baseline="0" noProof="0" dirty="0">
                <a:ln>
                  <a:noFill/>
                </a:ln>
                <a:solidFill>
                  <a:srgbClr val="404040"/>
                </a:solidFill>
                <a:effectLst/>
                <a:uLnTx/>
                <a:uFillTx/>
                <a:latin typeface="Verdana"/>
                <a:ea typeface="+mn-ea"/>
                <a:cs typeface="Verdana"/>
              </a:rPr>
              <a:t>4.</a:t>
            </a:r>
            <a:r>
              <a:rPr kumimoji="0" lang="da-DK" sz="600" b="0" i="0" u="none" strike="noStrike" kern="1200" cap="none" spc="-10" normalizeH="0" baseline="0" noProof="0" dirty="0">
                <a:ln>
                  <a:noFill/>
                </a:ln>
                <a:solidFill>
                  <a:srgbClr val="404040"/>
                </a:solidFill>
                <a:effectLst/>
                <a:uLnTx/>
                <a:uFillTx/>
                <a:latin typeface="Verdana"/>
                <a:ea typeface="+mn-ea"/>
                <a:cs typeface="Verdana"/>
              </a:rPr>
              <a:t> Hellman B. </a:t>
            </a:r>
            <a:r>
              <a:rPr kumimoji="0" lang="da-DK" sz="600" b="0" i="1" u="none" strike="noStrike" kern="1200" cap="none" spc="-10" normalizeH="0" baseline="0" noProof="0" dirty="0">
                <a:ln>
                  <a:noFill/>
                </a:ln>
                <a:solidFill>
                  <a:srgbClr val="404040"/>
                </a:solidFill>
                <a:effectLst/>
                <a:uLnTx/>
                <a:uFillTx/>
                <a:latin typeface="Verdana"/>
                <a:ea typeface="+mn-ea"/>
                <a:cs typeface="Verdana"/>
              </a:rPr>
              <a:t>Upsala J Med Sci </a:t>
            </a:r>
            <a:r>
              <a:rPr kumimoji="0" lang="da-DK" sz="600" b="0" i="0" u="none" strike="noStrike" kern="1200" cap="none" spc="-10" normalizeH="0" baseline="0" noProof="0" dirty="0">
                <a:ln>
                  <a:noFill/>
                </a:ln>
                <a:solidFill>
                  <a:srgbClr val="404040"/>
                </a:solidFill>
                <a:effectLst/>
                <a:uLnTx/>
                <a:uFillTx/>
                <a:latin typeface="Verdana"/>
                <a:ea typeface="+mn-ea"/>
                <a:cs typeface="Verdana"/>
              </a:rPr>
              <a:t>2009; 114: 193</a:t>
            </a:r>
            <a:r>
              <a:rPr lang="de-DE" sz="600" dirty="0">
                <a:solidFill>
                  <a:srgbClr val="404040"/>
                </a:solidFill>
                <a:ea typeface="Arial"/>
                <a:cs typeface="Arial"/>
              </a:rPr>
              <a:t>–</a:t>
            </a:r>
            <a:r>
              <a:rPr kumimoji="0" lang="da-DK" sz="600" b="0" i="0" u="none" strike="noStrike" kern="1200" cap="none" spc="-10" normalizeH="0" baseline="0" noProof="0" dirty="0">
                <a:ln>
                  <a:noFill/>
                </a:ln>
                <a:solidFill>
                  <a:srgbClr val="404040"/>
                </a:solidFill>
                <a:effectLst/>
                <a:uLnTx/>
                <a:uFillTx/>
                <a:latin typeface="Verdana"/>
                <a:ea typeface="+mn-ea"/>
                <a:cs typeface="Verdana"/>
              </a:rPr>
              <a:t>205.              </a:t>
            </a:r>
            <a:r>
              <a:rPr kumimoji="0" lang="da-DK" sz="600" b="1" i="0" u="none" strike="noStrike" kern="1200" cap="none" spc="-10" normalizeH="0" baseline="0" noProof="0" dirty="0">
                <a:ln>
                  <a:noFill/>
                </a:ln>
                <a:solidFill>
                  <a:srgbClr val="404040"/>
                </a:solidFill>
                <a:effectLst/>
                <a:uLnTx/>
                <a:uFillTx/>
                <a:latin typeface="Verdana"/>
                <a:ea typeface="+mn-ea"/>
                <a:cs typeface="Verdana"/>
              </a:rPr>
              <a:t>5.</a:t>
            </a:r>
            <a:r>
              <a:rPr kumimoji="0" lang="da-DK" sz="600" b="0" i="0" u="none" strike="noStrike" kern="1200" cap="none" spc="-10" normalizeH="0" baseline="0" noProof="0" dirty="0">
                <a:ln>
                  <a:noFill/>
                </a:ln>
                <a:solidFill>
                  <a:srgbClr val="404040"/>
                </a:solidFill>
                <a:effectLst/>
                <a:uLnTx/>
                <a:uFillTx/>
                <a:latin typeface="Verdana"/>
                <a:ea typeface="+mn-ea"/>
                <a:cs typeface="Verdana"/>
              </a:rPr>
              <a:t> Hirsch IB </a:t>
            </a:r>
            <a:r>
              <a:rPr kumimoji="0" lang="da-DK" sz="600" b="0" i="1" u="none" strike="noStrike" kern="1200" cap="none" spc="-10" normalizeH="0" baseline="0" noProof="0" dirty="0">
                <a:ln>
                  <a:noFill/>
                </a:ln>
                <a:solidFill>
                  <a:srgbClr val="404040"/>
                </a:solidFill>
                <a:effectLst/>
                <a:uLnTx/>
                <a:uFillTx/>
                <a:latin typeface="Verdana"/>
                <a:ea typeface="+mn-ea"/>
                <a:cs typeface="Verdana"/>
              </a:rPr>
              <a:t>et al. Endocr Rev </a:t>
            </a:r>
            <a:r>
              <a:rPr kumimoji="0" lang="da-DK" sz="600" b="0" i="0" u="none" strike="noStrike" kern="1200" cap="none" spc="-10" normalizeH="0" baseline="0" noProof="0" dirty="0">
                <a:ln>
                  <a:noFill/>
                </a:ln>
                <a:solidFill>
                  <a:srgbClr val="404040"/>
                </a:solidFill>
                <a:effectLst/>
                <a:uLnTx/>
                <a:uFillTx/>
                <a:latin typeface="Verdana"/>
                <a:ea typeface="+mn-ea"/>
                <a:cs typeface="Verdana"/>
              </a:rPr>
              <a:t>2020; 41: 733</a:t>
            </a:r>
            <a:r>
              <a:rPr lang="de-DE" sz="600" dirty="0">
                <a:solidFill>
                  <a:srgbClr val="404040"/>
                </a:solidFill>
                <a:ea typeface="Arial"/>
                <a:cs typeface="Arial"/>
              </a:rPr>
              <a:t>–</a:t>
            </a:r>
            <a:r>
              <a:rPr kumimoji="0" lang="da-DK" sz="600" b="0" i="0" u="none" strike="noStrike" kern="1200" cap="none" spc="-10" normalizeH="0" baseline="0" noProof="0" dirty="0">
                <a:ln>
                  <a:noFill/>
                </a:ln>
                <a:solidFill>
                  <a:srgbClr val="404040"/>
                </a:solidFill>
                <a:effectLst/>
                <a:uLnTx/>
                <a:uFillTx/>
                <a:latin typeface="Verdana"/>
                <a:ea typeface="+mn-ea"/>
                <a:cs typeface="Verdana"/>
              </a:rPr>
              <a:t>55. </a:t>
            </a:r>
            <a:r>
              <a:rPr kumimoji="0" lang="da-DK" sz="600" b="1" i="0" u="none" strike="noStrike" kern="1200" cap="none" spc="-10" normalizeH="0" baseline="0" noProof="0" dirty="0">
                <a:ln>
                  <a:noFill/>
                </a:ln>
                <a:solidFill>
                  <a:srgbClr val="404040"/>
                </a:solidFill>
                <a:effectLst/>
                <a:uLnTx/>
                <a:uFillTx/>
                <a:latin typeface="Verdana"/>
                <a:ea typeface="+mn-ea"/>
                <a:cs typeface="Verdana"/>
              </a:rPr>
              <a:t>6.</a:t>
            </a:r>
            <a:r>
              <a:rPr kumimoji="0" lang="da-DK" sz="600" b="0" i="0" u="none" strike="noStrike" kern="1200" cap="none" spc="-10" normalizeH="0" baseline="0" noProof="0" dirty="0">
                <a:ln>
                  <a:noFill/>
                </a:ln>
                <a:solidFill>
                  <a:srgbClr val="404040"/>
                </a:solidFill>
                <a:effectLst/>
                <a:uLnTx/>
                <a:uFillTx/>
                <a:latin typeface="Verdana"/>
                <a:ea typeface="+mn-ea"/>
                <a:cs typeface="Verdana"/>
              </a:rPr>
              <a:t> Komatsu M </a:t>
            </a:r>
            <a:r>
              <a:rPr kumimoji="0" lang="da-DK" sz="600" b="0" i="1" u="none" strike="noStrike" kern="1200" cap="none" spc="-10" normalizeH="0" baseline="0" noProof="0" dirty="0">
                <a:ln>
                  <a:noFill/>
                </a:ln>
                <a:solidFill>
                  <a:srgbClr val="404040"/>
                </a:solidFill>
                <a:effectLst/>
                <a:uLnTx/>
                <a:uFillTx/>
                <a:latin typeface="Verdana"/>
                <a:ea typeface="+mn-ea"/>
                <a:cs typeface="Verdana"/>
              </a:rPr>
              <a:t>et al. J Diabetes Invest </a:t>
            </a:r>
            <a:r>
              <a:rPr kumimoji="0" lang="da-DK" sz="600" b="0" i="0" u="none" strike="noStrike" kern="1200" cap="none" spc="-10" normalizeH="0" baseline="0" noProof="0" dirty="0">
                <a:ln>
                  <a:noFill/>
                </a:ln>
                <a:solidFill>
                  <a:srgbClr val="404040"/>
                </a:solidFill>
                <a:effectLst/>
                <a:uLnTx/>
                <a:uFillTx/>
                <a:latin typeface="Verdana"/>
                <a:ea typeface="+mn-ea"/>
                <a:cs typeface="Verdana"/>
              </a:rPr>
              <a:t>2013; 4: 511–6. </a:t>
            </a:r>
            <a:r>
              <a:rPr kumimoji="0" lang="da-DK" sz="600" b="1" i="0" u="none" strike="noStrike" kern="1200" cap="none" spc="-10" normalizeH="0" baseline="0" noProof="0" dirty="0">
                <a:ln>
                  <a:noFill/>
                </a:ln>
                <a:solidFill>
                  <a:srgbClr val="404040"/>
                </a:solidFill>
                <a:effectLst/>
                <a:uLnTx/>
                <a:uFillTx/>
                <a:latin typeface="Verdana"/>
                <a:ea typeface="+mn-ea"/>
                <a:cs typeface="Verdana"/>
              </a:rPr>
              <a:t>7. </a:t>
            </a:r>
            <a:r>
              <a:rPr kumimoji="0" lang="da-DK" sz="600" b="0" i="0" u="none" strike="noStrike" kern="1200" cap="none" spc="-10" normalizeH="0" baseline="0" noProof="0" dirty="0">
                <a:ln>
                  <a:noFill/>
                </a:ln>
                <a:solidFill>
                  <a:srgbClr val="404040"/>
                </a:solidFill>
                <a:effectLst/>
                <a:uLnTx/>
                <a:uFillTx/>
                <a:latin typeface="Verdana"/>
                <a:ea typeface="+mn-ea"/>
                <a:cs typeface="Verdana"/>
              </a:rPr>
              <a:t>diabinfo: Was ist Diabetes Typ 1? Erhältlich unter </a:t>
            </a:r>
            <a:r>
              <a:rPr lang="da-DK" sz="600" spc="-10" dirty="0">
                <a:solidFill>
                  <a:srgbClr val="404040"/>
                </a:solidFill>
                <a:latin typeface="Verdana"/>
                <a:cs typeface="Verdana"/>
                <a:hlinkClick r:id="rId3">
                  <a:extLst>
                    <a:ext uri="{A12FA001-AC4F-418D-AE19-62706E023703}">
                      <ahyp:hlinkClr xmlns:ahyp="http://schemas.microsoft.com/office/drawing/2018/hyperlinkcolor" val="tx"/>
                    </a:ext>
                  </a:extLst>
                </a:hlinkClick>
              </a:rPr>
              <a:t>https://www.diabinfo.de/leben/typ-1-diabetes/grundlagen/krankheitsbild-und-symptome.html</a:t>
            </a:r>
            <a:r>
              <a:rPr lang="da-DK" sz="600" spc="-10" dirty="0">
                <a:solidFill>
                  <a:srgbClr val="404040"/>
                </a:solidFill>
                <a:latin typeface="Verdana"/>
                <a:cs typeface="Verdana"/>
              </a:rPr>
              <a:t>. Zuletzt abgerufen am 12.01.2026. </a:t>
            </a:r>
            <a:r>
              <a:rPr lang="da-DK" sz="600" b="1" spc="-10" dirty="0">
                <a:solidFill>
                  <a:srgbClr val="404040"/>
                </a:solidFill>
                <a:latin typeface="Verdana"/>
                <a:cs typeface="Verdana"/>
              </a:rPr>
              <a:t>8. </a:t>
            </a:r>
            <a:r>
              <a:rPr lang="en-US" sz="600" spc="-10" dirty="0">
                <a:solidFill>
                  <a:srgbClr val="404040"/>
                </a:solidFill>
                <a:latin typeface="Verdana"/>
                <a:cs typeface="Verdana"/>
              </a:rPr>
              <a:t>Courtney CH </a:t>
            </a:r>
            <a:r>
              <a:rPr lang="en-US" sz="600" i="1" spc="-10" dirty="0">
                <a:solidFill>
                  <a:srgbClr val="404040"/>
                </a:solidFill>
                <a:latin typeface="Verdana"/>
                <a:cs typeface="Verdana"/>
              </a:rPr>
              <a:t>et al. Metabolism </a:t>
            </a:r>
            <a:r>
              <a:rPr lang="en-US" sz="600" spc="-10" dirty="0">
                <a:solidFill>
                  <a:srgbClr val="404040"/>
                </a:solidFill>
                <a:latin typeface="Verdana"/>
                <a:cs typeface="Verdana"/>
              </a:rPr>
              <a:t>2003; 52: 1050–5</a:t>
            </a:r>
            <a:r>
              <a:rPr lang="de-DE" sz="600" dirty="0">
                <a:solidFill>
                  <a:srgbClr val="404040"/>
                </a:solidFill>
                <a:ea typeface="Arial"/>
                <a:cs typeface="Arial"/>
              </a:rPr>
              <a:t>.</a:t>
            </a:r>
            <a:endParaRPr kumimoji="0" lang="en-US" sz="600" b="0" i="0" u="none" strike="noStrike" kern="1200" cap="none" spc="0" normalizeH="0" baseline="0" noProof="0" dirty="0">
              <a:ln>
                <a:noFill/>
              </a:ln>
              <a:solidFill>
                <a:srgbClr val="404040"/>
              </a:solidFill>
              <a:effectLst/>
              <a:uLnTx/>
              <a:uFillTx/>
              <a:latin typeface="Verdana"/>
              <a:ea typeface="+mn-ea"/>
              <a:cs typeface="+mn-cs"/>
            </a:endParaRPr>
          </a:p>
        </p:txBody>
      </p:sp>
      <p:sp>
        <p:nvSpPr>
          <p:cNvPr id="21" name="Rechteck: abgerundete Ecken 20">
            <a:extLst>
              <a:ext uri="{FF2B5EF4-FFF2-40B4-BE49-F238E27FC236}">
                <a16:creationId xmlns:a16="http://schemas.microsoft.com/office/drawing/2014/main" id="{DD8CC85F-60A6-0413-E0B9-B018AB1FD0B4}"/>
              </a:ext>
            </a:extLst>
          </p:cNvPr>
          <p:cNvSpPr/>
          <p:nvPr/>
        </p:nvSpPr>
        <p:spPr>
          <a:xfrm>
            <a:off x="4819882" y="1944308"/>
            <a:ext cx="3798027" cy="1018097"/>
          </a:xfrm>
          <a:prstGeom prst="roundRect">
            <a:avLst>
              <a:gd name="adj" fmla="val 1698"/>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de-DE" sz="1100" b="1">
                <a:solidFill>
                  <a:srgbClr val="2F3651"/>
                </a:solidFill>
              </a:rPr>
              <a:t>Kontinuierliche Abgabe </a:t>
            </a:r>
            <a:r>
              <a:rPr lang="de-DE" sz="1100">
                <a:solidFill>
                  <a:srgbClr val="2F3651"/>
                </a:solidFill>
              </a:rPr>
              <a:t>(ohne Pulse) aus dem Unterhautfettgewebe in den peripheren Blutkreislauf </a:t>
            </a:r>
            <a:r>
              <a:rPr lang="de-DE" sz="1100">
                <a:solidFill>
                  <a:srgbClr val="2F3651"/>
                </a:solidFill>
                <a:sym typeface="Wingdings" panose="05000000000000000000" pitchFamily="2" charset="2"/>
              </a:rPr>
              <a:t> </a:t>
            </a:r>
            <a:r>
              <a:rPr lang="de-DE" sz="1100" b="1">
                <a:solidFill>
                  <a:srgbClr val="2F3651"/>
                </a:solidFill>
                <a:sym typeface="Wingdings" panose="05000000000000000000" pitchFamily="2" charset="2"/>
              </a:rPr>
              <a:t>gepulste Abgabe</a:t>
            </a:r>
            <a:r>
              <a:rPr lang="de-DE" sz="1100">
                <a:solidFill>
                  <a:srgbClr val="2F3651"/>
                </a:solidFill>
                <a:sym typeface="Wingdings" panose="05000000000000000000" pitchFamily="2" charset="2"/>
              </a:rPr>
              <a:t> ist </a:t>
            </a:r>
            <a:r>
              <a:rPr lang="de-DE" sz="1100" b="1">
                <a:solidFill>
                  <a:srgbClr val="2F3651"/>
                </a:solidFill>
                <a:sym typeface="Wingdings" panose="05000000000000000000" pitchFamily="2" charset="2"/>
              </a:rPr>
              <a:t>wichtig</a:t>
            </a:r>
            <a:r>
              <a:rPr lang="de-DE" sz="1100">
                <a:solidFill>
                  <a:srgbClr val="2F3651"/>
                </a:solidFill>
                <a:sym typeface="Wingdings" panose="05000000000000000000" pitchFamily="2" charset="2"/>
              </a:rPr>
              <a:t> zur </a:t>
            </a:r>
            <a:r>
              <a:rPr lang="de-DE" sz="1100" b="1">
                <a:solidFill>
                  <a:srgbClr val="2F3651"/>
                </a:solidFill>
                <a:sym typeface="Wingdings" panose="05000000000000000000" pitchFamily="2" charset="2"/>
              </a:rPr>
              <a:t>Abdeckung von Mahlzeiten</a:t>
            </a:r>
            <a:r>
              <a:rPr lang="de-DE" sz="1100" baseline="30000">
                <a:solidFill>
                  <a:srgbClr val="2F3651"/>
                </a:solidFill>
                <a:sym typeface="Wingdings" panose="05000000000000000000" pitchFamily="2" charset="2"/>
              </a:rPr>
              <a:t>2,3</a:t>
            </a:r>
            <a:r>
              <a:rPr lang="de-DE" sz="1100">
                <a:solidFill>
                  <a:srgbClr val="2F3651"/>
                </a:solidFill>
                <a:sym typeface="Wingdings" panose="05000000000000000000" pitchFamily="2" charset="2"/>
              </a:rPr>
              <a:t>, </a:t>
            </a:r>
            <a:r>
              <a:rPr lang="de-DE" sz="1100" b="1">
                <a:solidFill>
                  <a:srgbClr val="2F3651"/>
                </a:solidFill>
                <a:sym typeface="Wingdings" panose="05000000000000000000" pitchFamily="2" charset="2"/>
              </a:rPr>
              <a:t>weniger für </a:t>
            </a:r>
            <a:r>
              <a:rPr lang="de-DE" sz="1100">
                <a:solidFill>
                  <a:srgbClr val="2F3651"/>
                </a:solidFill>
                <a:sym typeface="Wingdings" panose="05000000000000000000" pitchFamily="2" charset="2"/>
              </a:rPr>
              <a:t>die Deckung der </a:t>
            </a:r>
            <a:r>
              <a:rPr lang="de-DE" sz="1100" b="1">
                <a:solidFill>
                  <a:srgbClr val="2F3651"/>
                </a:solidFill>
                <a:sym typeface="Wingdings" panose="05000000000000000000" pitchFamily="2" charset="2"/>
              </a:rPr>
              <a:t>Basalrate</a:t>
            </a:r>
            <a:r>
              <a:rPr lang="de-DE" sz="1100" baseline="30000">
                <a:solidFill>
                  <a:srgbClr val="2F3651"/>
                </a:solidFill>
                <a:sym typeface="Wingdings" panose="05000000000000000000" pitchFamily="2" charset="2"/>
              </a:rPr>
              <a:t>8</a:t>
            </a:r>
            <a:endParaRPr lang="de-DE" sz="1100" baseline="30000">
              <a:solidFill>
                <a:srgbClr val="2F3651"/>
              </a:solidFill>
            </a:endParaRPr>
          </a:p>
        </p:txBody>
      </p:sp>
      <p:sp>
        <p:nvSpPr>
          <p:cNvPr id="22" name="Rechteck: abgerundete Ecken 21">
            <a:extLst>
              <a:ext uri="{FF2B5EF4-FFF2-40B4-BE49-F238E27FC236}">
                <a16:creationId xmlns:a16="http://schemas.microsoft.com/office/drawing/2014/main" id="{B52C220D-24BB-0E1F-3A60-FF9E1CF81AAE}"/>
              </a:ext>
            </a:extLst>
          </p:cNvPr>
          <p:cNvSpPr/>
          <p:nvPr/>
        </p:nvSpPr>
        <p:spPr>
          <a:xfrm>
            <a:off x="4819881" y="3074381"/>
            <a:ext cx="3798027" cy="834977"/>
          </a:xfrm>
          <a:prstGeom prst="roundRect">
            <a:avLst>
              <a:gd name="adj" fmla="val 1698"/>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de-DE" sz="1100" b="1">
                <a:solidFill>
                  <a:srgbClr val="2F3651"/>
                </a:solidFill>
              </a:rPr>
              <a:t>Keine unmittelbare Suppression der Glukagon-Ausschüttung und der </a:t>
            </a:r>
            <a:r>
              <a:rPr lang="de-DE" sz="1100" b="1" err="1">
                <a:solidFill>
                  <a:srgbClr val="2F3651"/>
                </a:solidFill>
              </a:rPr>
              <a:t>Glukoneogenese</a:t>
            </a:r>
            <a:r>
              <a:rPr lang="de-DE" sz="1100" b="1">
                <a:solidFill>
                  <a:srgbClr val="2F3651"/>
                </a:solidFill>
              </a:rPr>
              <a:t> </a:t>
            </a:r>
            <a:r>
              <a:rPr lang="de-DE" sz="1100">
                <a:solidFill>
                  <a:srgbClr val="2F3651"/>
                </a:solidFill>
                <a:sym typeface="Wingdings" panose="05000000000000000000" pitchFamily="2" charset="2"/>
              </a:rPr>
              <a:t> muss erst aus der Peripherie zur Bauchspeicheldrüse und in die Pfortader gelangen</a:t>
            </a:r>
            <a:endParaRPr lang="de-DE" sz="1100" baseline="30000">
              <a:solidFill>
                <a:srgbClr val="2F3651"/>
              </a:solidFill>
            </a:endParaRPr>
          </a:p>
        </p:txBody>
      </p:sp>
      <p:sp>
        <p:nvSpPr>
          <p:cNvPr id="23" name="Rechteck: abgerundete Ecken 22">
            <a:extLst>
              <a:ext uri="{FF2B5EF4-FFF2-40B4-BE49-F238E27FC236}">
                <a16:creationId xmlns:a16="http://schemas.microsoft.com/office/drawing/2014/main" id="{BC586BF0-249E-9D78-231B-1A213CC20E20}"/>
              </a:ext>
            </a:extLst>
          </p:cNvPr>
          <p:cNvSpPr/>
          <p:nvPr/>
        </p:nvSpPr>
        <p:spPr>
          <a:xfrm>
            <a:off x="4819881" y="4015550"/>
            <a:ext cx="3798027" cy="540167"/>
          </a:xfrm>
          <a:prstGeom prst="roundRect">
            <a:avLst>
              <a:gd name="adj" fmla="val 1698"/>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de-DE" sz="1100" b="1">
                <a:solidFill>
                  <a:srgbClr val="2F3651"/>
                </a:solidFill>
              </a:rPr>
              <a:t>Verzögerte Wirkung </a:t>
            </a:r>
            <a:r>
              <a:rPr lang="de-DE" sz="1100">
                <a:solidFill>
                  <a:srgbClr val="2F3651"/>
                </a:solidFill>
              </a:rPr>
              <a:t>(auch bei ultrakurzwirk-</a:t>
            </a:r>
            <a:r>
              <a:rPr lang="de-DE" sz="1100" err="1">
                <a:solidFill>
                  <a:srgbClr val="2F3651"/>
                </a:solidFill>
              </a:rPr>
              <a:t>samem</a:t>
            </a:r>
            <a:r>
              <a:rPr lang="de-DE" sz="1100">
                <a:solidFill>
                  <a:srgbClr val="2F3651"/>
                </a:solidFill>
              </a:rPr>
              <a:t> Insulin) </a:t>
            </a:r>
            <a:r>
              <a:rPr lang="de-DE" sz="1100">
                <a:solidFill>
                  <a:srgbClr val="2F3651"/>
                </a:solidFill>
                <a:sym typeface="Wingdings" panose="05000000000000000000" pitchFamily="2" charset="2"/>
              </a:rPr>
              <a:t> birgt </a:t>
            </a:r>
            <a:r>
              <a:rPr lang="de-DE" sz="1100" b="1" err="1">
                <a:solidFill>
                  <a:srgbClr val="2F3651"/>
                </a:solidFill>
                <a:sym typeface="Wingdings" panose="05000000000000000000" pitchFamily="2" charset="2"/>
              </a:rPr>
              <a:t>Hypoglykämierisiko</a:t>
            </a:r>
            <a:endParaRPr lang="de-DE" sz="1100" b="1" baseline="30000">
              <a:solidFill>
                <a:srgbClr val="2F3651"/>
              </a:solidFill>
            </a:endParaRPr>
          </a:p>
        </p:txBody>
      </p:sp>
    </p:spTree>
    <p:extLst>
      <p:ext uri="{BB962C8B-B14F-4D97-AF65-F5344CB8AC3E}">
        <p14:creationId xmlns:p14="http://schemas.microsoft.com/office/powerpoint/2010/main" val="2273017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9">
            <a:extLst>
              <a:ext uri="{FF2B5EF4-FFF2-40B4-BE49-F238E27FC236}">
                <a16:creationId xmlns:a16="http://schemas.microsoft.com/office/drawing/2014/main" id="{9EB80E1D-0709-6064-C396-AADFA8217773}"/>
              </a:ext>
            </a:extLst>
          </p:cNvPr>
          <p:cNvSpPr txBox="1">
            <a:spLocks/>
          </p:cNvSpPr>
          <p:nvPr/>
        </p:nvSpPr>
        <p:spPr>
          <a:xfrm>
            <a:off x="314409" y="114245"/>
            <a:ext cx="830018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Betazellfunktion und Time in Range (TIR)</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7" name="TextBox 3037">
            <a:extLst>
              <a:ext uri="{FF2B5EF4-FFF2-40B4-BE49-F238E27FC236}">
                <a16:creationId xmlns:a16="http://schemas.microsoft.com/office/drawing/2014/main" id="{78D4EB4A-8D0C-8B5F-9D97-E59CA00FC621}"/>
              </a:ext>
            </a:extLst>
          </p:cNvPr>
          <p:cNvSpPr txBox="1"/>
          <p:nvPr/>
        </p:nvSpPr>
        <p:spPr>
          <a:xfrm>
            <a:off x="314409" y="4937798"/>
            <a:ext cx="8449664" cy="184666"/>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1" i="0" u="none" strike="noStrike" kern="1200" cap="none" spc="0" normalizeH="0" baseline="0" noProof="0" dirty="0">
                <a:ln>
                  <a:noFill/>
                </a:ln>
                <a:solidFill>
                  <a:srgbClr val="404040"/>
                </a:solidFill>
                <a:effectLst/>
                <a:uLnTx/>
                <a:uFillTx/>
                <a:latin typeface="Verdana"/>
                <a:ea typeface="+mn-ea"/>
                <a:cs typeface="+mn-cs"/>
              </a:rPr>
              <a:t>.</a:t>
            </a:r>
            <a:r>
              <a:rPr kumimoji="0" lang="da-DK" sz="600" b="0" i="0" u="none" strike="noStrike" kern="1200" cap="none" spc="0" normalizeH="0" baseline="0" noProof="0" dirty="0">
                <a:ln>
                  <a:noFill/>
                </a:ln>
                <a:solidFill>
                  <a:srgbClr val="404040"/>
                </a:solidFill>
                <a:effectLst/>
                <a:uLnTx/>
                <a:uFillTx/>
                <a:latin typeface="Verdana"/>
                <a:ea typeface="+mn-ea"/>
                <a:cs typeface="+mn-cs"/>
              </a:rPr>
              <a:t> </a:t>
            </a:r>
            <a:r>
              <a:rPr kumimoji="0" lang="de-DE" sz="600" b="0" i="0" u="none" strike="noStrike" kern="0" cap="none" spc="0" normalizeH="0" baseline="0" noProof="0" dirty="0" err="1">
                <a:ln>
                  <a:noFill/>
                </a:ln>
                <a:solidFill>
                  <a:srgbClr val="404040"/>
                </a:solidFill>
                <a:effectLst/>
                <a:uLnTx/>
                <a:uFillTx/>
                <a:latin typeface="Verdana"/>
                <a:ea typeface="+mn-ea"/>
                <a:cs typeface="Verdana"/>
              </a:rPr>
              <a:t>Rickels</a:t>
            </a:r>
            <a:r>
              <a:rPr kumimoji="0" lang="de-DE" sz="600" b="0" i="0" u="none" strike="noStrike" kern="0" cap="none" spc="-11" normalizeH="0" baseline="0" noProof="0" dirty="0">
                <a:ln>
                  <a:noFill/>
                </a:ln>
                <a:solidFill>
                  <a:srgbClr val="404040"/>
                </a:solidFill>
                <a:effectLst/>
                <a:uLnTx/>
                <a:uFillTx/>
                <a:latin typeface="Verdana"/>
                <a:ea typeface="+mn-ea"/>
                <a:cs typeface="Verdana"/>
              </a:rPr>
              <a:t> </a:t>
            </a:r>
            <a:r>
              <a:rPr kumimoji="0" lang="de-DE" sz="600" b="0" i="0" u="none" strike="noStrike" kern="0" cap="none" spc="0" normalizeH="0" baseline="0" noProof="0" dirty="0">
                <a:ln>
                  <a:noFill/>
                </a:ln>
                <a:solidFill>
                  <a:srgbClr val="404040"/>
                </a:solidFill>
                <a:effectLst/>
                <a:uLnTx/>
                <a:uFillTx/>
                <a:latin typeface="Verdana"/>
                <a:ea typeface="+mn-ea"/>
                <a:cs typeface="Verdana"/>
              </a:rPr>
              <a:t>MR</a:t>
            </a:r>
            <a:r>
              <a:rPr kumimoji="0" lang="de-DE" sz="600" b="0" i="0" u="none" strike="noStrike" kern="0" cap="none" spc="-19" normalizeH="0" baseline="0" noProof="0" dirty="0">
                <a:ln>
                  <a:noFill/>
                </a:ln>
                <a:solidFill>
                  <a:srgbClr val="404040"/>
                </a:solidFill>
                <a:effectLst/>
                <a:uLnTx/>
                <a:uFillTx/>
                <a:latin typeface="Verdana"/>
                <a:ea typeface="+mn-ea"/>
                <a:cs typeface="Verdana"/>
              </a:rPr>
              <a:t> </a:t>
            </a:r>
            <a:r>
              <a:rPr kumimoji="0" lang="de-DE" sz="600" b="0" i="1" u="none" strike="noStrike" kern="0" cap="none" spc="0" normalizeH="0" baseline="0" noProof="0" dirty="0">
                <a:ln>
                  <a:noFill/>
                </a:ln>
                <a:solidFill>
                  <a:srgbClr val="404040"/>
                </a:solidFill>
                <a:effectLst/>
                <a:uLnTx/>
                <a:uFillTx/>
                <a:latin typeface="Verdana"/>
                <a:ea typeface="+mn-ea"/>
                <a:cs typeface="Verdana"/>
              </a:rPr>
              <a:t>et</a:t>
            </a:r>
            <a:r>
              <a:rPr kumimoji="0" lang="de-DE" sz="600" b="0" i="1" u="none" strike="noStrike" kern="0" cap="none" spc="4" normalizeH="0" baseline="0" noProof="0" dirty="0">
                <a:ln>
                  <a:noFill/>
                </a:ln>
                <a:solidFill>
                  <a:srgbClr val="404040"/>
                </a:solidFill>
                <a:effectLst/>
                <a:uLnTx/>
                <a:uFillTx/>
                <a:latin typeface="Verdana"/>
                <a:ea typeface="+mn-ea"/>
                <a:cs typeface="Verdana"/>
              </a:rPr>
              <a:t> </a:t>
            </a:r>
            <a:r>
              <a:rPr kumimoji="0" lang="de-DE" sz="600" b="0" i="1" u="none" strike="noStrike" kern="0" cap="none" spc="0" normalizeH="0" baseline="0" noProof="0" dirty="0">
                <a:ln>
                  <a:noFill/>
                </a:ln>
                <a:solidFill>
                  <a:srgbClr val="404040"/>
                </a:solidFill>
                <a:effectLst/>
                <a:uLnTx/>
                <a:uFillTx/>
                <a:latin typeface="Verdana"/>
                <a:ea typeface="+mn-ea"/>
                <a:cs typeface="Verdana"/>
              </a:rPr>
              <a:t>al.</a:t>
            </a:r>
            <a:r>
              <a:rPr kumimoji="0" lang="de-DE" sz="600" b="0" i="1" u="none" strike="noStrike" kern="0" cap="none" spc="-15" normalizeH="0" baseline="0" noProof="0" dirty="0">
                <a:ln>
                  <a:noFill/>
                </a:ln>
                <a:solidFill>
                  <a:srgbClr val="404040"/>
                </a:solidFill>
                <a:effectLst/>
                <a:uLnTx/>
                <a:uFillTx/>
                <a:latin typeface="Verdana"/>
                <a:ea typeface="+mn-ea"/>
                <a:cs typeface="Verdana"/>
              </a:rPr>
              <a:t> </a:t>
            </a:r>
            <a:r>
              <a:rPr kumimoji="0" lang="de-DE" sz="600" b="0" i="1" u="none" strike="noStrike" kern="0" cap="none" spc="0" normalizeH="0" baseline="0" noProof="0" dirty="0">
                <a:ln>
                  <a:noFill/>
                </a:ln>
                <a:solidFill>
                  <a:srgbClr val="404040"/>
                </a:solidFill>
                <a:effectLst/>
                <a:uLnTx/>
                <a:uFillTx/>
                <a:latin typeface="Verdana"/>
                <a:ea typeface="+mn-ea"/>
                <a:cs typeface="Verdana"/>
              </a:rPr>
              <a:t>J</a:t>
            </a:r>
            <a:r>
              <a:rPr kumimoji="0" lang="de-DE" sz="600" b="0" i="1" u="none" strike="noStrike" kern="0" cap="none" spc="-15" normalizeH="0" baseline="0" noProof="0" dirty="0">
                <a:ln>
                  <a:noFill/>
                </a:ln>
                <a:solidFill>
                  <a:srgbClr val="404040"/>
                </a:solidFill>
                <a:effectLst/>
                <a:uLnTx/>
                <a:uFillTx/>
                <a:latin typeface="Verdana"/>
                <a:ea typeface="+mn-ea"/>
                <a:cs typeface="Verdana"/>
              </a:rPr>
              <a:t> </a:t>
            </a:r>
            <a:r>
              <a:rPr kumimoji="0" lang="de-DE" sz="600" b="0" i="1" u="none" strike="noStrike" kern="0" cap="none" spc="0" normalizeH="0" baseline="0" noProof="0" dirty="0" err="1">
                <a:ln>
                  <a:noFill/>
                </a:ln>
                <a:solidFill>
                  <a:srgbClr val="404040"/>
                </a:solidFill>
                <a:effectLst/>
                <a:uLnTx/>
                <a:uFillTx/>
                <a:latin typeface="Verdana"/>
                <a:ea typeface="+mn-ea"/>
                <a:cs typeface="Verdana"/>
              </a:rPr>
              <a:t>Clin</a:t>
            </a:r>
            <a:r>
              <a:rPr kumimoji="0" lang="de-DE" sz="600" b="0" i="1" u="none" strike="noStrike" kern="0" cap="none" spc="-11" normalizeH="0" baseline="0" noProof="0" dirty="0">
                <a:ln>
                  <a:noFill/>
                </a:ln>
                <a:solidFill>
                  <a:srgbClr val="404040"/>
                </a:solidFill>
                <a:effectLst/>
                <a:uLnTx/>
                <a:uFillTx/>
                <a:latin typeface="Verdana"/>
                <a:ea typeface="+mn-ea"/>
                <a:cs typeface="Verdana"/>
              </a:rPr>
              <a:t> </a:t>
            </a:r>
            <a:r>
              <a:rPr kumimoji="0" lang="de-DE" sz="600" b="0" i="1" u="none" strike="noStrike" kern="0" cap="none" spc="0" normalizeH="0" baseline="0" noProof="0" dirty="0" err="1">
                <a:ln>
                  <a:noFill/>
                </a:ln>
                <a:solidFill>
                  <a:srgbClr val="404040"/>
                </a:solidFill>
                <a:effectLst/>
                <a:uLnTx/>
                <a:uFillTx/>
                <a:latin typeface="Verdana"/>
                <a:ea typeface="+mn-ea"/>
                <a:cs typeface="Verdana"/>
              </a:rPr>
              <a:t>Invest</a:t>
            </a:r>
            <a:r>
              <a:rPr kumimoji="0" lang="de-DE" sz="600" b="0" i="0" u="none" strike="noStrike" kern="0" cap="none" spc="4" normalizeH="0" baseline="0" noProof="0" dirty="0">
                <a:ln>
                  <a:noFill/>
                </a:ln>
                <a:solidFill>
                  <a:srgbClr val="404040"/>
                </a:solidFill>
                <a:effectLst/>
                <a:uLnTx/>
                <a:uFillTx/>
                <a:latin typeface="Verdana"/>
                <a:ea typeface="+mn-ea"/>
                <a:cs typeface="Verdana"/>
              </a:rPr>
              <a:t> </a:t>
            </a:r>
            <a:r>
              <a:rPr kumimoji="0" lang="de-DE" sz="600" b="0" i="0" u="none" strike="noStrike" kern="0" cap="none" spc="-8" normalizeH="0" baseline="0" noProof="0" dirty="0">
                <a:ln>
                  <a:noFill/>
                </a:ln>
                <a:solidFill>
                  <a:srgbClr val="404040"/>
                </a:solidFill>
                <a:effectLst/>
                <a:uLnTx/>
                <a:uFillTx/>
                <a:latin typeface="Verdana"/>
                <a:ea typeface="+mn-ea"/>
                <a:cs typeface="Verdana"/>
              </a:rPr>
              <a:t>2020; 130: 1850</a:t>
            </a:r>
            <a:r>
              <a:rPr kumimoji="0" lang="da-DK" sz="600" b="0" i="0" u="none" strike="noStrike" kern="1200" cap="none" spc="-10" normalizeH="0" baseline="0" noProof="0" dirty="0">
                <a:ln>
                  <a:noFill/>
                </a:ln>
                <a:solidFill>
                  <a:srgbClr val="404040"/>
                </a:solidFill>
                <a:effectLst/>
                <a:uLnTx/>
                <a:uFillTx/>
                <a:latin typeface="Verdana"/>
                <a:ea typeface="+mn-ea"/>
                <a:cs typeface="Verdana"/>
              </a:rPr>
              <a:t>–</a:t>
            </a:r>
            <a:r>
              <a:rPr kumimoji="0" lang="de-DE" sz="600" b="0" i="0" u="none" strike="noStrike" kern="0" cap="none" spc="-15" normalizeH="0" baseline="0" noProof="0" dirty="0">
                <a:ln>
                  <a:noFill/>
                </a:ln>
                <a:solidFill>
                  <a:srgbClr val="404040"/>
                </a:solidFill>
                <a:effectLst/>
                <a:uLnTx/>
                <a:uFillTx/>
                <a:latin typeface="Verdana"/>
                <a:ea typeface="+mn-ea"/>
                <a:cs typeface="Verdana"/>
              </a:rPr>
              <a:t>62</a:t>
            </a:r>
            <a:r>
              <a:rPr kumimoji="0" lang="da-DK" sz="600" b="0" i="0" u="none" strike="noStrike" kern="1200" cap="none" spc="-10" normalizeH="0" baseline="0" noProof="0" dirty="0">
                <a:ln>
                  <a:noFill/>
                </a:ln>
                <a:solidFill>
                  <a:srgbClr val="404040"/>
                </a:solidFill>
                <a:effectLst/>
                <a:uLnTx/>
                <a:uFillTx/>
                <a:latin typeface="Verdana"/>
                <a:ea typeface="+mn-ea"/>
                <a:cs typeface="Verdana"/>
              </a:rPr>
              <a:t>.</a:t>
            </a:r>
            <a:endParaRPr kumimoji="0" lang="en-US" sz="600" b="0" i="0" u="none" strike="noStrike" kern="1200" cap="none" spc="0" normalizeH="0" baseline="0" noProof="0" dirty="0">
              <a:ln>
                <a:noFill/>
              </a:ln>
              <a:solidFill>
                <a:srgbClr val="404040"/>
              </a:solidFill>
              <a:effectLst/>
              <a:uLnTx/>
              <a:uFillTx/>
              <a:latin typeface="Verdana"/>
              <a:ea typeface="+mn-ea"/>
              <a:cs typeface="+mn-cs"/>
            </a:endParaRPr>
          </a:p>
        </p:txBody>
      </p:sp>
      <p:sp>
        <p:nvSpPr>
          <p:cNvPr id="8" name="TextBox 28">
            <a:extLst>
              <a:ext uri="{FF2B5EF4-FFF2-40B4-BE49-F238E27FC236}">
                <a16:creationId xmlns:a16="http://schemas.microsoft.com/office/drawing/2014/main" id="{DCE22108-1B5F-7450-B004-D4FADC9DD852}"/>
              </a:ext>
            </a:extLst>
          </p:cNvPr>
          <p:cNvSpPr txBox="1"/>
          <p:nvPr/>
        </p:nvSpPr>
        <p:spPr>
          <a:xfrm>
            <a:off x="314409" y="4595418"/>
            <a:ext cx="8300182" cy="369332"/>
          </a:xfrm>
          <a:prstGeom prst="rect">
            <a:avLst/>
          </a:prstGeom>
          <a:noFill/>
          <a:ln w="9525" cap="flat" cmpd="sng" algn="ctr">
            <a:noFill/>
            <a:prstDash val="solid"/>
            <a:round/>
            <a:headEnd type="none" w="med" len="med"/>
            <a:tailEnd type="none" w="med" len="med"/>
          </a:ln>
        </p:spPr>
        <p:txBody>
          <a:bodyPr wrap="square" anchor="b">
            <a:spAutoFit/>
          </a:bodyPr>
          <a:lstStyle/>
          <a:p>
            <a:pPr lvl="0" defTabSz="514337">
              <a:spcAft>
                <a:spcPts val="338"/>
              </a:spcAft>
              <a:defRPr/>
            </a:pPr>
            <a:r>
              <a:rPr lang="de-DE" sz="600" dirty="0">
                <a:solidFill>
                  <a:srgbClr val="404040"/>
                </a:solidFill>
                <a:ea typeface="Arial"/>
                <a:cs typeface="Arial"/>
              </a:rPr>
              <a:t>Abbildung modifiziert nach </a:t>
            </a:r>
            <a:r>
              <a:rPr lang="de-DE" sz="600" dirty="0" err="1">
                <a:solidFill>
                  <a:srgbClr val="404040"/>
                </a:solidFill>
                <a:ea typeface="Arial"/>
                <a:cs typeface="Arial"/>
              </a:rPr>
              <a:t>Rickels</a:t>
            </a:r>
            <a:r>
              <a:rPr lang="de-DE" sz="600" dirty="0">
                <a:solidFill>
                  <a:srgbClr val="404040"/>
                </a:solidFill>
                <a:ea typeface="Arial"/>
                <a:cs typeface="Arial"/>
              </a:rPr>
              <a:t> MR 2020</a:t>
            </a:r>
            <a:r>
              <a:rPr lang="de-DE" sz="600" baseline="30000" dirty="0">
                <a:solidFill>
                  <a:srgbClr val="404040"/>
                </a:solidFill>
                <a:ea typeface="Arial"/>
                <a:cs typeface="Arial"/>
              </a:rPr>
              <a:t>1</a:t>
            </a:r>
            <a:r>
              <a:rPr lang="de-DE" sz="600" dirty="0">
                <a:solidFill>
                  <a:srgbClr val="404040"/>
                </a:solidFill>
                <a:ea typeface="Arial"/>
                <a:cs typeface="Arial"/>
              </a:rPr>
              <a:t>. </a:t>
            </a:r>
            <a:r>
              <a:rPr kumimoji="0" lang="de-DE" altLang="de-DE" sz="600" b="0" i="0" u="none" strike="noStrike" kern="1200" cap="none" spc="0" normalizeH="0" baseline="0" noProof="0" dirty="0">
                <a:ln>
                  <a:noFill/>
                </a:ln>
                <a:solidFill>
                  <a:srgbClr val="404040"/>
                </a:solidFill>
                <a:effectLst/>
                <a:uLnTx/>
                <a:uFillTx/>
                <a:latin typeface="Verdana"/>
                <a:ea typeface="+mn-ea"/>
                <a:cs typeface="+mn-cs"/>
              </a:rPr>
              <a:t>Die Teilnehmer waren zwischen 18 und 65 Jahre alt, bei ihnen wurde T1D im Alter von 6 Monaten und 46 Jahren diagnostiziert. Die Krankheit bestand seit mindestens 2 Jahren. Die Teilnehmer wurden nach C-Peptid kategorisiert (negativ, niedrig, mittel, hoch). C-Peptid: </a:t>
            </a:r>
            <a:r>
              <a:rPr kumimoji="0" lang="de-DE" altLang="de-DE" sz="600" b="0" i="0" u="none" strike="noStrike" kern="1200" cap="none" spc="0" normalizeH="0" baseline="0" noProof="0" dirty="0" err="1">
                <a:ln>
                  <a:noFill/>
                </a:ln>
                <a:solidFill>
                  <a:srgbClr val="404040"/>
                </a:solidFill>
                <a:effectLst/>
                <a:uLnTx/>
                <a:uFillTx/>
                <a:latin typeface="Verdana"/>
                <a:ea typeface="+mn-ea"/>
                <a:cs typeface="+mn-cs"/>
              </a:rPr>
              <a:t>Connecting</a:t>
            </a:r>
            <a:r>
              <a:rPr kumimoji="0" lang="de-DE" altLang="de-DE" sz="600" b="0" i="0" u="none" strike="noStrike" kern="1200" cap="none" spc="0" normalizeH="0" baseline="0" noProof="0" dirty="0">
                <a:ln>
                  <a:noFill/>
                </a:ln>
                <a:solidFill>
                  <a:srgbClr val="404040"/>
                </a:solidFill>
                <a:effectLst/>
                <a:uLnTx/>
                <a:uFillTx/>
                <a:latin typeface="Verdana"/>
                <a:ea typeface="+mn-ea"/>
                <a:cs typeface="+mn-cs"/>
              </a:rPr>
              <a:t> </a:t>
            </a:r>
            <a:r>
              <a:rPr kumimoji="0" lang="de-DE" altLang="de-DE" sz="600" b="0" i="0" u="none" strike="noStrike" kern="1200" cap="none" spc="0" normalizeH="0" baseline="0" noProof="0" dirty="0" err="1">
                <a:ln>
                  <a:noFill/>
                </a:ln>
                <a:solidFill>
                  <a:srgbClr val="404040"/>
                </a:solidFill>
                <a:effectLst/>
                <a:uLnTx/>
                <a:uFillTx/>
                <a:latin typeface="Verdana"/>
                <a:ea typeface="+mn-ea"/>
                <a:cs typeface="+mn-cs"/>
              </a:rPr>
              <a:t>peptide</a:t>
            </a:r>
            <a:r>
              <a:rPr kumimoji="0" lang="de-DE" altLang="de-DE" sz="600" b="0" i="0" u="none" strike="noStrike" kern="1200" cap="none" spc="0" normalizeH="0" baseline="0" noProof="0" dirty="0">
                <a:ln>
                  <a:noFill/>
                </a:ln>
                <a:solidFill>
                  <a:srgbClr val="404040"/>
                </a:solidFill>
                <a:effectLst/>
                <a:uLnTx/>
                <a:uFillTx/>
                <a:latin typeface="Verdana"/>
                <a:ea typeface="+mn-ea"/>
                <a:cs typeface="+mn-cs"/>
              </a:rPr>
              <a:t>, Verbindungspeptid; MMTT: Mischmahlzeiten-Toleranztest; TIR: Time in </a:t>
            </a:r>
            <a:r>
              <a:rPr kumimoji="0" lang="de-DE" altLang="de-DE" sz="600" b="0" i="0" u="none" strike="noStrike" kern="1200" cap="none" spc="0" normalizeH="0" baseline="0" noProof="0" dirty="0" err="1">
                <a:ln>
                  <a:noFill/>
                </a:ln>
                <a:solidFill>
                  <a:srgbClr val="404040"/>
                </a:solidFill>
                <a:effectLst/>
                <a:uLnTx/>
                <a:uFillTx/>
                <a:latin typeface="Verdana"/>
                <a:ea typeface="+mn-ea"/>
                <a:cs typeface="+mn-cs"/>
              </a:rPr>
              <a:t>range</a:t>
            </a:r>
            <a:r>
              <a:rPr kumimoji="0" lang="de-DE" altLang="de-DE" sz="600" b="0" i="0" u="none" strike="noStrike" kern="1200" cap="none" spc="0" normalizeH="0" baseline="0" noProof="0" dirty="0">
                <a:ln>
                  <a:noFill/>
                </a:ln>
                <a:solidFill>
                  <a:srgbClr val="404040"/>
                </a:solidFill>
                <a:effectLst/>
                <a:uLnTx/>
                <a:uFillTx/>
                <a:latin typeface="Verdana"/>
                <a:ea typeface="+mn-ea"/>
                <a:cs typeface="+mn-cs"/>
              </a:rPr>
              <a:t>, Zeit im Blutzucker-Zielbereich</a:t>
            </a: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T1D: Typ-1-Diabetes.</a:t>
            </a:r>
            <a:endParaRPr kumimoji="0" lang="en-US" altLang="de-DE" sz="600" b="0" i="0" u="none" strike="noStrike" kern="1200" cap="none" spc="0" normalizeH="0" baseline="30000" noProof="0" dirty="0">
              <a:ln>
                <a:noFill/>
              </a:ln>
              <a:solidFill>
                <a:srgbClr val="404040"/>
              </a:solidFill>
              <a:effectLst/>
              <a:uLnTx/>
              <a:uFillTx/>
              <a:latin typeface="Verdana"/>
              <a:ea typeface="+mn-ea"/>
              <a:cs typeface="+mn-cs"/>
            </a:endParaRPr>
          </a:p>
        </p:txBody>
      </p:sp>
      <p:grpSp>
        <p:nvGrpSpPr>
          <p:cNvPr id="6" name="Gruppieren 5">
            <a:extLst>
              <a:ext uri="{FF2B5EF4-FFF2-40B4-BE49-F238E27FC236}">
                <a16:creationId xmlns:a16="http://schemas.microsoft.com/office/drawing/2014/main" id="{FA790652-4126-654E-E27A-DBCC9A0CDA52}"/>
              </a:ext>
            </a:extLst>
          </p:cNvPr>
          <p:cNvGrpSpPr/>
          <p:nvPr/>
        </p:nvGrpSpPr>
        <p:grpSpPr>
          <a:xfrm>
            <a:off x="1280575" y="1013999"/>
            <a:ext cx="6514773" cy="3187357"/>
            <a:chOff x="797639" y="630935"/>
            <a:chExt cx="6966569" cy="3757197"/>
          </a:xfrm>
        </p:grpSpPr>
        <p:grpSp>
          <p:nvGrpSpPr>
            <p:cNvPr id="10" name="object 6">
              <a:extLst>
                <a:ext uri="{FF2B5EF4-FFF2-40B4-BE49-F238E27FC236}">
                  <a16:creationId xmlns:a16="http://schemas.microsoft.com/office/drawing/2014/main" id="{EA31E9E8-C4FB-AA7D-BD1E-1B2D94652B57}"/>
                </a:ext>
              </a:extLst>
            </p:cNvPr>
            <p:cNvGrpSpPr/>
            <p:nvPr/>
          </p:nvGrpSpPr>
          <p:grpSpPr>
            <a:xfrm>
              <a:off x="1740788" y="630935"/>
              <a:ext cx="6023420" cy="3120771"/>
              <a:chOff x="2321051" y="841247"/>
              <a:chExt cx="8031226" cy="4161028"/>
            </a:xfrm>
          </p:grpSpPr>
          <p:sp>
            <p:nvSpPr>
              <p:cNvPr id="25" name="object 7">
                <a:extLst>
                  <a:ext uri="{FF2B5EF4-FFF2-40B4-BE49-F238E27FC236}">
                    <a16:creationId xmlns:a16="http://schemas.microsoft.com/office/drawing/2014/main" id="{7FFD0B54-EE1E-4E57-5697-125D3E4528C5}"/>
                  </a:ext>
                </a:extLst>
              </p:cNvPr>
              <p:cNvSpPr/>
              <p:nvPr/>
            </p:nvSpPr>
            <p:spPr>
              <a:xfrm>
                <a:off x="2321051" y="940307"/>
                <a:ext cx="7970520" cy="3618229"/>
              </a:xfrm>
              <a:custGeom>
                <a:avLst/>
                <a:gdLst/>
                <a:ahLst/>
                <a:cxnLst/>
                <a:rect l="l" t="t" r="r" b="b"/>
                <a:pathLst>
                  <a:path w="7970520" h="3618229">
                    <a:moveTo>
                      <a:pt x="0" y="3617976"/>
                    </a:moveTo>
                    <a:lnTo>
                      <a:pt x="6022848" y="3617976"/>
                    </a:lnTo>
                  </a:path>
                  <a:path w="7970520" h="3618229">
                    <a:moveTo>
                      <a:pt x="7682484" y="3617976"/>
                    </a:moveTo>
                    <a:lnTo>
                      <a:pt x="7970520" y="3617976"/>
                    </a:lnTo>
                  </a:path>
                  <a:path w="7970520" h="3618229">
                    <a:moveTo>
                      <a:pt x="0" y="3101340"/>
                    </a:moveTo>
                    <a:lnTo>
                      <a:pt x="7970520" y="3101340"/>
                    </a:lnTo>
                  </a:path>
                  <a:path w="7970520" h="3618229">
                    <a:moveTo>
                      <a:pt x="0" y="2584704"/>
                    </a:moveTo>
                    <a:lnTo>
                      <a:pt x="7970520" y="2584704"/>
                    </a:lnTo>
                  </a:path>
                  <a:path w="7970520" h="3618229">
                    <a:moveTo>
                      <a:pt x="0" y="2068067"/>
                    </a:moveTo>
                    <a:lnTo>
                      <a:pt x="7970520" y="2068067"/>
                    </a:lnTo>
                  </a:path>
                  <a:path w="7970520" h="3618229">
                    <a:moveTo>
                      <a:pt x="0" y="1551431"/>
                    </a:moveTo>
                    <a:lnTo>
                      <a:pt x="7970520" y="1551431"/>
                    </a:lnTo>
                  </a:path>
                  <a:path w="7970520" h="3618229">
                    <a:moveTo>
                      <a:pt x="0" y="1033271"/>
                    </a:moveTo>
                    <a:lnTo>
                      <a:pt x="7970520" y="1033271"/>
                    </a:lnTo>
                  </a:path>
                  <a:path w="7970520" h="3618229">
                    <a:moveTo>
                      <a:pt x="0" y="516636"/>
                    </a:moveTo>
                    <a:lnTo>
                      <a:pt x="7970520" y="516636"/>
                    </a:lnTo>
                  </a:path>
                  <a:path w="7970520" h="3618229">
                    <a:moveTo>
                      <a:pt x="0" y="0"/>
                    </a:moveTo>
                    <a:lnTo>
                      <a:pt x="7970520" y="0"/>
                    </a:lnTo>
                  </a:path>
                </a:pathLst>
              </a:custGeom>
              <a:ln w="9525">
                <a:solidFill>
                  <a:srgbClr val="D9D9D9"/>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sp>
            <p:nvSpPr>
              <p:cNvPr id="26" name="object 8">
                <a:extLst>
                  <a:ext uri="{FF2B5EF4-FFF2-40B4-BE49-F238E27FC236}">
                    <a16:creationId xmlns:a16="http://schemas.microsoft.com/office/drawing/2014/main" id="{CB49C598-5585-4A24-4E7D-9E250499C804}"/>
                  </a:ext>
                </a:extLst>
              </p:cNvPr>
              <p:cNvSpPr/>
              <p:nvPr/>
            </p:nvSpPr>
            <p:spPr>
              <a:xfrm>
                <a:off x="2855975" y="841247"/>
                <a:ext cx="7493634" cy="2834640"/>
              </a:xfrm>
              <a:custGeom>
                <a:avLst/>
                <a:gdLst/>
                <a:ahLst/>
                <a:cxnLst/>
                <a:rect l="l" t="t" r="r" b="b"/>
                <a:pathLst>
                  <a:path w="7493634" h="2834640">
                    <a:moveTo>
                      <a:pt x="7493508" y="0"/>
                    </a:moveTo>
                    <a:lnTo>
                      <a:pt x="5419423" y="730615"/>
                    </a:lnTo>
                    <a:lnTo>
                      <a:pt x="3898362" y="1266104"/>
                    </a:lnTo>
                    <a:lnTo>
                      <a:pt x="3007106" y="1579244"/>
                    </a:lnTo>
                    <a:lnTo>
                      <a:pt x="2752899" y="1660661"/>
                    </a:lnTo>
                    <a:lnTo>
                      <a:pt x="2474976" y="1741090"/>
                    </a:lnTo>
                    <a:lnTo>
                      <a:pt x="2251154" y="1802540"/>
                    </a:lnTo>
                    <a:lnTo>
                      <a:pt x="2159254" y="1827022"/>
                    </a:lnTo>
                    <a:lnTo>
                      <a:pt x="1794684" y="1920636"/>
                    </a:lnTo>
                    <a:lnTo>
                      <a:pt x="1508654" y="1993382"/>
                    </a:lnTo>
                    <a:lnTo>
                      <a:pt x="1304289" y="2044064"/>
                    </a:lnTo>
                    <a:lnTo>
                      <a:pt x="1124710" y="2083510"/>
                    </a:lnTo>
                    <a:lnTo>
                      <a:pt x="893206" y="2131409"/>
                    </a:lnTo>
                    <a:lnTo>
                      <a:pt x="693160" y="2171830"/>
                    </a:lnTo>
                    <a:lnTo>
                      <a:pt x="607949" y="2188844"/>
                    </a:lnTo>
                    <a:lnTo>
                      <a:pt x="0" y="2284729"/>
                    </a:lnTo>
                    <a:lnTo>
                      <a:pt x="0" y="2834640"/>
                    </a:lnTo>
                    <a:lnTo>
                      <a:pt x="48770" y="2813610"/>
                    </a:lnTo>
                    <a:lnTo>
                      <a:pt x="117715" y="2787248"/>
                    </a:lnTo>
                    <a:lnTo>
                      <a:pt x="158837" y="2772334"/>
                    </a:lnTo>
                    <a:lnTo>
                      <a:pt x="203905" y="2756405"/>
                    </a:lnTo>
                    <a:lnTo>
                      <a:pt x="252553" y="2739570"/>
                    </a:lnTo>
                    <a:lnTo>
                      <a:pt x="359123" y="2703601"/>
                    </a:lnTo>
                    <a:lnTo>
                      <a:pt x="475619" y="2665278"/>
                    </a:lnTo>
                    <a:lnTo>
                      <a:pt x="599114" y="2625452"/>
                    </a:lnTo>
                    <a:lnTo>
                      <a:pt x="726678" y="2584974"/>
                    </a:lnTo>
                    <a:lnTo>
                      <a:pt x="919251" y="2524896"/>
                    </a:lnTo>
                    <a:lnTo>
                      <a:pt x="1104513" y="2468136"/>
                    </a:lnTo>
                    <a:lnTo>
                      <a:pt x="1272580" y="2417567"/>
                    </a:lnTo>
                    <a:lnTo>
                      <a:pt x="1413572" y="2376060"/>
                    </a:lnTo>
                    <a:lnTo>
                      <a:pt x="1487644" y="2354842"/>
                    </a:lnTo>
                    <a:lnTo>
                      <a:pt x="1542363" y="2339778"/>
                    </a:lnTo>
                    <a:lnTo>
                      <a:pt x="1600310" y="2326053"/>
                    </a:lnTo>
                    <a:lnTo>
                      <a:pt x="1675258" y="2308094"/>
                    </a:lnTo>
                    <a:lnTo>
                      <a:pt x="2074511" y="2208775"/>
                    </a:lnTo>
                    <a:lnTo>
                      <a:pt x="2191787" y="2180379"/>
                    </a:lnTo>
                    <a:lnTo>
                      <a:pt x="2245517" y="2167754"/>
                    </a:lnTo>
                    <a:lnTo>
                      <a:pt x="2294523" y="2156597"/>
                    </a:lnTo>
                    <a:lnTo>
                      <a:pt x="2337717" y="2147224"/>
                    </a:lnTo>
                    <a:lnTo>
                      <a:pt x="2432185" y="2129056"/>
                    </a:lnTo>
                    <a:lnTo>
                      <a:pt x="2622022" y="2094838"/>
                    </a:lnTo>
                    <a:lnTo>
                      <a:pt x="3177347" y="1997313"/>
                    </a:lnTo>
                    <a:lnTo>
                      <a:pt x="3422015" y="1955546"/>
                    </a:lnTo>
                    <a:lnTo>
                      <a:pt x="4119104" y="1849179"/>
                    </a:lnTo>
                    <a:lnTo>
                      <a:pt x="5511911" y="1638204"/>
                    </a:lnTo>
                    <a:lnTo>
                      <a:pt x="7493508" y="1338579"/>
                    </a:lnTo>
                    <a:lnTo>
                      <a:pt x="7493508" y="0"/>
                    </a:lnTo>
                    <a:close/>
                  </a:path>
                </a:pathLst>
              </a:custGeom>
              <a:solidFill>
                <a:srgbClr val="DDDDDD"/>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sp>
            <p:nvSpPr>
              <p:cNvPr id="27" name="object 9">
                <a:extLst>
                  <a:ext uri="{FF2B5EF4-FFF2-40B4-BE49-F238E27FC236}">
                    <a16:creationId xmlns:a16="http://schemas.microsoft.com/office/drawing/2014/main" id="{4238E712-0C80-E0DA-BA6C-246151AEB3C7}"/>
                  </a:ext>
                </a:extLst>
              </p:cNvPr>
              <p:cNvSpPr/>
              <p:nvPr/>
            </p:nvSpPr>
            <p:spPr>
              <a:xfrm>
                <a:off x="2856737" y="1524761"/>
                <a:ext cx="7495540" cy="1885314"/>
              </a:xfrm>
              <a:custGeom>
                <a:avLst/>
                <a:gdLst/>
                <a:ahLst/>
                <a:cxnLst/>
                <a:rect l="l" t="t" r="r" b="b"/>
                <a:pathLst>
                  <a:path w="7495540" h="1885314">
                    <a:moveTo>
                      <a:pt x="0" y="1885188"/>
                    </a:moveTo>
                    <a:lnTo>
                      <a:pt x="7495032" y="0"/>
                    </a:lnTo>
                  </a:path>
                </a:pathLst>
              </a:custGeom>
              <a:ln w="25960">
                <a:solidFill>
                  <a:srgbClr val="000000"/>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pic>
            <p:nvPicPr>
              <p:cNvPr id="28" name="object 10">
                <a:extLst>
                  <a:ext uri="{FF2B5EF4-FFF2-40B4-BE49-F238E27FC236}">
                    <a16:creationId xmlns:a16="http://schemas.microsoft.com/office/drawing/2014/main" id="{DECA9B89-EBCE-AEE2-4E57-B47FD18537B6}"/>
                  </a:ext>
                </a:extLst>
              </p:cNvPr>
              <p:cNvPicPr/>
              <p:nvPr/>
            </p:nvPicPr>
            <p:blipFill>
              <a:blip r:embed="rId3" cstate="print"/>
              <a:stretch>
                <a:fillRect/>
              </a:stretch>
            </p:blipFill>
            <p:spPr>
              <a:xfrm>
                <a:off x="3118103" y="1397507"/>
                <a:ext cx="132587" cy="132587"/>
              </a:xfrm>
              <a:prstGeom prst="rect">
                <a:avLst/>
              </a:prstGeom>
            </p:spPr>
          </p:pic>
          <p:pic>
            <p:nvPicPr>
              <p:cNvPr id="29" name="object 11">
                <a:extLst>
                  <a:ext uri="{FF2B5EF4-FFF2-40B4-BE49-F238E27FC236}">
                    <a16:creationId xmlns:a16="http://schemas.microsoft.com/office/drawing/2014/main" id="{60EC7D29-43BE-80C1-F2E1-21A7406F88A9}"/>
                  </a:ext>
                </a:extLst>
              </p:cNvPr>
              <p:cNvPicPr/>
              <p:nvPr/>
            </p:nvPicPr>
            <p:blipFill>
              <a:blip r:embed="rId3" cstate="print"/>
              <a:stretch>
                <a:fillRect/>
              </a:stretch>
            </p:blipFill>
            <p:spPr>
              <a:xfrm>
                <a:off x="3118103" y="2142744"/>
                <a:ext cx="132587" cy="132587"/>
              </a:xfrm>
              <a:prstGeom prst="rect">
                <a:avLst/>
              </a:prstGeom>
            </p:spPr>
          </p:pic>
          <p:pic>
            <p:nvPicPr>
              <p:cNvPr id="30" name="object 12">
                <a:extLst>
                  <a:ext uri="{FF2B5EF4-FFF2-40B4-BE49-F238E27FC236}">
                    <a16:creationId xmlns:a16="http://schemas.microsoft.com/office/drawing/2014/main" id="{2003A849-6049-D9CF-C261-DBEDE0D5BD2B}"/>
                  </a:ext>
                </a:extLst>
              </p:cNvPr>
              <p:cNvPicPr/>
              <p:nvPr/>
            </p:nvPicPr>
            <p:blipFill>
              <a:blip r:embed="rId4" cstate="print"/>
              <a:stretch>
                <a:fillRect/>
              </a:stretch>
            </p:blipFill>
            <p:spPr>
              <a:xfrm>
                <a:off x="3118103" y="2548127"/>
                <a:ext cx="132587" cy="134112"/>
              </a:xfrm>
              <a:prstGeom prst="rect">
                <a:avLst/>
              </a:prstGeom>
            </p:spPr>
          </p:pic>
          <p:pic>
            <p:nvPicPr>
              <p:cNvPr id="31" name="object 13">
                <a:extLst>
                  <a:ext uri="{FF2B5EF4-FFF2-40B4-BE49-F238E27FC236}">
                    <a16:creationId xmlns:a16="http://schemas.microsoft.com/office/drawing/2014/main" id="{B4F1C37F-A1F9-11DD-E7CC-54721CC9E05F}"/>
                  </a:ext>
                </a:extLst>
              </p:cNvPr>
              <p:cNvPicPr/>
              <p:nvPr/>
            </p:nvPicPr>
            <p:blipFill>
              <a:blip r:embed="rId4" cstate="print"/>
              <a:stretch>
                <a:fillRect/>
              </a:stretch>
            </p:blipFill>
            <p:spPr>
              <a:xfrm>
                <a:off x="3118103" y="2720340"/>
                <a:ext cx="132587" cy="134112"/>
              </a:xfrm>
              <a:prstGeom prst="rect">
                <a:avLst/>
              </a:prstGeom>
            </p:spPr>
          </p:pic>
          <p:sp>
            <p:nvSpPr>
              <p:cNvPr id="32" name="object 14">
                <a:extLst>
                  <a:ext uri="{FF2B5EF4-FFF2-40B4-BE49-F238E27FC236}">
                    <a16:creationId xmlns:a16="http://schemas.microsoft.com/office/drawing/2014/main" id="{F161998C-6444-089A-F810-F2B5FA53421B}"/>
                  </a:ext>
                </a:extLst>
              </p:cNvPr>
              <p:cNvSpPr/>
              <p:nvPr/>
            </p:nvSpPr>
            <p:spPr>
              <a:xfrm>
                <a:off x="3118104" y="2968751"/>
                <a:ext cx="182880" cy="1173480"/>
              </a:xfrm>
              <a:custGeom>
                <a:avLst/>
                <a:gdLst/>
                <a:ahLst/>
                <a:cxnLst/>
                <a:rect l="l" t="t" r="r" b="b"/>
                <a:pathLst>
                  <a:path w="182879" h="1173479">
                    <a:moveTo>
                      <a:pt x="132588" y="862584"/>
                    </a:moveTo>
                    <a:lnTo>
                      <a:pt x="127368" y="836472"/>
                    </a:lnTo>
                    <a:lnTo>
                      <a:pt x="113157" y="815162"/>
                    </a:lnTo>
                    <a:lnTo>
                      <a:pt x="92075" y="800798"/>
                    </a:lnTo>
                    <a:lnTo>
                      <a:pt x="66294" y="795528"/>
                    </a:lnTo>
                    <a:lnTo>
                      <a:pt x="40500" y="800798"/>
                    </a:lnTo>
                    <a:lnTo>
                      <a:pt x="19431" y="815149"/>
                    </a:lnTo>
                    <a:lnTo>
                      <a:pt x="5207" y="836472"/>
                    </a:lnTo>
                    <a:lnTo>
                      <a:pt x="0" y="862584"/>
                    </a:lnTo>
                    <a:lnTo>
                      <a:pt x="5207" y="888707"/>
                    </a:lnTo>
                    <a:lnTo>
                      <a:pt x="19431" y="910018"/>
                    </a:lnTo>
                    <a:lnTo>
                      <a:pt x="40500" y="924382"/>
                    </a:lnTo>
                    <a:lnTo>
                      <a:pt x="55029" y="927354"/>
                    </a:lnTo>
                    <a:lnTo>
                      <a:pt x="40500" y="930287"/>
                    </a:lnTo>
                    <a:lnTo>
                      <a:pt x="19431" y="944499"/>
                    </a:lnTo>
                    <a:lnTo>
                      <a:pt x="5207" y="965581"/>
                    </a:lnTo>
                    <a:lnTo>
                      <a:pt x="0" y="991362"/>
                    </a:lnTo>
                    <a:lnTo>
                      <a:pt x="5207" y="1017155"/>
                    </a:lnTo>
                    <a:lnTo>
                      <a:pt x="19431" y="1038225"/>
                    </a:lnTo>
                    <a:lnTo>
                      <a:pt x="35801" y="1049286"/>
                    </a:lnTo>
                    <a:lnTo>
                      <a:pt x="19431" y="1060323"/>
                    </a:lnTo>
                    <a:lnTo>
                      <a:pt x="5207" y="1081405"/>
                    </a:lnTo>
                    <a:lnTo>
                      <a:pt x="0" y="1107186"/>
                    </a:lnTo>
                    <a:lnTo>
                      <a:pt x="5207" y="1132979"/>
                    </a:lnTo>
                    <a:lnTo>
                      <a:pt x="19431" y="1154049"/>
                    </a:lnTo>
                    <a:lnTo>
                      <a:pt x="40500" y="1168273"/>
                    </a:lnTo>
                    <a:lnTo>
                      <a:pt x="66294" y="1173480"/>
                    </a:lnTo>
                    <a:lnTo>
                      <a:pt x="92075" y="1168273"/>
                    </a:lnTo>
                    <a:lnTo>
                      <a:pt x="113157" y="1154049"/>
                    </a:lnTo>
                    <a:lnTo>
                      <a:pt x="127368" y="1132979"/>
                    </a:lnTo>
                    <a:lnTo>
                      <a:pt x="132588" y="1107186"/>
                    </a:lnTo>
                    <a:lnTo>
                      <a:pt x="127368" y="1081405"/>
                    </a:lnTo>
                    <a:lnTo>
                      <a:pt x="113157" y="1060323"/>
                    </a:lnTo>
                    <a:lnTo>
                      <a:pt x="96761" y="1049286"/>
                    </a:lnTo>
                    <a:lnTo>
                      <a:pt x="113157" y="1038225"/>
                    </a:lnTo>
                    <a:lnTo>
                      <a:pt x="127368" y="1017155"/>
                    </a:lnTo>
                    <a:lnTo>
                      <a:pt x="132588" y="991362"/>
                    </a:lnTo>
                    <a:lnTo>
                      <a:pt x="127368" y="965581"/>
                    </a:lnTo>
                    <a:lnTo>
                      <a:pt x="113157" y="944499"/>
                    </a:lnTo>
                    <a:lnTo>
                      <a:pt x="92075" y="930287"/>
                    </a:lnTo>
                    <a:lnTo>
                      <a:pt x="77533" y="927354"/>
                    </a:lnTo>
                    <a:lnTo>
                      <a:pt x="92075" y="924382"/>
                    </a:lnTo>
                    <a:lnTo>
                      <a:pt x="113157" y="910018"/>
                    </a:lnTo>
                    <a:lnTo>
                      <a:pt x="127368" y="888707"/>
                    </a:lnTo>
                    <a:lnTo>
                      <a:pt x="132588" y="862584"/>
                    </a:lnTo>
                    <a:close/>
                  </a:path>
                  <a:path w="182879" h="1173479">
                    <a:moveTo>
                      <a:pt x="182880" y="264414"/>
                    </a:moveTo>
                    <a:lnTo>
                      <a:pt x="177660" y="238633"/>
                    </a:lnTo>
                    <a:lnTo>
                      <a:pt x="163449" y="217551"/>
                    </a:lnTo>
                    <a:lnTo>
                      <a:pt x="142367" y="203339"/>
                    </a:lnTo>
                    <a:lnTo>
                      <a:pt x="128155" y="200469"/>
                    </a:lnTo>
                    <a:lnTo>
                      <a:pt x="132588" y="178308"/>
                    </a:lnTo>
                    <a:lnTo>
                      <a:pt x="127368" y="152196"/>
                    </a:lnTo>
                    <a:lnTo>
                      <a:pt x="113157" y="130873"/>
                    </a:lnTo>
                    <a:lnTo>
                      <a:pt x="100076" y="121983"/>
                    </a:lnTo>
                    <a:lnTo>
                      <a:pt x="113157" y="113157"/>
                    </a:lnTo>
                    <a:lnTo>
                      <a:pt x="127368" y="92087"/>
                    </a:lnTo>
                    <a:lnTo>
                      <a:pt x="132588" y="66294"/>
                    </a:lnTo>
                    <a:lnTo>
                      <a:pt x="127368" y="40513"/>
                    </a:lnTo>
                    <a:lnTo>
                      <a:pt x="113157" y="19431"/>
                    </a:lnTo>
                    <a:lnTo>
                      <a:pt x="92075" y="5219"/>
                    </a:lnTo>
                    <a:lnTo>
                      <a:pt x="66294" y="0"/>
                    </a:lnTo>
                    <a:lnTo>
                      <a:pt x="40500" y="5219"/>
                    </a:lnTo>
                    <a:lnTo>
                      <a:pt x="19431" y="19431"/>
                    </a:lnTo>
                    <a:lnTo>
                      <a:pt x="5207" y="40513"/>
                    </a:lnTo>
                    <a:lnTo>
                      <a:pt x="0" y="66294"/>
                    </a:lnTo>
                    <a:lnTo>
                      <a:pt x="5207" y="92087"/>
                    </a:lnTo>
                    <a:lnTo>
                      <a:pt x="19431" y="113157"/>
                    </a:lnTo>
                    <a:lnTo>
                      <a:pt x="32486" y="121983"/>
                    </a:lnTo>
                    <a:lnTo>
                      <a:pt x="19431" y="130873"/>
                    </a:lnTo>
                    <a:lnTo>
                      <a:pt x="5207" y="152196"/>
                    </a:lnTo>
                    <a:lnTo>
                      <a:pt x="0" y="178308"/>
                    </a:lnTo>
                    <a:lnTo>
                      <a:pt x="5207" y="204431"/>
                    </a:lnTo>
                    <a:lnTo>
                      <a:pt x="19431" y="225742"/>
                    </a:lnTo>
                    <a:lnTo>
                      <a:pt x="40500" y="240106"/>
                    </a:lnTo>
                    <a:lnTo>
                      <a:pt x="54610" y="242989"/>
                    </a:lnTo>
                    <a:lnTo>
                      <a:pt x="50292" y="264414"/>
                    </a:lnTo>
                    <a:lnTo>
                      <a:pt x="55499" y="290207"/>
                    </a:lnTo>
                    <a:lnTo>
                      <a:pt x="69723" y="311289"/>
                    </a:lnTo>
                    <a:lnTo>
                      <a:pt x="90792" y="325501"/>
                    </a:lnTo>
                    <a:lnTo>
                      <a:pt x="116586" y="330708"/>
                    </a:lnTo>
                    <a:lnTo>
                      <a:pt x="142367" y="325501"/>
                    </a:lnTo>
                    <a:lnTo>
                      <a:pt x="163449" y="311277"/>
                    </a:lnTo>
                    <a:lnTo>
                      <a:pt x="177660" y="290207"/>
                    </a:lnTo>
                    <a:lnTo>
                      <a:pt x="182880" y="264414"/>
                    </a:lnTo>
                    <a:close/>
                  </a:path>
                </a:pathLst>
              </a:custGeom>
              <a:solidFill>
                <a:srgbClr val="22004B"/>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pic>
            <p:nvPicPr>
              <p:cNvPr id="33" name="object 15">
                <a:extLst>
                  <a:ext uri="{FF2B5EF4-FFF2-40B4-BE49-F238E27FC236}">
                    <a16:creationId xmlns:a16="http://schemas.microsoft.com/office/drawing/2014/main" id="{8A9549F8-D99F-A1D9-DE63-BCA7949AE99F}"/>
                  </a:ext>
                </a:extLst>
              </p:cNvPr>
              <p:cNvPicPr/>
              <p:nvPr/>
            </p:nvPicPr>
            <p:blipFill>
              <a:blip r:embed="rId5" cstate="print"/>
              <a:stretch>
                <a:fillRect/>
              </a:stretch>
            </p:blipFill>
            <p:spPr>
              <a:xfrm>
                <a:off x="3592067" y="2333244"/>
                <a:ext cx="131064" cy="134111"/>
              </a:xfrm>
              <a:prstGeom prst="rect">
                <a:avLst/>
              </a:prstGeom>
            </p:spPr>
          </p:pic>
          <p:pic>
            <p:nvPicPr>
              <p:cNvPr id="34" name="object 16">
                <a:extLst>
                  <a:ext uri="{FF2B5EF4-FFF2-40B4-BE49-F238E27FC236}">
                    <a16:creationId xmlns:a16="http://schemas.microsoft.com/office/drawing/2014/main" id="{538C956C-E047-A013-996A-B078F58EA0CD}"/>
                  </a:ext>
                </a:extLst>
              </p:cNvPr>
              <p:cNvPicPr/>
              <p:nvPr/>
            </p:nvPicPr>
            <p:blipFill>
              <a:blip r:embed="rId6" cstate="print"/>
              <a:stretch>
                <a:fillRect/>
              </a:stretch>
            </p:blipFill>
            <p:spPr>
              <a:xfrm>
                <a:off x="3657599" y="2078736"/>
                <a:ext cx="131063" cy="132587"/>
              </a:xfrm>
              <a:prstGeom prst="rect">
                <a:avLst/>
              </a:prstGeom>
            </p:spPr>
          </p:pic>
          <p:pic>
            <p:nvPicPr>
              <p:cNvPr id="35" name="object 17">
                <a:extLst>
                  <a:ext uri="{FF2B5EF4-FFF2-40B4-BE49-F238E27FC236}">
                    <a16:creationId xmlns:a16="http://schemas.microsoft.com/office/drawing/2014/main" id="{450DA197-51DA-9720-9C73-86E5AA848FF3}"/>
                  </a:ext>
                </a:extLst>
              </p:cNvPr>
              <p:cNvPicPr/>
              <p:nvPr/>
            </p:nvPicPr>
            <p:blipFill>
              <a:blip r:embed="rId7" cstate="print"/>
              <a:stretch>
                <a:fillRect/>
              </a:stretch>
            </p:blipFill>
            <p:spPr>
              <a:xfrm>
                <a:off x="3712463" y="2671571"/>
                <a:ext cx="132587" cy="132587"/>
              </a:xfrm>
              <a:prstGeom prst="rect">
                <a:avLst/>
              </a:prstGeom>
            </p:spPr>
          </p:pic>
          <p:pic>
            <p:nvPicPr>
              <p:cNvPr id="36" name="object 18">
                <a:extLst>
                  <a:ext uri="{FF2B5EF4-FFF2-40B4-BE49-F238E27FC236}">
                    <a16:creationId xmlns:a16="http://schemas.microsoft.com/office/drawing/2014/main" id="{B8869FE7-E484-A558-867F-20DF3D545801}"/>
                  </a:ext>
                </a:extLst>
              </p:cNvPr>
              <p:cNvPicPr/>
              <p:nvPr/>
            </p:nvPicPr>
            <p:blipFill>
              <a:blip r:embed="rId8" cstate="print"/>
              <a:stretch>
                <a:fillRect/>
              </a:stretch>
            </p:blipFill>
            <p:spPr>
              <a:xfrm>
                <a:off x="3496055" y="2657855"/>
                <a:ext cx="132588" cy="132588"/>
              </a:xfrm>
              <a:prstGeom prst="rect">
                <a:avLst/>
              </a:prstGeom>
            </p:spPr>
          </p:pic>
          <p:pic>
            <p:nvPicPr>
              <p:cNvPr id="37" name="object 19">
                <a:extLst>
                  <a:ext uri="{FF2B5EF4-FFF2-40B4-BE49-F238E27FC236}">
                    <a16:creationId xmlns:a16="http://schemas.microsoft.com/office/drawing/2014/main" id="{EF9E9E4B-7A66-6989-9517-6B0030741AB6}"/>
                  </a:ext>
                </a:extLst>
              </p:cNvPr>
              <p:cNvPicPr/>
              <p:nvPr/>
            </p:nvPicPr>
            <p:blipFill>
              <a:blip r:embed="rId9" cstate="print"/>
              <a:stretch>
                <a:fillRect/>
              </a:stretch>
            </p:blipFill>
            <p:spPr>
              <a:xfrm>
                <a:off x="3332987" y="2680715"/>
                <a:ext cx="131063" cy="134112"/>
              </a:xfrm>
              <a:prstGeom prst="rect">
                <a:avLst/>
              </a:prstGeom>
            </p:spPr>
          </p:pic>
          <p:pic>
            <p:nvPicPr>
              <p:cNvPr id="38" name="object 20">
                <a:extLst>
                  <a:ext uri="{FF2B5EF4-FFF2-40B4-BE49-F238E27FC236}">
                    <a16:creationId xmlns:a16="http://schemas.microsoft.com/office/drawing/2014/main" id="{466D8EE8-F25F-D3F9-BDCD-DD8B0C6CB91F}"/>
                  </a:ext>
                </a:extLst>
              </p:cNvPr>
              <p:cNvPicPr/>
              <p:nvPr/>
            </p:nvPicPr>
            <p:blipFill>
              <a:blip r:embed="rId5" cstate="print"/>
              <a:stretch>
                <a:fillRect/>
              </a:stretch>
            </p:blipFill>
            <p:spPr>
              <a:xfrm>
                <a:off x="3592067" y="3020568"/>
                <a:ext cx="131064" cy="134112"/>
              </a:xfrm>
              <a:prstGeom prst="rect">
                <a:avLst/>
              </a:prstGeom>
            </p:spPr>
          </p:pic>
          <p:sp>
            <p:nvSpPr>
              <p:cNvPr id="39" name="object 21">
                <a:extLst>
                  <a:ext uri="{FF2B5EF4-FFF2-40B4-BE49-F238E27FC236}">
                    <a16:creationId xmlns:a16="http://schemas.microsoft.com/office/drawing/2014/main" id="{CA8CB858-9E29-AEA3-5C1C-F65C6E8AA528}"/>
                  </a:ext>
                </a:extLst>
              </p:cNvPr>
              <p:cNvSpPr/>
              <p:nvPr/>
            </p:nvSpPr>
            <p:spPr>
              <a:xfrm>
                <a:off x="3247644" y="3308603"/>
                <a:ext cx="167640" cy="655320"/>
              </a:xfrm>
              <a:custGeom>
                <a:avLst/>
                <a:gdLst/>
                <a:ahLst/>
                <a:cxnLst/>
                <a:rect l="l" t="t" r="r" b="b"/>
                <a:pathLst>
                  <a:path w="167639" h="655320">
                    <a:moveTo>
                      <a:pt x="131064" y="589026"/>
                    </a:moveTo>
                    <a:lnTo>
                      <a:pt x="125907" y="563245"/>
                    </a:lnTo>
                    <a:lnTo>
                      <a:pt x="111861" y="542163"/>
                    </a:lnTo>
                    <a:lnTo>
                      <a:pt x="91033" y="527951"/>
                    </a:lnTo>
                    <a:lnTo>
                      <a:pt x="65532" y="522732"/>
                    </a:lnTo>
                    <a:lnTo>
                      <a:pt x="40017" y="527951"/>
                    </a:lnTo>
                    <a:lnTo>
                      <a:pt x="19189" y="542163"/>
                    </a:lnTo>
                    <a:lnTo>
                      <a:pt x="5143" y="563245"/>
                    </a:lnTo>
                    <a:lnTo>
                      <a:pt x="0" y="589026"/>
                    </a:lnTo>
                    <a:lnTo>
                      <a:pt x="5143" y="614819"/>
                    </a:lnTo>
                    <a:lnTo>
                      <a:pt x="19189" y="635889"/>
                    </a:lnTo>
                    <a:lnTo>
                      <a:pt x="40017" y="650113"/>
                    </a:lnTo>
                    <a:lnTo>
                      <a:pt x="65532" y="655320"/>
                    </a:lnTo>
                    <a:lnTo>
                      <a:pt x="91033" y="650113"/>
                    </a:lnTo>
                    <a:lnTo>
                      <a:pt x="111861" y="635889"/>
                    </a:lnTo>
                    <a:lnTo>
                      <a:pt x="125907" y="614819"/>
                    </a:lnTo>
                    <a:lnTo>
                      <a:pt x="131064" y="589026"/>
                    </a:lnTo>
                    <a:close/>
                  </a:path>
                  <a:path w="167639" h="655320">
                    <a:moveTo>
                      <a:pt x="167640" y="67056"/>
                    </a:moveTo>
                    <a:lnTo>
                      <a:pt x="162420" y="40944"/>
                    </a:lnTo>
                    <a:lnTo>
                      <a:pt x="148209" y="19621"/>
                    </a:lnTo>
                    <a:lnTo>
                      <a:pt x="127127" y="5270"/>
                    </a:lnTo>
                    <a:lnTo>
                      <a:pt x="101346" y="0"/>
                    </a:lnTo>
                    <a:lnTo>
                      <a:pt x="75552" y="5270"/>
                    </a:lnTo>
                    <a:lnTo>
                      <a:pt x="54483" y="19621"/>
                    </a:lnTo>
                    <a:lnTo>
                      <a:pt x="40259" y="40944"/>
                    </a:lnTo>
                    <a:lnTo>
                      <a:pt x="35052" y="67056"/>
                    </a:lnTo>
                    <a:lnTo>
                      <a:pt x="40259" y="93179"/>
                    </a:lnTo>
                    <a:lnTo>
                      <a:pt x="51219" y="109613"/>
                    </a:lnTo>
                    <a:lnTo>
                      <a:pt x="40017" y="111899"/>
                    </a:lnTo>
                    <a:lnTo>
                      <a:pt x="19189" y="126111"/>
                    </a:lnTo>
                    <a:lnTo>
                      <a:pt x="5143" y="147193"/>
                    </a:lnTo>
                    <a:lnTo>
                      <a:pt x="0" y="172974"/>
                    </a:lnTo>
                    <a:lnTo>
                      <a:pt x="5143" y="198767"/>
                    </a:lnTo>
                    <a:lnTo>
                      <a:pt x="19189" y="219849"/>
                    </a:lnTo>
                    <a:lnTo>
                      <a:pt x="40017" y="234061"/>
                    </a:lnTo>
                    <a:lnTo>
                      <a:pt x="65532" y="239268"/>
                    </a:lnTo>
                    <a:lnTo>
                      <a:pt x="91033" y="234061"/>
                    </a:lnTo>
                    <a:lnTo>
                      <a:pt x="111861" y="219837"/>
                    </a:lnTo>
                    <a:lnTo>
                      <a:pt x="125907" y="198767"/>
                    </a:lnTo>
                    <a:lnTo>
                      <a:pt x="131064" y="172974"/>
                    </a:lnTo>
                    <a:lnTo>
                      <a:pt x="125907" y="147193"/>
                    </a:lnTo>
                    <a:lnTo>
                      <a:pt x="115290" y="131267"/>
                    </a:lnTo>
                    <a:lnTo>
                      <a:pt x="127127" y="128854"/>
                    </a:lnTo>
                    <a:lnTo>
                      <a:pt x="148209" y="114490"/>
                    </a:lnTo>
                    <a:lnTo>
                      <a:pt x="162420" y="93179"/>
                    </a:lnTo>
                    <a:lnTo>
                      <a:pt x="167640" y="67056"/>
                    </a:lnTo>
                    <a:close/>
                  </a:path>
                </a:pathLst>
              </a:custGeom>
              <a:solidFill>
                <a:srgbClr val="7900E6"/>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pic>
            <p:nvPicPr>
              <p:cNvPr id="40" name="object 22">
                <a:extLst>
                  <a:ext uri="{FF2B5EF4-FFF2-40B4-BE49-F238E27FC236}">
                    <a16:creationId xmlns:a16="http://schemas.microsoft.com/office/drawing/2014/main" id="{44F57765-C902-448D-7C43-DB5B07963AF3}"/>
                  </a:ext>
                </a:extLst>
              </p:cNvPr>
              <p:cNvPicPr/>
              <p:nvPr/>
            </p:nvPicPr>
            <p:blipFill>
              <a:blip r:embed="rId9" cstate="print"/>
              <a:stretch>
                <a:fillRect/>
              </a:stretch>
            </p:blipFill>
            <p:spPr>
              <a:xfrm>
                <a:off x="3418331" y="3919727"/>
                <a:ext cx="131063" cy="134112"/>
              </a:xfrm>
              <a:prstGeom prst="rect">
                <a:avLst/>
              </a:prstGeom>
            </p:spPr>
          </p:pic>
          <p:sp>
            <p:nvSpPr>
              <p:cNvPr id="41" name="object 23">
                <a:extLst>
                  <a:ext uri="{FF2B5EF4-FFF2-40B4-BE49-F238E27FC236}">
                    <a16:creationId xmlns:a16="http://schemas.microsoft.com/office/drawing/2014/main" id="{D4E1A0D0-AB9E-5F11-3D6C-9982A9ACA184}"/>
                  </a:ext>
                </a:extLst>
              </p:cNvPr>
              <p:cNvSpPr/>
              <p:nvPr/>
            </p:nvSpPr>
            <p:spPr>
              <a:xfrm>
                <a:off x="3259835" y="3976115"/>
                <a:ext cx="132715" cy="134620"/>
              </a:xfrm>
              <a:custGeom>
                <a:avLst/>
                <a:gdLst/>
                <a:ahLst/>
                <a:cxnLst/>
                <a:rect l="l" t="t" r="r" b="b"/>
                <a:pathLst>
                  <a:path w="132714" h="134620">
                    <a:moveTo>
                      <a:pt x="66293" y="0"/>
                    </a:moveTo>
                    <a:lnTo>
                      <a:pt x="40505" y="5262"/>
                    </a:lnTo>
                    <a:lnTo>
                      <a:pt x="19430" y="19621"/>
                    </a:lnTo>
                    <a:lnTo>
                      <a:pt x="5214" y="40933"/>
                    </a:lnTo>
                    <a:lnTo>
                      <a:pt x="0" y="67055"/>
                    </a:lnTo>
                    <a:lnTo>
                      <a:pt x="5214" y="93178"/>
                    </a:lnTo>
                    <a:lnTo>
                      <a:pt x="19430" y="114490"/>
                    </a:lnTo>
                    <a:lnTo>
                      <a:pt x="40505" y="128849"/>
                    </a:lnTo>
                    <a:lnTo>
                      <a:pt x="66293" y="134111"/>
                    </a:lnTo>
                    <a:lnTo>
                      <a:pt x="92082" y="128849"/>
                    </a:lnTo>
                    <a:lnTo>
                      <a:pt x="113157" y="114490"/>
                    </a:lnTo>
                    <a:lnTo>
                      <a:pt x="127373" y="93178"/>
                    </a:lnTo>
                    <a:lnTo>
                      <a:pt x="132587" y="67055"/>
                    </a:lnTo>
                    <a:lnTo>
                      <a:pt x="127373" y="40933"/>
                    </a:lnTo>
                    <a:lnTo>
                      <a:pt x="113156" y="19621"/>
                    </a:lnTo>
                    <a:lnTo>
                      <a:pt x="92082" y="5262"/>
                    </a:lnTo>
                    <a:lnTo>
                      <a:pt x="66293" y="0"/>
                    </a:lnTo>
                    <a:close/>
                  </a:path>
                </a:pathLst>
              </a:custGeom>
              <a:solidFill>
                <a:srgbClr val="7900E6"/>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pic>
            <p:nvPicPr>
              <p:cNvPr id="42" name="object 24">
                <a:extLst>
                  <a:ext uri="{FF2B5EF4-FFF2-40B4-BE49-F238E27FC236}">
                    <a16:creationId xmlns:a16="http://schemas.microsoft.com/office/drawing/2014/main" id="{12A75963-0E13-9E37-8FE0-EBD55EAAFACE}"/>
                  </a:ext>
                </a:extLst>
              </p:cNvPr>
              <p:cNvPicPr/>
              <p:nvPr/>
            </p:nvPicPr>
            <p:blipFill>
              <a:blip r:embed="rId7" cstate="print"/>
              <a:stretch>
                <a:fillRect/>
              </a:stretch>
            </p:blipFill>
            <p:spPr>
              <a:xfrm>
                <a:off x="3407663" y="4162044"/>
                <a:ext cx="132587" cy="132587"/>
              </a:xfrm>
              <a:prstGeom prst="rect">
                <a:avLst/>
              </a:prstGeom>
            </p:spPr>
          </p:pic>
          <p:pic>
            <p:nvPicPr>
              <p:cNvPr id="43" name="object 25">
                <a:extLst>
                  <a:ext uri="{FF2B5EF4-FFF2-40B4-BE49-F238E27FC236}">
                    <a16:creationId xmlns:a16="http://schemas.microsoft.com/office/drawing/2014/main" id="{187DF5E8-0CD3-A174-C338-72B9308970A4}"/>
                  </a:ext>
                </a:extLst>
              </p:cNvPr>
              <p:cNvPicPr/>
              <p:nvPr/>
            </p:nvPicPr>
            <p:blipFill>
              <a:blip r:embed="rId10" cstate="print"/>
              <a:stretch>
                <a:fillRect/>
              </a:stretch>
            </p:blipFill>
            <p:spPr>
              <a:xfrm>
                <a:off x="3208019" y="4273295"/>
                <a:ext cx="132588" cy="134112"/>
              </a:xfrm>
              <a:prstGeom prst="rect">
                <a:avLst/>
              </a:prstGeom>
            </p:spPr>
          </p:pic>
          <p:sp>
            <p:nvSpPr>
              <p:cNvPr id="44" name="object 26">
                <a:extLst>
                  <a:ext uri="{FF2B5EF4-FFF2-40B4-BE49-F238E27FC236}">
                    <a16:creationId xmlns:a16="http://schemas.microsoft.com/office/drawing/2014/main" id="{A6351CB9-213C-927E-4347-165CBFD47EC4}"/>
                  </a:ext>
                </a:extLst>
              </p:cNvPr>
              <p:cNvSpPr/>
              <p:nvPr/>
            </p:nvSpPr>
            <p:spPr>
              <a:xfrm>
                <a:off x="4062983" y="2551175"/>
                <a:ext cx="132715" cy="134620"/>
              </a:xfrm>
              <a:custGeom>
                <a:avLst/>
                <a:gdLst/>
                <a:ahLst/>
                <a:cxnLst/>
                <a:rect l="l" t="t" r="r" b="b"/>
                <a:pathLst>
                  <a:path w="132714" h="134619">
                    <a:moveTo>
                      <a:pt x="66293" y="0"/>
                    </a:moveTo>
                    <a:lnTo>
                      <a:pt x="40505" y="5262"/>
                    </a:lnTo>
                    <a:lnTo>
                      <a:pt x="19430" y="19621"/>
                    </a:lnTo>
                    <a:lnTo>
                      <a:pt x="5214" y="40933"/>
                    </a:lnTo>
                    <a:lnTo>
                      <a:pt x="0" y="67056"/>
                    </a:lnTo>
                    <a:lnTo>
                      <a:pt x="5214" y="93178"/>
                    </a:lnTo>
                    <a:lnTo>
                      <a:pt x="19430" y="114490"/>
                    </a:lnTo>
                    <a:lnTo>
                      <a:pt x="40505" y="128849"/>
                    </a:lnTo>
                    <a:lnTo>
                      <a:pt x="66293" y="134112"/>
                    </a:lnTo>
                    <a:lnTo>
                      <a:pt x="92082" y="128849"/>
                    </a:lnTo>
                    <a:lnTo>
                      <a:pt x="113157" y="114490"/>
                    </a:lnTo>
                    <a:lnTo>
                      <a:pt x="127373" y="93178"/>
                    </a:lnTo>
                    <a:lnTo>
                      <a:pt x="132587" y="67056"/>
                    </a:lnTo>
                    <a:lnTo>
                      <a:pt x="127373" y="40933"/>
                    </a:lnTo>
                    <a:lnTo>
                      <a:pt x="113156" y="19621"/>
                    </a:lnTo>
                    <a:lnTo>
                      <a:pt x="92082" y="5262"/>
                    </a:lnTo>
                    <a:lnTo>
                      <a:pt x="66293" y="0"/>
                    </a:lnTo>
                    <a:close/>
                  </a:path>
                </a:pathLst>
              </a:custGeom>
              <a:solidFill>
                <a:srgbClr val="258500"/>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pic>
            <p:nvPicPr>
              <p:cNvPr id="45" name="object 27">
                <a:extLst>
                  <a:ext uri="{FF2B5EF4-FFF2-40B4-BE49-F238E27FC236}">
                    <a16:creationId xmlns:a16="http://schemas.microsoft.com/office/drawing/2014/main" id="{D2EED37F-FCEA-CB2C-7465-701F44A52793}"/>
                  </a:ext>
                </a:extLst>
              </p:cNvPr>
              <p:cNvPicPr/>
              <p:nvPr/>
            </p:nvPicPr>
            <p:blipFill>
              <a:blip r:embed="rId11" cstate="print"/>
              <a:stretch>
                <a:fillRect/>
              </a:stretch>
            </p:blipFill>
            <p:spPr>
              <a:xfrm>
                <a:off x="4680203" y="1813559"/>
                <a:ext cx="132587" cy="134112"/>
              </a:xfrm>
              <a:prstGeom prst="rect">
                <a:avLst/>
              </a:prstGeom>
            </p:spPr>
          </p:pic>
          <p:pic>
            <p:nvPicPr>
              <p:cNvPr id="46" name="object 28">
                <a:extLst>
                  <a:ext uri="{FF2B5EF4-FFF2-40B4-BE49-F238E27FC236}">
                    <a16:creationId xmlns:a16="http://schemas.microsoft.com/office/drawing/2014/main" id="{E57F581C-5954-1881-C33F-A69C5F75FA6B}"/>
                  </a:ext>
                </a:extLst>
              </p:cNvPr>
              <p:cNvPicPr/>
              <p:nvPr/>
            </p:nvPicPr>
            <p:blipFill>
              <a:blip r:embed="rId11" cstate="print"/>
              <a:stretch>
                <a:fillRect/>
              </a:stretch>
            </p:blipFill>
            <p:spPr>
              <a:xfrm>
                <a:off x="4463795" y="2353055"/>
                <a:ext cx="132587" cy="134112"/>
              </a:xfrm>
              <a:prstGeom prst="rect">
                <a:avLst/>
              </a:prstGeom>
            </p:spPr>
          </p:pic>
          <p:pic>
            <p:nvPicPr>
              <p:cNvPr id="47" name="object 29">
                <a:extLst>
                  <a:ext uri="{FF2B5EF4-FFF2-40B4-BE49-F238E27FC236}">
                    <a16:creationId xmlns:a16="http://schemas.microsoft.com/office/drawing/2014/main" id="{F3461787-52C1-02C9-984E-CD2F4122F4E2}"/>
                  </a:ext>
                </a:extLst>
              </p:cNvPr>
              <p:cNvPicPr/>
              <p:nvPr/>
            </p:nvPicPr>
            <p:blipFill>
              <a:blip r:embed="rId12" cstate="print"/>
              <a:stretch>
                <a:fillRect/>
              </a:stretch>
            </p:blipFill>
            <p:spPr>
              <a:xfrm>
                <a:off x="4526279" y="2575559"/>
                <a:ext cx="132587" cy="132587"/>
              </a:xfrm>
              <a:prstGeom prst="rect">
                <a:avLst/>
              </a:prstGeom>
            </p:spPr>
          </p:pic>
          <p:pic>
            <p:nvPicPr>
              <p:cNvPr id="48" name="object 30">
                <a:extLst>
                  <a:ext uri="{FF2B5EF4-FFF2-40B4-BE49-F238E27FC236}">
                    <a16:creationId xmlns:a16="http://schemas.microsoft.com/office/drawing/2014/main" id="{5A09E8CF-BEC7-11A4-3DFC-577FBEB9D47B}"/>
                  </a:ext>
                </a:extLst>
              </p:cNvPr>
              <p:cNvPicPr/>
              <p:nvPr/>
            </p:nvPicPr>
            <p:blipFill>
              <a:blip r:embed="rId13" cstate="print"/>
              <a:stretch>
                <a:fillRect/>
              </a:stretch>
            </p:blipFill>
            <p:spPr>
              <a:xfrm>
                <a:off x="4290059" y="2763012"/>
                <a:ext cx="414527" cy="437388"/>
              </a:xfrm>
              <a:prstGeom prst="rect">
                <a:avLst/>
              </a:prstGeom>
            </p:spPr>
          </p:pic>
          <p:sp>
            <p:nvSpPr>
              <p:cNvPr id="49" name="object 31">
                <a:extLst>
                  <a:ext uri="{FF2B5EF4-FFF2-40B4-BE49-F238E27FC236}">
                    <a16:creationId xmlns:a16="http://schemas.microsoft.com/office/drawing/2014/main" id="{A2396E75-AF45-DE3D-1D68-D354EACE8C9E}"/>
                  </a:ext>
                </a:extLst>
              </p:cNvPr>
              <p:cNvSpPr/>
              <p:nvPr/>
            </p:nvSpPr>
            <p:spPr>
              <a:xfrm>
                <a:off x="4113276" y="2505455"/>
                <a:ext cx="158750" cy="226060"/>
              </a:xfrm>
              <a:custGeom>
                <a:avLst/>
                <a:gdLst/>
                <a:ahLst/>
                <a:cxnLst/>
                <a:rect l="l" t="t" r="r" b="b"/>
                <a:pathLst>
                  <a:path w="158750" h="226060">
                    <a:moveTo>
                      <a:pt x="158496" y="159258"/>
                    </a:moveTo>
                    <a:lnTo>
                      <a:pt x="153276" y="133477"/>
                    </a:lnTo>
                    <a:lnTo>
                      <a:pt x="139065" y="112395"/>
                    </a:lnTo>
                    <a:lnTo>
                      <a:pt x="121183" y="100355"/>
                    </a:lnTo>
                    <a:lnTo>
                      <a:pt x="125907" y="93179"/>
                    </a:lnTo>
                    <a:lnTo>
                      <a:pt x="131064" y="67056"/>
                    </a:lnTo>
                    <a:lnTo>
                      <a:pt x="125907" y="40944"/>
                    </a:lnTo>
                    <a:lnTo>
                      <a:pt x="111861" y="19621"/>
                    </a:lnTo>
                    <a:lnTo>
                      <a:pt x="91033" y="5270"/>
                    </a:lnTo>
                    <a:lnTo>
                      <a:pt x="65532" y="0"/>
                    </a:lnTo>
                    <a:lnTo>
                      <a:pt x="40017" y="5270"/>
                    </a:lnTo>
                    <a:lnTo>
                      <a:pt x="19189" y="19621"/>
                    </a:lnTo>
                    <a:lnTo>
                      <a:pt x="5143" y="40944"/>
                    </a:lnTo>
                    <a:lnTo>
                      <a:pt x="0" y="67056"/>
                    </a:lnTo>
                    <a:lnTo>
                      <a:pt x="5143" y="93179"/>
                    </a:lnTo>
                    <a:lnTo>
                      <a:pt x="19189" y="114490"/>
                    </a:lnTo>
                    <a:lnTo>
                      <a:pt x="36068" y="126136"/>
                    </a:lnTo>
                    <a:lnTo>
                      <a:pt x="31115" y="133477"/>
                    </a:lnTo>
                    <a:lnTo>
                      <a:pt x="25908" y="159258"/>
                    </a:lnTo>
                    <a:lnTo>
                      <a:pt x="31115" y="185051"/>
                    </a:lnTo>
                    <a:lnTo>
                      <a:pt x="45339" y="206133"/>
                    </a:lnTo>
                    <a:lnTo>
                      <a:pt x="66408" y="220345"/>
                    </a:lnTo>
                    <a:lnTo>
                      <a:pt x="92202" y="225552"/>
                    </a:lnTo>
                    <a:lnTo>
                      <a:pt x="117983" y="220345"/>
                    </a:lnTo>
                    <a:lnTo>
                      <a:pt x="139065" y="206121"/>
                    </a:lnTo>
                    <a:lnTo>
                      <a:pt x="153276" y="185051"/>
                    </a:lnTo>
                    <a:lnTo>
                      <a:pt x="158496" y="159258"/>
                    </a:lnTo>
                    <a:close/>
                  </a:path>
                </a:pathLst>
              </a:custGeom>
              <a:solidFill>
                <a:srgbClr val="258500"/>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pic>
            <p:nvPicPr>
              <p:cNvPr id="50" name="object 32">
                <a:extLst>
                  <a:ext uri="{FF2B5EF4-FFF2-40B4-BE49-F238E27FC236}">
                    <a16:creationId xmlns:a16="http://schemas.microsoft.com/office/drawing/2014/main" id="{6F0ED2F9-96AF-8D93-1A68-2F7B5ACD6EEC}"/>
                  </a:ext>
                </a:extLst>
              </p:cNvPr>
              <p:cNvPicPr/>
              <p:nvPr/>
            </p:nvPicPr>
            <p:blipFill>
              <a:blip r:embed="rId11" cstate="print"/>
              <a:stretch>
                <a:fillRect/>
              </a:stretch>
            </p:blipFill>
            <p:spPr>
              <a:xfrm>
                <a:off x="4201667" y="3255263"/>
                <a:ext cx="132587" cy="134112"/>
              </a:xfrm>
              <a:prstGeom prst="rect">
                <a:avLst/>
              </a:prstGeom>
            </p:spPr>
          </p:pic>
          <p:pic>
            <p:nvPicPr>
              <p:cNvPr id="51" name="object 33">
                <a:extLst>
                  <a:ext uri="{FF2B5EF4-FFF2-40B4-BE49-F238E27FC236}">
                    <a16:creationId xmlns:a16="http://schemas.microsoft.com/office/drawing/2014/main" id="{ED61E5A0-AF39-0997-3EF3-993DBF2F9F03}"/>
                  </a:ext>
                </a:extLst>
              </p:cNvPr>
              <p:cNvPicPr/>
              <p:nvPr/>
            </p:nvPicPr>
            <p:blipFill>
              <a:blip r:embed="rId11" cstate="print"/>
              <a:stretch>
                <a:fillRect/>
              </a:stretch>
            </p:blipFill>
            <p:spPr>
              <a:xfrm>
                <a:off x="4637531" y="3470147"/>
                <a:ext cx="132587" cy="134112"/>
              </a:xfrm>
              <a:prstGeom prst="rect">
                <a:avLst/>
              </a:prstGeom>
            </p:spPr>
          </p:pic>
          <p:pic>
            <p:nvPicPr>
              <p:cNvPr id="52" name="object 34">
                <a:extLst>
                  <a:ext uri="{FF2B5EF4-FFF2-40B4-BE49-F238E27FC236}">
                    <a16:creationId xmlns:a16="http://schemas.microsoft.com/office/drawing/2014/main" id="{DC3A9641-EEA4-19DA-E546-5CD6D55FA452}"/>
                  </a:ext>
                </a:extLst>
              </p:cNvPr>
              <p:cNvPicPr/>
              <p:nvPr/>
            </p:nvPicPr>
            <p:blipFill>
              <a:blip r:embed="rId14" cstate="print"/>
              <a:stretch>
                <a:fillRect/>
              </a:stretch>
            </p:blipFill>
            <p:spPr>
              <a:xfrm>
                <a:off x="4477511" y="3678936"/>
                <a:ext cx="131063" cy="132587"/>
              </a:xfrm>
              <a:prstGeom prst="rect">
                <a:avLst/>
              </a:prstGeom>
            </p:spPr>
          </p:pic>
          <p:pic>
            <p:nvPicPr>
              <p:cNvPr id="53" name="object 35">
                <a:extLst>
                  <a:ext uri="{FF2B5EF4-FFF2-40B4-BE49-F238E27FC236}">
                    <a16:creationId xmlns:a16="http://schemas.microsoft.com/office/drawing/2014/main" id="{AAF6E1C6-B3A8-8699-8355-A676EC049293}"/>
                  </a:ext>
                </a:extLst>
              </p:cNvPr>
              <p:cNvPicPr/>
              <p:nvPr/>
            </p:nvPicPr>
            <p:blipFill>
              <a:blip r:embed="rId12" cstate="print"/>
              <a:stretch>
                <a:fillRect/>
              </a:stretch>
            </p:blipFill>
            <p:spPr>
              <a:xfrm>
                <a:off x="3968495" y="3732275"/>
                <a:ext cx="132587" cy="132587"/>
              </a:xfrm>
              <a:prstGeom prst="rect">
                <a:avLst/>
              </a:prstGeom>
            </p:spPr>
          </p:pic>
          <p:pic>
            <p:nvPicPr>
              <p:cNvPr id="54" name="object 36">
                <a:extLst>
                  <a:ext uri="{FF2B5EF4-FFF2-40B4-BE49-F238E27FC236}">
                    <a16:creationId xmlns:a16="http://schemas.microsoft.com/office/drawing/2014/main" id="{D67A89BF-3309-368E-26FA-A07798CCF6A8}"/>
                  </a:ext>
                </a:extLst>
              </p:cNvPr>
              <p:cNvPicPr/>
              <p:nvPr/>
            </p:nvPicPr>
            <p:blipFill>
              <a:blip r:embed="rId12" cstate="print"/>
              <a:stretch>
                <a:fillRect/>
              </a:stretch>
            </p:blipFill>
            <p:spPr>
              <a:xfrm>
                <a:off x="4181855" y="4416551"/>
                <a:ext cx="132588" cy="132587"/>
              </a:xfrm>
              <a:prstGeom prst="rect">
                <a:avLst/>
              </a:prstGeom>
            </p:spPr>
          </p:pic>
          <p:pic>
            <p:nvPicPr>
              <p:cNvPr id="55" name="object 37">
                <a:extLst>
                  <a:ext uri="{FF2B5EF4-FFF2-40B4-BE49-F238E27FC236}">
                    <a16:creationId xmlns:a16="http://schemas.microsoft.com/office/drawing/2014/main" id="{949561D9-9E70-1824-1F3B-D8F3D7E97664}"/>
                  </a:ext>
                </a:extLst>
              </p:cNvPr>
              <p:cNvPicPr/>
              <p:nvPr/>
            </p:nvPicPr>
            <p:blipFill>
              <a:blip r:embed="rId15" cstate="print"/>
              <a:stretch>
                <a:fillRect/>
              </a:stretch>
            </p:blipFill>
            <p:spPr>
              <a:xfrm>
                <a:off x="6057899" y="2078736"/>
                <a:ext cx="224027" cy="173736"/>
              </a:xfrm>
              <a:prstGeom prst="rect">
                <a:avLst/>
              </a:prstGeom>
            </p:spPr>
          </p:pic>
          <p:pic>
            <p:nvPicPr>
              <p:cNvPr id="56" name="object 38">
                <a:extLst>
                  <a:ext uri="{FF2B5EF4-FFF2-40B4-BE49-F238E27FC236}">
                    <a16:creationId xmlns:a16="http://schemas.microsoft.com/office/drawing/2014/main" id="{95632CC1-E014-BCF0-620E-6D3AFD3DD79D}"/>
                  </a:ext>
                </a:extLst>
              </p:cNvPr>
              <p:cNvPicPr/>
              <p:nvPr/>
            </p:nvPicPr>
            <p:blipFill>
              <a:blip r:embed="rId16" cstate="print"/>
              <a:stretch>
                <a:fillRect/>
              </a:stretch>
            </p:blipFill>
            <p:spPr>
              <a:xfrm>
                <a:off x="5775960" y="2360675"/>
                <a:ext cx="131063" cy="132587"/>
              </a:xfrm>
              <a:prstGeom prst="rect">
                <a:avLst/>
              </a:prstGeom>
            </p:spPr>
          </p:pic>
          <p:pic>
            <p:nvPicPr>
              <p:cNvPr id="57" name="object 39">
                <a:extLst>
                  <a:ext uri="{FF2B5EF4-FFF2-40B4-BE49-F238E27FC236}">
                    <a16:creationId xmlns:a16="http://schemas.microsoft.com/office/drawing/2014/main" id="{25EE832F-7938-F93F-FAD8-4EFC551B5025}"/>
                  </a:ext>
                </a:extLst>
              </p:cNvPr>
              <p:cNvPicPr/>
              <p:nvPr/>
            </p:nvPicPr>
            <p:blipFill>
              <a:blip r:embed="rId17" cstate="print"/>
              <a:stretch>
                <a:fillRect/>
              </a:stretch>
            </p:blipFill>
            <p:spPr>
              <a:xfrm>
                <a:off x="5141975" y="2476499"/>
                <a:ext cx="178308" cy="208787"/>
              </a:xfrm>
              <a:prstGeom prst="rect">
                <a:avLst/>
              </a:prstGeom>
            </p:spPr>
          </p:pic>
          <p:pic>
            <p:nvPicPr>
              <p:cNvPr id="58" name="object 40">
                <a:extLst>
                  <a:ext uri="{FF2B5EF4-FFF2-40B4-BE49-F238E27FC236}">
                    <a16:creationId xmlns:a16="http://schemas.microsoft.com/office/drawing/2014/main" id="{06640E40-044F-7EA2-FED8-B7F0AF104714}"/>
                  </a:ext>
                </a:extLst>
              </p:cNvPr>
              <p:cNvPicPr/>
              <p:nvPr/>
            </p:nvPicPr>
            <p:blipFill>
              <a:blip r:embed="rId18" cstate="print"/>
              <a:stretch>
                <a:fillRect/>
              </a:stretch>
            </p:blipFill>
            <p:spPr>
              <a:xfrm>
                <a:off x="5172455" y="2793491"/>
                <a:ext cx="131064" cy="132587"/>
              </a:xfrm>
              <a:prstGeom prst="rect">
                <a:avLst/>
              </a:prstGeom>
            </p:spPr>
          </p:pic>
          <p:pic>
            <p:nvPicPr>
              <p:cNvPr id="59" name="object 41">
                <a:extLst>
                  <a:ext uri="{FF2B5EF4-FFF2-40B4-BE49-F238E27FC236}">
                    <a16:creationId xmlns:a16="http://schemas.microsoft.com/office/drawing/2014/main" id="{0DEF11B7-49D4-278E-C622-1C4C383C0FA3}"/>
                  </a:ext>
                </a:extLst>
              </p:cNvPr>
              <p:cNvPicPr/>
              <p:nvPr/>
            </p:nvPicPr>
            <p:blipFill>
              <a:blip r:embed="rId19" cstate="print"/>
              <a:stretch>
                <a:fillRect/>
              </a:stretch>
            </p:blipFill>
            <p:spPr>
              <a:xfrm>
                <a:off x="5477255" y="3206496"/>
                <a:ext cx="132588" cy="132587"/>
              </a:xfrm>
              <a:prstGeom prst="rect">
                <a:avLst/>
              </a:prstGeom>
            </p:spPr>
          </p:pic>
          <p:pic>
            <p:nvPicPr>
              <p:cNvPr id="60" name="object 42">
                <a:extLst>
                  <a:ext uri="{FF2B5EF4-FFF2-40B4-BE49-F238E27FC236}">
                    <a16:creationId xmlns:a16="http://schemas.microsoft.com/office/drawing/2014/main" id="{CFEBE640-FE45-BA22-CE1E-CD65720FF9E5}"/>
                  </a:ext>
                </a:extLst>
              </p:cNvPr>
              <p:cNvPicPr/>
              <p:nvPr/>
            </p:nvPicPr>
            <p:blipFill>
              <a:blip r:embed="rId20" cstate="print"/>
              <a:stretch>
                <a:fillRect/>
              </a:stretch>
            </p:blipFill>
            <p:spPr>
              <a:xfrm>
                <a:off x="5827775" y="2977896"/>
                <a:ext cx="132587" cy="134112"/>
              </a:xfrm>
              <a:prstGeom prst="rect">
                <a:avLst/>
              </a:prstGeom>
            </p:spPr>
          </p:pic>
          <p:pic>
            <p:nvPicPr>
              <p:cNvPr id="61" name="object 43">
                <a:extLst>
                  <a:ext uri="{FF2B5EF4-FFF2-40B4-BE49-F238E27FC236}">
                    <a16:creationId xmlns:a16="http://schemas.microsoft.com/office/drawing/2014/main" id="{01973DA9-FB2B-A19F-44B6-35A1EB171734}"/>
                  </a:ext>
                </a:extLst>
              </p:cNvPr>
              <p:cNvPicPr/>
              <p:nvPr/>
            </p:nvPicPr>
            <p:blipFill>
              <a:blip r:embed="rId19" cstate="print"/>
              <a:stretch>
                <a:fillRect/>
              </a:stretch>
            </p:blipFill>
            <p:spPr>
              <a:xfrm>
                <a:off x="5964936" y="3302508"/>
                <a:ext cx="132587" cy="132587"/>
              </a:xfrm>
              <a:prstGeom prst="rect">
                <a:avLst/>
              </a:prstGeom>
            </p:spPr>
          </p:pic>
          <p:pic>
            <p:nvPicPr>
              <p:cNvPr id="62" name="object 44">
                <a:extLst>
                  <a:ext uri="{FF2B5EF4-FFF2-40B4-BE49-F238E27FC236}">
                    <a16:creationId xmlns:a16="http://schemas.microsoft.com/office/drawing/2014/main" id="{C57008F1-A460-FBC2-55E6-8C05701ADFCF}"/>
                  </a:ext>
                </a:extLst>
              </p:cNvPr>
              <p:cNvPicPr/>
              <p:nvPr/>
            </p:nvPicPr>
            <p:blipFill>
              <a:blip r:embed="rId19" cstate="print"/>
              <a:stretch>
                <a:fillRect/>
              </a:stretch>
            </p:blipFill>
            <p:spPr>
              <a:xfrm>
                <a:off x="7456931" y="2971799"/>
                <a:ext cx="132588" cy="132587"/>
              </a:xfrm>
              <a:prstGeom prst="rect">
                <a:avLst/>
              </a:prstGeom>
            </p:spPr>
          </p:pic>
          <p:pic>
            <p:nvPicPr>
              <p:cNvPr id="63" name="object 45">
                <a:extLst>
                  <a:ext uri="{FF2B5EF4-FFF2-40B4-BE49-F238E27FC236}">
                    <a16:creationId xmlns:a16="http://schemas.microsoft.com/office/drawing/2014/main" id="{929EB43F-CDF6-5EE2-24A5-A629E33408ED}"/>
                  </a:ext>
                </a:extLst>
              </p:cNvPr>
              <p:cNvPicPr/>
              <p:nvPr/>
            </p:nvPicPr>
            <p:blipFill>
              <a:blip r:embed="rId19" cstate="print"/>
              <a:stretch>
                <a:fillRect/>
              </a:stretch>
            </p:blipFill>
            <p:spPr>
              <a:xfrm>
                <a:off x="7533131" y="2612136"/>
                <a:ext cx="132588" cy="132587"/>
              </a:xfrm>
              <a:prstGeom prst="rect">
                <a:avLst/>
              </a:prstGeom>
            </p:spPr>
          </p:pic>
          <p:pic>
            <p:nvPicPr>
              <p:cNvPr id="64" name="object 46">
                <a:extLst>
                  <a:ext uri="{FF2B5EF4-FFF2-40B4-BE49-F238E27FC236}">
                    <a16:creationId xmlns:a16="http://schemas.microsoft.com/office/drawing/2014/main" id="{DCB49C64-DC58-3FF0-054A-057F9EF5B055}"/>
                  </a:ext>
                </a:extLst>
              </p:cNvPr>
              <p:cNvPicPr/>
              <p:nvPr/>
            </p:nvPicPr>
            <p:blipFill>
              <a:blip r:embed="rId20" cstate="print"/>
              <a:stretch>
                <a:fillRect/>
              </a:stretch>
            </p:blipFill>
            <p:spPr>
              <a:xfrm>
                <a:off x="7559039" y="1388363"/>
                <a:ext cx="132587" cy="134112"/>
              </a:xfrm>
              <a:prstGeom prst="rect">
                <a:avLst/>
              </a:prstGeom>
            </p:spPr>
          </p:pic>
          <p:pic>
            <p:nvPicPr>
              <p:cNvPr id="65" name="object 47">
                <a:extLst>
                  <a:ext uri="{FF2B5EF4-FFF2-40B4-BE49-F238E27FC236}">
                    <a16:creationId xmlns:a16="http://schemas.microsoft.com/office/drawing/2014/main" id="{45640EB2-ABDF-2B82-B9E2-5F98FD68EEF1}"/>
                  </a:ext>
                </a:extLst>
              </p:cNvPr>
              <p:cNvPicPr/>
              <p:nvPr/>
            </p:nvPicPr>
            <p:blipFill>
              <a:blip r:embed="rId21" cstate="print"/>
              <a:stretch>
                <a:fillRect/>
              </a:stretch>
            </p:blipFill>
            <p:spPr>
              <a:xfrm>
                <a:off x="7021067" y="1303019"/>
                <a:ext cx="132587" cy="208787"/>
              </a:xfrm>
              <a:prstGeom prst="rect">
                <a:avLst/>
              </a:prstGeom>
            </p:spPr>
          </p:pic>
          <p:pic>
            <p:nvPicPr>
              <p:cNvPr id="66" name="object 48">
                <a:extLst>
                  <a:ext uri="{FF2B5EF4-FFF2-40B4-BE49-F238E27FC236}">
                    <a16:creationId xmlns:a16="http://schemas.microsoft.com/office/drawing/2014/main" id="{BCD3F1C8-304A-FCE1-EBA5-8588263EF280}"/>
                  </a:ext>
                </a:extLst>
              </p:cNvPr>
              <p:cNvPicPr/>
              <p:nvPr/>
            </p:nvPicPr>
            <p:blipFill>
              <a:blip r:embed="rId20" cstate="print"/>
              <a:stretch>
                <a:fillRect/>
              </a:stretch>
            </p:blipFill>
            <p:spPr>
              <a:xfrm>
                <a:off x="8100060" y="1818131"/>
                <a:ext cx="132588" cy="134112"/>
              </a:xfrm>
              <a:prstGeom prst="rect">
                <a:avLst/>
              </a:prstGeom>
            </p:spPr>
          </p:pic>
          <p:pic>
            <p:nvPicPr>
              <p:cNvPr id="67" name="object 49">
                <a:extLst>
                  <a:ext uri="{FF2B5EF4-FFF2-40B4-BE49-F238E27FC236}">
                    <a16:creationId xmlns:a16="http://schemas.microsoft.com/office/drawing/2014/main" id="{EE65494A-23D6-7CDD-6ECF-0BE020243C3A}"/>
                  </a:ext>
                </a:extLst>
              </p:cNvPr>
              <p:cNvPicPr/>
              <p:nvPr/>
            </p:nvPicPr>
            <p:blipFill>
              <a:blip r:embed="rId19" cstate="print"/>
              <a:stretch>
                <a:fillRect/>
              </a:stretch>
            </p:blipFill>
            <p:spPr>
              <a:xfrm>
                <a:off x="7769351" y="2007108"/>
                <a:ext cx="132588" cy="132587"/>
              </a:xfrm>
              <a:prstGeom prst="rect">
                <a:avLst/>
              </a:prstGeom>
            </p:spPr>
          </p:pic>
          <p:pic>
            <p:nvPicPr>
              <p:cNvPr id="68" name="object 50">
                <a:extLst>
                  <a:ext uri="{FF2B5EF4-FFF2-40B4-BE49-F238E27FC236}">
                    <a16:creationId xmlns:a16="http://schemas.microsoft.com/office/drawing/2014/main" id="{A5D1FB6E-BA6F-6EA9-EB46-BADEE1E02A79}"/>
                  </a:ext>
                </a:extLst>
              </p:cNvPr>
              <p:cNvPicPr/>
              <p:nvPr/>
            </p:nvPicPr>
            <p:blipFill>
              <a:blip r:embed="rId19" cstate="print"/>
              <a:stretch>
                <a:fillRect/>
              </a:stretch>
            </p:blipFill>
            <p:spPr>
              <a:xfrm>
                <a:off x="9959339" y="2261615"/>
                <a:ext cx="132587" cy="132587"/>
              </a:xfrm>
              <a:prstGeom prst="rect">
                <a:avLst/>
              </a:prstGeom>
            </p:spPr>
          </p:pic>
          <p:sp>
            <p:nvSpPr>
              <p:cNvPr id="69" name="object 51">
                <a:extLst>
                  <a:ext uri="{FF2B5EF4-FFF2-40B4-BE49-F238E27FC236}">
                    <a16:creationId xmlns:a16="http://schemas.microsoft.com/office/drawing/2014/main" id="{58F29C30-0EA4-2F54-2145-CB403F0E5CA5}"/>
                  </a:ext>
                </a:extLst>
              </p:cNvPr>
              <p:cNvSpPr/>
              <p:nvPr/>
            </p:nvSpPr>
            <p:spPr>
              <a:xfrm>
                <a:off x="7985760" y="3389375"/>
                <a:ext cx="2249805" cy="1612900"/>
              </a:xfrm>
              <a:custGeom>
                <a:avLst/>
                <a:gdLst/>
                <a:ahLst/>
                <a:cxnLst/>
                <a:rect l="l" t="t" r="r" b="b"/>
                <a:pathLst>
                  <a:path w="2249804" h="1612900">
                    <a:moveTo>
                      <a:pt x="2249424" y="0"/>
                    </a:moveTo>
                    <a:lnTo>
                      <a:pt x="0" y="0"/>
                    </a:lnTo>
                    <a:lnTo>
                      <a:pt x="0" y="1612392"/>
                    </a:lnTo>
                    <a:lnTo>
                      <a:pt x="2249424" y="1612392"/>
                    </a:lnTo>
                    <a:lnTo>
                      <a:pt x="2249424" y="0"/>
                    </a:lnTo>
                    <a:close/>
                  </a:path>
                </a:pathLst>
              </a:custGeom>
              <a:solidFill>
                <a:srgbClr val="F5F3F8"/>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sp>
            <p:nvSpPr>
              <p:cNvPr id="70" name="object 52">
                <a:extLst>
                  <a:ext uri="{FF2B5EF4-FFF2-40B4-BE49-F238E27FC236}">
                    <a16:creationId xmlns:a16="http://schemas.microsoft.com/office/drawing/2014/main" id="{DC1789C9-E8F8-F26A-4B76-5B2821CF4F68}"/>
                  </a:ext>
                </a:extLst>
              </p:cNvPr>
              <p:cNvSpPr/>
              <p:nvPr/>
            </p:nvSpPr>
            <p:spPr>
              <a:xfrm>
                <a:off x="7985760" y="3389375"/>
                <a:ext cx="2249805" cy="1612900"/>
              </a:xfrm>
              <a:custGeom>
                <a:avLst/>
                <a:gdLst/>
                <a:ahLst/>
                <a:cxnLst/>
                <a:rect l="l" t="t" r="r" b="b"/>
                <a:pathLst>
                  <a:path w="2249804" h="1612900">
                    <a:moveTo>
                      <a:pt x="0" y="1612392"/>
                    </a:moveTo>
                    <a:lnTo>
                      <a:pt x="2249424" y="1612392"/>
                    </a:lnTo>
                    <a:lnTo>
                      <a:pt x="2249424" y="0"/>
                    </a:lnTo>
                    <a:lnTo>
                      <a:pt x="0" y="0"/>
                    </a:lnTo>
                    <a:lnTo>
                      <a:pt x="0" y="1612392"/>
                    </a:lnTo>
                    <a:close/>
                  </a:path>
                </a:pathLst>
              </a:custGeom>
              <a:ln w="9525">
                <a:solidFill>
                  <a:srgbClr val="22004B"/>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pic>
            <p:nvPicPr>
              <p:cNvPr id="71" name="object 53">
                <a:extLst>
                  <a:ext uri="{FF2B5EF4-FFF2-40B4-BE49-F238E27FC236}">
                    <a16:creationId xmlns:a16="http://schemas.microsoft.com/office/drawing/2014/main" id="{EFD02D2E-EF15-EAB7-2F49-A3E1CD31FA4A}"/>
                  </a:ext>
                </a:extLst>
              </p:cNvPr>
              <p:cNvPicPr/>
              <p:nvPr/>
            </p:nvPicPr>
            <p:blipFill>
              <a:blip r:embed="rId20" cstate="print"/>
              <a:stretch>
                <a:fillRect/>
              </a:stretch>
            </p:blipFill>
            <p:spPr>
              <a:xfrm>
                <a:off x="8179971" y="4764691"/>
                <a:ext cx="132586" cy="134112"/>
              </a:xfrm>
              <a:prstGeom prst="rect">
                <a:avLst/>
              </a:prstGeom>
            </p:spPr>
          </p:pic>
          <p:pic>
            <p:nvPicPr>
              <p:cNvPr id="72" name="object 54">
                <a:extLst>
                  <a:ext uri="{FF2B5EF4-FFF2-40B4-BE49-F238E27FC236}">
                    <a16:creationId xmlns:a16="http://schemas.microsoft.com/office/drawing/2014/main" id="{674C2F78-5D5D-12BC-0788-0539B3A88FEF}"/>
                  </a:ext>
                </a:extLst>
              </p:cNvPr>
              <p:cNvPicPr/>
              <p:nvPr/>
            </p:nvPicPr>
            <p:blipFill>
              <a:blip r:embed="rId22" cstate="print"/>
              <a:stretch>
                <a:fillRect/>
              </a:stretch>
            </p:blipFill>
            <p:spPr>
              <a:xfrm>
                <a:off x="8179971" y="4513018"/>
                <a:ext cx="132586" cy="132588"/>
              </a:xfrm>
              <a:prstGeom prst="rect">
                <a:avLst/>
              </a:prstGeom>
            </p:spPr>
          </p:pic>
          <p:pic>
            <p:nvPicPr>
              <p:cNvPr id="73" name="object 55">
                <a:extLst>
                  <a:ext uri="{FF2B5EF4-FFF2-40B4-BE49-F238E27FC236}">
                    <a16:creationId xmlns:a16="http://schemas.microsoft.com/office/drawing/2014/main" id="{2ECA6A9B-92C0-769A-8638-853E54EA82C5}"/>
                  </a:ext>
                </a:extLst>
              </p:cNvPr>
              <p:cNvPicPr/>
              <p:nvPr/>
            </p:nvPicPr>
            <p:blipFill>
              <a:blip r:embed="rId23" cstate="print"/>
              <a:stretch>
                <a:fillRect/>
              </a:stretch>
            </p:blipFill>
            <p:spPr>
              <a:xfrm>
                <a:off x="8182942" y="4271217"/>
                <a:ext cx="132586" cy="134112"/>
              </a:xfrm>
              <a:prstGeom prst="rect">
                <a:avLst/>
              </a:prstGeom>
            </p:spPr>
          </p:pic>
          <p:pic>
            <p:nvPicPr>
              <p:cNvPr id="74" name="object 56">
                <a:extLst>
                  <a:ext uri="{FF2B5EF4-FFF2-40B4-BE49-F238E27FC236}">
                    <a16:creationId xmlns:a16="http://schemas.microsoft.com/office/drawing/2014/main" id="{24D75A3C-47FB-84C7-C7C4-2288AF27839F}"/>
                  </a:ext>
                </a:extLst>
              </p:cNvPr>
              <p:cNvPicPr/>
              <p:nvPr/>
            </p:nvPicPr>
            <p:blipFill>
              <a:blip r:embed="rId3" cstate="print"/>
              <a:stretch>
                <a:fillRect/>
              </a:stretch>
            </p:blipFill>
            <p:spPr>
              <a:xfrm>
                <a:off x="8182943" y="3997574"/>
                <a:ext cx="132586" cy="132588"/>
              </a:xfrm>
              <a:prstGeom prst="rect">
                <a:avLst/>
              </a:prstGeom>
            </p:spPr>
          </p:pic>
        </p:grpSp>
        <p:sp>
          <p:nvSpPr>
            <p:cNvPr id="11" name="object 57">
              <a:extLst>
                <a:ext uri="{FF2B5EF4-FFF2-40B4-BE49-F238E27FC236}">
                  <a16:creationId xmlns:a16="http://schemas.microsoft.com/office/drawing/2014/main" id="{69B869BF-1D7C-9F85-39A2-ADC390712C81}"/>
                </a:ext>
              </a:extLst>
            </p:cNvPr>
            <p:cNvSpPr/>
            <p:nvPr/>
          </p:nvSpPr>
          <p:spPr>
            <a:xfrm>
              <a:off x="1740788" y="3807333"/>
              <a:ext cx="5977890" cy="0"/>
            </a:xfrm>
            <a:custGeom>
              <a:avLst/>
              <a:gdLst/>
              <a:ahLst/>
              <a:cxnLst/>
              <a:rect l="l" t="t" r="r" b="b"/>
              <a:pathLst>
                <a:path w="7970520">
                  <a:moveTo>
                    <a:pt x="0" y="0"/>
                  </a:moveTo>
                  <a:lnTo>
                    <a:pt x="7970520" y="0"/>
                  </a:lnTo>
                </a:path>
              </a:pathLst>
            </a:custGeom>
            <a:ln w="9525">
              <a:solidFill>
                <a:srgbClr val="D9D9D9"/>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sp>
          <p:nvSpPr>
            <p:cNvPr id="15" name="object 61">
              <a:extLst>
                <a:ext uri="{FF2B5EF4-FFF2-40B4-BE49-F238E27FC236}">
                  <a16:creationId xmlns:a16="http://schemas.microsoft.com/office/drawing/2014/main" id="{6DBB3BBF-5FE3-9FCB-4019-A34854F78B35}"/>
                </a:ext>
              </a:extLst>
            </p:cNvPr>
            <p:cNvSpPr txBox="1"/>
            <p:nvPr/>
          </p:nvSpPr>
          <p:spPr>
            <a:xfrm>
              <a:off x="1272927" y="2510027"/>
              <a:ext cx="360896" cy="262566"/>
            </a:xfrm>
            <a:prstGeom prst="rect">
              <a:avLst/>
            </a:prstGeom>
          </p:spPr>
          <p:txBody>
            <a:bodyPr vert="horz" wrap="square" lIns="0" tIns="36000" rIns="0" bIns="36000" rtlCol="0">
              <a:spAutoFit/>
            </a:bodyPr>
            <a:lstStyle/>
            <a:p>
              <a:pPr marL="9525" marR="0" lvl="0" indent="0" algn="r" defTabSz="685800" rtl="0" eaLnBrk="1" fontAlgn="auto" latinLnBrk="0" hangingPunct="1">
                <a:lnSpc>
                  <a:spcPct val="100000"/>
                </a:lnSpc>
                <a:spcBef>
                  <a:spcPts val="71"/>
                </a:spcBef>
                <a:spcAft>
                  <a:spcPts val="0"/>
                </a:spcAft>
                <a:buClrTx/>
                <a:buSzTx/>
                <a:buFontTx/>
                <a:buNone/>
                <a:tabLst/>
                <a:defRPr/>
              </a:pPr>
              <a:r>
                <a:rPr kumimoji="0" lang="de-DE" sz="975" b="0" i="0" u="none" strike="noStrike" kern="0" cap="none" spc="-19" normalizeH="0" baseline="0" noProof="0">
                  <a:ln>
                    <a:noFill/>
                  </a:ln>
                  <a:solidFill>
                    <a:srgbClr val="404040"/>
                  </a:solidFill>
                  <a:effectLst/>
                  <a:uLnTx/>
                  <a:uFillTx/>
                  <a:latin typeface="Verdana"/>
                  <a:ea typeface="+mn-ea"/>
                  <a:cs typeface="Verdana"/>
                </a:rPr>
                <a:t>50 %</a:t>
              </a:r>
              <a:endParaRPr kumimoji="0" sz="975" b="0" i="0" u="none" strike="noStrike" kern="0" cap="none" spc="0" normalizeH="0" baseline="0" noProof="0">
                <a:ln>
                  <a:noFill/>
                </a:ln>
                <a:solidFill>
                  <a:srgbClr val="404040"/>
                </a:solidFill>
                <a:effectLst/>
                <a:uLnTx/>
                <a:uFillTx/>
                <a:latin typeface="Verdana"/>
                <a:ea typeface="+mn-ea"/>
                <a:cs typeface="Verdana"/>
              </a:endParaRPr>
            </a:p>
          </p:txBody>
        </p:sp>
        <p:sp>
          <p:nvSpPr>
            <p:cNvPr id="17" name="object 63">
              <a:extLst>
                <a:ext uri="{FF2B5EF4-FFF2-40B4-BE49-F238E27FC236}">
                  <a16:creationId xmlns:a16="http://schemas.microsoft.com/office/drawing/2014/main" id="{DD353C10-1309-FAB9-F00F-B8C8AF805406}"/>
                </a:ext>
              </a:extLst>
            </p:cNvPr>
            <p:cNvSpPr txBox="1"/>
            <p:nvPr/>
          </p:nvSpPr>
          <p:spPr>
            <a:xfrm>
              <a:off x="2228279" y="3882390"/>
              <a:ext cx="221456" cy="187636"/>
            </a:xfrm>
            <a:prstGeom prst="rect">
              <a:avLst/>
            </a:prstGeom>
          </p:spPr>
          <p:txBody>
            <a:bodyPr vert="horz" wrap="square" lIns="0" tIns="9049" rIns="0" bIns="0" rtlCol="0">
              <a:spAutoFit/>
            </a:bodyPr>
            <a:lstStyle/>
            <a:p>
              <a:pPr marL="9525" marR="0" lvl="0" indent="0" algn="ctr" defTabSz="685800" rtl="0" eaLnBrk="1" fontAlgn="auto" latinLnBrk="0" hangingPunct="1">
                <a:lnSpc>
                  <a:spcPct val="100000"/>
                </a:lnSpc>
                <a:spcBef>
                  <a:spcPts val="71"/>
                </a:spcBef>
                <a:spcAft>
                  <a:spcPts val="0"/>
                </a:spcAft>
                <a:buClrTx/>
                <a:buSzTx/>
                <a:buFontTx/>
                <a:buNone/>
                <a:tabLst/>
                <a:defRPr/>
              </a:pPr>
              <a:r>
                <a:rPr kumimoji="0" sz="975" b="0" i="0" u="none" strike="noStrike" kern="0" cap="none" spc="-19" normalizeH="0" baseline="0" noProof="0">
                  <a:ln>
                    <a:noFill/>
                  </a:ln>
                  <a:solidFill>
                    <a:srgbClr val="404040"/>
                  </a:solidFill>
                  <a:effectLst/>
                  <a:uLnTx/>
                  <a:uFillTx/>
                  <a:latin typeface="Verdana"/>
                  <a:ea typeface="+mn-ea"/>
                  <a:cs typeface="Verdana"/>
                </a:rPr>
                <a:t>0</a:t>
              </a:r>
              <a:r>
                <a:rPr kumimoji="0" lang="de-DE" sz="975" b="0" i="0" u="none" strike="noStrike" kern="0" cap="none" spc="-19" normalizeH="0" baseline="0" noProof="0">
                  <a:ln>
                    <a:noFill/>
                  </a:ln>
                  <a:solidFill>
                    <a:srgbClr val="404040"/>
                  </a:solidFill>
                  <a:effectLst/>
                  <a:uLnTx/>
                  <a:uFillTx/>
                  <a:latin typeface="Verdana"/>
                  <a:ea typeface="+mn-ea"/>
                  <a:cs typeface="Verdana"/>
                </a:rPr>
                <a:t>,</a:t>
              </a:r>
              <a:r>
                <a:rPr kumimoji="0" sz="975" b="0" i="0" u="none" strike="noStrike" kern="0" cap="none" spc="-19" normalizeH="0" baseline="0" noProof="0">
                  <a:ln>
                    <a:noFill/>
                  </a:ln>
                  <a:solidFill>
                    <a:srgbClr val="404040"/>
                  </a:solidFill>
                  <a:effectLst/>
                  <a:uLnTx/>
                  <a:uFillTx/>
                  <a:latin typeface="Verdana"/>
                  <a:ea typeface="+mn-ea"/>
                  <a:cs typeface="Verdana"/>
                </a:rPr>
                <a:t>0</a:t>
              </a:r>
              <a:endParaRPr kumimoji="0" sz="975" b="0" i="0" u="none" strike="noStrike" kern="0" cap="none" spc="0" normalizeH="0" baseline="0" noProof="0">
                <a:ln>
                  <a:noFill/>
                </a:ln>
                <a:solidFill>
                  <a:srgbClr val="404040"/>
                </a:solidFill>
                <a:effectLst/>
                <a:uLnTx/>
                <a:uFillTx/>
                <a:latin typeface="Verdana"/>
                <a:ea typeface="+mn-ea"/>
                <a:cs typeface="Verdana"/>
              </a:endParaRPr>
            </a:p>
          </p:txBody>
        </p:sp>
        <p:sp>
          <p:nvSpPr>
            <p:cNvPr id="18" name="object 64">
              <a:extLst>
                <a:ext uri="{FF2B5EF4-FFF2-40B4-BE49-F238E27FC236}">
                  <a16:creationId xmlns:a16="http://schemas.microsoft.com/office/drawing/2014/main" id="{CC619735-6C4D-7D77-DF2E-4E7EE31F1FE9}"/>
                </a:ext>
              </a:extLst>
            </p:cNvPr>
            <p:cNvSpPr txBox="1"/>
            <p:nvPr/>
          </p:nvSpPr>
          <p:spPr>
            <a:xfrm>
              <a:off x="2706569" y="4200496"/>
              <a:ext cx="4009752" cy="187636"/>
            </a:xfrm>
            <a:prstGeom prst="rect">
              <a:avLst/>
            </a:prstGeom>
          </p:spPr>
          <p:txBody>
            <a:bodyPr vert="horz" wrap="square" lIns="0" tIns="9049" rIns="0" bIns="0" rtlCol="0">
              <a:spAutoFit/>
            </a:bodyPr>
            <a:lstStyle/>
            <a:p>
              <a:pPr marL="151924" lvl="0" algn="ctr" defTabSz="685800">
                <a:spcBef>
                  <a:spcPts val="1009"/>
                </a:spcBef>
                <a:defRPr/>
              </a:pPr>
              <a:r>
                <a:rPr kumimoji="0" lang="de-DE" sz="975" b="0" i="0" u="none" strike="noStrike" kern="0" cap="none" spc="0" normalizeH="0" baseline="0" noProof="0" dirty="0">
                  <a:ln>
                    <a:noFill/>
                  </a:ln>
                  <a:solidFill>
                    <a:srgbClr val="404040"/>
                  </a:solidFill>
                  <a:effectLst/>
                  <a:uLnTx/>
                  <a:uFillTx/>
                  <a:latin typeface="Verdana"/>
                  <a:ea typeface="+mn-ea"/>
                  <a:cs typeface="Verdana"/>
                </a:rPr>
                <a:t>Spitzen-</a:t>
              </a:r>
              <a:r>
                <a:rPr kumimoji="0" sz="975" b="0" i="0" u="none" strike="noStrike" kern="0" cap="none" spc="-23" normalizeH="0" baseline="0" noProof="0" dirty="0">
                  <a:ln>
                    <a:noFill/>
                  </a:ln>
                  <a:solidFill>
                    <a:srgbClr val="404040"/>
                  </a:solidFill>
                  <a:effectLst/>
                  <a:uLnTx/>
                  <a:uFillTx/>
                  <a:latin typeface="Verdana"/>
                  <a:ea typeface="+mn-ea"/>
                  <a:cs typeface="Verdana"/>
                </a:rPr>
                <a:t>C-</a:t>
              </a:r>
              <a:r>
                <a:rPr kumimoji="0" sz="975" b="0" i="0" u="none" strike="noStrike" kern="0" cap="none" spc="0" normalizeH="0" baseline="0" noProof="0" dirty="0" err="1">
                  <a:ln>
                    <a:noFill/>
                  </a:ln>
                  <a:solidFill>
                    <a:srgbClr val="404040"/>
                  </a:solidFill>
                  <a:effectLst/>
                  <a:uLnTx/>
                  <a:uFillTx/>
                  <a:latin typeface="Verdana"/>
                  <a:ea typeface="+mn-ea"/>
                  <a:cs typeface="Verdana"/>
                </a:rPr>
                <a:t>Peptid</a:t>
              </a:r>
              <a:r>
                <a:rPr kumimoji="0" lang="de-DE" sz="975" b="0" i="0" u="none" strike="noStrike" kern="0" cap="none" spc="0" normalizeH="0" baseline="0" noProof="0" dirty="0">
                  <a:ln>
                    <a:noFill/>
                  </a:ln>
                  <a:solidFill>
                    <a:srgbClr val="404040"/>
                  </a:solidFill>
                  <a:effectLst/>
                  <a:uLnTx/>
                  <a:uFillTx/>
                  <a:latin typeface="Verdana"/>
                  <a:ea typeface="+mn-ea"/>
                  <a:cs typeface="Verdana"/>
                </a:rPr>
                <a:t>-Wert während </a:t>
              </a:r>
              <a:r>
                <a:rPr lang="de-DE" sz="975" kern="0" dirty="0">
                  <a:solidFill>
                    <a:srgbClr val="404040"/>
                  </a:solidFill>
                  <a:cs typeface="Verdana"/>
                </a:rPr>
                <a:t>eines MMTT</a:t>
              </a:r>
              <a:r>
                <a:rPr lang="de-DE" sz="975" kern="0" spc="-56" dirty="0">
                  <a:solidFill>
                    <a:srgbClr val="404040"/>
                  </a:solidFill>
                  <a:cs typeface="Verdana"/>
                </a:rPr>
                <a:t> </a:t>
              </a:r>
              <a:r>
                <a:rPr kumimoji="0" lang="de-DE" sz="975" b="0" i="0" u="none" strike="noStrike" kern="0" cap="none" spc="-30" normalizeH="0" baseline="0" noProof="0" dirty="0">
                  <a:ln>
                    <a:noFill/>
                  </a:ln>
                  <a:solidFill>
                    <a:srgbClr val="404040"/>
                  </a:solidFill>
                  <a:effectLst/>
                  <a:uLnTx/>
                  <a:uFillTx/>
                  <a:latin typeface="Verdana"/>
                  <a:ea typeface="+mn-ea"/>
                  <a:cs typeface="Verdana"/>
                </a:rPr>
                <a:t> [</a:t>
              </a:r>
              <a:r>
                <a:rPr kumimoji="0" lang="de-DE" sz="975" b="0" i="0" u="none" strike="noStrike" kern="0" cap="none" spc="-8" normalizeH="0" baseline="0" noProof="0" dirty="0">
                  <a:ln>
                    <a:noFill/>
                  </a:ln>
                  <a:solidFill>
                    <a:srgbClr val="404040"/>
                  </a:solidFill>
                  <a:effectLst/>
                  <a:uLnTx/>
                  <a:uFillTx/>
                  <a:latin typeface="Verdana"/>
                  <a:ea typeface="+mn-ea"/>
                  <a:cs typeface="Verdana"/>
                </a:rPr>
                <a:t>n</a:t>
              </a:r>
              <a:r>
                <a:rPr kumimoji="0" sz="975" b="0" i="0" u="none" strike="noStrike" kern="0" cap="none" spc="-8" normalizeH="0" baseline="0" noProof="0" dirty="0">
                  <a:ln>
                    <a:noFill/>
                  </a:ln>
                  <a:solidFill>
                    <a:srgbClr val="404040"/>
                  </a:solidFill>
                  <a:effectLst/>
                  <a:uLnTx/>
                  <a:uFillTx/>
                  <a:latin typeface="Verdana"/>
                  <a:ea typeface="+mn-ea"/>
                  <a:cs typeface="Verdana"/>
                </a:rPr>
                <a:t>mol/</a:t>
              </a:r>
              <a:r>
                <a:rPr kumimoji="0" lang="de-DE" sz="975" b="0" i="0" u="none" strike="noStrike" kern="0" cap="none" spc="-8" normalizeH="0" baseline="0" noProof="0" dirty="0">
                  <a:ln>
                    <a:noFill/>
                  </a:ln>
                  <a:solidFill>
                    <a:srgbClr val="404040"/>
                  </a:solidFill>
                  <a:effectLst/>
                  <a:uLnTx/>
                  <a:uFillTx/>
                  <a:latin typeface="Verdana"/>
                  <a:ea typeface="+mn-ea"/>
                  <a:cs typeface="Verdana"/>
                </a:rPr>
                <a:t>l]</a:t>
              </a:r>
              <a:endParaRPr kumimoji="0" sz="975" b="0" i="0" u="none" strike="noStrike" kern="0" cap="none" spc="0" normalizeH="0" baseline="0" noProof="0" dirty="0">
                <a:ln>
                  <a:noFill/>
                </a:ln>
                <a:solidFill>
                  <a:srgbClr val="404040"/>
                </a:solidFill>
                <a:effectLst/>
                <a:uLnTx/>
                <a:uFillTx/>
                <a:latin typeface="Verdana"/>
                <a:ea typeface="+mn-ea"/>
                <a:cs typeface="Verdana"/>
              </a:endParaRPr>
            </a:p>
          </p:txBody>
        </p:sp>
        <p:sp>
          <p:nvSpPr>
            <p:cNvPr id="19" name="object 65">
              <a:extLst>
                <a:ext uri="{FF2B5EF4-FFF2-40B4-BE49-F238E27FC236}">
                  <a16:creationId xmlns:a16="http://schemas.microsoft.com/office/drawing/2014/main" id="{5F9ED6D2-4EEA-42A9-396B-DFF7C8CE48AB}"/>
                </a:ext>
              </a:extLst>
            </p:cNvPr>
            <p:cNvSpPr txBox="1"/>
            <p:nvPr/>
          </p:nvSpPr>
          <p:spPr>
            <a:xfrm>
              <a:off x="5814892" y="3875721"/>
              <a:ext cx="221456" cy="187636"/>
            </a:xfrm>
            <a:prstGeom prst="rect">
              <a:avLst/>
            </a:prstGeom>
          </p:spPr>
          <p:txBody>
            <a:bodyPr vert="horz" wrap="square" lIns="0" tIns="9049" rIns="0" bIns="0" rtlCol="0">
              <a:spAutoFit/>
            </a:bodyPr>
            <a:lstStyle/>
            <a:p>
              <a:pPr marL="9525" marR="0" lvl="0" indent="0" algn="ctr" defTabSz="685800" rtl="0" eaLnBrk="1" fontAlgn="auto" latinLnBrk="0" hangingPunct="1">
                <a:lnSpc>
                  <a:spcPct val="100000"/>
                </a:lnSpc>
                <a:spcBef>
                  <a:spcPts val="71"/>
                </a:spcBef>
                <a:spcAft>
                  <a:spcPts val="0"/>
                </a:spcAft>
                <a:buClrTx/>
                <a:buSzTx/>
                <a:buFontTx/>
                <a:buNone/>
                <a:tabLst/>
                <a:defRPr/>
              </a:pPr>
              <a:r>
                <a:rPr kumimoji="0" sz="975" b="0" i="0" u="none" strike="noStrike" kern="0" cap="none" spc="-19" normalizeH="0" baseline="0" noProof="0">
                  <a:ln>
                    <a:noFill/>
                  </a:ln>
                  <a:solidFill>
                    <a:srgbClr val="404040"/>
                  </a:solidFill>
                  <a:effectLst/>
                  <a:uLnTx/>
                  <a:uFillTx/>
                  <a:latin typeface="Verdana"/>
                  <a:ea typeface="+mn-ea"/>
                  <a:cs typeface="Verdana"/>
                </a:rPr>
                <a:t>1</a:t>
              </a:r>
              <a:r>
                <a:rPr kumimoji="0" lang="de-DE" sz="975" b="0" i="0" u="none" strike="noStrike" kern="0" cap="none" spc="-19" normalizeH="0" baseline="0" noProof="0">
                  <a:ln>
                    <a:noFill/>
                  </a:ln>
                  <a:solidFill>
                    <a:srgbClr val="404040"/>
                  </a:solidFill>
                  <a:effectLst/>
                  <a:uLnTx/>
                  <a:uFillTx/>
                  <a:latin typeface="Verdana"/>
                  <a:ea typeface="+mn-ea"/>
                  <a:cs typeface="Verdana"/>
                </a:rPr>
                <a:t>,</a:t>
              </a:r>
              <a:r>
                <a:rPr kumimoji="0" sz="975" b="0" i="0" u="none" strike="noStrike" kern="0" cap="none" spc="-19" normalizeH="0" baseline="0" noProof="0">
                  <a:ln>
                    <a:noFill/>
                  </a:ln>
                  <a:solidFill>
                    <a:srgbClr val="404040"/>
                  </a:solidFill>
                  <a:effectLst/>
                  <a:uLnTx/>
                  <a:uFillTx/>
                  <a:latin typeface="Verdana"/>
                  <a:ea typeface="+mn-ea"/>
                  <a:cs typeface="Verdana"/>
                </a:rPr>
                <a:t>2</a:t>
              </a:r>
              <a:endParaRPr kumimoji="0" sz="975" b="0" i="0" u="none" strike="noStrike" kern="0" cap="none" spc="0" normalizeH="0" baseline="0" noProof="0">
                <a:ln>
                  <a:noFill/>
                </a:ln>
                <a:solidFill>
                  <a:srgbClr val="404040"/>
                </a:solidFill>
                <a:effectLst/>
                <a:uLnTx/>
                <a:uFillTx/>
                <a:latin typeface="Verdana"/>
                <a:ea typeface="+mn-ea"/>
                <a:cs typeface="Verdana"/>
              </a:endParaRPr>
            </a:p>
          </p:txBody>
        </p:sp>
        <p:sp>
          <p:nvSpPr>
            <p:cNvPr id="20" name="object 66">
              <a:extLst>
                <a:ext uri="{FF2B5EF4-FFF2-40B4-BE49-F238E27FC236}">
                  <a16:creationId xmlns:a16="http://schemas.microsoft.com/office/drawing/2014/main" id="{AE0BB39E-BF70-F835-2530-8F32378CB07D}"/>
                </a:ext>
              </a:extLst>
            </p:cNvPr>
            <p:cNvSpPr txBox="1"/>
            <p:nvPr/>
          </p:nvSpPr>
          <p:spPr>
            <a:xfrm>
              <a:off x="7009731" y="3885862"/>
              <a:ext cx="221456" cy="187636"/>
            </a:xfrm>
            <a:prstGeom prst="rect">
              <a:avLst/>
            </a:prstGeom>
          </p:spPr>
          <p:txBody>
            <a:bodyPr vert="horz" wrap="square" lIns="0" tIns="9049" rIns="0" bIns="0" rtlCol="0">
              <a:spAutoFit/>
            </a:bodyPr>
            <a:lstStyle/>
            <a:p>
              <a:pPr marL="9525" marR="0" lvl="0" indent="0" algn="ctr" defTabSz="685800" rtl="0" eaLnBrk="1" fontAlgn="auto" latinLnBrk="0" hangingPunct="1">
                <a:lnSpc>
                  <a:spcPct val="100000"/>
                </a:lnSpc>
                <a:spcBef>
                  <a:spcPts val="71"/>
                </a:spcBef>
                <a:spcAft>
                  <a:spcPts val="0"/>
                </a:spcAft>
                <a:buClrTx/>
                <a:buSzTx/>
                <a:buFontTx/>
                <a:buNone/>
                <a:tabLst/>
                <a:defRPr/>
              </a:pPr>
              <a:r>
                <a:rPr kumimoji="0" sz="975" b="0" i="0" u="none" strike="noStrike" kern="0" cap="none" spc="-19" normalizeH="0" baseline="0" noProof="0">
                  <a:ln>
                    <a:noFill/>
                  </a:ln>
                  <a:solidFill>
                    <a:srgbClr val="404040"/>
                  </a:solidFill>
                  <a:effectLst/>
                  <a:uLnTx/>
                  <a:uFillTx/>
                  <a:latin typeface="Verdana"/>
                  <a:ea typeface="+mn-ea"/>
                  <a:cs typeface="Verdana"/>
                </a:rPr>
                <a:t>1</a:t>
              </a:r>
              <a:r>
                <a:rPr lang="de-DE" sz="975" kern="0" spc="-19">
                  <a:solidFill>
                    <a:srgbClr val="404040"/>
                  </a:solidFill>
                  <a:latin typeface="Verdana"/>
                  <a:cs typeface="Verdana"/>
                </a:rPr>
                <a:t>,</a:t>
              </a:r>
              <a:r>
                <a:rPr kumimoji="0" sz="975" b="0" i="0" u="none" strike="noStrike" kern="0" cap="none" spc="-19" normalizeH="0" baseline="0" noProof="0">
                  <a:ln>
                    <a:noFill/>
                  </a:ln>
                  <a:solidFill>
                    <a:srgbClr val="404040"/>
                  </a:solidFill>
                  <a:effectLst/>
                  <a:uLnTx/>
                  <a:uFillTx/>
                  <a:latin typeface="Verdana"/>
                  <a:ea typeface="+mn-ea"/>
                  <a:cs typeface="Verdana"/>
                </a:rPr>
                <a:t>6</a:t>
              </a:r>
              <a:endParaRPr kumimoji="0" sz="975" b="0" i="0" u="none" strike="noStrike" kern="0" cap="none" spc="0" normalizeH="0" baseline="0" noProof="0">
                <a:ln>
                  <a:noFill/>
                </a:ln>
                <a:solidFill>
                  <a:srgbClr val="404040"/>
                </a:solidFill>
                <a:effectLst/>
                <a:uLnTx/>
                <a:uFillTx/>
                <a:latin typeface="Verdana"/>
                <a:ea typeface="+mn-ea"/>
                <a:cs typeface="Verdana"/>
              </a:endParaRPr>
            </a:p>
          </p:txBody>
        </p:sp>
        <p:sp>
          <p:nvSpPr>
            <p:cNvPr id="21" name="object 67">
              <a:extLst>
                <a:ext uri="{FF2B5EF4-FFF2-40B4-BE49-F238E27FC236}">
                  <a16:creationId xmlns:a16="http://schemas.microsoft.com/office/drawing/2014/main" id="{46D5D21D-2D41-82C8-F714-81A0BE8F2FBA}"/>
                </a:ext>
              </a:extLst>
            </p:cNvPr>
            <p:cNvSpPr txBox="1"/>
            <p:nvPr/>
          </p:nvSpPr>
          <p:spPr>
            <a:xfrm>
              <a:off x="797639" y="835609"/>
              <a:ext cx="335224" cy="2816467"/>
            </a:xfrm>
            <a:prstGeom prst="rect">
              <a:avLst/>
            </a:prstGeom>
          </p:spPr>
          <p:txBody>
            <a:bodyPr vert="vert270" wrap="square" lIns="0" tIns="8096" rIns="0" bIns="0" rtlCol="0">
              <a:spAutoFit/>
            </a:bodyPr>
            <a:lstStyle/>
            <a:p>
              <a:pPr marL="58579" marR="3810" lvl="0" indent="-49530" algn="ctr" defTabSz="685800" rtl="0" eaLnBrk="1" fontAlgn="auto" latinLnBrk="0" hangingPunct="1">
                <a:lnSpc>
                  <a:spcPct val="101400"/>
                </a:lnSpc>
                <a:spcBef>
                  <a:spcPts val="64"/>
                </a:spcBef>
                <a:spcAft>
                  <a:spcPts val="0"/>
                </a:spcAft>
                <a:buClrTx/>
                <a:buSzTx/>
                <a:buFontTx/>
                <a:buNone/>
                <a:tabLst/>
                <a:defRPr/>
              </a:pPr>
              <a:r>
                <a:rPr kumimoji="0" lang="de-DE" sz="1050" b="0" i="0" u="none" strike="noStrike" kern="0" cap="none" spc="0" normalizeH="0" baseline="0" noProof="0">
                  <a:ln>
                    <a:noFill/>
                  </a:ln>
                  <a:solidFill>
                    <a:srgbClr val="404040"/>
                  </a:solidFill>
                  <a:effectLst/>
                  <a:uLnTx/>
                  <a:uFillTx/>
                  <a:latin typeface="Verdana"/>
                  <a:ea typeface="+mn-ea"/>
                  <a:cs typeface="Verdana"/>
                </a:rPr>
                <a:t>Anteil an Zeit im Glukose-Zielbereich </a:t>
              </a:r>
              <a:r>
                <a:rPr kumimoji="0" sz="1050" b="0" i="0" u="none" strike="noStrike" kern="0" cap="none" spc="-8" normalizeH="0" baseline="0" noProof="0">
                  <a:ln>
                    <a:noFill/>
                  </a:ln>
                  <a:solidFill>
                    <a:srgbClr val="404040"/>
                  </a:solidFill>
                  <a:effectLst/>
                  <a:uLnTx/>
                  <a:uFillTx/>
                  <a:latin typeface="Verdana"/>
                  <a:ea typeface="+mn-ea"/>
                  <a:cs typeface="Verdana"/>
                </a:rPr>
                <a:t>(70-</a:t>
              </a:r>
              <a:r>
                <a:rPr kumimoji="0" sz="1050" b="0" i="0" u="none" strike="noStrike" kern="0" cap="none" spc="0" normalizeH="0" baseline="0" noProof="0">
                  <a:ln>
                    <a:noFill/>
                  </a:ln>
                  <a:solidFill>
                    <a:srgbClr val="404040"/>
                  </a:solidFill>
                  <a:effectLst/>
                  <a:uLnTx/>
                  <a:uFillTx/>
                  <a:latin typeface="Verdana"/>
                  <a:ea typeface="+mn-ea"/>
                  <a:cs typeface="Verdana"/>
                </a:rPr>
                <a:t>180</a:t>
              </a:r>
              <a:r>
                <a:rPr kumimoji="0" sz="1050" b="0" i="0" u="none" strike="noStrike" kern="0" cap="none" spc="-8" normalizeH="0" baseline="0" noProof="0">
                  <a:ln>
                    <a:noFill/>
                  </a:ln>
                  <a:solidFill>
                    <a:srgbClr val="404040"/>
                  </a:solidFill>
                  <a:effectLst/>
                  <a:uLnTx/>
                  <a:uFillTx/>
                  <a:latin typeface="Verdana"/>
                  <a:ea typeface="+mn-ea"/>
                  <a:cs typeface="Verdana"/>
                </a:rPr>
                <a:t> mg/d</a:t>
              </a:r>
              <a:r>
                <a:rPr kumimoji="0" lang="de-DE" sz="1050" b="0" i="0" u="none" strike="noStrike" kern="0" cap="none" spc="-8" normalizeH="0" baseline="0" noProof="0">
                  <a:ln>
                    <a:noFill/>
                  </a:ln>
                  <a:solidFill>
                    <a:srgbClr val="404040"/>
                  </a:solidFill>
                  <a:effectLst/>
                  <a:uLnTx/>
                  <a:uFillTx/>
                  <a:latin typeface="Verdana"/>
                  <a:ea typeface="+mn-ea"/>
                  <a:cs typeface="Verdana"/>
                </a:rPr>
                <a:t>l</a:t>
              </a:r>
              <a:r>
                <a:rPr kumimoji="0" sz="1050" b="0" i="0" u="none" strike="noStrike" kern="0" cap="none" spc="-8" normalizeH="0" baseline="0" noProof="0">
                  <a:ln>
                    <a:noFill/>
                  </a:ln>
                  <a:solidFill>
                    <a:srgbClr val="404040"/>
                  </a:solidFill>
                  <a:effectLst/>
                  <a:uLnTx/>
                  <a:uFillTx/>
                  <a:latin typeface="Verdana"/>
                  <a:ea typeface="+mn-ea"/>
                  <a:cs typeface="Verdana"/>
                </a:rPr>
                <a:t>)</a:t>
              </a:r>
              <a:r>
                <a:rPr kumimoji="0" lang="de-DE" sz="1050" b="0" i="0" u="none" strike="noStrike" kern="0" cap="none" spc="-8" normalizeH="0" baseline="0" noProof="0">
                  <a:ln>
                    <a:noFill/>
                  </a:ln>
                  <a:solidFill>
                    <a:srgbClr val="404040"/>
                  </a:solidFill>
                  <a:effectLst/>
                  <a:uLnTx/>
                  <a:uFillTx/>
                  <a:latin typeface="Verdana"/>
                  <a:ea typeface="+mn-ea"/>
                  <a:cs typeface="Verdana"/>
                </a:rPr>
                <a:t> [%]</a:t>
              </a:r>
              <a:endParaRPr kumimoji="0" sz="1050" b="0" i="0" u="none" strike="noStrike" kern="0" cap="none" spc="0" normalizeH="0" baseline="0" noProof="0">
                <a:ln>
                  <a:noFill/>
                </a:ln>
                <a:solidFill>
                  <a:srgbClr val="404040"/>
                </a:solidFill>
                <a:effectLst/>
                <a:uLnTx/>
                <a:uFillTx/>
                <a:latin typeface="Verdana"/>
                <a:ea typeface="+mn-ea"/>
                <a:cs typeface="Verdana"/>
              </a:endParaRPr>
            </a:p>
          </p:txBody>
        </p:sp>
        <p:pic>
          <p:nvPicPr>
            <p:cNvPr id="22" name="object 68">
              <a:extLst>
                <a:ext uri="{FF2B5EF4-FFF2-40B4-BE49-F238E27FC236}">
                  <a16:creationId xmlns:a16="http://schemas.microsoft.com/office/drawing/2014/main" id="{7CC8C93E-131F-7A8A-1C4E-A3B2329C2E00}"/>
                </a:ext>
              </a:extLst>
            </p:cNvPr>
            <p:cNvPicPr/>
            <p:nvPr/>
          </p:nvPicPr>
          <p:blipFill>
            <a:blip r:embed="rId23" cstate="print"/>
            <a:stretch>
              <a:fillRect/>
            </a:stretch>
          </p:blipFill>
          <p:spPr>
            <a:xfrm>
              <a:off x="2671192" y="3656457"/>
              <a:ext cx="99440" cy="100584"/>
            </a:xfrm>
            <a:prstGeom prst="rect">
              <a:avLst/>
            </a:prstGeom>
          </p:spPr>
        </p:pic>
        <p:sp>
          <p:nvSpPr>
            <p:cNvPr id="24" name="object 70">
              <a:extLst>
                <a:ext uri="{FF2B5EF4-FFF2-40B4-BE49-F238E27FC236}">
                  <a16:creationId xmlns:a16="http://schemas.microsoft.com/office/drawing/2014/main" id="{4CB2664F-A021-F5D0-C91C-19D5334506E0}"/>
                </a:ext>
              </a:extLst>
            </p:cNvPr>
            <p:cNvSpPr txBox="1"/>
            <p:nvPr/>
          </p:nvSpPr>
          <p:spPr>
            <a:xfrm>
              <a:off x="6340736" y="2898663"/>
              <a:ext cx="1250371" cy="802131"/>
            </a:xfrm>
            <a:prstGeom prst="rect">
              <a:avLst/>
            </a:prstGeom>
          </p:spPr>
          <p:txBody>
            <a:bodyPr vert="horz" wrap="square" lIns="0" tIns="64294" rIns="0" bIns="0" rtlCol="0">
              <a:spAutoFit/>
            </a:bodyPr>
            <a:lstStyle/>
            <a:p>
              <a:pPr marL="9525" marR="0" lvl="0" indent="0" algn="l" defTabSz="685800" rtl="0" eaLnBrk="1" fontAlgn="auto" latinLnBrk="0" hangingPunct="1">
                <a:lnSpc>
                  <a:spcPct val="100000"/>
                </a:lnSpc>
                <a:spcBef>
                  <a:spcPts val="506"/>
                </a:spcBef>
                <a:spcAft>
                  <a:spcPts val="0"/>
                </a:spcAft>
                <a:buClrTx/>
                <a:buSzTx/>
                <a:buFontTx/>
                <a:buNone/>
                <a:tabLst/>
                <a:defRPr/>
              </a:pPr>
              <a:r>
                <a:rPr kumimoji="0" sz="750" b="0" i="0" u="none" strike="noStrike" kern="0" cap="none" spc="-8" normalizeH="0" baseline="0" noProof="0" dirty="0">
                  <a:ln>
                    <a:noFill/>
                  </a:ln>
                  <a:solidFill>
                    <a:srgbClr val="404040"/>
                  </a:solidFill>
                  <a:effectLst/>
                  <a:uLnTx/>
                  <a:uFillTx/>
                  <a:latin typeface="Verdana"/>
                  <a:ea typeface="+mn-ea"/>
                  <a:cs typeface="Verdana"/>
                </a:rPr>
                <a:t>&lt;</a:t>
              </a:r>
              <a:r>
                <a:rPr kumimoji="0" lang="de-DE" sz="750" b="0" i="0" u="none" strike="noStrike" kern="0" cap="none" spc="-8" normalizeH="0" baseline="0" noProof="0" dirty="0">
                  <a:ln>
                    <a:noFill/>
                  </a:ln>
                  <a:solidFill>
                    <a:srgbClr val="404040"/>
                  </a:solidFill>
                  <a:effectLst/>
                  <a:uLnTx/>
                  <a:uFillTx/>
                  <a:latin typeface="Verdana"/>
                  <a:ea typeface="+mn-ea"/>
                  <a:cs typeface="Verdana"/>
                </a:rPr>
                <a:t> </a:t>
              </a:r>
              <a:r>
                <a:rPr kumimoji="0" sz="750" b="0" i="0" u="none" strike="noStrike" kern="0" cap="none" spc="-8" normalizeH="0" baseline="0" noProof="0" dirty="0">
                  <a:ln>
                    <a:noFill/>
                  </a:ln>
                  <a:solidFill>
                    <a:srgbClr val="404040"/>
                  </a:solidFill>
                  <a:effectLst/>
                  <a:uLnTx/>
                  <a:uFillTx/>
                  <a:latin typeface="Verdana"/>
                  <a:ea typeface="+mn-ea"/>
                  <a:cs typeface="Verdana"/>
                </a:rPr>
                <a:t>0</a:t>
              </a:r>
              <a:r>
                <a:rPr kumimoji="0" lang="de-DE" sz="750" b="0" i="0" u="none" strike="noStrike" kern="0" cap="none" spc="-8" normalizeH="0" baseline="0" noProof="0" dirty="0">
                  <a:ln>
                    <a:noFill/>
                  </a:ln>
                  <a:solidFill>
                    <a:srgbClr val="404040"/>
                  </a:solidFill>
                  <a:effectLst/>
                  <a:uLnTx/>
                  <a:uFillTx/>
                  <a:latin typeface="Verdana"/>
                  <a:ea typeface="+mn-ea"/>
                  <a:cs typeface="Verdana"/>
                </a:rPr>
                <a:t>,</a:t>
              </a:r>
              <a:r>
                <a:rPr kumimoji="0" sz="750" b="0" i="0" u="none" strike="noStrike" kern="0" cap="none" spc="-8" normalizeH="0" baseline="0" noProof="0" dirty="0">
                  <a:ln>
                    <a:noFill/>
                  </a:ln>
                  <a:solidFill>
                    <a:srgbClr val="404040"/>
                  </a:solidFill>
                  <a:effectLst/>
                  <a:uLnTx/>
                  <a:uFillTx/>
                  <a:latin typeface="Verdana"/>
                  <a:ea typeface="+mn-ea"/>
                  <a:cs typeface="Verdana"/>
                </a:rPr>
                <a:t>007</a:t>
              </a:r>
              <a:r>
                <a:rPr kumimoji="0" lang="de-DE" sz="750" b="0" i="0" u="none" strike="noStrike" kern="0" cap="none" spc="-8" normalizeH="0" baseline="0" noProof="0" dirty="0">
                  <a:ln>
                    <a:noFill/>
                  </a:ln>
                  <a:solidFill>
                    <a:srgbClr val="404040"/>
                  </a:solidFill>
                  <a:effectLst/>
                  <a:uLnTx/>
                  <a:uFillTx/>
                  <a:latin typeface="Verdana"/>
                  <a:ea typeface="+mn-ea"/>
                  <a:cs typeface="Verdana"/>
                </a:rPr>
                <a:t> (&lt; 7)</a:t>
              </a:r>
              <a:endParaRPr kumimoji="0" sz="750" b="0" i="0" u="none" strike="noStrike" kern="0" cap="none" spc="0" normalizeH="0" baseline="0" noProof="0" dirty="0">
                <a:ln>
                  <a:noFill/>
                </a:ln>
                <a:solidFill>
                  <a:srgbClr val="404040"/>
                </a:solidFill>
                <a:effectLst/>
                <a:uLnTx/>
                <a:uFillTx/>
                <a:latin typeface="Verdana"/>
                <a:ea typeface="+mn-ea"/>
                <a:cs typeface="Verdana"/>
              </a:endParaRPr>
            </a:p>
            <a:p>
              <a:pPr marL="22384" lvl="0" defTabSz="685800">
                <a:spcBef>
                  <a:spcPts val="428"/>
                </a:spcBef>
                <a:defRPr/>
              </a:pPr>
              <a:r>
                <a:rPr kumimoji="0" sz="750" b="0" i="0" u="none" strike="noStrike" kern="0" cap="none" spc="-8" normalizeH="0" baseline="0" noProof="0" dirty="0">
                  <a:ln>
                    <a:noFill/>
                  </a:ln>
                  <a:solidFill>
                    <a:srgbClr val="404040"/>
                  </a:solidFill>
                  <a:effectLst/>
                  <a:uLnTx/>
                  <a:uFillTx/>
                  <a:latin typeface="Verdana"/>
                  <a:ea typeface="+mn-ea"/>
                  <a:cs typeface="Verdana"/>
                </a:rPr>
                <a:t>0</a:t>
              </a:r>
              <a:r>
                <a:rPr kumimoji="0" lang="de-DE" sz="750" b="0" i="0" u="none" strike="noStrike" kern="0" cap="none" spc="-8" normalizeH="0" baseline="0" noProof="0" dirty="0">
                  <a:ln>
                    <a:noFill/>
                  </a:ln>
                  <a:solidFill>
                    <a:srgbClr val="404040"/>
                  </a:solidFill>
                  <a:effectLst/>
                  <a:uLnTx/>
                  <a:uFillTx/>
                  <a:latin typeface="Verdana"/>
                  <a:ea typeface="+mn-ea"/>
                  <a:cs typeface="Verdana"/>
                </a:rPr>
                <a:t>,</a:t>
              </a:r>
              <a:r>
                <a:rPr kumimoji="0" sz="750" b="0" i="0" u="none" strike="noStrike" kern="0" cap="none" spc="-8" normalizeH="0" baseline="0" noProof="0" dirty="0">
                  <a:ln>
                    <a:noFill/>
                  </a:ln>
                  <a:solidFill>
                    <a:srgbClr val="404040"/>
                  </a:solidFill>
                  <a:effectLst/>
                  <a:uLnTx/>
                  <a:uFillTx/>
                  <a:latin typeface="Verdana"/>
                  <a:ea typeface="+mn-ea"/>
                  <a:cs typeface="Verdana"/>
                </a:rPr>
                <a:t>017–0</a:t>
              </a:r>
              <a:r>
                <a:rPr kumimoji="0" lang="de-DE" sz="750" b="0" i="0" u="none" strike="noStrike" kern="0" cap="none" spc="-8" normalizeH="0" baseline="0" noProof="0" dirty="0">
                  <a:ln>
                    <a:noFill/>
                  </a:ln>
                  <a:solidFill>
                    <a:srgbClr val="404040"/>
                  </a:solidFill>
                  <a:effectLst/>
                  <a:uLnTx/>
                  <a:uFillTx/>
                  <a:latin typeface="Verdana"/>
                  <a:ea typeface="+mn-ea"/>
                  <a:cs typeface="Verdana"/>
                </a:rPr>
                <a:t>,</a:t>
              </a:r>
              <a:r>
                <a:rPr kumimoji="0" sz="750" b="0" i="0" u="none" strike="noStrike" kern="0" cap="none" spc="-8" normalizeH="0" baseline="0" noProof="0" dirty="0">
                  <a:ln>
                    <a:noFill/>
                  </a:ln>
                  <a:solidFill>
                    <a:srgbClr val="404040"/>
                  </a:solidFill>
                  <a:effectLst/>
                  <a:uLnTx/>
                  <a:uFillTx/>
                  <a:latin typeface="Verdana"/>
                  <a:ea typeface="+mn-ea"/>
                  <a:cs typeface="Verdana"/>
                </a:rPr>
                <a:t>2</a:t>
              </a:r>
              <a:r>
                <a:rPr kumimoji="0" lang="de-DE" sz="750" b="0" i="0" u="none" strike="noStrike" kern="0" cap="none" spc="-8" normalizeH="0" baseline="0" noProof="0" dirty="0">
                  <a:ln>
                    <a:noFill/>
                  </a:ln>
                  <a:solidFill>
                    <a:srgbClr val="404040"/>
                  </a:solidFill>
                  <a:effectLst/>
                  <a:uLnTx/>
                  <a:uFillTx/>
                  <a:latin typeface="Verdana"/>
                  <a:ea typeface="+mn-ea"/>
                  <a:cs typeface="Verdana"/>
                </a:rPr>
                <a:t> </a:t>
              </a:r>
              <a:r>
                <a:rPr lang="de-DE" sz="750" kern="0" spc="-8" dirty="0">
                  <a:solidFill>
                    <a:srgbClr val="404040"/>
                  </a:solidFill>
                  <a:cs typeface="Verdana"/>
                </a:rPr>
                <a:t>(17–200</a:t>
              </a:r>
              <a:r>
                <a:rPr kumimoji="0" lang="de-DE" sz="750" b="0" i="0" u="none" strike="noStrike" kern="0" cap="none" spc="-8" normalizeH="0" baseline="0" noProof="0" dirty="0">
                  <a:ln>
                    <a:noFill/>
                  </a:ln>
                  <a:solidFill>
                    <a:srgbClr val="404040"/>
                  </a:solidFill>
                  <a:effectLst/>
                  <a:uLnTx/>
                  <a:uFillTx/>
                  <a:latin typeface="Verdana"/>
                  <a:ea typeface="+mn-ea"/>
                  <a:cs typeface="Verdana"/>
                </a:rPr>
                <a:t>)</a:t>
              </a:r>
              <a:endParaRPr kumimoji="0" sz="750" b="0" i="0" u="none" strike="noStrike" kern="0" cap="none" spc="0" normalizeH="0" baseline="0" noProof="0" dirty="0">
                <a:ln>
                  <a:noFill/>
                </a:ln>
                <a:solidFill>
                  <a:srgbClr val="404040"/>
                </a:solidFill>
                <a:effectLst/>
                <a:uLnTx/>
                <a:uFillTx/>
                <a:latin typeface="Verdana"/>
                <a:ea typeface="+mn-ea"/>
                <a:cs typeface="Verdana"/>
              </a:endParaRPr>
            </a:p>
            <a:p>
              <a:pPr marL="22384" lvl="0" defTabSz="685800">
                <a:spcBef>
                  <a:spcPts val="413"/>
                </a:spcBef>
                <a:defRPr/>
              </a:pPr>
              <a:r>
                <a:rPr kumimoji="0" sz="750" b="0" i="0" u="none" strike="noStrike" kern="0" cap="none" spc="-8" normalizeH="0" baseline="0" noProof="0" dirty="0">
                  <a:ln>
                    <a:noFill/>
                  </a:ln>
                  <a:solidFill>
                    <a:srgbClr val="404040"/>
                  </a:solidFill>
                  <a:effectLst/>
                  <a:uLnTx/>
                  <a:uFillTx/>
                  <a:latin typeface="Verdana"/>
                  <a:ea typeface="+mn-ea"/>
                  <a:cs typeface="Verdana"/>
                </a:rPr>
                <a:t>&gt;</a:t>
              </a:r>
              <a:r>
                <a:rPr kumimoji="0" lang="de-DE" sz="750" b="0" i="0" u="none" strike="noStrike" kern="0" cap="none" spc="-8" normalizeH="0" baseline="0" noProof="0" dirty="0">
                  <a:ln>
                    <a:noFill/>
                  </a:ln>
                  <a:solidFill>
                    <a:srgbClr val="404040"/>
                  </a:solidFill>
                  <a:effectLst/>
                  <a:uLnTx/>
                  <a:uFillTx/>
                  <a:latin typeface="Verdana"/>
                  <a:ea typeface="+mn-ea"/>
                  <a:cs typeface="Verdana"/>
                </a:rPr>
                <a:t> </a:t>
              </a:r>
              <a:r>
                <a:rPr kumimoji="0" sz="750" b="0" i="0" u="none" strike="noStrike" kern="0" cap="none" spc="-8" normalizeH="0" baseline="0" noProof="0" dirty="0">
                  <a:ln>
                    <a:noFill/>
                  </a:ln>
                  <a:solidFill>
                    <a:srgbClr val="404040"/>
                  </a:solidFill>
                  <a:effectLst/>
                  <a:uLnTx/>
                  <a:uFillTx/>
                  <a:latin typeface="Verdana"/>
                  <a:ea typeface="+mn-ea"/>
                  <a:cs typeface="Verdana"/>
                </a:rPr>
                <a:t>0</a:t>
              </a:r>
              <a:r>
                <a:rPr kumimoji="0" lang="de-DE" sz="750" b="0" i="0" u="none" strike="noStrike" kern="0" cap="none" spc="-8" normalizeH="0" baseline="0" noProof="0" dirty="0">
                  <a:ln>
                    <a:noFill/>
                  </a:ln>
                  <a:solidFill>
                    <a:srgbClr val="404040"/>
                  </a:solidFill>
                  <a:effectLst/>
                  <a:uLnTx/>
                  <a:uFillTx/>
                  <a:latin typeface="Verdana"/>
                  <a:ea typeface="+mn-ea"/>
                  <a:cs typeface="Verdana"/>
                </a:rPr>
                <a:t>,</a:t>
              </a:r>
              <a:r>
                <a:rPr kumimoji="0" sz="750" b="0" i="0" u="none" strike="noStrike" kern="0" cap="none" spc="-8" normalizeH="0" baseline="0" noProof="0" dirty="0">
                  <a:ln>
                    <a:noFill/>
                  </a:ln>
                  <a:solidFill>
                    <a:srgbClr val="404040"/>
                  </a:solidFill>
                  <a:effectLst/>
                  <a:uLnTx/>
                  <a:uFillTx/>
                  <a:latin typeface="Verdana"/>
                  <a:ea typeface="+mn-ea"/>
                  <a:cs typeface="Verdana"/>
                </a:rPr>
                <a:t>2–0</a:t>
              </a:r>
              <a:r>
                <a:rPr kumimoji="0" lang="de-DE" sz="750" b="0" i="0" u="none" strike="noStrike" kern="0" cap="none" spc="-8" normalizeH="0" baseline="0" noProof="0" dirty="0">
                  <a:ln>
                    <a:noFill/>
                  </a:ln>
                  <a:solidFill>
                    <a:srgbClr val="404040"/>
                  </a:solidFill>
                  <a:effectLst/>
                  <a:uLnTx/>
                  <a:uFillTx/>
                  <a:latin typeface="Verdana"/>
                  <a:ea typeface="+mn-ea"/>
                  <a:cs typeface="Verdana"/>
                </a:rPr>
                <a:t>,</a:t>
              </a:r>
              <a:r>
                <a:rPr kumimoji="0" sz="750" b="0" i="0" u="none" strike="noStrike" kern="0" cap="none" spc="-8" normalizeH="0" baseline="0" noProof="0" dirty="0">
                  <a:ln>
                    <a:noFill/>
                  </a:ln>
                  <a:solidFill>
                    <a:srgbClr val="404040"/>
                  </a:solidFill>
                  <a:effectLst/>
                  <a:uLnTx/>
                  <a:uFillTx/>
                  <a:latin typeface="Verdana"/>
                  <a:ea typeface="+mn-ea"/>
                  <a:cs typeface="Verdana"/>
                </a:rPr>
                <a:t>4</a:t>
              </a:r>
              <a:r>
                <a:rPr kumimoji="0" lang="de-DE" sz="750" b="0" i="0" u="none" strike="noStrike" kern="0" cap="none" spc="-8" normalizeH="0" baseline="0" noProof="0" dirty="0">
                  <a:ln>
                    <a:noFill/>
                  </a:ln>
                  <a:solidFill>
                    <a:srgbClr val="404040"/>
                  </a:solidFill>
                  <a:effectLst/>
                  <a:uLnTx/>
                  <a:uFillTx/>
                  <a:latin typeface="Verdana"/>
                  <a:ea typeface="+mn-ea"/>
                  <a:cs typeface="Verdana"/>
                </a:rPr>
                <a:t> </a:t>
              </a:r>
              <a:r>
                <a:rPr lang="de-DE" sz="750" kern="0" spc="-8" dirty="0">
                  <a:solidFill>
                    <a:srgbClr val="404040"/>
                  </a:solidFill>
                  <a:cs typeface="Verdana"/>
                </a:rPr>
                <a:t>(&gt; 200–400</a:t>
              </a:r>
              <a:r>
                <a:rPr kumimoji="0" lang="de-DE" sz="750" b="0" i="0" u="none" strike="noStrike" kern="0" cap="none" spc="-8" normalizeH="0" baseline="0" noProof="0" dirty="0">
                  <a:ln>
                    <a:noFill/>
                  </a:ln>
                  <a:solidFill>
                    <a:srgbClr val="404040"/>
                  </a:solidFill>
                  <a:effectLst/>
                  <a:uLnTx/>
                  <a:uFillTx/>
                  <a:latin typeface="Verdana"/>
                  <a:ea typeface="+mn-ea"/>
                  <a:cs typeface="Verdana"/>
                </a:rPr>
                <a:t>)</a:t>
              </a:r>
              <a:endParaRPr kumimoji="0" sz="750" b="0" i="0" u="none" strike="noStrike" kern="0" cap="none" spc="0" normalizeH="0" baseline="0" noProof="0" dirty="0">
                <a:ln>
                  <a:noFill/>
                </a:ln>
                <a:solidFill>
                  <a:srgbClr val="404040"/>
                </a:solidFill>
                <a:effectLst/>
                <a:uLnTx/>
                <a:uFillTx/>
                <a:latin typeface="Verdana"/>
                <a:ea typeface="+mn-ea"/>
                <a:cs typeface="Verdana"/>
              </a:endParaRPr>
            </a:p>
            <a:p>
              <a:pPr marL="22384" marR="0" lvl="0" indent="0" algn="l" defTabSz="685800" rtl="0" eaLnBrk="1" fontAlgn="auto" latinLnBrk="0" hangingPunct="1">
                <a:lnSpc>
                  <a:spcPct val="100000"/>
                </a:lnSpc>
                <a:spcBef>
                  <a:spcPts val="401"/>
                </a:spcBef>
                <a:spcAft>
                  <a:spcPts val="0"/>
                </a:spcAft>
                <a:buClrTx/>
                <a:buSzTx/>
                <a:buFontTx/>
                <a:buNone/>
                <a:tabLst/>
                <a:defRPr/>
              </a:pPr>
              <a:r>
                <a:rPr kumimoji="0" sz="750" b="0" i="0" u="none" strike="noStrike" kern="0" cap="none" spc="-15" normalizeH="0" baseline="0" noProof="0" dirty="0">
                  <a:ln>
                    <a:noFill/>
                  </a:ln>
                  <a:solidFill>
                    <a:srgbClr val="404040"/>
                  </a:solidFill>
                  <a:effectLst/>
                  <a:uLnTx/>
                  <a:uFillTx/>
                  <a:latin typeface="Verdana"/>
                  <a:ea typeface="+mn-ea"/>
                  <a:cs typeface="Verdana"/>
                </a:rPr>
                <a:t>&gt;</a:t>
              </a:r>
              <a:r>
                <a:rPr kumimoji="0" lang="de-DE" sz="750" b="0" i="0" u="none" strike="noStrike" kern="0" cap="none" spc="-15" normalizeH="0" baseline="0" noProof="0" dirty="0">
                  <a:ln>
                    <a:noFill/>
                  </a:ln>
                  <a:solidFill>
                    <a:srgbClr val="404040"/>
                  </a:solidFill>
                  <a:effectLst/>
                  <a:uLnTx/>
                  <a:uFillTx/>
                  <a:latin typeface="Verdana"/>
                  <a:ea typeface="+mn-ea"/>
                  <a:cs typeface="Verdana"/>
                </a:rPr>
                <a:t> </a:t>
              </a:r>
              <a:r>
                <a:rPr kumimoji="0" sz="750" b="0" i="0" u="none" strike="noStrike" kern="0" cap="none" spc="-15" normalizeH="0" baseline="0" noProof="0" dirty="0">
                  <a:ln>
                    <a:noFill/>
                  </a:ln>
                  <a:solidFill>
                    <a:srgbClr val="404040"/>
                  </a:solidFill>
                  <a:effectLst/>
                  <a:uLnTx/>
                  <a:uFillTx/>
                  <a:latin typeface="Verdana"/>
                  <a:ea typeface="+mn-ea"/>
                  <a:cs typeface="Verdana"/>
                </a:rPr>
                <a:t>0</a:t>
              </a:r>
              <a:r>
                <a:rPr kumimoji="0" lang="de-DE" sz="750" b="0" i="0" u="none" strike="noStrike" kern="0" cap="none" spc="-15" normalizeH="0" baseline="0" noProof="0" dirty="0">
                  <a:ln>
                    <a:noFill/>
                  </a:ln>
                  <a:solidFill>
                    <a:srgbClr val="404040"/>
                  </a:solidFill>
                  <a:effectLst/>
                  <a:uLnTx/>
                  <a:uFillTx/>
                  <a:latin typeface="Verdana"/>
                  <a:ea typeface="+mn-ea"/>
                  <a:cs typeface="Verdana"/>
                </a:rPr>
                <a:t>,</a:t>
              </a:r>
              <a:r>
                <a:rPr kumimoji="0" sz="750" b="0" i="0" u="none" strike="noStrike" kern="0" cap="none" spc="-15" normalizeH="0" baseline="0" noProof="0" dirty="0">
                  <a:ln>
                    <a:noFill/>
                  </a:ln>
                  <a:solidFill>
                    <a:srgbClr val="404040"/>
                  </a:solidFill>
                  <a:effectLst/>
                  <a:uLnTx/>
                  <a:uFillTx/>
                  <a:latin typeface="Verdana"/>
                  <a:ea typeface="+mn-ea"/>
                  <a:cs typeface="Verdana"/>
                </a:rPr>
                <a:t>4</a:t>
              </a:r>
              <a:r>
                <a:rPr kumimoji="0" lang="de-DE" sz="750" b="0" i="0" u="none" strike="noStrike" kern="0" cap="none" spc="-15" normalizeH="0" baseline="0" noProof="0" dirty="0">
                  <a:ln>
                    <a:noFill/>
                  </a:ln>
                  <a:solidFill>
                    <a:srgbClr val="404040"/>
                  </a:solidFill>
                  <a:effectLst/>
                  <a:uLnTx/>
                  <a:uFillTx/>
                  <a:latin typeface="Verdana"/>
                  <a:ea typeface="+mn-ea"/>
                  <a:cs typeface="Verdana"/>
                </a:rPr>
                <a:t> (&gt; 400)</a:t>
              </a:r>
              <a:endParaRPr kumimoji="0" sz="750" b="0" i="0" u="none" strike="noStrike" kern="0" cap="none" spc="0" normalizeH="0" baseline="0" noProof="0" dirty="0">
                <a:ln>
                  <a:noFill/>
                </a:ln>
                <a:solidFill>
                  <a:srgbClr val="404040"/>
                </a:solidFill>
                <a:effectLst/>
                <a:uLnTx/>
                <a:uFillTx/>
                <a:latin typeface="Verdana"/>
                <a:ea typeface="+mn-ea"/>
                <a:cs typeface="Verdana"/>
              </a:endParaRPr>
            </a:p>
          </p:txBody>
        </p:sp>
      </p:grpSp>
      <p:sp>
        <p:nvSpPr>
          <p:cNvPr id="75" name="object 61">
            <a:extLst>
              <a:ext uri="{FF2B5EF4-FFF2-40B4-BE49-F238E27FC236}">
                <a16:creationId xmlns:a16="http://schemas.microsoft.com/office/drawing/2014/main" id="{74A5CA65-84D5-6E23-EECE-2EA25ADA405B}"/>
              </a:ext>
            </a:extLst>
          </p:cNvPr>
          <p:cNvSpPr txBox="1"/>
          <p:nvPr/>
        </p:nvSpPr>
        <p:spPr>
          <a:xfrm>
            <a:off x="1723958" y="2936406"/>
            <a:ext cx="337491" cy="222744"/>
          </a:xfrm>
          <a:prstGeom prst="rect">
            <a:avLst/>
          </a:prstGeom>
        </p:spPr>
        <p:txBody>
          <a:bodyPr vert="horz" wrap="square" lIns="0" tIns="36000" rIns="0" bIns="36000" rtlCol="0">
            <a:spAutoFit/>
          </a:bodyPr>
          <a:lstStyle/>
          <a:p>
            <a:pPr marL="9525" marR="0" lvl="0" indent="0" algn="r" defTabSz="685800" rtl="0" eaLnBrk="1" fontAlgn="auto" latinLnBrk="0" hangingPunct="1">
              <a:lnSpc>
                <a:spcPct val="100000"/>
              </a:lnSpc>
              <a:spcBef>
                <a:spcPts val="71"/>
              </a:spcBef>
              <a:spcAft>
                <a:spcPts val="0"/>
              </a:spcAft>
              <a:buClrTx/>
              <a:buSzTx/>
              <a:buFontTx/>
              <a:buNone/>
              <a:tabLst/>
              <a:defRPr/>
            </a:pPr>
            <a:r>
              <a:rPr kumimoji="0" lang="de-DE" sz="975" b="0" i="0" u="none" strike="noStrike" kern="0" cap="none" spc="-19" normalizeH="0" baseline="0" noProof="0">
                <a:ln>
                  <a:noFill/>
                </a:ln>
                <a:solidFill>
                  <a:srgbClr val="404040"/>
                </a:solidFill>
                <a:effectLst/>
                <a:uLnTx/>
                <a:uFillTx/>
                <a:latin typeface="Verdana"/>
                <a:ea typeface="+mn-ea"/>
                <a:cs typeface="Verdana"/>
              </a:rPr>
              <a:t>40 %</a:t>
            </a:r>
            <a:endParaRPr kumimoji="0" sz="975" b="0" i="0" u="none" strike="noStrike" kern="0" cap="none" spc="0" normalizeH="0" baseline="0" noProof="0">
              <a:ln>
                <a:noFill/>
              </a:ln>
              <a:solidFill>
                <a:srgbClr val="404040"/>
              </a:solidFill>
              <a:effectLst/>
              <a:uLnTx/>
              <a:uFillTx/>
              <a:latin typeface="Verdana"/>
              <a:ea typeface="+mn-ea"/>
              <a:cs typeface="Verdana"/>
            </a:endParaRPr>
          </a:p>
        </p:txBody>
      </p:sp>
      <p:sp>
        <p:nvSpPr>
          <p:cNvPr id="76" name="object 61">
            <a:extLst>
              <a:ext uri="{FF2B5EF4-FFF2-40B4-BE49-F238E27FC236}">
                <a16:creationId xmlns:a16="http://schemas.microsoft.com/office/drawing/2014/main" id="{CE4D77BA-BDFA-2E78-B088-D76F4B1EF5B3}"/>
              </a:ext>
            </a:extLst>
          </p:cNvPr>
          <p:cNvSpPr txBox="1"/>
          <p:nvPr/>
        </p:nvSpPr>
        <p:spPr>
          <a:xfrm>
            <a:off x="1723958" y="3268957"/>
            <a:ext cx="338780" cy="222744"/>
          </a:xfrm>
          <a:prstGeom prst="rect">
            <a:avLst/>
          </a:prstGeom>
        </p:spPr>
        <p:txBody>
          <a:bodyPr vert="horz" wrap="square" lIns="0" tIns="36000" rIns="0" bIns="36000" rtlCol="0">
            <a:spAutoFit/>
          </a:bodyPr>
          <a:lstStyle/>
          <a:p>
            <a:pPr marL="9525" marR="0" lvl="0" indent="0" algn="r" defTabSz="685800" rtl="0" eaLnBrk="1" fontAlgn="auto" latinLnBrk="0" hangingPunct="1">
              <a:lnSpc>
                <a:spcPct val="100000"/>
              </a:lnSpc>
              <a:spcBef>
                <a:spcPts val="71"/>
              </a:spcBef>
              <a:spcAft>
                <a:spcPts val="0"/>
              </a:spcAft>
              <a:buClrTx/>
              <a:buSzTx/>
              <a:buFontTx/>
              <a:buNone/>
              <a:tabLst/>
              <a:defRPr/>
            </a:pPr>
            <a:r>
              <a:rPr kumimoji="0" lang="de-DE" sz="975" b="0" i="0" u="none" strike="noStrike" kern="0" cap="none" spc="-19" normalizeH="0" baseline="0" noProof="0">
                <a:ln>
                  <a:noFill/>
                </a:ln>
                <a:solidFill>
                  <a:srgbClr val="404040"/>
                </a:solidFill>
                <a:effectLst/>
                <a:uLnTx/>
                <a:uFillTx/>
                <a:latin typeface="Verdana"/>
                <a:ea typeface="+mn-ea"/>
                <a:cs typeface="Verdana"/>
              </a:rPr>
              <a:t>30 %</a:t>
            </a:r>
            <a:endParaRPr kumimoji="0" sz="975" b="0" i="0" u="none" strike="noStrike" kern="0" cap="none" spc="0" normalizeH="0" baseline="0" noProof="0">
              <a:ln>
                <a:noFill/>
              </a:ln>
              <a:solidFill>
                <a:srgbClr val="404040"/>
              </a:solidFill>
              <a:effectLst/>
              <a:uLnTx/>
              <a:uFillTx/>
              <a:latin typeface="Verdana"/>
              <a:ea typeface="+mn-ea"/>
              <a:cs typeface="Verdana"/>
            </a:endParaRPr>
          </a:p>
        </p:txBody>
      </p:sp>
      <p:sp>
        <p:nvSpPr>
          <p:cNvPr id="77" name="object 61">
            <a:extLst>
              <a:ext uri="{FF2B5EF4-FFF2-40B4-BE49-F238E27FC236}">
                <a16:creationId xmlns:a16="http://schemas.microsoft.com/office/drawing/2014/main" id="{10B291CF-7E29-05C0-597B-A29903FD8914}"/>
              </a:ext>
            </a:extLst>
          </p:cNvPr>
          <p:cNvSpPr txBox="1"/>
          <p:nvPr/>
        </p:nvSpPr>
        <p:spPr>
          <a:xfrm>
            <a:off x="1727224" y="3597679"/>
            <a:ext cx="338780" cy="222744"/>
          </a:xfrm>
          <a:prstGeom prst="rect">
            <a:avLst/>
          </a:prstGeom>
        </p:spPr>
        <p:txBody>
          <a:bodyPr vert="horz" wrap="square" lIns="0" tIns="36000" rIns="0" bIns="36000" rtlCol="0">
            <a:spAutoFit/>
          </a:bodyPr>
          <a:lstStyle/>
          <a:p>
            <a:pPr marL="9525" marR="0" lvl="0" indent="0" algn="r" defTabSz="685800" rtl="0" eaLnBrk="1" fontAlgn="auto" latinLnBrk="0" hangingPunct="1">
              <a:lnSpc>
                <a:spcPct val="100000"/>
              </a:lnSpc>
              <a:spcBef>
                <a:spcPts val="71"/>
              </a:spcBef>
              <a:spcAft>
                <a:spcPts val="0"/>
              </a:spcAft>
              <a:buClrTx/>
              <a:buSzTx/>
              <a:buFontTx/>
              <a:buNone/>
              <a:tabLst/>
              <a:defRPr/>
            </a:pPr>
            <a:r>
              <a:rPr kumimoji="0" lang="de-DE" sz="975" b="0" i="0" u="none" strike="noStrike" kern="0" cap="none" spc="-19" normalizeH="0" baseline="0" noProof="0">
                <a:ln>
                  <a:noFill/>
                </a:ln>
                <a:solidFill>
                  <a:srgbClr val="404040"/>
                </a:solidFill>
                <a:effectLst/>
                <a:uLnTx/>
                <a:uFillTx/>
                <a:latin typeface="Verdana"/>
                <a:ea typeface="+mn-ea"/>
                <a:cs typeface="Verdana"/>
              </a:rPr>
              <a:t>20 %</a:t>
            </a:r>
            <a:endParaRPr kumimoji="0" sz="975" b="0" i="0" u="none" strike="noStrike" kern="0" cap="none" spc="0" normalizeH="0" baseline="0" noProof="0">
              <a:ln>
                <a:noFill/>
              </a:ln>
              <a:solidFill>
                <a:srgbClr val="404040"/>
              </a:solidFill>
              <a:effectLst/>
              <a:uLnTx/>
              <a:uFillTx/>
              <a:latin typeface="Verdana"/>
              <a:ea typeface="+mn-ea"/>
              <a:cs typeface="Verdana"/>
            </a:endParaRPr>
          </a:p>
        </p:txBody>
      </p:sp>
      <p:sp>
        <p:nvSpPr>
          <p:cNvPr id="78" name="object 61">
            <a:extLst>
              <a:ext uri="{FF2B5EF4-FFF2-40B4-BE49-F238E27FC236}">
                <a16:creationId xmlns:a16="http://schemas.microsoft.com/office/drawing/2014/main" id="{F7426E33-72B9-B25A-83AF-FE7472C74C47}"/>
              </a:ext>
            </a:extLst>
          </p:cNvPr>
          <p:cNvSpPr txBox="1"/>
          <p:nvPr/>
        </p:nvSpPr>
        <p:spPr>
          <a:xfrm>
            <a:off x="1725040" y="2274458"/>
            <a:ext cx="346181" cy="222744"/>
          </a:xfrm>
          <a:prstGeom prst="rect">
            <a:avLst/>
          </a:prstGeom>
        </p:spPr>
        <p:txBody>
          <a:bodyPr vert="horz" wrap="square" lIns="0" tIns="36000" rIns="0" bIns="36000" rtlCol="0">
            <a:spAutoFit/>
          </a:bodyPr>
          <a:lstStyle/>
          <a:p>
            <a:pPr marL="9525" marR="0" lvl="0" indent="0" algn="r" defTabSz="685800" rtl="0" eaLnBrk="1" fontAlgn="auto" latinLnBrk="0" hangingPunct="1">
              <a:lnSpc>
                <a:spcPct val="100000"/>
              </a:lnSpc>
              <a:spcBef>
                <a:spcPts val="71"/>
              </a:spcBef>
              <a:spcAft>
                <a:spcPts val="0"/>
              </a:spcAft>
              <a:buClrTx/>
              <a:buSzTx/>
              <a:buFontTx/>
              <a:buNone/>
              <a:tabLst/>
              <a:defRPr/>
            </a:pPr>
            <a:r>
              <a:rPr kumimoji="0" lang="de-DE" sz="975" b="0" i="0" u="none" strike="noStrike" kern="0" cap="none" spc="-19" normalizeH="0" baseline="0" noProof="0">
                <a:ln>
                  <a:noFill/>
                </a:ln>
                <a:solidFill>
                  <a:srgbClr val="404040"/>
                </a:solidFill>
                <a:effectLst/>
                <a:uLnTx/>
                <a:uFillTx/>
                <a:latin typeface="Verdana"/>
                <a:ea typeface="+mn-ea"/>
                <a:cs typeface="Verdana"/>
              </a:rPr>
              <a:t>60 %</a:t>
            </a:r>
            <a:endParaRPr kumimoji="0" sz="975" b="0" i="0" u="none" strike="noStrike" kern="0" cap="none" spc="0" normalizeH="0" baseline="0" noProof="0">
              <a:ln>
                <a:noFill/>
              </a:ln>
              <a:solidFill>
                <a:srgbClr val="404040"/>
              </a:solidFill>
              <a:effectLst/>
              <a:uLnTx/>
              <a:uFillTx/>
              <a:latin typeface="Verdana"/>
              <a:ea typeface="+mn-ea"/>
              <a:cs typeface="Verdana"/>
            </a:endParaRPr>
          </a:p>
        </p:txBody>
      </p:sp>
      <p:sp>
        <p:nvSpPr>
          <p:cNvPr id="79" name="object 61">
            <a:extLst>
              <a:ext uri="{FF2B5EF4-FFF2-40B4-BE49-F238E27FC236}">
                <a16:creationId xmlns:a16="http://schemas.microsoft.com/office/drawing/2014/main" id="{9DEE2715-E3A1-40D1-D6DD-515A98D6DB7B}"/>
              </a:ext>
            </a:extLst>
          </p:cNvPr>
          <p:cNvSpPr txBox="1"/>
          <p:nvPr/>
        </p:nvSpPr>
        <p:spPr>
          <a:xfrm>
            <a:off x="1725040" y="1954740"/>
            <a:ext cx="339983" cy="222744"/>
          </a:xfrm>
          <a:prstGeom prst="rect">
            <a:avLst/>
          </a:prstGeom>
        </p:spPr>
        <p:txBody>
          <a:bodyPr vert="horz" wrap="square" lIns="0" tIns="36000" rIns="0" bIns="36000" rtlCol="0">
            <a:spAutoFit/>
          </a:bodyPr>
          <a:lstStyle/>
          <a:p>
            <a:pPr marL="9525" marR="0" lvl="0" indent="0" algn="r" defTabSz="685800" rtl="0" eaLnBrk="1" fontAlgn="auto" latinLnBrk="0" hangingPunct="1">
              <a:lnSpc>
                <a:spcPct val="100000"/>
              </a:lnSpc>
              <a:spcBef>
                <a:spcPts val="71"/>
              </a:spcBef>
              <a:spcAft>
                <a:spcPts val="0"/>
              </a:spcAft>
              <a:buClrTx/>
              <a:buSzTx/>
              <a:buFontTx/>
              <a:buNone/>
              <a:tabLst/>
              <a:defRPr/>
            </a:pPr>
            <a:r>
              <a:rPr kumimoji="0" lang="de-DE" sz="975" b="0" i="0" u="none" strike="noStrike" kern="0" cap="none" spc="-19" normalizeH="0" baseline="0" noProof="0">
                <a:ln>
                  <a:noFill/>
                </a:ln>
                <a:solidFill>
                  <a:srgbClr val="404040"/>
                </a:solidFill>
                <a:effectLst/>
                <a:uLnTx/>
                <a:uFillTx/>
                <a:latin typeface="Verdana"/>
                <a:ea typeface="+mn-ea"/>
                <a:cs typeface="Verdana"/>
              </a:rPr>
              <a:t>70 %</a:t>
            </a:r>
            <a:endParaRPr kumimoji="0" sz="975" b="0" i="0" u="none" strike="noStrike" kern="0" cap="none" spc="0" normalizeH="0" baseline="0" noProof="0">
              <a:ln>
                <a:noFill/>
              </a:ln>
              <a:solidFill>
                <a:srgbClr val="404040"/>
              </a:solidFill>
              <a:effectLst/>
              <a:uLnTx/>
              <a:uFillTx/>
              <a:latin typeface="Verdana"/>
              <a:ea typeface="+mn-ea"/>
              <a:cs typeface="Verdana"/>
            </a:endParaRPr>
          </a:p>
        </p:txBody>
      </p:sp>
      <p:sp>
        <p:nvSpPr>
          <p:cNvPr id="80" name="object 61">
            <a:extLst>
              <a:ext uri="{FF2B5EF4-FFF2-40B4-BE49-F238E27FC236}">
                <a16:creationId xmlns:a16="http://schemas.microsoft.com/office/drawing/2014/main" id="{361B089F-A9E1-19B1-4DAF-6119C1315C99}"/>
              </a:ext>
            </a:extLst>
          </p:cNvPr>
          <p:cNvSpPr txBox="1"/>
          <p:nvPr/>
        </p:nvSpPr>
        <p:spPr>
          <a:xfrm>
            <a:off x="1678357" y="1621918"/>
            <a:ext cx="392864" cy="222744"/>
          </a:xfrm>
          <a:prstGeom prst="rect">
            <a:avLst/>
          </a:prstGeom>
        </p:spPr>
        <p:txBody>
          <a:bodyPr vert="horz" wrap="square" lIns="0" tIns="36000" rIns="0" bIns="36000" rtlCol="0">
            <a:spAutoFit/>
          </a:bodyPr>
          <a:lstStyle/>
          <a:p>
            <a:pPr marL="9525" marR="0" lvl="0" indent="0" algn="r" defTabSz="685800" rtl="0" eaLnBrk="1" fontAlgn="auto" latinLnBrk="0" hangingPunct="1">
              <a:lnSpc>
                <a:spcPct val="100000"/>
              </a:lnSpc>
              <a:spcBef>
                <a:spcPts val="71"/>
              </a:spcBef>
              <a:spcAft>
                <a:spcPts val="0"/>
              </a:spcAft>
              <a:buClrTx/>
              <a:buSzTx/>
              <a:buFontTx/>
              <a:buNone/>
              <a:tabLst/>
              <a:defRPr/>
            </a:pPr>
            <a:r>
              <a:rPr kumimoji="0" lang="de-DE" sz="975" b="0" i="0" u="none" strike="noStrike" kern="0" cap="none" spc="-19" normalizeH="0" baseline="0" noProof="0">
                <a:ln>
                  <a:noFill/>
                </a:ln>
                <a:solidFill>
                  <a:srgbClr val="404040"/>
                </a:solidFill>
                <a:effectLst/>
                <a:uLnTx/>
                <a:uFillTx/>
                <a:latin typeface="Verdana"/>
                <a:ea typeface="+mn-ea"/>
                <a:cs typeface="Verdana"/>
              </a:rPr>
              <a:t>80 %</a:t>
            </a:r>
            <a:endParaRPr kumimoji="0" sz="975" b="0" i="0" u="none" strike="noStrike" kern="0" cap="none" spc="0" normalizeH="0" baseline="0" noProof="0">
              <a:ln>
                <a:noFill/>
              </a:ln>
              <a:solidFill>
                <a:srgbClr val="404040"/>
              </a:solidFill>
              <a:effectLst/>
              <a:uLnTx/>
              <a:uFillTx/>
              <a:latin typeface="Verdana"/>
              <a:ea typeface="+mn-ea"/>
              <a:cs typeface="Verdana"/>
            </a:endParaRPr>
          </a:p>
        </p:txBody>
      </p:sp>
      <p:sp>
        <p:nvSpPr>
          <p:cNvPr id="81" name="object 61">
            <a:extLst>
              <a:ext uri="{FF2B5EF4-FFF2-40B4-BE49-F238E27FC236}">
                <a16:creationId xmlns:a16="http://schemas.microsoft.com/office/drawing/2014/main" id="{C649C0BD-AF43-2D0C-D57D-2843AC52B7F5}"/>
              </a:ext>
            </a:extLst>
          </p:cNvPr>
          <p:cNvSpPr txBox="1"/>
          <p:nvPr/>
        </p:nvSpPr>
        <p:spPr>
          <a:xfrm>
            <a:off x="1725040" y="1295588"/>
            <a:ext cx="346181" cy="222744"/>
          </a:xfrm>
          <a:prstGeom prst="rect">
            <a:avLst/>
          </a:prstGeom>
        </p:spPr>
        <p:txBody>
          <a:bodyPr vert="horz" wrap="square" lIns="0" tIns="36000" rIns="0" bIns="36000" rtlCol="0">
            <a:spAutoFit/>
          </a:bodyPr>
          <a:lstStyle/>
          <a:p>
            <a:pPr marL="9525" marR="0" lvl="0" indent="0" algn="r" defTabSz="685800" rtl="0" eaLnBrk="1" fontAlgn="auto" latinLnBrk="0" hangingPunct="1">
              <a:lnSpc>
                <a:spcPct val="100000"/>
              </a:lnSpc>
              <a:spcBef>
                <a:spcPts val="71"/>
              </a:spcBef>
              <a:spcAft>
                <a:spcPts val="0"/>
              </a:spcAft>
              <a:buClrTx/>
              <a:buSzTx/>
              <a:buFontTx/>
              <a:buNone/>
              <a:tabLst/>
              <a:defRPr/>
            </a:pPr>
            <a:r>
              <a:rPr kumimoji="0" lang="de-DE" sz="975" b="0" i="0" u="none" strike="noStrike" kern="0" cap="none" spc="-19" normalizeH="0" baseline="0" noProof="0">
                <a:ln>
                  <a:noFill/>
                </a:ln>
                <a:solidFill>
                  <a:srgbClr val="404040"/>
                </a:solidFill>
                <a:effectLst/>
                <a:uLnTx/>
                <a:uFillTx/>
                <a:latin typeface="Verdana"/>
                <a:ea typeface="+mn-ea"/>
                <a:cs typeface="Verdana"/>
              </a:rPr>
              <a:t>90 %</a:t>
            </a:r>
            <a:endParaRPr kumimoji="0" sz="975" b="0" i="0" u="none" strike="noStrike" kern="0" cap="none" spc="0" normalizeH="0" baseline="0" noProof="0">
              <a:ln>
                <a:noFill/>
              </a:ln>
              <a:solidFill>
                <a:srgbClr val="404040"/>
              </a:solidFill>
              <a:effectLst/>
              <a:uLnTx/>
              <a:uFillTx/>
              <a:latin typeface="Verdana"/>
              <a:ea typeface="+mn-ea"/>
              <a:cs typeface="Verdana"/>
            </a:endParaRPr>
          </a:p>
        </p:txBody>
      </p:sp>
      <p:sp>
        <p:nvSpPr>
          <p:cNvPr id="82" name="object 61">
            <a:extLst>
              <a:ext uri="{FF2B5EF4-FFF2-40B4-BE49-F238E27FC236}">
                <a16:creationId xmlns:a16="http://schemas.microsoft.com/office/drawing/2014/main" id="{4E3079EB-4AF2-B694-E062-551D39754418}"/>
              </a:ext>
            </a:extLst>
          </p:cNvPr>
          <p:cNvSpPr txBox="1"/>
          <p:nvPr/>
        </p:nvSpPr>
        <p:spPr>
          <a:xfrm>
            <a:off x="1613723" y="964886"/>
            <a:ext cx="476846" cy="222744"/>
          </a:xfrm>
          <a:prstGeom prst="rect">
            <a:avLst/>
          </a:prstGeom>
        </p:spPr>
        <p:txBody>
          <a:bodyPr vert="horz" wrap="square" lIns="0" tIns="36000" rIns="0" bIns="36000" rtlCol="0">
            <a:spAutoFit/>
          </a:bodyPr>
          <a:lstStyle/>
          <a:p>
            <a:pPr marL="9525" marR="0" lvl="0" indent="0" algn="r" defTabSz="685800" rtl="0" eaLnBrk="1" fontAlgn="auto" latinLnBrk="0" hangingPunct="1">
              <a:lnSpc>
                <a:spcPct val="100000"/>
              </a:lnSpc>
              <a:spcBef>
                <a:spcPts val="71"/>
              </a:spcBef>
              <a:spcAft>
                <a:spcPts val="0"/>
              </a:spcAft>
              <a:buClrTx/>
              <a:buSzTx/>
              <a:buFontTx/>
              <a:buNone/>
              <a:tabLst/>
              <a:defRPr/>
            </a:pPr>
            <a:r>
              <a:rPr kumimoji="0" lang="de-DE" sz="975" b="0" i="0" u="none" strike="noStrike" kern="0" cap="none" spc="0" normalizeH="0" baseline="0" noProof="0">
                <a:ln>
                  <a:noFill/>
                </a:ln>
                <a:solidFill>
                  <a:srgbClr val="404040"/>
                </a:solidFill>
                <a:effectLst/>
                <a:uLnTx/>
                <a:uFillTx/>
                <a:latin typeface="Verdana"/>
                <a:ea typeface="+mn-ea"/>
                <a:cs typeface="Verdana"/>
              </a:rPr>
              <a:t>100 %</a:t>
            </a:r>
            <a:endParaRPr kumimoji="0" sz="975" b="0" i="0" u="none" strike="noStrike" kern="0" cap="none" spc="0" normalizeH="0" baseline="0" noProof="0">
              <a:ln>
                <a:noFill/>
              </a:ln>
              <a:solidFill>
                <a:srgbClr val="404040"/>
              </a:solidFill>
              <a:effectLst/>
              <a:uLnTx/>
              <a:uFillTx/>
              <a:latin typeface="Verdana"/>
              <a:ea typeface="+mn-ea"/>
              <a:cs typeface="Verdana"/>
            </a:endParaRPr>
          </a:p>
        </p:txBody>
      </p:sp>
      <p:sp>
        <p:nvSpPr>
          <p:cNvPr id="4" name="object 63">
            <a:extLst>
              <a:ext uri="{FF2B5EF4-FFF2-40B4-BE49-F238E27FC236}">
                <a16:creationId xmlns:a16="http://schemas.microsoft.com/office/drawing/2014/main" id="{EF24104A-FB2A-92EE-BBDF-515C0FA56662}"/>
              </a:ext>
            </a:extLst>
          </p:cNvPr>
          <p:cNvSpPr txBox="1"/>
          <p:nvPr/>
        </p:nvSpPr>
        <p:spPr>
          <a:xfrm>
            <a:off x="3720976" y="3772318"/>
            <a:ext cx="207094" cy="159178"/>
          </a:xfrm>
          <a:prstGeom prst="rect">
            <a:avLst/>
          </a:prstGeom>
        </p:spPr>
        <p:txBody>
          <a:bodyPr vert="horz" wrap="square" lIns="0" tIns="9049" rIns="0" bIns="0" rtlCol="0">
            <a:spAutoFit/>
          </a:bodyPr>
          <a:lstStyle/>
          <a:p>
            <a:pPr marL="9525" marR="0" lvl="0" indent="0" algn="l" defTabSz="685800" rtl="0" eaLnBrk="1" fontAlgn="auto" latinLnBrk="0" hangingPunct="1">
              <a:lnSpc>
                <a:spcPct val="100000"/>
              </a:lnSpc>
              <a:spcBef>
                <a:spcPts val="71"/>
              </a:spcBef>
              <a:spcAft>
                <a:spcPts val="0"/>
              </a:spcAft>
              <a:buClrTx/>
              <a:buSzTx/>
              <a:buFontTx/>
              <a:buNone/>
              <a:tabLst/>
              <a:defRPr/>
            </a:pPr>
            <a:r>
              <a:rPr kumimoji="0" sz="975" b="0" i="0" u="none" strike="noStrike" kern="0" cap="none" spc="-19" normalizeH="0" baseline="0" noProof="0">
                <a:ln>
                  <a:noFill/>
                </a:ln>
                <a:solidFill>
                  <a:srgbClr val="404040"/>
                </a:solidFill>
                <a:effectLst/>
                <a:uLnTx/>
                <a:uFillTx/>
                <a:latin typeface="Verdana"/>
                <a:ea typeface="+mn-ea"/>
                <a:cs typeface="Verdana"/>
              </a:rPr>
              <a:t>0</a:t>
            </a:r>
            <a:r>
              <a:rPr kumimoji="0" lang="de-DE" sz="975" b="0" i="0" u="none" strike="noStrike" kern="0" cap="none" spc="-19" normalizeH="0" baseline="0" noProof="0">
                <a:ln>
                  <a:noFill/>
                </a:ln>
                <a:solidFill>
                  <a:srgbClr val="404040"/>
                </a:solidFill>
                <a:effectLst/>
                <a:uLnTx/>
                <a:uFillTx/>
                <a:latin typeface="Verdana"/>
                <a:ea typeface="+mn-ea"/>
                <a:cs typeface="Verdana"/>
              </a:rPr>
              <a:t>,4</a:t>
            </a:r>
            <a:endParaRPr kumimoji="0" sz="975" b="0" i="0" u="none" strike="noStrike" kern="0" cap="none" spc="0" normalizeH="0" baseline="0" noProof="0">
              <a:ln>
                <a:noFill/>
              </a:ln>
              <a:solidFill>
                <a:srgbClr val="404040"/>
              </a:solidFill>
              <a:effectLst/>
              <a:uLnTx/>
              <a:uFillTx/>
              <a:latin typeface="Verdana"/>
              <a:ea typeface="+mn-ea"/>
              <a:cs typeface="Verdana"/>
            </a:endParaRPr>
          </a:p>
        </p:txBody>
      </p:sp>
      <p:sp>
        <p:nvSpPr>
          <p:cNvPr id="5" name="object 63">
            <a:extLst>
              <a:ext uri="{FF2B5EF4-FFF2-40B4-BE49-F238E27FC236}">
                <a16:creationId xmlns:a16="http://schemas.microsoft.com/office/drawing/2014/main" id="{2C274EA0-9B80-31C1-2EEC-BC4202BCE3D1}"/>
              </a:ext>
            </a:extLst>
          </p:cNvPr>
          <p:cNvSpPr txBox="1"/>
          <p:nvPr/>
        </p:nvSpPr>
        <p:spPr>
          <a:xfrm>
            <a:off x="4854117" y="3773499"/>
            <a:ext cx="207094" cy="159178"/>
          </a:xfrm>
          <a:prstGeom prst="rect">
            <a:avLst/>
          </a:prstGeom>
        </p:spPr>
        <p:txBody>
          <a:bodyPr vert="horz" wrap="square" lIns="0" tIns="9049" rIns="0" bIns="0" rtlCol="0">
            <a:spAutoFit/>
          </a:bodyPr>
          <a:lstStyle/>
          <a:p>
            <a:pPr marL="9525" marR="0" lvl="0" indent="0" algn="l" defTabSz="685800" rtl="0" eaLnBrk="1" fontAlgn="auto" latinLnBrk="0" hangingPunct="1">
              <a:lnSpc>
                <a:spcPct val="100000"/>
              </a:lnSpc>
              <a:spcBef>
                <a:spcPts val="71"/>
              </a:spcBef>
              <a:spcAft>
                <a:spcPts val="0"/>
              </a:spcAft>
              <a:buClrTx/>
              <a:buSzTx/>
              <a:buFontTx/>
              <a:buNone/>
              <a:tabLst/>
              <a:defRPr/>
            </a:pPr>
            <a:r>
              <a:rPr kumimoji="0" sz="975" b="0" i="0" u="none" strike="noStrike" kern="0" cap="none" spc="-19" normalizeH="0" baseline="0" noProof="0">
                <a:ln>
                  <a:noFill/>
                </a:ln>
                <a:solidFill>
                  <a:srgbClr val="404040"/>
                </a:solidFill>
                <a:effectLst/>
                <a:uLnTx/>
                <a:uFillTx/>
                <a:latin typeface="Verdana"/>
                <a:ea typeface="+mn-ea"/>
                <a:cs typeface="Verdana"/>
              </a:rPr>
              <a:t>0</a:t>
            </a:r>
            <a:r>
              <a:rPr kumimoji="0" lang="de-DE" sz="975" b="0" i="0" u="none" strike="noStrike" kern="0" cap="none" spc="-19" normalizeH="0" baseline="0" noProof="0">
                <a:ln>
                  <a:noFill/>
                </a:ln>
                <a:solidFill>
                  <a:srgbClr val="404040"/>
                </a:solidFill>
                <a:effectLst/>
                <a:uLnTx/>
                <a:uFillTx/>
                <a:latin typeface="Verdana"/>
                <a:ea typeface="+mn-ea"/>
                <a:cs typeface="Verdana"/>
              </a:rPr>
              <a:t>,8</a:t>
            </a:r>
            <a:endParaRPr kumimoji="0" sz="975" b="0" i="0" u="none" strike="noStrike" kern="0" cap="none" spc="0" normalizeH="0" baseline="0" noProof="0">
              <a:ln>
                <a:noFill/>
              </a:ln>
              <a:solidFill>
                <a:srgbClr val="404040"/>
              </a:solidFill>
              <a:effectLst/>
              <a:uLnTx/>
              <a:uFillTx/>
              <a:latin typeface="Verdana"/>
              <a:ea typeface="+mn-ea"/>
              <a:cs typeface="Verdana"/>
            </a:endParaRPr>
          </a:p>
        </p:txBody>
      </p:sp>
      <p:sp>
        <p:nvSpPr>
          <p:cNvPr id="12" name="Textfeld 11">
            <a:extLst>
              <a:ext uri="{FF2B5EF4-FFF2-40B4-BE49-F238E27FC236}">
                <a16:creationId xmlns:a16="http://schemas.microsoft.com/office/drawing/2014/main" id="{0576B132-E23A-0645-9C45-DFE6AC70C57A}"/>
              </a:ext>
            </a:extLst>
          </p:cNvPr>
          <p:cNvSpPr txBox="1"/>
          <p:nvPr/>
        </p:nvSpPr>
        <p:spPr>
          <a:xfrm>
            <a:off x="6129663" y="2641110"/>
            <a:ext cx="1577926" cy="323165"/>
          </a:xfrm>
          <a:prstGeom prst="rect">
            <a:avLst/>
          </a:prstGeom>
          <a:noFill/>
        </p:spPr>
        <p:txBody>
          <a:bodyPr wrap="square" rtlCol="0" anchor="ctr">
            <a:spAutoFit/>
          </a:bodyPr>
          <a:lstStyle/>
          <a:p>
            <a:pPr algn="ctr"/>
            <a:r>
              <a:rPr lang="de-DE" sz="750" kern="0" dirty="0">
                <a:solidFill>
                  <a:srgbClr val="404040"/>
                </a:solidFill>
                <a:cs typeface="Verdana"/>
              </a:rPr>
              <a:t>Spitzen-</a:t>
            </a:r>
            <a:r>
              <a:rPr lang="de-DE" sz="750" kern="0" spc="-8" dirty="0">
                <a:solidFill>
                  <a:srgbClr val="404040"/>
                </a:solidFill>
                <a:cs typeface="Verdana"/>
              </a:rPr>
              <a:t>C-P</a:t>
            </a:r>
            <a:r>
              <a:rPr lang="de-DE" sz="750" kern="0" dirty="0">
                <a:solidFill>
                  <a:srgbClr val="404040"/>
                </a:solidFill>
                <a:cs typeface="Verdana"/>
              </a:rPr>
              <a:t>eptid </a:t>
            </a:r>
            <a:r>
              <a:rPr lang="de-DE" sz="750" kern="0" spc="-8" dirty="0">
                <a:solidFill>
                  <a:srgbClr val="404040"/>
                </a:solidFill>
                <a:cs typeface="Verdana"/>
              </a:rPr>
              <a:t>während eines </a:t>
            </a:r>
            <a:r>
              <a:rPr lang="de-DE" sz="750" kern="0" dirty="0">
                <a:solidFill>
                  <a:srgbClr val="404040"/>
                </a:solidFill>
                <a:cs typeface="Verdana"/>
              </a:rPr>
              <a:t>MMTT</a:t>
            </a:r>
            <a:r>
              <a:rPr lang="de-DE" sz="750" kern="0" spc="-8" dirty="0">
                <a:solidFill>
                  <a:srgbClr val="404040"/>
                </a:solidFill>
                <a:cs typeface="Verdana"/>
              </a:rPr>
              <a:t> [</a:t>
            </a:r>
            <a:r>
              <a:rPr lang="de-DE" sz="750" kern="0" spc="-8" dirty="0" err="1">
                <a:solidFill>
                  <a:srgbClr val="404040"/>
                </a:solidFill>
                <a:cs typeface="Verdana"/>
              </a:rPr>
              <a:t>nmol</a:t>
            </a:r>
            <a:r>
              <a:rPr lang="de-DE" sz="750" kern="0" spc="-8" dirty="0">
                <a:solidFill>
                  <a:srgbClr val="404040"/>
                </a:solidFill>
                <a:cs typeface="Verdana"/>
              </a:rPr>
              <a:t>/l (pmol/l)]</a:t>
            </a:r>
            <a:endParaRPr lang="de-DE" sz="750" kern="0" dirty="0">
              <a:solidFill>
                <a:srgbClr val="404040"/>
              </a:solidFill>
              <a:cs typeface="Verdana"/>
            </a:endParaRPr>
          </a:p>
        </p:txBody>
      </p:sp>
    </p:spTree>
    <p:extLst>
      <p:ext uri="{BB962C8B-B14F-4D97-AF65-F5344CB8AC3E}">
        <p14:creationId xmlns:p14="http://schemas.microsoft.com/office/powerpoint/2010/main" val="3772846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0D5BD4-24A2-AD85-9635-1B4F9AF9B1F2}"/>
            </a:ext>
          </a:extLst>
        </p:cNvPr>
        <p:cNvGrpSpPr/>
        <p:nvPr/>
      </p:nvGrpSpPr>
      <p:grpSpPr>
        <a:xfrm>
          <a:off x="0" y="0"/>
          <a:ext cx="0" cy="0"/>
          <a:chOff x="0" y="0"/>
          <a:chExt cx="0" cy="0"/>
        </a:xfrm>
      </p:grpSpPr>
      <p:sp>
        <p:nvSpPr>
          <p:cNvPr id="162" name="Textplatzhalter 9">
            <a:extLst>
              <a:ext uri="{FF2B5EF4-FFF2-40B4-BE49-F238E27FC236}">
                <a16:creationId xmlns:a16="http://schemas.microsoft.com/office/drawing/2014/main" id="{12148D73-5BBE-1447-1CAB-521B6F26826D}"/>
              </a:ext>
            </a:extLst>
          </p:cNvPr>
          <p:cNvSpPr txBox="1">
            <a:spLocks/>
          </p:cNvSpPr>
          <p:nvPr/>
        </p:nvSpPr>
        <p:spPr>
          <a:xfrm>
            <a:off x="309029" y="113361"/>
            <a:ext cx="8674701"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err="1">
                <a:ln>
                  <a:noFill/>
                </a:ln>
                <a:solidFill>
                  <a:srgbClr val="7030A0"/>
                </a:solidFill>
                <a:effectLst/>
                <a:uLnTx/>
                <a:uFillTx/>
                <a:latin typeface="Verdana"/>
                <a:ea typeface="+mn-ea"/>
                <a:cs typeface="+mn-cs"/>
              </a:rPr>
              <a:t>Glykämiekontrolle</a:t>
            </a:r>
            <a:r>
              <a:rPr kumimoji="0" lang="de-DE" sz="2000" b="1" i="0" u="none" strike="noStrike" kern="1200" cap="none" spc="0" normalizeH="0" baseline="0" noProof="0" dirty="0">
                <a:ln>
                  <a:noFill/>
                </a:ln>
                <a:solidFill>
                  <a:srgbClr val="7030A0"/>
                </a:solidFill>
                <a:effectLst/>
                <a:uLnTx/>
                <a:uFillTx/>
                <a:latin typeface="Verdana"/>
                <a:ea typeface="+mn-ea"/>
                <a:cs typeface="+mn-cs"/>
              </a:rPr>
              <a:t> nach Training und Betazell-Restfunktion</a:t>
            </a:r>
          </a:p>
        </p:txBody>
      </p:sp>
      <p:sp>
        <p:nvSpPr>
          <p:cNvPr id="153" name="object 153">
            <a:extLst>
              <a:ext uri="{FF2B5EF4-FFF2-40B4-BE49-F238E27FC236}">
                <a16:creationId xmlns:a16="http://schemas.microsoft.com/office/drawing/2014/main" id="{75D05128-325A-9627-E066-01C9FBA0999E}"/>
              </a:ext>
            </a:extLst>
          </p:cNvPr>
          <p:cNvSpPr txBox="1"/>
          <p:nvPr/>
        </p:nvSpPr>
        <p:spPr>
          <a:xfrm>
            <a:off x="379067" y="4484213"/>
            <a:ext cx="8385868" cy="470802"/>
          </a:xfrm>
          <a:prstGeom prst="rect">
            <a:avLst/>
          </a:prstGeom>
        </p:spPr>
        <p:txBody>
          <a:bodyPr vert="horz" wrap="square" lIns="0" tIns="9049" rIns="0" bIns="0" rtlCol="0">
            <a:spAutoFit/>
          </a:bodyPr>
          <a:lstStyle/>
          <a:p>
            <a:pPr marL="28575" marR="22860" lvl="0" defTabSz="685800">
              <a:spcBef>
                <a:spcPts val="75"/>
              </a:spcBef>
              <a:defRPr/>
            </a:pPr>
            <a:r>
              <a:rPr lang="de-DE" sz="600" dirty="0">
                <a:solidFill>
                  <a:srgbClr val="404040"/>
                </a:solidFill>
                <a:ea typeface="Arial"/>
                <a:cs typeface="Arial"/>
              </a:rPr>
              <a:t>Abbildung modifiziert nach Taylor GS 2020</a:t>
            </a:r>
            <a:r>
              <a:rPr lang="de-DE" sz="600" baseline="30000" dirty="0">
                <a:solidFill>
                  <a:srgbClr val="404040"/>
                </a:solidFill>
                <a:ea typeface="Arial"/>
                <a:cs typeface="Arial"/>
              </a:rPr>
              <a:t>2</a:t>
            </a:r>
            <a:r>
              <a:rPr lang="de-DE" sz="600" dirty="0">
                <a:solidFill>
                  <a:srgbClr val="404040"/>
                </a:solidFill>
                <a:ea typeface="Arial"/>
                <a:cs typeface="Arial"/>
              </a:rPr>
              <a:t>. </a:t>
            </a:r>
            <a:r>
              <a:rPr kumimoji="0" lang="de-DE" sz="600" b="0" i="0" u="none" strike="noStrike" kern="0" cap="none" spc="0" normalizeH="0" baseline="0" noProof="0" dirty="0">
                <a:ln>
                  <a:noFill/>
                </a:ln>
                <a:solidFill>
                  <a:srgbClr val="404040"/>
                </a:solidFill>
                <a:effectLst/>
                <a:uLnTx/>
                <a:uFillTx/>
                <a:latin typeface="Verdana"/>
                <a:ea typeface="+mn-ea"/>
                <a:cs typeface="Verdana"/>
              </a:rPr>
              <a:t>Charakteristika der Teilnehmenden: klinische T1D-Diagnose, 18-65 Jahre, </a:t>
            </a:r>
            <a:r>
              <a:rPr lang="de-DE" sz="600" kern="0" dirty="0">
                <a:solidFill>
                  <a:srgbClr val="404040"/>
                </a:solidFill>
                <a:cs typeface="Verdana"/>
              </a:rPr>
              <a:t>Diabetesdauer ≥ 3 Jahre</a:t>
            </a:r>
            <a:r>
              <a:rPr kumimoji="0" lang="de-DE" sz="600" b="0" i="0" u="none" strike="noStrike" kern="0" cap="none" spc="0" normalizeH="0" baseline="0" noProof="0" dirty="0">
                <a:ln>
                  <a:noFill/>
                </a:ln>
                <a:solidFill>
                  <a:srgbClr val="404040"/>
                </a:solidFill>
                <a:effectLst/>
                <a:uLnTx/>
                <a:uFillTx/>
                <a:latin typeface="Verdana"/>
                <a:ea typeface="+mn-ea"/>
                <a:cs typeface="Verdana"/>
              </a:rPr>
              <a:t> bei Aufnahme in die Studie, HbA</a:t>
            </a:r>
            <a:r>
              <a:rPr kumimoji="0" lang="de-DE" sz="600" b="0" i="0" u="none" strike="noStrike" kern="0" cap="none" spc="0" normalizeH="0" baseline="-25000" noProof="0" dirty="0">
                <a:ln>
                  <a:noFill/>
                </a:ln>
                <a:solidFill>
                  <a:srgbClr val="404040"/>
                </a:solidFill>
                <a:effectLst/>
                <a:uLnTx/>
                <a:uFillTx/>
                <a:latin typeface="Verdana"/>
                <a:ea typeface="+mn-ea"/>
                <a:cs typeface="Verdana"/>
              </a:rPr>
              <a:t>1c</a:t>
            </a:r>
            <a:r>
              <a:rPr kumimoji="0" lang="de-DE" sz="600" b="0" i="0" u="none" strike="noStrike" kern="0" cap="none" spc="0" normalizeH="0" baseline="0" noProof="0" dirty="0">
                <a:ln>
                  <a:noFill/>
                </a:ln>
                <a:solidFill>
                  <a:srgbClr val="404040"/>
                </a:solidFill>
                <a:effectLst/>
                <a:uLnTx/>
                <a:uFillTx/>
                <a:latin typeface="Verdana"/>
                <a:ea typeface="+mn-ea"/>
                <a:cs typeface="Verdana"/>
              </a:rPr>
              <a:t> &lt; 10,0 %, keine diabetesbedingten Komplikationen außer Retinopathie, stabiles Regime mit mehreren täglichen Injektionen oder kontinuierlicher subkutaner Insulininfusion ohne Änderungen in den vorangegangenen 6 Monaten. </a:t>
            </a:r>
            <a:r>
              <a:rPr lang="de-DE" sz="600" kern="0" dirty="0">
                <a:solidFill>
                  <a:srgbClr val="404040"/>
                </a:solidFill>
                <a:cs typeface="Verdana"/>
              </a:rPr>
              <a:t>*1</a:t>
            </a:r>
            <a:r>
              <a:rPr lang="de-DE" sz="600" kern="0" spc="-23" dirty="0">
                <a:solidFill>
                  <a:srgbClr val="404040"/>
                </a:solidFill>
                <a:cs typeface="Verdana"/>
              </a:rPr>
              <a:t> </a:t>
            </a:r>
            <a:r>
              <a:rPr lang="de-DE" sz="600" kern="0" dirty="0" err="1">
                <a:solidFill>
                  <a:srgbClr val="404040"/>
                </a:solidFill>
                <a:cs typeface="Verdana"/>
              </a:rPr>
              <a:t>nmol</a:t>
            </a:r>
            <a:r>
              <a:rPr lang="de-DE" sz="600" kern="0" dirty="0">
                <a:solidFill>
                  <a:srgbClr val="404040"/>
                </a:solidFill>
                <a:cs typeface="Verdana"/>
              </a:rPr>
              <a:t>/l</a:t>
            </a:r>
            <a:r>
              <a:rPr lang="de-DE" sz="600" kern="0" spc="-19" dirty="0">
                <a:solidFill>
                  <a:srgbClr val="404040"/>
                </a:solidFill>
                <a:cs typeface="Verdana"/>
              </a:rPr>
              <a:t> </a:t>
            </a:r>
            <a:r>
              <a:rPr lang="de-DE" sz="600" kern="0" spc="-8" dirty="0">
                <a:solidFill>
                  <a:srgbClr val="404040"/>
                </a:solidFill>
                <a:cs typeface="Verdana"/>
              </a:rPr>
              <a:t>C-P</a:t>
            </a:r>
            <a:r>
              <a:rPr lang="de-DE" sz="600" kern="0" dirty="0">
                <a:solidFill>
                  <a:srgbClr val="404040"/>
                </a:solidFill>
                <a:cs typeface="Verdana"/>
              </a:rPr>
              <a:t>eptid</a:t>
            </a:r>
            <a:r>
              <a:rPr lang="de-DE" sz="600" kern="0" spc="-30" dirty="0">
                <a:solidFill>
                  <a:srgbClr val="404040"/>
                </a:solidFill>
                <a:cs typeface="Verdana"/>
              </a:rPr>
              <a:t> </a:t>
            </a:r>
            <a:r>
              <a:rPr lang="de-DE" sz="600" kern="0" dirty="0">
                <a:solidFill>
                  <a:srgbClr val="404040"/>
                </a:solidFill>
                <a:cs typeface="Verdana"/>
              </a:rPr>
              <a:t>=</a:t>
            </a:r>
            <a:r>
              <a:rPr lang="de-DE" sz="600" kern="0" spc="-19" dirty="0">
                <a:solidFill>
                  <a:srgbClr val="404040"/>
                </a:solidFill>
                <a:cs typeface="Verdana"/>
              </a:rPr>
              <a:t> </a:t>
            </a:r>
            <a:r>
              <a:rPr lang="de-DE" sz="600" kern="0" dirty="0">
                <a:solidFill>
                  <a:srgbClr val="404040"/>
                </a:solidFill>
                <a:cs typeface="Verdana"/>
              </a:rPr>
              <a:t>3,0203</a:t>
            </a:r>
            <a:r>
              <a:rPr lang="de-DE" sz="600" kern="0" spc="-30" dirty="0">
                <a:solidFill>
                  <a:srgbClr val="404040"/>
                </a:solidFill>
                <a:cs typeface="Verdana"/>
              </a:rPr>
              <a:t> </a:t>
            </a:r>
            <a:r>
              <a:rPr lang="de-DE" sz="600" kern="0" dirty="0" err="1">
                <a:solidFill>
                  <a:srgbClr val="404040"/>
                </a:solidFill>
                <a:cs typeface="Verdana"/>
              </a:rPr>
              <a:t>ng</a:t>
            </a:r>
            <a:r>
              <a:rPr lang="de-DE" sz="600" kern="0" dirty="0">
                <a:solidFill>
                  <a:srgbClr val="404040"/>
                </a:solidFill>
                <a:cs typeface="Verdana"/>
              </a:rPr>
              <a:t>/ml.</a:t>
            </a:r>
            <a:r>
              <a:rPr lang="de-DE" sz="600" kern="0" spc="-15" dirty="0">
                <a:solidFill>
                  <a:srgbClr val="404040"/>
                </a:solidFill>
                <a:cs typeface="Verdana"/>
              </a:rPr>
              <a:t> </a:t>
            </a:r>
            <a:r>
              <a:rPr lang="de-DE" sz="600" kern="0" baseline="27777" dirty="0">
                <a:solidFill>
                  <a:srgbClr val="404040"/>
                </a:solidFill>
                <a:cs typeface="Verdana"/>
              </a:rPr>
              <a:t>†</a:t>
            </a:r>
            <a:r>
              <a:rPr lang="de-DE" sz="600" kern="0" dirty="0">
                <a:solidFill>
                  <a:srgbClr val="404040"/>
                </a:solidFill>
                <a:cs typeface="Verdana"/>
              </a:rPr>
              <a:t> Während einer Beobachtungswoche in der Versorgungsrealität haben die Patienten Insulindosierung und Blutzuckermessungen mit Kapillarblut während ihres normalen Tagesablaufs selbst aufgezeichnet.</a:t>
            </a:r>
            <a:r>
              <a:rPr lang="de-DE" sz="600" kern="0" spc="-71" dirty="0">
                <a:solidFill>
                  <a:srgbClr val="404040"/>
                </a:solidFill>
                <a:cs typeface="Verdana"/>
              </a:rPr>
              <a:t> </a:t>
            </a:r>
            <a:r>
              <a:rPr lang="de-DE" sz="600" kern="0" baseline="27777" dirty="0">
                <a:solidFill>
                  <a:srgbClr val="404040"/>
                </a:solidFill>
                <a:cs typeface="Verdana"/>
              </a:rPr>
              <a:t>‡</a:t>
            </a:r>
            <a:r>
              <a:rPr lang="de-DE" sz="600" kern="0" dirty="0">
                <a:solidFill>
                  <a:srgbClr val="404040"/>
                </a:solidFill>
                <a:cs typeface="Verdana"/>
              </a:rPr>
              <a:t>p =</a:t>
            </a:r>
            <a:r>
              <a:rPr lang="de-DE" sz="600" kern="0" spc="-15" dirty="0">
                <a:solidFill>
                  <a:srgbClr val="404040"/>
                </a:solidFill>
                <a:cs typeface="Verdana"/>
              </a:rPr>
              <a:t> </a:t>
            </a:r>
            <a:r>
              <a:rPr lang="de-DE" sz="600" kern="0" dirty="0">
                <a:solidFill>
                  <a:srgbClr val="404040"/>
                </a:solidFill>
                <a:cs typeface="Verdana"/>
              </a:rPr>
              <a:t>0,010,</a:t>
            </a:r>
            <a:r>
              <a:rPr lang="de-DE" sz="600" kern="0" spc="-26" dirty="0">
                <a:solidFill>
                  <a:srgbClr val="404040"/>
                </a:solidFill>
                <a:cs typeface="Verdana"/>
              </a:rPr>
              <a:t> </a:t>
            </a:r>
            <a:r>
              <a:rPr lang="de-DE" sz="600" kern="0" spc="-8" dirty="0">
                <a:solidFill>
                  <a:srgbClr val="404040"/>
                </a:solidFill>
                <a:cs typeface="Verdana"/>
              </a:rPr>
              <a:t>C-</a:t>
            </a:r>
            <a:r>
              <a:rPr lang="de-DE" sz="600" kern="0" dirty="0">
                <a:solidFill>
                  <a:srgbClr val="404040"/>
                </a:solidFill>
                <a:cs typeface="Verdana"/>
              </a:rPr>
              <a:t>Peptid</a:t>
            </a:r>
            <a:r>
              <a:rPr lang="de-DE" sz="600" kern="0" spc="-26" dirty="0">
                <a:solidFill>
                  <a:srgbClr val="404040"/>
                </a:solidFill>
                <a:cs typeface="Verdana"/>
              </a:rPr>
              <a:t> </a:t>
            </a:r>
            <a:r>
              <a:rPr lang="de-DE" sz="600" kern="0" dirty="0">
                <a:solidFill>
                  <a:srgbClr val="404040"/>
                </a:solidFill>
                <a:cs typeface="Verdana"/>
              </a:rPr>
              <a:t>hoch</a:t>
            </a:r>
            <a:r>
              <a:rPr lang="de-DE" sz="600" kern="0" spc="-19" dirty="0">
                <a:solidFill>
                  <a:srgbClr val="404040"/>
                </a:solidFill>
                <a:cs typeface="Verdana"/>
              </a:rPr>
              <a:t> </a:t>
            </a:r>
            <a:r>
              <a:rPr lang="de-DE" sz="600" kern="0" dirty="0">
                <a:solidFill>
                  <a:srgbClr val="404040"/>
                </a:solidFill>
                <a:cs typeface="Verdana"/>
              </a:rPr>
              <a:t>vs.</a:t>
            </a:r>
            <a:r>
              <a:rPr lang="de-DE" sz="600" kern="0" spc="-8" dirty="0">
                <a:solidFill>
                  <a:srgbClr val="404040"/>
                </a:solidFill>
                <a:cs typeface="Verdana"/>
              </a:rPr>
              <a:t> C-Peptid </a:t>
            </a:r>
            <a:r>
              <a:rPr lang="de-DE" sz="600" kern="0" dirty="0">
                <a:solidFill>
                  <a:srgbClr val="404040"/>
                </a:solidFill>
                <a:cs typeface="Verdana"/>
              </a:rPr>
              <a:t>nicht messbar.</a:t>
            </a:r>
            <a:r>
              <a:rPr lang="de-DE" sz="600" kern="0" spc="-30" dirty="0">
                <a:solidFill>
                  <a:srgbClr val="404040"/>
                </a:solidFill>
                <a:cs typeface="Verdana"/>
              </a:rPr>
              <a:t> </a:t>
            </a:r>
            <a:r>
              <a:rPr lang="de-DE" sz="600" kern="0" baseline="27777" dirty="0">
                <a:solidFill>
                  <a:srgbClr val="404040"/>
                </a:solidFill>
                <a:cs typeface="Verdana"/>
              </a:rPr>
              <a:t>§</a:t>
            </a:r>
            <a:r>
              <a:rPr lang="de-DE" sz="600" kern="0" dirty="0">
                <a:solidFill>
                  <a:srgbClr val="404040"/>
                </a:solidFill>
                <a:cs typeface="Verdana"/>
              </a:rPr>
              <a:t>p = 0,027,</a:t>
            </a:r>
            <a:r>
              <a:rPr lang="de-DE" sz="600" kern="0" spc="-34" dirty="0">
                <a:solidFill>
                  <a:srgbClr val="404040"/>
                </a:solidFill>
                <a:cs typeface="Verdana"/>
              </a:rPr>
              <a:t> </a:t>
            </a:r>
            <a:r>
              <a:rPr lang="de-DE" sz="600" kern="0" spc="-8" dirty="0">
                <a:solidFill>
                  <a:srgbClr val="404040"/>
                </a:solidFill>
                <a:cs typeface="Verdana"/>
              </a:rPr>
              <a:t>C-</a:t>
            </a:r>
            <a:r>
              <a:rPr lang="de-DE" sz="600" kern="0" dirty="0">
                <a:solidFill>
                  <a:srgbClr val="404040"/>
                </a:solidFill>
                <a:cs typeface="Verdana"/>
              </a:rPr>
              <a:t>Peptid</a:t>
            </a:r>
            <a:r>
              <a:rPr lang="de-DE" sz="600" kern="0" spc="-38" dirty="0">
                <a:solidFill>
                  <a:srgbClr val="404040"/>
                </a:solidFill>
                <a:cs typeface="Verdana"/>
              </a:rPr>
              <a:t> </a:t>
            </a:r>
            <a:r>
              <a:rPr lang="de-DE" sz="600" kern="0" dirty="0">
                <a:solidFill>
                  <a:srgbClr val="404040"/>
                </a:solidFill>
                <a:cs typeface="Verdana"/>
              </a:rPr>
              <a:t>hoch</a:t>
            </a:r>
            <a:r>
              <a:rPr lang="de-DE" sz="600" kern="0" spc="-30" dirty="0">
                <a:solidFill>
                  <a:srgbClr val="404040"/>
                </a:solidFill>
                <a:cs typeface="Verdana"/>
              </a:rPr>
              <a:t> </a:t>
            </a:r>
            <a:r>
              <a:rPr lang="de-DE" sz="600" kern="0" dirty="0">
                <a:solidFill>
                  <a:srgbClr val="404040"/>
                </a:solidFill>
                <a:cs typeface="Verdana"/>
              </a:rPr>
              <a:t>vs.</a:t>
            </a:r>
            <a:r>
              <a:rPr lang="de-DE" sz="600" kern="0" spc="-15" dirty="0">
                <a:solidFill>
                  <a:srgbClr val="404040"/>
                </a:solidFill>
                <a:cs typeface="Verdana"/>
              </a:rPr>
              <a:t> </a:t>
            </a:r>
            <a:r>
              <a:rPr lang="de-DE" sz="600" kern="0" spc="-8" dirty="0">
                <a:solidFill>
                  <a:srgbClr val="404040"/>
                </a:solidFill>
                <a:cs typeface="Verdana"/>
              </a:rPr>
              <a:t>C-P</a:t>
            </a:r>
            <a:r>
              <a:rPr lang="de-DE" sz="600" kern="0" dirty="0">
                <a:solidFill>
                  <a:srgbClr val="404040"/>
                </a:solidFill>
                <a:cs typeface="Verdana"/>
              </a:rPr>
              <a:t>eptid</a:t>
            </a:r>
            <a:r>
              <a:rPr lang="de-DE" sz="600" kern="0" spc="-49" dirty="0">
                <a:solidFill>
                  <a:srgbClr val="404040"/>
                </a:solidFill>
                <a:cs typeface="Verdana"/>
              </a:rPr>
              <a:t> </a:t>
            </a:r>
            <a:r>
              <a:rPr lang="de-DE" sz="600" kern="0" spc="-15" dirty="0">
                <a:solidFill>
                  <a:srgbClr val="404040"/>
                </a:solidFill>
                <a:cs typeface="Verdana"/>
              </a:rPr>
              <a:t>niedrig. </a:t>
            </a:r>
            <a:r>
              <a:rPr lang="de-DE" sz="600" kern="0" baseline="27777" dirty="0">
                <a:solidFill>
                  <a:srgbClr val="404040"/>
                </a:solidFill>
                <a:latin typeface="Arial"/>
                <a:cs typeface="Arial"/>
              </a:rPr>
              <a:t>║</a:t>
            </a:r>
            <a:r>
              <a:rPr lang="de-DE" sz="600" kern="0" dirty="0">
                <a:solidFill>
                  <a:srgbClr val="404040"/>
                </a:solidFill>
                <a:cs typeface="Verdana"/>
              </a:rPr>
              <a:t>p =</a:t>
            </a:r>
            <a:r>
              <a:rPr lang="de-DE" sz="600" kern="0" spc="-19" dirty="0">
                <a:solidFill>
                  <a:srgbClr val="404040"/>
                </a:solidFill>
                <a:cs typeface="Verdana"/>
              </a:rPr>
              <a:t> </a:t>
            </a:r>
            <a:r>
              <a:rPr lang="de-DE" sz="600" kern="0" dirty="0">
                <a:solidFill>
                  <a:srgbClr val="404040"/>
                </a:solidFill>
                <a:cs typeface="Verdana"/>
              </a:rPr>
              <a:t>0,041,</a:t>
            </a:r>
            <a:r>
              <a:rPr lang="de-DE" sz="600" kern="0" spc="-23" dirty="0">
                <a:solidFill>
                  <a:srgbClr val="404040"/>
                </a:solidFill>
                <a:cs typeface="Verdana"/>
              </a:rPr>
              <a:t> </a:t>
            </a:r>
            <a:r>
              <a:rPr lang="de-DE" sz="600" kern="0" spc="-8" dirty="0">
                <a:solidFill>
                  <a:srgbClr val="404040"/>
                </a:solidFill>
                <a:cs typeface="Verdana"/>
              </a:rPr>
              <a:t>C-</a:t>
            </a:r>
            <a:r>
              <a:rPr lang="de-DE" sz="600" kern="0" dirty="0">
                <a:solidFill>
                  <a:srgbClr val="404040"/>
                </a:solidFill>
                <a:cs typeface="Verdana"/>
              </a:rPr>
              <a:t>Peptid</a:t>
            </a:r>
            <a:r>
              <a:rPr lang="de-DE" sz="600" kern="0" spc="-41" dirty="0">
                <a:solidFill>
                  <a:srgbClr val="404040"/>
                </a:solidFill>
                <a:cs typeface="Verdana"/>
              </a:rPr>
              <a:t> </a:t>
            </a:r>
            <a:r>
              <a:rPr lang="de-DE" sz="600" kern="0" dirty="0">
                <a:solidFill>
                  <a:srgbClr val="404040"/>
                </a:solidFill>
                <a:cs typeface="Verdana"/>
              </a:rPr>
              <a:t>hoch</a:t>
            </a:r>
            <a:r>
              <a:rPr lang="de-DE" sz="600" kern="0" spc="-8" dirty="0">
                <a:solidFill>
                  <a:srgbClr val="404040"/>
                </a:solidFill>
                <a:cs typeface="Verdana"/>
              </a:rPr>
              <a:t> </a:t>
            </a:r>
            <a:r>
              <a:rPr lang="de-DE" sz="600" kern="0" dirty="0">
                <a:solidFill>
                  <a:srgbClr val="404040"/>
                </a:solidFill>
                <a:cs typeface="Verdana"/>
              </a:rPr>
              <a:t>vs.</a:t>
            </a:r>
            <a:r>
              <a:rPr lang="de-DE" sz="600" kern="0" spc="-15" dirty="0">
                <a:solidFill>
                  <a:srgbClr val="404040"/>
                </a:solidFill>
                <a:cs typeface="Verdana"/>
              </a:rPr>
              <a:t> </a:t>
            </a:r>
            <a:r>
              <a:rPr lang="de-DE" sz="600" kern="0" spc="-8" dirty="0">
                <a:solidFill>
                  <a:srgbClr val="404040"/>
                </a:solidFill>
                <a:cs typeface="Verdana"/>
              </a:rPr>
              <a:t>C-P</a:t>
            </a:r>
            <a:r>
              <a:rPr lang="de-DE" sz="600" kern="0" dirty="0">
                <a:solidFill>
                  <a:srgbClr val="404040"/>
                </a:solidFill>
                <a:cs typeface="Verdana"/>
              </a:rPr>
              <a:t>eptid</a:t>
            </a:r>
            <a:r>
              <a:rPr lang="de-DE" sz="600" kern="0" spc="-26" dirty="0">
                <a:solidFill>
                  <a:srgbClr val="404040"/>
                </a:solidFill>
                <a:cs typeface="Verdana"/>
              </a:rPr>
              <a:t> </a:t>
            </a:r>
            <a:r>
              <a:rPr lang="de-DE" sz="600" kern="0" spc="-8" dirty="0">
                <a:solidFill>
                  <a:srgbClr val="404040"/>
                </a:solidFill>
                <a:cs typeface="Verdana"/>
              </a:rPr>
              <a:t>nicht messbar. </a:t>
            </a:r>
            <a:r>
              <a:rPr kumimoji="0" lang="de-DE" sz="600" b="0" i="0" u="none" strike="noStrike" kern="0" cap="none" spc="0" normalizeH="0" baseline="0" noProof="0" dirty="0" err="1">
                <a:ln>
                  <a:noFill/>
                </a:ln>
                <a:solidFill>
                  <a:srgbClr val="404040"/>
                </a:solidFill>
                <a:effectLst/>
                <a:uLnTx/>
                <a:uFillTx/>
                <a:latin typeface="Verdana"/>
                <a:ea typeface="+mn-ea"/>
                <a:cs typeface="Verdana"/>
              </a:rPr>
              <a:t>nm</a:t>
            </a:r>
            <a:r>
              <a:rPr kumimoji="0" lang="de-DE" sz="600" b="0" i="0" u="none" strike="noStrike" kern="0" cap="none" spc="0" normalizeH="0" baseline="0" noProof="0" dirty="0">
                <a:ln>
                  <a:noFill/>
                </a:ln>
                <a:solidFill>
                  <a:srgbClr val="404040"/>
                </a:solidFill>
                <a:effectLst/>
                <a:uLnTx/>
                <a:uFillTx/>
                <a:latin typeface="Verdana"/>
                <a:ea typeface="+mn-ea"/>
                <a:cs typeface="Verdana"/>
              </a:rPr>
              <a:t>: nicht messbar; C-Peptid: </a:t>
            </a:r>
            <a:r>
              <a:rPr kumimoji="0" lang="de-DE" sz="600" b="0" i="0" u="none" strike="noStrike" kern="0" cap="none" spc="0" normalizeH="0" baseline="0" noProof="0" dirty="0" err="1">
                <a:ln>
                  <a:noFill/>
                </a:ln>
                <a:solidFill>
                  <a:srgbClr val="404040"/>
                </a:solidFill>
                <a:effectLst/>
                <a:uLnTx/>
                <a:uFillTx/>
                <a:latin typeface="Verdana"/>
                <a:ea typeface="+mn-ea"/>
                <a:cs typeface="Verdana"/>
              </a:rPr>
              <a:t>Connecting</a:t>
            </a:r>
            <a:r>
              <a:rPr kumimoji="0" lang="de-DE" sz="600" b="0" i="0" u="none" strike="noStrike" kern="0" cap="none" spc="0" normalizeH="0" baseline="0" noProof="0" dirty="0">
                <a:ln>
                  <a:noFill/>
                </a:ln>
                <a:solidFill>
                  <a:srgbClr val="404040"/>
                </a:solidFill>
                <a:effectLst/>
                <a:uLnTx/>
                <a:uFillTx/>
                <a:latin typeface="Verdana"/>
                <a:ea typeface="+mn-ea"/>
                <a:cs typeface="Verdana"/>
              </a:rPr>
              <a:t> </a:t>
            </a:r>
            <a:r>
              <a:rPr kumimoji="0" lang="de-DE" sz="600" b="0" i="0" u="none" strike="noStrike" kern="0" cap="none" spc="0" normalizeH="0" baseline="0" noProof="0" dirty="0" err="1">
                <a:ln>
                  <a:noFill/>
                </a:ln>
                <a:solidFill>
                  <a:srgbClr val="404040"/>
                </a:solidFill>
                <a:effectLst/>
                <a:uLnTx/>
                <a:uFillTx/>
                <a:latin typeface="Verdana"/>
                <a:ea typeface="+mn-ea"/>
                <a:cs typeface="Verdana"/>
              </a:rPr>
              <a:t>peptide</a:t>
            </a:r>
            <a:r>
              <a:rPr lang="de-DE" sz="600" kern="0" dirty="0">
                <a:solidFill>
                  <a:srgbClr val="404040"/>
                </a:solidFill>
                <a:latin typeface="Verdana"/>
                <a:cs typeface="Verdana"/>
              </a:rPr>
              <a:t>, Verbindungspeptid; SD: Standard </a:t>
            </a:r>
            <a:r>
              <a:rPr lang="de-DE" sz="600" kern="0" dirty="0" err="1">
                <a:solidFill>
                  <a:srgbClr val="404040"/>
                </a:solidFill>
                <a:latin typeface="Verdana"/>
                <a:cs typeface="Verdana"/>
              </a:rPr>
              <a:t>deviation</a:t>
            </a:r>
            <a:r>
              <a:rPr lang="de-DE" sz="600" kern="0" dirty="0">
                <a:solidFill>
                  <a:srgbClr val="404040"/>
                </a:solidFill>
                <a:latin typeface="Verdana"/>
                <a:cs typeface="Verdana"/>
              </a:rPr>
              <a:t>, Standardabweichung; </a:t>
            </a:r>
            <a:r>
              <a:rPr kumimoji="0" lang="de-DE" sz="600" b="0" i="0" u="none" strike="noStrike" kern="0" cap="none" spc="0" normalizeH="0" baseline="0" noProof="0" dirty="0">
                <a:ln>
                  <a:noFill/>
                </a:ln>
                <a:solidFill>
                  <a:srgbClr val="404040"/>
                </a:solidFill>
                <a:effectLst/>
                <a:uLnTx/>
                <a:uFillTx/>
                <a:latin typeface="Verdana"/>
                <a:ea typeface="+mn-ea"/>
                <a:cs typeface="Verdana"/>
              </a:rPr>
              <a:t>T1D: Typ-1-Diabetes.</a:t>
            </a:r>
            <a:endParaRPr kumimoji="0" sz="600" b="0" i="0" u="none" strike="noStrike" kern="0" cap="none" spc="0" normalizeH="0" baseline="0" noProof="0" dirty="0">
              <a:ln>
                <a:noFill/>
              </a:ln>
              <a:solidFill>
                <a:srgbClr val="404040"/>
              </a:solidFill>
              <a:effectLst/>
              <a:uLnTx/>
              <a:uFillTx/>
              <a:latin typeface="Verdana"/>
              <a:ea typeface="+mn-ea"/>
              <a:cs typeface="Verdana"/>
            </a:endParaRPr>
          </a:p>
        </p:txBody>
      </p:sp>
      <p:sp>
        <p:nvSpPr>
          <p:cNvPr id="156" name="TextBox 3037">
            <a:extLst>
              <a:ext uri="{FF2B5EF4-FFF2-40B4-BE49-F238E27FC236}">
                <a16:creationId xmlns:a16="http://schemas.microsoft.com/office/drawing/2014/main" id="{A644979A-F11E-E3A3-31C3-D86E3C3220A3}"/>
              </a:ext>
            </a:extLst>
          </p:cNvPr>
          <p:cNvSpPr txBox="1"/>
          <p:nvPr/>
        </p:nvSpPr>
        <p:spPr>
          <a:xfrm>
            <a:off x="309029" y="4935879"/>
            <a:ext cx="7609367" cy="184666"/>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Arial"/>
                <a:cs typeface="Arial"/>
              </a:rPr>
              <a:t>1.</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Flatt</a:t>
            </a:r>
            <a:r>
              <a:rPr kumimoji="0" lang="de-DE" sz="600" b="0" i="0" u="none" strike="noStrike" kern="1200" cap="none" spc="0" normalizeH="0" baseline="0" noProof="0" dirty="0">
                <a:ln>
                  <a:noFill/>
                </a:ln>
                <a:solidFill>
                  <a:srgbClr val="404040"/>
                </a:solidFill>
                <a:effectLst/>
                <a:uLnTx/>
                <a:uFillTx/>
                <a:latin typeface="Verdana"/>
                <a:ea typeface="Arial"/>
                <a:cs typeface="Arial"/>
              </a:rPr>
              <a:t> AJS </a:t>
            </a:r>
            <a:r>
              <a:rPr kumimoji="0" lang="de-DE" sz="600" b="0" i="1" u="none" strike="noStrike" kern="1200" cap="none" spc="0" normalizeH="0" baseline="0" noProof="0" dirty="0">
                <a:ln>
                  <a:noFill/>
                </a:ln>
                <a:solidFill>
                  <a:srgbClr val="404040"/>
                </a:solidFill>
                <a:effectLst/>
                <a:uLnTx/>
                <a:uFillTx/>
                <a:latin typeface="Verdana"/>
                <a:ea typeface="Arial"/>
                <a:cs typeface="Arial"/>
              </a:rPr>
              <a:t>et al. Ann N Y Acad </a:t>
            </a:r>
            <a:r>
              <a:rPr kumimoji="0" lang="de-DE" sz="600" b="0" i="1" u="none" strike="noStrike" kern="1200" cap="none" spc="0" normalizeH="0" baseline="0" noProof="0" dirty="0" err="1">
                <a:ln>
                  <a:noFill/>
                </a:ln>
                <a:solidFill>
                  <a:srgbClr val="404040"/>
                </a:solidFill>
                <a:effectLst/>
                <a:uLnTx/>
                <a:uFillTx/>
                <a:latin typeface="Verdana"/>
                <a:ea typeface="Arial"/>
                <a:cs typeface="Arial"/>
              </a:rPr>
              <a:t>Sci</a:t>
            </a:r>
            <a:r>
              <a:rPr kumimoji="0" lang="de-DE" sz="600" b="0" i="1"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a:ln>
                  <a:noFill/>
                </a:ln>
                <a:solidFill>
                  <a:srgbClr val="404040"/>
                </a:solidFill>
                <a:effectLst/>
                <a:uLnTx/>
                <a:uFillTx/>
                <a:latin typeface="Verdana"/>
                <a:ea typeface="Arial"/>
                <a:cs typeface="Arial"/>
              </a:rPr>
              <a:t>2021; 1495: 40–54. </a:t>
            </a:r>
            <a:r>
              <a:rPr kumimoji="0" lang="de-DE" sz="600" b="1" i="0" u="none" strike="noStrike" kern="1200" cap="none" spc="0" normalizeH="0" baseline="0" noProof="0" dirty="0">
                <a:ln>
                  <a:noFill/>
                </a:ln>
                <a:solidFill>
                  <a:srgbClr val="404040"/>
                </a:solidFill>
                <a:effectLst/>
                <a:uLnTx/>
                <a:uFillTx/>
                <a:latin typeface="Verdana"/>
                <a:ea typeface="Arial"/>
                <a:cs typeface="Arial"/>
              </a:rPr>
              <a:t>2.</a:t>
            </a:r>
            <a:r>
              <a:rPr kumimoji="0" lang="de-DE" sz="600" b="0" i="0" u="none" strike="noStrike" kern="1200" cap="none" spc="0" normalizeH="0" baseline="0" noProof="0" dirty="0">
                <a:ln>
                  <a:noFill/>
                </a:ln>
                <a:solidFill>
                  <a:srgbClr val="404040"/>
                </a:solidFill>
                <a:effectLst/>
                <a:uLnTx/>
                <a:uFillTx/>
                <a:latin typeface="Verdana"/>
                <a:ea typeface="Arial"/>
                <a:cs typeface="Arial"/>
              </a:rPr>
              <a:t> Taylor GS </a:t>
            </a:r>
            <a:r>
              <a:rPr kumimoji="0" lang="de-DE" sz="600" b="0" i="1" u="none" strike="noStrike" kern="1200" cap="none" spc="0" normalizeH="0" baseline="0" noProof="0" dirty="0">
                <a:ln>
                  <a:noFill/>
                </a:ln>
                <a:solidFill>
                  <a:srgbClr val="404040"/>
                </a:solidFill>
                <a:effectLst/>
                <a:uLnTx/>
                <a:uFillTx/>
                <a:latin typeface="Verdana"/>
                <a:ea typeface="Arial"/>
                <a:cs typeface="Arial"/>
              </a:rPr>
              <a:t>et al. Diabetes Care </a:t>
            </a:r>
            <a:r>
              <a:rPr kumimoji="0" lang="de-DE" sz="600" b="0" i="0" u="none" strike="noStrike" kern="1200" cap="none" spc="0" normalizeH="0" baseline="0" noProof="0" dirty="0">
                <a:ln>
                  <a:noFill/>
                </a:ln>
                <a:solidFill>
                  <a:srgbClr val="404040"/>
                </a:solidFill>
                <a:effectLst/>
                <a:uLnTx/>
                <a:uFillTx/>
                <a:latin typeface="Verdana"/>
                <a:ea typeface="Arial"/>
                <a:cs typeface="Arial"/>
              </a:rPr>
              <a:t>2020; 43: 2362–70.</a:t>
            </a:r>
          </a:p>
        </p:txBody>
      </p:sp>
      <p:sp>
        <p:nvSpPr>
          <p:cNvPr id="163" name="Rectangle: Rounded Corners 78">
            <a:extLst>
              <a:ext uri="{FF2B5EF4-FFF2-40B4-BE49-F238E27FC236}">
                <a16:creationId xmlns:a16="http://schemas.microsoft.com/office/drawing/2014/main" id="{254CCD4D-AEB0-A088-322C-7C769ADCCCE1}"/>
              </a:ext>
            </a:extLst>
          </p:cNvPr>
          <p:cNvSpPr/>
          <p:nvPr/>
        </p:nvSpPr>
        <p:spPr>
          <a:xfrm>
            <a:off x="379066" y="3741028"/>
            <a:ext cx="8385868" cy="507417"/>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10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Stimulierte C-Peptidspiegel von </a:t>
            </a:r>
            <a:r>
              <a:rPr kumimoji="0" lang="de-DE" sz="11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&gt; 0,60 </a:t>
            </a:r>
            <a:r>
              <a:rPr kumimoji="0" lang="de-DE" sz="1100" b="1" i="0" u="none" strike="noStrike" kern="1200" cap="none" spc="0" normalizeH="0" baseline="0" noProof="0" err="1">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ng</a:t>
            </a:r>
            <a:r>
              <a:rPr kumimoji="0" lang="de-DE" sz="11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/ml (200 pmol/l*)</a:t>
            </a:r>
            <a:r>
              <a:rPr kumimoji="0" lang="de-DE" sz="110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zeigen eine residuale Betazellfunktion an,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10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die ausreichen könnte, um auch </a:t>
            </a:r>
            <a:r>
              <a:rPr kumimoji="0" lang="de-DE" sz="11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bei Belastung </a:t>
            </a:r>
            <a:r>
              <a:rPr kumimoji="0" lang="de-DE" sz="110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eine </a:t>
            </a:r>
            <a:r>
              <a:rPr kumimoji="0" lang="de-DE" sz="11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bessere Blutzuckerkontrolle </a:t>
            </a:r>
            <a:r>
              <a:rPr kumimoji="0" lang="de-DE" sz="110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zu ermöglichen</a:t>
            </a:r>
            <a:r>
              <a:rPr kumimoji="0" lang="de-DE" sz="1100" i="0" u="none" strike="noStrike" kern="1200" cap="none" spc="0" normalizeH="0" baseline="3000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1,2</a:t>
            </a:r>
          </a:p>
        </p:txBody>
      </p:sp>
      <p:sp>
        <p:nvSpPr>
          <p:cNvPr id="165" name="object 6">
            <a:extLst>
              <a:ext uri="{FF2B5EF4-FFF2-40B4-BE49-F238E27FC236}">
                <a16:creationId xmlns:a16="http://schemas.microsoft.com/office/drawing/2014/main" id="{7E102147-6417-DF50-A29C-3ABF1D8E0F42}"/>
              </a:ext>
            </a:extLst>
          </p:cNvPr>
          <p:cNvSpPr txBox="1"/>
          <p:nvPr/>
        </p:nvSpPr>
        <p:spPr>
          <a:xfrm>
            <a:off x="842769" y="1445997"/>
            <a:ext cx="1515617" cy="153472"/>
          </a:xfrm>
          <a:prstGeom prst="rect">
            <a:avLst/>
          </a:prstGeom>
        </p:spPr>
        <p:txBody>
          <a:bodyPr vert="horz" wrap="square" lIns="0" tIns="9049" rIns="0" bIns="0" rtlCol="0">
            <a:spAutoFit/>
          </a:bodyPr>
          <a:lstStyle/>
          <a:p>
            <a:pPr marL="28575" marR="0" lvl="0" indent="0" algn="ctr" defTabSz="685800" rtl="0" eaLnBrk="1" fontAlgn="auto" latinLnBrk="0" hangingPunct="1">
              <a:lnSpc>
                <a:spcPct val="100000"/>
              </a:lnSpc>
              <a:spcBef>
                <a:spcPts val="71"/>
              </a:spcBef>
              <a:spcAft>
                <a:spcPts val="0"/>
              </a:spcAft>
              <a:buClrTx/>
              <a:buSzTx/>
              <a:buFontTx/>
              <a:buNone/>
              <a:tabLst/>
              <a:defRPr/>
            </a:pPr>
            <a:r>
              <a:rPr kumimoji="0" lang="de-DE" sz="938" b="1" i="0" u="none" strike="noStrike" kern="0" cap="none" spc="0" normalizeH="0" baseline="0" noProof="0">
                <a:ln>
                  <a:noFill/>
                </a:ln>
                <a:solidFill>
                  <a:srgbClr val="404040"/>
                </a:solidFill>
                <a:effectLst/>
                <a:uLnTx/>
                <a:uFillTx/>
                <a:latin typeface="Verdana"/>
                <a:ea typeface="+mn-ea"/>
                <a:cs typeface="Verdana"/>
              </a:rPr>
              <a:t>Beobachtungswoche</a:t>
            </a:r>
            <a:r>
              <a:rPr kumimoji="0" sz="900" b="1" i="0" u="none" strike="noStrike" kern="0" cap="none" spc="-23" normalizeH="0" baseline="24305" noProof="0">
                <a:ln>
                  <a:noFill/>
                </a:ln>
                <a:solidFill>
                  <a:srgbClr val="404040"/>
                </a:solidFill>
                <a:effectLst/>
                <a:uLnTx/>
                <a:uFillTx/>
                <a:latin typeface="Verdana"/>
                <a:ea typeface="+mn-ea"/>
                <a:cs typeface="Verdana"/>
              </a:rPr>
              <a:t>†</a:t>
            </a:r>
            <a:endParaRPr kumimoji="0" sz="900" b="0" i="0" u="none" strike="noStrike" kern="0" cap="none" spc="0" normalizeH="0" baseline="24305" noProof="0">
              <a:ln>
                <a:noFill/>
              </a:ln>
              <a:solidFill>
                <a:srgbClr val="404040"/>
              </a:solidFill>
              <a:effectLst/>
              <a:uLnTx/>
              <a:uFillTx/>
              <a:latin typeface="Verdana"/>
              <a:ea typeface="+mn-ea"/>
              <a:cs typeface="Verdana"/>
            </a:endParaRPr>
          </a:p>
        </p:txBody>
      </p:sp>
      <p:sp>
        <p:nvSpPr>
          <p:cNvPr id="167" name="object 7">
            <a:extLst>
              <a:ext uri="{FF2B5EF4-FFF2-40B4-BE49-F238E27FC236}">
                <a16:creationId xmlns:a16="http://schemas.microsoft.com/office/drawing/2014/main" id="{0E789B1E-6AED-B6ED-F89B-77E7F57CF6FF}"/>
              </a:ext>
            </a:extLst>
          </p:cNvPr>
          <p:cNvSpPr/>
          <p:nvPr/>
        </p:nvSpPr>
        <p:spPr>
          <a:xfrm>
            <a:off x="718087" y="2665490"/>
            <a:ext cx="1764983" cy="0"/>
          </a:xfrm>
          <a:custGeom>
            <a:avLst/>
            <a:gdLst/>
            <a:ahLst/>
            <a:cxnLst/>
            <a:rect l="l" t="t" r="r" b="b"/>
            <a:pathLst>
              <a:path w="2353309">
                <a:moveTo>
                  <a:pt x="0" y="0"/>
                </a:moveTo>
                <a:lnTo>
                  <a:pt x="2353055" y="0"/>
                </a:lnTo>
              </a:path>
            </a:pathLst>
          </a:custGeom>
          <a:ln w="9525">
            <a:solidFill>
              <a:srgbClr val="D9D9D9"/>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grpSp>
        <p:nvGrpSpPr>
          <p:cNvPr id="168" name="object 8">
            <a:extLst>
              <a:ext uri="{FF2B5EF4-FFF2-40B4-BE49-F238E27FC236}">
                <a16:creationId xmlns:a16="http://schemas.microsoft.com/office/drawing/2014/main" id="{28C57EB1-5CBA-690F-D1C6-EE4E986EA96A}"/>
              </a:ext>
            </a:extLst>
          </p:cNvPr>
          <p:cNvGrpSpPr/>
          <p:nvPr/>
        </p:nvGrpSpPr>
        <p:grpSpPr>
          <a:xfrm>
            <a:off x="718087" y="1881392"/>
            <a:ext cx="1764983" cy="656273"/>
            <a:chOff x="5564123" y="1374647"/>
            <a:chExt cx="2353310" cy="875030"/>
          </a:xfrm>
        </p:grpSpPr>
        <p:sp>
          <p:nvSpPr>
            <p:cNvPr id="169" name="object 9">
              <a:extLst>
                <a:ext uri="{FF2B5EF4-FFF2-40B4-BE49-F238E27FC236}">
                  <a16:creationId xmlns:a16="http://schemas.microsoft.com/office/drawing/2014/main" id="{D446FFB8-BFD1-F8F0-B73D-B597ECB297CF}"/>
                </a:ext>
              </a:extLst>
            </p:cNvPr>
            <p:cNvSpPr/>
            <p:nvPr/>
          </p:nvSpPr>
          <p:spPr>
            <a:xfrm>
              <a:off x="5564123" y="1632203"/>
              <a:ext cx="2353310" cy="393700"/>
            </a:xfrm>
            <a:custGeom>
              <a:avLst/>
              <a:gdLst/>
              <a:ahLst/>
              <a:cxnLst/>
              <a:rect l="l" t="t" r="r" b="b"/>
              <a:pathLst>
                <a:path w="2353309" h="393700">
                  <a:moveTo>
                    <a:pt x="0" y="393192"/>
                  </a:moveTo>
                  <a:lnTo>
                    <a:pt x="2353055" y="393192"/>
                  </a:lnTo>
                </a:path>
                <a:path w="2353309" h="393700">
                  <a:moveTo>
                    <a:pt x="0" y="0"/>
                  </a:moveTo>
                  <a:lnTo>
                    <a:pt x="2353055" y="0"/>
                  </a:lnTo>
                </a:path>
              </a:pathLst>
            </a:custGeom>
            <a:ln w="9525">
              <a:solidFill>
                <a:srgbClr val="D9D9D9"/>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sp>
          <p:nvSpPr>
            <p:cNvPr id="170" name="object 10">
              <a:extLst>
                <a:ext uri="{FF2B5EF4-FFF2-40B4-BE49-F238E27FC236}">
                  <a16:creationId xmlns:a16="http://schemas.microsoft.com/office/drawing/2014/main" id="{33F1C684-CD62-AAEF-19AB-7F5474A2923C}"/>
                </a:ext>
              </a:extLst>
            </p:cNvPr>
            <p:cNvSpPr/>
            <p:nvPr/>
          </p:nvSpPr>
          <p:spPr>
            <a:xfrm>
              <a:off x="5692139" y="1588007"/>
              <a:ext cx="2138680" cy="506095"/>
            </a:xfrm>
            <a:custGeom>
              <a:avLst/>
              <a:gdLst/>
              <a:ahLst/>
              <a:cxnLst/>
              <a:rect l="l" t="t" r="r" b="b"/>
              <a:pathLst>
                <a:path w="2138679" h="506094">
                  <a:moveTo>
                    <a:pt x="88392" y="62483"/>
                  </a:moveTo>
                  <a:lnTo>
                    <a:pt x="353822" y="62483"/>
                  </a:lnTo>
                </a:path>
                <a:path w="2138679" h="506094">
                  <a:moveTo>
                    <a:pt x="88392" y="504443"/>
                  </a:moveTo>
                  <a:lnTo>
                    <a:pt x="353822" y="504443"/>
                  </a:lnTo>
                </a:path>
                <a:path w="2138679" h="506094">
                  <a:moveTo>
                    <a:pt x="220980" y="57912"/>
                  </a:moveTo>
                  <a:lnTo>
                    <a:pt x="220980" y="505967"/>
                  </a:lnTo>
                </a:path>
                <a:path w="2138679" h="506094">
                  <a:moveTo>
                    <a:pt x="0" y="275843"/>
                  </a:moveTo>
                  <a:lnTo>
                    <a:pt x="448310" y="275843"/>
                  </a:lnTo>
                </a:path>
                <a:path w="2138679" h="506094">
                  <a:moveTo>
                    <a:pt x="934212" y="38100"/>
                  </a:moveTo>
                  <a:lnTo>
                    <a:pt x="1199641" y="38100"/>
                  </a:lnTo>
                </a:path>
                <a:path w="2138679" h="506094">
                  <a:moveTo>
                    <a:pt x="934212" y="269747"/>
                  </a:moveTo>
                  <a:lnTo>
                    <a:pt x="1199641" y="269747"/>
                  </a:lnTo>
                </a:path>
                <a:path w="2138679" h="506094">
                  <a:moveTo>
                    <a:pt x="1066800" y="36575"/>
                  </a:moveTo>
                  <a:lnTo>
                    <a:pt x="1066800" y="270382"/>
                  </a:lnTo>
                </a:path>
                <a:path w="2138679" h="506094">
                  <a:moveTo>
                    <a:pt x="844295" y="146303"/>
                  </a:moveTo>
                  <a:lnTo>
                    <a:pt x="1292606" y="146303"/>
                  </a:lnTo>
                </a:path>
                <a:path w="2138679" h="506094">
                  <a:moveTo>
                    <a:pt x="1778508" y="4571"/>
                  </a:moveTo>
                  <a:lnTo>
                    <a:pt x="2043938" y="4571"/>
                  </a:lnTo>
                </a:path>
                <a:path w="2138679" h="506094">
                  <a:moveTo>
                    <a:pt x="1778508" y="446531"/>
                  </a:moveTo>
                  <a:lnTo>
                    <a:pt x="2043938" y="446531"/>
                  </a:lnTo>
                </a:path>
                <a:path w="2138679" h="506094">
                  <a:moveTo>
                    <a:pt x="1911095" y="0"/>
                  </a:moveTo>
                  <a:lnTo>
                    <a:pt x="1911095" y="447166"/>
                  </a:lnTo>
                </a:path>
                <a:path w="2138679" h="506094">
                  <a:moveTo>
                    <a:pt x="1690115" y="217931"/>
                  </a:moveTo>
                  <a:lnTo>
                    <a:pt x="2138426" y="217931"/>
                  </a:lnTo>
                </a:path>
              </a:pathLst>
            </a:custGeom>
            <a:ln w="12700">
              <a:solidFill>
                <a:srgbClr val="404040"/>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pic>
          <p:nvPicPr>
            <p:cNvPr id="171" name="object 11">
              <a:extLst>
                <a:ext uri="{FF2B5EF4-FFF2-40B4-BE49-F238E27FC236}">
                  <a16:creationId xmlns:a16="http://schemas.microsoft.com/office/drawing/2014/main" id="{3A657DC2-C803-B2B9-6A3F-635C4D16AF5A}"/>
                </a:ext>
              </a:extLst>
            </p:cNvPr>
            <p:cNvPicPr/>
            <p:nvPr/>
          </p:nvPicPr>
          <p:blipFill>
            <a:blip r:embed="rId4" cstate="print"/>
            <a:stretch>
              <a:fillRect/>
            </a:stretch>
          </p:blipFill>
          <p:spPr>
            <a:xfrm>
              <a:off x="5798819" y="1478279"/>
              <a:ext cx="234695" cy="208787"/>
            </a:xfrm>
            <a:prstGeom prst="rect">
              <a:avLst/>
            </a:prstGeom>
          </p:spPr>
        </p:pic>
        <p:sp>
          <p:nvSpPr>
            <p:cNvPr id="172" name="object 12">
              <a:extLst>
                <a:ext uri="{FF2B5EF4-FFF2-40B4-BE49-F238E27FC236}">
                  <a16:creationId xmlns:a16="http://schemas.microsoft.com/office/drawing/2014/main" id="{D4943422-3B9B-12C9-0679-96E294E02132}"/>
                </a:ext>
              </a:extLst>
            </p:cNvPr>
            <p:cNvSpPr/>
            <p:nvPr/>
          </p:nvSpPr>
          <p:spPr>
            <a:xfrm>
              <a:off x="5798820" y="1764791"/>
              <a:ext cx="234950" cy="248920"/>
            </a:xfrm>
            <a:custGeom>
              <a:avLst/>
              <a:gdLst/>
              <a:ahLst/>
              <a:cxnLst/>
              <a:rect l="l" t="t" r="r" b="b"/>
              <a:pathLst>
                <a:path w="234950" h="248919">
                  <a:moveTo>
                    <a:pt x="82296" y="207264"/>
                  </a:moveTo>
                  <a:lnTo>
                    <a:pt x="79057" y="191249"/>
                  </a:lnTo>
                  <a:lnTo>
                    <a:pt x="70243" y="178168"/>
                  </a:lnTo>
                  <a:lnTo>
                    <a:pt x="57162" y="169354"/>
                  </a:lnTo>
                  <a:lnTo>
                    <a:pt x="41148" y="166116"/>
                  </a:lnTo>
                  <a:lnTo>
                    <a:pt x="25120" y="169354"/>
                  </a:lnTo>
                  <a:lnTo>
                    <a:pt x="12039" y="178168"/>
                  </a:lnTo>
                  <a:lnTo>
                    <a:pt x="3225" y="191249"/>
                  </a:lnTo>
                  <a:lnTo>
                    <a:pt x="0" y="207264"/>
                  </a:lnTo>
                  <a:lnTo>
                    <a:pt x="3225" y="223291"/>
                  </a:lnTo>
                  <a:lnTo>
                    <a:pt x="12039" y="236372"/>
                  </a:lnTo>
                  <a:lnTo>
                    <a:pt x="25120" y="245186"/>
                  </a:lnTo>
                  <a:lnTo>
                    <a:pt x="41148" y="248412"/>
                  </a:lnTo>
                  <a:lnTo>
                    <a:pt x="57162" y="245186"/>
                  </a:lnTo>
                  <a:lnTo>
                    <a:pt x="70243" y="236372"/>
                  </a:lnTo>
                  <a:lnTo>
                    <a:pt x="79057" y="223291"/>
                  </a:lnTo>
                  <a:lnTo>
                    <a:pt x="82296" y="207264"/>
                  </a:lnTo>
                  <a:close/>
                </a:path>
                <a:path w="234950" h="248919">
                  <a:moveTo>
                    <a:pt x="156972" y="41148"/>
                  </a:moveTo>
                  <a:lnTo>
                    <a:pt x="153733" y="25133"/>
                  </a:lnTo>
                  <a:lnTo>
                    <a:pt x="144919" y="12052"/>
                  </a:lnTo>
                  <a:lnTo>
                    <a:pt x="131838" y="3238"/>
                  </a:lnTo>
                  <a:lnTo>
                    <a:pt x="115824" y="0"/>
                  </a:lnTo>
                  <a:lnTo>
                    <a:pt x="99796" y="3238"/>
                  </a:lnTo>
                  <a:lnTo>
                    <a:pt x="86715" y="12052"/>
                  </a:lnTo>
                  <a:lnTo>
                    <a:pt x="77901" y="25133"/>
                  </a:lnTo>
                  <a:lnTo>
                    <a:pt x="74676" y="41148"/>
                  </a:lnTo>
                  <a:lnTo>
                    <a:pt x="77901" y="57175"/>
                  </a:lnTo>
                  <a:lnTo>
                    <a:pt x="86715" y="70256"/>
                  </a:lnTo>
                  <a:lnTo>
                    <a:pt x="99796" y="79070"/>
                  </a:lnTo>
                  <a:lnTo>
                    <a:pt x="100698" y="79260"/>
                  </a:lnTo>
                  <a:lnTo>
                    <a:pt x="99796" y="79438"/>
                  </a:lnTo>
                  <a:lnTo>
                    <a:pt x="86715" y="88252"/>
                  </a:lnTo>
                  <a:lnTo>
                    <a:pt x="77901" y="101333"/>
                  </a:lnTo>
                  <a:lnTo>
                    <a:pt x="74676" y="117348"/>
                  </a:lnTo>
                  <a:lnTo>
                    <a:pt x="77901" y="133375"/>
                  </a:lnTo>
                  <a:lnTo>
                    <a:pt x="86715" y="146456"/>
                  </a:lnTo>
                  <a:lnTo>
                    <a:pt x="99796" y="155270"/>
                  </a:lnTo>
                  <a:lnTo>
                    <a:pt x="115824" y="158496"/>
                  </a:lnTo>
                  <a:lnTo>
                    <a:pt x="131838" y="155270"/>
                  </a:lnTo>
                  <a:lnTo>
                    <a:pt x="144919" y="146456"/>
                  </a:lnTo>
                  <a:lnTo>
                    <a:pt x="153733" y="133375"/>
                  </a:lnTo>
                  <a:lnTo>
                    <a:pt x="156972" y="117348"/>
                  </a:lnTo>
                  <a:lnTo>
                    <a:pt x="153733" y="101333"/>
                  </a:lnTo>
                  <a:lnTo>
                    <a:pt x="144919" y="88252"/>
                  </a:lnTo>
                  <a:lnTo>
                    <a:pt x="131838" y="79438"/>
                  </a:lnTo>
                  <a:lnTo>
                    <a:pt x="130924" y="79260"/>
                  </a:lnTo>
                  <a:lnTo>
                    <a:pt x="131838" y="79070"/>
                  </a:lnTo>
                  <a:lnTo>
                    <a:pt x="144919" y="70256"/>
                  </a:lnTo>
                  <a:lnTo>
                    <a:pt x="153733" y="57175"/>
                  </a:lnTo>
                  <a:lnTo>
                    <a:pt x="156972" y="41148"/>
                  </a:lnTo>
                  <a:close/>
                </a:path>
                <a:path w="234950" h="248919">
                  <a:moveTo>
                    <a:pt x="234696" y="201168"/>
                  </a:moveTo>
                  <a:lnTo>
                    <a:pt x="231457" y="185153"/>
                  </a:lnTo>
                  <a:lnTo>
                    <a:pt x="222643" y="172072"/>
                  </a:lnTo>
                  <a:lnTo>
                    <a:pt x="209562" y="163258"/>
                  </a:lnTo>
                  <a:lnTo>
                    <a:pt x="193548" y="160020"/>
                  </a:lnTo>
                  <a:lnTo>
                    <a:pt x="177520" y="163258"/>
                  </a:lnTo>
                  <a:lnTo>
                    <a:pt x="164439" y="172072"/>
                  </a:lnTo>
                  <a:lnTo>
                    <a:pt x="155625" y="185153"/>
                  </a:lnTo>
                  <a:lnTo>
                    <a:pt x="152400" y="201168"/>
                  </a:lnTo>
                  <a:lnTo>
                    <a:pt x="155625" y="217195"/>
                  </a:lnTo>
                  <a:lnTo>
                    <a:pt x="164439" y="230276"/>
                  </a:lnTo>
                  <a:lnTo>
                    <a:pt x="177520" y="239090"/>
                  </a:lnTo>
                  <a:lnTo>
                    <a:pt x="193548" y="242316"/>
                  </a:lnTo>
                  <a:lnTo>
                    <a:pt x="209562" y="239090"/>
                  </a:lnTo>
                  <a:lnTo>
                    <a:pt x="222643" y="230276"/>
                  </a:lnTo>
                  <a:lnTo>
                    <a:pt x="231457" y="217195"/>
                  </a:lnTo>
                  <a:lnTo>
                    <a:pt x="234696" y="201168"/>
                  </a:lnTo>
                  <a:close/>
                </a:path>
              </a:pathLst>
            </a:custGeom>
            <a:solidFill>
              <a:srgbClr val="7900E6"/>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pic>
          <p:nvPicPr>
            <p:cNvPr id="173" name="object 13">
              <a:extLst>
                <a:ext uri="{FF2B5EF4-FFF2-40B4-BE49-F238E27FC236}">
                  <a16:creationId xmlns:a16="http://schemas.microsoft.com/office/drawing/2014/main" id="{BFE07759-7AFD-566A-4C8C-A5F405F1FB2F}"/>
                </a:ext>
              </a:extLst>
            </p:cNvPr>
            <p:cNvPicPr/>
            <p:nvPr/>
          </p:nvPicPr>
          <p:blipFill>
            <a:blip r:embed="rId5" cstate="print"/>
            <a:stretch>
              <a:fillRect/>
            </a:stretch>
          </p:blipFill>
          <p:spPr>
            <a:xfrm>
              <a:off x="5873495" y="2055875"/>
              <a:ext cx="82295" cy="82296"/>
            </a:xfrm>
            <a:prstGeom prst="rect">
              <a:avLst/>
            </a:prstGeom>
          </p:spPr>
        </p:pic>
        <p:sp>
          <p:nvSpPr>
            <p:cNvPr id="174" name="object 14">
              <a:extLst>
                <a:ext uri="{FF2B5EF4-FFF2-40B4-BE49-F238E27FC236}">
                  <a16:creationId xmlns:a16="http://schemas.microsoft.com/office/drawing/2014/main" id="{F29D69D3-841C-2929-B4FF-F41F2802068B}"/>
                </a:ext>
              </a:extLst>
            </p:cNvPr>
            <p:cNvSpPr/>
            <p:nvPr/>
          </p:nvSpPr>
          <p:spPr>
            <a:xfrm>
              <a:off x="5725668" y="1854707"/>
              <a:ext cx="382905" cy="82550"/>
            </a:xfrm>
            <a:custGeom>
              <a:avLst/>
              <a:gdLst/>
              <a:ahLst/>
              <a:cxnLst/>
              <a:rect l="l" t="t" r="r" b="b"/>
              <a:pathLst>
                <a:path w="382904" h="82550">
                  <a:moveTo>
                    <a:pt x="82296" y="41148"/>
                  </a:moveTo>
                  <a:lnTo>
                    <a:pt x="79057" y="25133"/>
                  </a:lnTo>
                  <a:lnTo>
                    <a:pt x="70243" y="12052"/>
                  </a:lnTo>
                  <a:lnTo>
                    <a:pt x="57162" y="3238"/>
                  </a:lnTo>
                  <a:lnTo>
                    <a:pt x="41148" y="0"/>
                  </a:lnTo>
                  <a:lnTo>
                    <a:pt x="25120" y="3238"/>
                  </a:lnTo>
                  <a:lnTo>
                    <a:pt x="12039" y="12052"/>
                  </a:lnTo>
                  <a:lnTo>
                    <a:pt x="3225" y="25133"/>
                  </a:lnTo>
                  <a:lnTo>
                    <a:pt x="0" y="41148"/>
                  </a:lnTo>
                  <a:lnTo>
                    <a:pt x="3225" y="57175"/>
                  </a:lnTo>
                  <a:lnTo>
                    <a:pt x="12039" y="70256"/>
                  </a:lnTo>
                  <a:lnTo>
                    <a:pt x="25120" y="79070"/>
                  </a:lnTo>
                  <a:lnTo>
                    <a:pt x="41148" y="82296"/>
                  </a:lnTo>
                  <a:lnTo>
                    <a:pt x="57162" y="79070"/>
                  </a:lnTo>
                  <a:lnTo>
                    <a:pt x="70243" y="70256"/>
                  </a:lnTo>
                  <a:lnTo>
                    <a:pt x="79057" y="57175"/>
                  </a:lnTo>
                  <a:lnTo>
                    <a:pt x="82296" y="41148"/>
                  </a:lnTo>
                  <a:close/>
                </a:path>
                <a:path w="382904" h="82550">
                  <a:moveTo>
                    <a:pt x="382524" y="41148"/>
                  </a:moveTo>
                  <a:lnTo>
                    <a:pt x="379285" y="25133"/>
                  </a:lnTo>
                  <a:lnTo>
                    <a:pt x="370471" y="12052"/>
                  </a:lnTo>
                  <a:lnTo>
                    <a:pt x="357390" y="3238"/>
                  </a:lnTo>
                  <a:lnTo>
                    <a:pt x="341376" y="0"/>
                  </a:lnTo>
                  <a:lnTo>
                    <a:pt x="325348" y="3238"/>
                  </a:lnTo>
                  <a:lnTo>
                    <a:pt x="312267" y="12052"/>
                  </a:lnTo>
                  <a:lnTo>
                    <a:pt x="303453" y="25133"/>
                  </a:lnTo>
                  <a:lnTo>
                    <a:pt x="300228" y="41148"/>
                  </a:lnTo>
                  <a:lnTo>
                    <a:pt x="303453" y="57175"/>
                  </a:lnTo>
                  <a:lnTo>
                    <a:pt x="312267" y="70256"/>
                  </a:lnTo>
                  <a:lnTo>
                    <a:pt x="325348" y="79070"/>
                  </a:lnTo>
                  <a:lnTo>
                    <a:pt x="341376" y="82296"/>
                  </a:lnTo>
                  <a:lnTo>
                    <a:pt x="357390" y="79070"/>
                  </a:lnTo>
                  <a:lnTo>
                    <a:pt x="370471" y="70256"/>
                  </a:lnTo>
                  <a:lnTo>
                    <a:pt x="379285" y="57175"/>
                  </a:lnTo>
                  <a:lnTo>
                    <a:pt x="382524" y="41148"/>
                  </a:lnTo>
                  <a:close/>
                </a:path>
              </a:pathLst>
            </a:custGeom>
            <a:solidFill>
              <a:srgbClr val="7900E6"/>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pic>
          <p:nvPicPr>
            <p:cNvPr id="175" name="object 15">
              <a:extLst>
                <a:ext uri="{FF2B5EF4-FFF2-40B4-BE49-F238E27FC236}">
                  <a16:creationId xmlns:a16="http://schemas.microsoft.com/office/drawing/2014/main" id="{0C22D148-3D90-160A-BC6C-E5CA811261F1}"/>
                </a:ext>
              </a:extLst>
            </p:cNvPr>
            <p:cNvPicPr/>
            <p:nvPr/>
          </p:nvPicPr>
          <p:blipFill>
            <a:blip r:embed="rId6" cstate="print"/>
            <a:stretch>
              <a:fillRect/>
            </a:stretch>
          </p:blipFill>
          <p:spPr>
            <a:xfrm>
              <a:off x="6716267" y="1556003"/>
              <a:ext cx="82296" cy="227075"/>
            </a:xfrm>
            <a:prstGeom prst="rect">
              <a:avLst/>
            </a:prstGeom>
          </p:spPr>
        </p:pic>
        <p:pic>
          <p:nvPicPr>
            <p:cNvPr id="176" name="object 16">
              <a:extLst>
                <a:ext uri="{FF2B5EF4-FFF2-40B4-BE49-F238E27FC236}">
                  <a16:creationId xmlns:a16="http://schemas.microsoft.com/office/drawing/2014/main" id="{126090D1-4C01-D8F6-9371-58213EF93092}"/>
                </a:ext>
              </a:extLst>
            </p:cNvPr>
            <p:cNvPicPr/>
            <p:nvPr/>
          </p:nvPicPr>
          <p:blipFill>
            <a:blip r:embed="rId7" cstate="print"/>
            <a:stretch>
              <a:fillRect/>
            </a:stretch>
          </p:blipFill>
          <p:spPr>
            <a:xfrm>
              <a:off x="6716267" y="1984247"/>
              <a:ext cx="82296" cy="82296"/>
            </a:xfrm>
            <a:prstGeom prst="rect">
              <a:avLst/>
            </a:prstGeom>
          </p:spPr>
        </p:pic>
        <p:pic>
          <p:nvPicPr>
            <p:cNvPr id="177" name="object 17">
              <a:extLst>
                <a:ext uri="{FF2B5EF4-FFF2-40B4-BE49-F238E27FC236}">
                  <a16:creationId xmlns:a16="http://schemas.microsoft.com/office/drawing/2014/main" id="{A44C5578-4598-E220-5781-29DB445775E0}"/>
                </a:ext>
              </a:extLst>
            </p:cNvPr>
            <p:cNvPicPr/>
            <p:nvPr/>
          </p:nvPicPr>
          <p:blipFill>
            <a:blip r:embed="rId8" cstate="print"/>
            <a:stretch>
              <a:fillRect/>
            </a:stretch>
          </p:blipFill>
          <p:spPr>
            <a:xfrm>
              <a:off x="6832091" y="1729739"/>
              <a:ext cx="82296" cy="80772"/>
            </a:xfrm>
            <a:prstGeom prst="rect">
              <a:avLst/>
            </a:prstGeom>
          </p:spPr>
        </p:pic>
        <p:pic>
          <p:nvPicPr>
            <p:cNvPr id="178" name="object 18">
              <a:extLst>
                <a:ext uri="{FF2B5EF4-FFF2-40B4-BE49-F238E27FC236}">
                  <a16:creationId xmlns:a16="http://schemas.microsoft.com/office/drawing/2014/main" id="{A52ADF90-F933-9970-39CD-26E746F8661A}"/>
                </a:ext>
              </a:extLst>
            </p:cNvPr>
            <p:cNvPicPr/>
            <p:nvPr/>
          </p:nvPicPr>
          <p:blipFill>
            <a:blip r:embed="rId7" cstate="print"/>
            <a:stretch>
              <a:fillRect/>
            </a:stretch>
          </p:blipFill>
          <p:spPr>
            <a:xfrm>
              <a:off x="6960107" y="1712975"/>
              <a:ext cx="82296" cy="82296"/>
            </a:xfrm>
            <a:prstGeom prst="rect">
              <a:avLst/>
            </a:prstGeom>
          </p:spPr>
        </p:pic>
        <p:pic>
          <p:nvPicPr>
            <p:cNvPr id="179" name="object 19">
              <a:extLst>
                <a:ext uri="{FF2B5EF4-FFF2-40B4-BE49-F238E27FC236}">
                  <a16:creationId xmlns:a16="http://schemas.microsoft.com/office/drawing/2014/main" id="{EE780DEF-6DDB-258A-8206-5CBB746472E8}"/>
                </a:ext>
              </a:extLst>
            </p:cNvPr>
            <p:cNvPicPr/>
            <p:nvPr/>
          </p:nvPicPr>
          <p:blipFill>
            <a:blip r:embed="rId9" cstate="print"/>
            <a:stretch>
              <a:fillRect/>
            </a:stretch>
          </p:blipFill>
          <p:spPr>
            <a:xfrm>
              <a:off x="6597395" y="1655063"/>
              <a:ext cx="82296" cy="140208"/>
            </a:xfrm>
            <a:prstGeom prst="rect">
              <a:avLst/>
            </a:prstGeom>
          </p:spPr>
        </p:pic>
        <p:pic>
          <p:nvPicPr>
            <p:cNvPr id="180" name="object 20">
              <a:extLst>
                <a:ext uri="{FF2B5EF4-FFF2-40B4-BE49-F238E27FC236}">
                  <a16:creationId xmlns:a16="http://schemas.microsoft.com/office/drawing/2014/main" id="{4F79CBDB-5FE6-EF34-906E-94A5FCB7A064}"/>
                </a:ext>
              </a:extLst>
            </p:cNvPr>
            <p:cNvPicPr/>
            <p:nvPr/>
          </p:nvPicPr>
          <p:blipFill>
            <a:blip r:embed="rId10" cstate="print"/>
            <a:stretch>
              <a:fillRect/>
            </a:stretch>
          </p:blipFill>
          <p:spPr>
            <a:xfrm>
              <a:off x="6476999" y="1670303"/>
              <a:ext cx="82296" cy="82296"/>
            </a:xfrm>
            <a:prstGeom prst="rect">
              <a:avLst/>
            </a:prstGeom>
          </p:spPr>
        </p:pic>
        <p:pic>
          <p:nvPicPr>
            <p:cNvPr id="181" name="object 21">
              <a:extLst>
                <a:ext uri="{FF2B5EF4-FFF2-40B4-BE49-F238E27FC236}">
                  <a16:creationId xmlns:a16="http://schemas.microsoft.com/office/drawing/2014/main" id="{A0759FF7-39C0-C1F7-DDF6-669C69685C6A}"/>
                </a:ext>
              </a:extLst>
            </p:cNvPr>
            <p:cNvPicPr/>
            <p:nvPr/>
          </p:nvPicPr>
          <p:blipFill>
            <a:blip r:embed="rId11" cstate="print"/>
            <a:stretch>
              <a:fillRect/>
            </a:stretch>
          </p:blipFill>
          <p:spPr>
            <a:xfrm>
              <a:off x="7562088" y="1374647"/>
              <a:ext cx="82295" cy="82296"/>
            </a:xfrm>
            <a:prstGeom prst="rect">
              <a:avLst/>
            </a:prstGeom>
          </p:spPr>
        </p:pic>
        <p:pic>
          <p:nvPicPr>
            <p:cNvPr id="182" name="object 22">
              <a:extLst>
                <a:ext uri="{FF2B5EF4-FFF2-40B4-BE49-F238E27FC236}">
                  <a16:creationId xmlns:a16="http://schemas.microsoft.com/office/drawing/2014/main" id="{D01D18DB-08E5-5882-07F2-115335B6410B}"/>
                </a:ext>
              </a:extLst>
            </p:cNvPr>
            <p:cNvPicPr/>
            <p:nvPr/>
          </p:nvPicPr>
          <p:blipFill>
            <a:blip r:embed="rId11" cstate="print"/>
            <a:stretch>
              <a:fillRect/>
            </a:stretch>
          </p:blipFill>
          <p:spPr>
            <a:xfrm>
              <a:off x="7562088" y="1591055"/>
              <a:ext cx="82295" cy="82296"/>
            </a:xfrm>
            <a:prstGeom prst="rect">
              <a:avLst/>
            </a:prstGeom>
          </p:spPr>
        </p:pic>
        <p:pic>
          <p:nvPicPr>
            <p:cNvPr id="183" name="object 23">
              <a:extLst>
                <a:ext uri="{FF2B5EF4-FFF2-40B4-BE49-F238E27FC236}">
                  <a16:creationId xmlns:a16="http://schemas.microsoft.com/office/drawing/2014/main" id="{0FB65924-14B5-A8B7-AAA9-8230C58525F1}"/>
                </a:ext>
              </a:extLst>
            </p:cNvPr>
            <p:cNvPicPr/>
            <p:nvPr/>
          </p:nvPicPr>
          <p:blipFill>
            <a:blip r:embed="rId11" cstate="print"/>
            <a:stretch>
              <a:fillRect/>
            </a:stretch>
          </p:blipFill>
          <p:spPr>
            <a:xfrm>
              <a:off x="7562088" y="2026919"/>
              <a:ext cx="82295" cy="82295"/>
            </a:xfrm>
            <a:prstGeom prst="rect">
              <a:avLst/>
            </a:prstGeom>
          </p:spPr>
        </p:pic>
        <p:pic>
          <p:nvPicPr>
            <p:cNvPr id="184" name="object 24">
              <a:extLst>
                <a:ext uri="{FF2B5EF4-FFF2-40B4-BE49-F238E27FC236}">
                  <a16:creationId xmlns:a16="http://schemas.microsoft.com/office/drawing/2014/main" id="{19E14DF9-62CF-AEE8-EEA4-086C69ABD86E}"/>
                </a:ext>
              </a:extLst>
            </p:cNvPr>
            <p:cNvPicPr/>
            <p:nvPr/>
          </p:nvPicPr>
          <p:blipFill>
            <a:blip r:embed="rId12" cstate="print"/>
            <a:stretch>
              <a:fillRect/>
            </a:stretch>
          </p:blipFill>
          <p:spPr>
            <a:xfrm>
              <a:off x="7644383" y="1804415"/>
              <a:ext cx="80772" cy="82296"/>
            </a:xfrm>
            <a:prstGeom prst="rect">
              <a:avLst/>
            </a:prstGeom>
          </p:spPr>
        </p:pic>
        <p:sp>
          <p:nvSpPr>
            <p:cNvPr id="185" name="object 25">
              <a:extLst>
                <a:ext uri="{FF2B5EF4-FFF2-40B4-BE49-F238E27FC236}">
                  <a16:creationId xmlns:a16="http://schemas.microsoft.com/office/drawing/2014/main" id="{96D9A563-242E-9057-9F9D-D281A500F200}"/>
                </a:ext>
              </a:extLst>
            </p:cNvPr>
            <p:cNvSpPr/>
            <p:nvPr/>
          </p:nvSpPr>
          <p:spPr>
            <a:xfrm>
              <a:off x="7482840" y="1670303"/>
              <a:ext cx="405765" cy="129539"/>
            </a:xfrm>
            <a:custGeom>
              <a:avLst/>
              <a:gdLst/>
              <a:ahLst/>
              <a:cxnLst/>
              <a:rect l="l" t="t" r="r" b="b"/>
              <a:pathLst>
                <a:path w="405765" h="129539">
                  <a:moveTo>
                    <a:pt x="82296" y="88392"/>
                  </a:moveTo>
                  <a:lnTo>
                    <a:pt x="79057" y="72377"/>
                  </a:lnTo>
                  <a:lnTo>
                    <a:pt x="70243" y="59296"/>
                  </a:lnTo>
                  <a:lnTo>
                    <a:pt x="57162" y="50482"/>
                  </a:lnTo>
                  <a:lnTo>
                    <a:pt x="41148" y="47244"/>
                  </a:lnTo>
                  <a:lnTo>
                    <a:pt x="25120" y="50482"/>
                  </a:lnTo>
                  <a:lnTo>
                    <a:pt x="12039" y="59296"/>
                  </a:lnTo>
                  <a:lnTo>
                    <a:pt x="3225" y="72377"/>
                  </a:lnTo>
                  <a:lnTo>
                    <a:pt x="0" y="88392"/>
                  </a:lnTo>
                  <a:lnTo>
                    <a:pt x="3225" y="104419"/>
                  </a:lnTo>
                  <a:lnTo>
                    <a:pt x="12039" y="117500"/>
                  </a:lnTo>
                  <a:lnTo>
                    <a:pt x="25120" y="126314"/>
                  </a:lnTo>
                  <a:lnTo>
                    <a:pt x="41148" y="129540"/>
                  </a:lnTo>
                  <a:lnTo>
                    <a:pt x="57162" y="126314"/>
                  </a:lnTo>
                  <a:lnTo>
                    <a:pt x="70243" y="117500"/>
                  </a:lnTo>
                  <a:lnTo>
                    <a:pt x="79057" y="104419"/>
                  </a:lnTo>
                  <a:lnTo>
                    <a:pt x="82296" y="88392"/>
                  </a:lnTo>
                  <a:close/>
                </a:path>
                <a:path w="405765" h="129539">
                  <a:moveTo>
                    <a:pt x="405384" y="41148"/>
                  </a:moveTo>
                  <a:lnTo>
                    <a:pt x="402209" y="25133"/>
                  </a:lnTo>
                  <a:lnTo>
                    <a:pt x="393573" y="12052"/>
                  </a:lnTo>
                  <a:lnTo>
                    <a:pt x="380733" y="3238"/>
                  </a:lnTo>
                  <a:lnTo>
                    <a:pt x="364998" y="0"/>
                  </a:lnTo>
                  <a:lnTo>
                    <a:pt x="349250" y="3238"/>
                  </a:lnTo>
                  <a:lnTo>
                    <a:pt x="336410" y="12052"/>
                  </a:lnTo>
                  <a:lnTo>
                    <a:pt x="327774" y="25133"/>
                  </a:lnTo>
                  <a:lnTo>
                    <a:pt x="324612" y="41148"/>
                  </a:lnTo>
                  <a:lnTo>
                    <a:pt x="327774" y="57175"/>
                  </a:lnTo>
                  <a:lnTo>
                    <a:pt x="336410" y="70256"/>
                  </a:lnTo>
                  <a:lnTo>
                    <a:pt x="349250" y="79070"/>
                  </a:lnTo>
                  <a:lnTo>
                    <a:pt x="364998" y="82296"/>
                  </a:lnTo>
                  <a:lnTo>
                    <a:pt x="380733" y="79070"/>
                  </a:lnTo>
                  <a:lnTo>
                    <a:pt x="393573" y="70256"/>
                  </a:lnTo>
                  <a:lnTo>
                    <a:pt x="402209" y="57175"/>
                  </a:lnTo>
                  <a:lnTo>
                    <a:pt x="405384" y="41148"/>
                  </a:lnTo>
                  <a:close/>
                </a:path>
              </a:pathLst>
            </a:custGeom>
            <a:solidFill>
              <a:srgbClr val="DA3916"/>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pic>
          <p:nvPicPr>
            <p:cNvPr id="186" name="object 26">
              <a:extLst>
                <a:ext uri="{FF2B5EF4-FFF2-40B4-BE49-F238E27FC236}">
                  <a16:creationId xmlns:a16="http://schemas.microsoft.com/office/drawing/2014/main" id="{02AE21AA-6372-F9AA-82FC-1CFC041DD733}"/>
                </a:ext>
              </a:extLst>
            </p:cNvPr>
            <p:cNvPicPr/>
            <p:nvPr/>
          </p:nvPicPr>
          <p:blipFill>
            <a:blip r:embed="rId11" cstate="print"/>
            <a:stretch>
              <a:fillRect/>
            </a:stretch>
          </p:blipFill>
          <p:spPr>
            <a:xfrm>
              <a:off x="7562088" y="2167127"/>
              <a:ext cx="82295" cy="82296"/>
            </a:xfrm>
            <a:prstGeom prst="rect">
              <a:avLst/>
            </a:prstGeom>
          </p:spPr>
        </p:pic>
        <p:sp>
          <p:nvSpPr>
            <p:cNvPr id="187" name="object 27">
              <a:extLst>
                <a:ext uri="{FF2B5EF4-FFF2-40B4-BE49-F238E27FC236}">
                  <a16:creationId xmlns:a16="http://schemas.microsoft.com/office/drawing/2014/main" id="{25DD6EDF-E667-D17A-ACE6-358874653311}"/>
                </a:ext>
              </a:extLst>
            </p:cNvPr>
            <p:cNvSpPr/>
            <p:nvPr/>
          </p:nvSpPr>
          <p:spPr>
            <a:xfrm>
              <a:off x="7482840" y="1764791"/>
              <a:ext cx="405765" cy="121920"/>
            </a:xfrm>
            <a:custGeom>
              <a:avLst/>
              <a:gdLst/>
              <a:ahLst/>
              <a:cxnLst/>
              <a:rect l="l" t="t" r="r" b="b"/>
              <a:pathLst>
                <a:path w="405765" h="121919">
                  <a:moveTo>
                    <a:pt x="82296" y="81534"/>
                  </a:moveTo>
                  <a:lnTo>
                    <a:pt x="79057" y="65798"/>
                  </a:lnTo>
                  <a:lnTo>
                    <a:pt x="70243" y="52959"/>
                  </a:lnTo>
                  <a:lnTo>
                    <a:pt x="57162" y="44323"/>
                  </a:lnTo>
                  <a:lnTo>
                    <a:pt x="41148" y="41148"/>
                  </a:lnTo>
                  <a:lnTo>
                    <a:pt x="25120" y="44323"/>
                  </a:lnTo>
                  <a:lnTo>
                    <a:pt x="12039" y="52959"/>
                  </a:lnTo>
                  <a:lnTo>
                    <a:pt x="3225" y="65798"/>
                  </a:lnTo>
                  <a:lnTo>
                    <a:pt x="0" y="81534"/>
                  </a:lnTo>
                  <a:lnTo>
                    <a:pt x="3225" y="97282"/>
                  </a:lnTo>
                  <a:lnTo>
                    <a:pt x="12039" y="110109"/>
                  </a:lnTo>
                  <a:lnTo>
                    <a:pt x="25120" y="118757"/>
                  </a:lnTo>
                  <a:lnTo>
                    <a:pt x="41148" y="121920"/>
                  </a:lnTo>
                  <a:lnTo>
                    <a:pt x="57162" y="118757"/>
                  </a:lnTo>
                  <a:lnTo>
                    <a:pt x="70243" y="110109"/>
                  </a:lnTo>
                  <a:lnTo>
                    <a:pt x="79057" y="97282"/>
                  </a:lnTo>
                  <a:lnTo>
                    <a:pt x="82296" y="81534"/>
                  </a:lnTo>
                  <a:close/>
                </a:path>
                <a:path w="405765" h="121919">
                  <a:moveTo>
                    <a:pt x="405384" y="41148"/>
                  </a:moveTo>
                  <a:lnTo>
                    <a:pt x="402209" y="25133"/>
                  </a:lnTo>
                  <a:lnTo>
                    <a:pt x="393573" y="12052"/>
                  </a:lnTo>
                  <a:lnTo>
                    <a:pt x="380733" y="3238"/>
                  </a:lnTo>
                  <a:lnTo>
                    <a:pt x="364998" y="0"/>
                  </a:lnTo>
                  <a:lnTo>
                    <a:pt x="349250" y="3238"/>
                  </a:lnTo>
                  <a:lnTo>
                    <a:pt x="336410" y="12052"/>
                  </a:lnTo>
                  <a:lnTo>
                    <a:pt x="327774" y="25133"/>
                  </a:lnTo>
                  <a:lnTo>
                    <a:pt x="324612" y="41148"/>
                  </a:lnTo>
                  <a:lnTo>
                    <a:pt x="327774" y="57175"/>
                  </a:lnTo>
                  <a:lnTo>
                    <a:pt x="336410" y="70256"/>
                  </a:lnTo>
                  <a:lnTo>
                    <a:pt x="349250" y="79070"/>
                  </a:lnTo>
                  <a:lnTo>
                    <a:pt x="364998" y="82296"/>
                  </a:lnTo>
                  <a:lnTo>
                    <a:pt x="380733" y="79070"/>
                  </a:lnTo>
                  <a:lnTo>
                    <a:pt x="393573" y="70256"/>
                  </a:lnTo>
                  <a:lnTo>
                    <a:pt x="402209" y="57175"/>
                  </a:lnTo>
                  <a:lnTo>
                    <a:pt x="405384" y="41148"/>
                  </a:lnTo>
                  <a:close/>
                </a:path>
              </a:pathLst>
            </a:custGeom>
            <a:solidFill>
              <a:srgbClr val="DA3916"/>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pic>
          <p:nvPicPr>
            <p:cNvPr id="188" name="object 28">
              <a:extLst>
                <a:ext uri="{FF2B5EF4-FFF2-40B4-BE49-F238E27FC236}">
                  <a16:creationId xmlns:a16="http://schemas.microsoft.com/office/drawing/2014/main" id="{78BCBCBF-69E0-D246-8B41-B65493EBEFDA}"/>
                </a:ext>
              </a:extLst>
            </p:cNvPr>
            <p:cNvPicPr/>
            <p:nvPr/>
          </p:nvPicPr>
          <p:blipFill>
            <a:blip r:embed="rId11" cstate="print"/>
            <a:stretch>
              <a:fillRect/>
            </a:stretch>
          </p:blipFill>
          <p:spPr>
            <a:xfrm>
              <a:off x="7319772" y="1764791"/>
              <a:ext cx="82296" cy="82296"/>
            </a:xfrm>
            <a:prstGeom prst="rect">
              <a:avLst/>
            </a:prstGeom>
          </p:spPr>
        </p:pic>
      </p:grpSp>
      <p:sp>
        <p:nvSpPr>
          <p:cNvPr id="189" name="object 29">
            <a:extLst>
              <a:ext uri="{FF2B5EF4-FFF2-40B4-BE49-F238E27FC236}">
                <a16:creationId xmlns:a16="http://schemas.microsoft.com/office/drawing/2014/main" id="{CBA43D08-0024-94C8-04CC-038258412EEF}"/>
              </a:ext>
            </a:extLst>
          </p:cNvPr>
          <p:cNvSpPr/>
          <p:nvPr/>
        </p:nvSpPr>
        <p:spPr>
          <a:xfrm>
            <a:off x="718087" y="1779665"/>
            <a:ext cx="1764983" cy="0"/>
          </a:xfrm>
          <a:custGeom>
            <a:avLst/>
            <a:gdLst/>
            <a:ahLst/>
            <a:cxnLst/>
            <a:rect l="l" t="t" r="r" b="b"/>
            <a:pathLst>
              <a:path w="2353309">
                <a:moveTo>
                  <a:pt x="0" y="0"/>
                </a:moveTo>
                <a:lnTo>
                  <a:pt x="2353055" y="0"/>
                </a:lnTo>
              </a:path>
            </a:pathLst>
          </a:custGeom>
          <a:ln w="9525">
            <a:solidFill>
              <a:srgbClr val="D9D9D9"/>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sp>
        <p:nvSpPr>
          <p:cNvPr id="190" name="object 30">
            <a:extLst>
              <a:ext uri="{FF2B5EF4-FFF2-40B4-BE49-F238E27FC236}">
                <a16:creationId xmlns:a16="http://schemas.microsoft.com/office/drawing/2014/main" id="{4E45E6CF-BC91-8A92-E9F4-79518EBA2C3C}"/>
              </a:ext>
            </a:extLst>
          </p:cNvPr>
          <p:cNvSpPr/>
          <p:nvPr/>
        </p:nvSpPr>
        <p:spPr>
          <a:xfrm>
            <a:off x="718087" y="2960385"/>
            <a:ext cx="1764983" cy="0"/>
          </a:xfrm>
          <a:custGeom>
            <a:avLst/>
            <a:gdLst/>
            <a:ahLst/>
            <a:cxnLst/>
            <a:rect l="l" t="t" r="r" b="b"/>
            <a:pathLst>
              <a:path w="2353309">
                <a:moveTo>
                  <a:pt x="0" y="0"/>
                </a:moveTo>
                <a:lnTo>
                  <a:pt x="2353055" y="0"/>
                </a:lnTo>
              </a:path>
            </a:pathLst>
          </a:custGeom>
          <a:ln w="9525">
            <a:solidFill>
              <a:srgbClr val="D9D9D9"/>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sp>
        <p:nvSpPr>
          <p:cNvPr id="191" name="object 31">
            <a:extLst>
              <a:ext uri="{FF2B5EF4-FFF2-40B4-BE49-F238E27FC236}">
                <a16:creationId xmlns:a16="http://schemas.microsoft.com/office/drawing/2014/main" id="{6579AB30-543F-5376-1A0D-DDEC5D8423A0}"/>
              </a:ext>
            </a:extLst>
          </p:cNvPr>
          <p:cNvSpPr txBox="1"/>
          <p:nvPr/>
        </p:nvSpPr>
        <p:spPr>
          <a:xfrm>
            <a:off x="558830" y="2889614"/>
            <a:ext cx="79534" cy="124554"/>
          </a:xfrm>
          <a:prstGeom prst="rect">
            <a:avLst/>
          </a:prstGeom>
        </p:spPr>
        <p:txBody>
          <a:bodyPr vert="horz" wrap="square" lIns="0" tIns="9049" rIns="0" bIns="0" rtlCol="0">
            <a:spAutoFit/>
          </a:bodyPr>
          <a:lstStyle/>
          <a:p>
            <a:pPr marL="9525" marR="0" lvl="0" indent="0" algn="l" defTabSz="685800" rtl="0" eaLnBrk="1" fontAlgn="auto" latinLnBrk="0" hangingPunct="1">
              <a:lnSpc>
                <a:spcPct val="100000"/>
              </a:lnSpc>
              <a:spcBef>
                <a:spcPts val="71"/>
              </a:spcBef>
              <a:spcAft>
                <a:spcPts val="0"/>
              </a:spcAft>
              <a:buClrTx/>
              <a:buSzTx/>
              <a:buFontTx/>
              <a:buNone/>
              <a:tabLst/>
              <a:defRPr/>
            </a:pPr>
            <a:r>
              <a:rPr kumimoji="0" sz="750" b="0" i="0" u="none" strike="noStrike" kern="0" cap="none" spc="-38" normalizeH="0" baseline="0" noProof="0">
                <a:ln>
                  <a:noFill/>
                </a:ln>
                <a:solidFill>
                  <a:srgbClr val="404040"/>
                </a:solidFill>
                <a:effectLst/>
                <a:uLnTx/>
                <a:uFillTx/>
                <a:latin typeface="Verdana"/>
                <a:ea typeface="+mn-ea"/>
                <a:cs typeface="Verdana"/>
              </a:rPr>
              <a:t>0</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192" name="object 32">
            <a:extLst>
              <a:ext uri="{FF2B5EF4-FFF2-40B4-BE49-F238E27FC236}">
                <a16:creationId xmlns:a16="http://schemas.microsoft.com/office/drawing/2014/main" id="{74B38610-F205-848F-500D-993DD5A53F46}"/>
              </a:ext>
            </a:extLst>
          </p:cNvPr>
          <p:cNvSpPr txBox="1"/>
          <p:nvPr/>
        </p:nvSpPr>
        <p:spPr>
          <a:xfrm>
            <a:off x="498251" y="2594245"/>
            <a:ext cx="140970" cy="124554"/>
          </a:xfrm>
          <a:prstGeom prst="rect">
            <a:avLst/>
          </a:prstGeom>
        </p:spPr>
        <p:txBody>
          <a:bodyPr vert="horz" wrap="square" lIns="0" tIns="9049" rIns="0" bIns="0" rtlCol="0">
            <a:spAutoFit/>
          </a:bodyPr>
          <a:lstStyle/>
          <a:p>
            <a:pPr marL="9525" marR="0" lvl="0" indent="0" algn="l" defTabSz="685800" rtl="0" eaLnBrk="1" fontAlgn="auto" latinLnBrk="0" hangingPunct="1">
              <a:lnSpc>
                <a:spcPct val="100000"/>
              </a:lnSpc>
              <a:spcBef>
                <a:spcPts val="71"/>
              </a:spcBef>
              <a:spcAft>
                <a:spcPts val="0"/>
              </a:spcAft>
              <a:buClrTx/>
              <a:buSzTx/>
              <a:buFontTx/>
              <a:buNone/>
              <a:tabLst/>
              <a:defRPr/>
            </a:pPr>
            <a:r>
              <a:rPr kumimoji="0" sz="750" b="0" i="0" u="none" strike="noStrike" kern="0" cap="none" spc="-19" normalizeH="0" baseline="0" noProof="0">
                <a:ln>
                  <a:noFill/>
                </a:ln>
                <a:solidFill>
                  <a:srgbClr val="404040"/>
                </a:solidFill>
                <a:effectLst/>
                <a:uLnTx/>
                <a:uFillTx/>
                <a:latin typeface="Verdana"/>
                <a:ea typeface="+mn-ea"/>
                <a:cs typeface="Verdana"/>
              </a:rPr>
              <a:t>25</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193" name="object 33">
            <a:extLst>
              <a:ext uri="{FF2B5EF4-FFF2-40B4-BE49-F238E27FC236}">
                <a16:creationId xmlns:a16="http://schemas.microsoft.com/office/drawing/2014/main" id="{F74B9AE6-881C-9D67-9DBA-15972CB62F48}"/>
              </a:ext>
            </a:extLst>
          </p:cNvPr>
          <p:cNvSpPr txBox="1"/>
          <p:nvPr/>
        </p:nvSpPr>
        <p:spPr>
          <a:xfrm>
            <a:off x="498251" y="2298684"/>
            <a:ext cx="140970" cy="124554"/>
          </a:xfrm>
          <a:prstGeom prst="rect">
            <a:avLst/>
          </a:prstGeom>
        </p:spPr>
        <p:txBody>
          <a:bodyPr vert="horz" wrap="square" lIns="0" tIns="9049" rIns="0" bIns="0" rtlCol="0">
            <a:spAutoFit/>
          </a:bodyPr>
          <a:lstStyle/>
          <a:p>
            <a:pPr marL="9525" marR="0" lvl="0" indent="0" algn="l" defTabSz="685800" rtl="0" eaLnBrk="1" fontAlgn="auto" latinLnBrk="0" hangingPunct="1">
              <a:lnSpc>
                <a:spcPct val="100000"/>
              </a:lnSpc>
              <a:spcBef>
                <a:spcPts val="71"/>
              </a:spcBef>
              <a:spcAft>
                <a:spcPts val="0"/>
              </a:spcAft>
              <a:buClrTx/>
              <a:buSzTx/>
              <a:buFontTx/>
              <a:buNone/>
              <a:tabLst/>
              <a:defRPr/>
            </a:pPr>
            <a:r>
              <a:rPr kumimoji="0" sz="750" b="0" i="0" u="none" strike="noStrike" kern="0" cap="none" spc="-19" normalizeH="0" baseline="0" noProof="0">
                <a:ln>
                  <a:noFill/>
                </a:ln>
                <a:solidFill>
                  <a:srgbClr val="404040"/>
                </a:solidFill>
                <a:effectLst/>
                <a:uLnTx/>
                <a:uFillTx/>
                <a:latin typeface="Verdana"/>
                <a:ea typeface="+mn-ea"/>
                <a:cs typeface="Verdana"/>
              </a:rPr>
              <a:t>50</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194" name="object 34">
            <a:extLst>
              <a:ext uri="{FF2B5EF4-FFF2-40B4-BE49-F238E27FC236}">
                <a16:creationId xmlns:a16="http://schemas.microsoft.com/office/drawing/2014/main" id="{D20BD2A1-0689-B567-7A07-EC5456FC4671}"/>
              </a:ext>
            </a:extLst>
          </p:cNvPr>
          <p:cNvSpPr txBox="1"/>
          <p:nvPr/>
        </p:nvSpPr>
        <p:spPr>
          <a:xfrm>
            <a:off x="498251" y="2003314"/>
            <a:ext cx="140970" cy="124554"/>
          </a:xfrm>
          <a:prstGeom prst="rect">
            <a:avLst/>
          </a:prstGeom>
        </p:spPr>
        <p:txBody>
          <a:bodyPr vert="horz" wrap="square" lIns="0" tIns="9049" rIns="0" bIns="0" rtlCol="0">
            <a:spAutoFit/>
          </a:bodyPr>
          <a:lstStyle/>
          <a:p>
            <a:pPr marL="9525" marR="0" lvl="0" indent="0" algn="l" defTabSz="685800" rtl="0" eaLnBrk="1" fontAlgn="auto" latinLnBrk="0" hangingPunct="1">
              <a:lnSpc>
                <a:spcPct val="100000"/>
              </a:lnSpc>
              <a:spcBef>
                <a:spcPts val="71"/>
              </a:spcBef>
              <a:spcAft>
                <a:spcPts val="0"/>
              </a:spcAft>
              <a:buClrTx/>
              <a:buSzTx/>
              <a:buFontTx/>
              <a:buNone/>
              <a:tabLst/>
              <a:defRPr/>
            </a:pPr>
            <a:r>
              <a:rPr kumimoji="0" sz="750" b="0" i="0" u="none" strike="noStrike" kern="0" cap="none" spc="-19" normalizeH="0" baseline="0" noProof="0">
                <a:ln>
                  <a:noFill/>
                </a:ln>
                <a:solidFill>
                  <a:srgbClr val="404040"/>
                </a:solidFill>
                <a:effectLst/>
                <a:uLnTx/>
                <a:uFillTx/>
                <a:latin typeface="Verdana"/>
                <a:ea typeface="+mn-ea"/>
                <a:cs typeface="Verdana"/>
              </a:rPr>
              <a:t>75</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195" name="object 35">
            <a:extLst>
              <a:ext uri="{FF2B5EF4-FFF2-40B4-BE49-F238E27FC236}">
                <a16:creationId xmlns:a16="http://schemas.microsoft.com/office/drawing/2014/main" id="{B74E47ED-B9D6-7BA1-0362-9B94F4E28F97}"/>
              </a:ext>
            </a:extLst>
          </p:cNvPr>
          <p:cNvSpPr txBox="1"/>
          <p:nvPr/>
        </p:nvSpPr>
        <p:spPr>
          <a:xfrm>
            <a:off x="437862" y="1707943"/>
            <a:ext cx="200978" cy="124554"/>
          </a:xfrm>
          <a:prstGeom prst="rect">
            <a:avLst/>
          </a:prstGeom>
        </p:spPr>
        <p:txBody>
          <a:bodyPr vert="horz" wrap="square" lIns="0" tIns="9049" rIns="0" bIns="0" rtlCol="0">
            <a:spAutoFit/>
          </a:bodyPr>
          <a:lstStyle/>
          <a:p>
            <a:pPr marL="9525" marR="0" lvl="0" indent="0" algn="l" defTabSz="685800" rtl="0" eaLnBrk="1" fontAlgn="auto" latinLnBrk="0" hangingPunct="1">
              <a:lnSpc>
                <a:spcPct val="100000"/>
              </a:lnSpc>
              <a:spcBef>
                <a:spcPts val="71"/>
              </a:spcBef>
              <a:spcAft>
                <a:spcPts val="0"/>
              </a:spcAft>
              <a:buClrTx/>
              <a:buSzTx/>
              <a:buFontTx/>
              <a:buNone/>
              <a:tabLst/>
              <a:defRPr/>
            </a:pPr>
            <a:r>
              <a:rPr kumimoji="0" sz="750" b="0" i="0" u="none" strike="noStrike" kern="0" cap="none" spc="-19" normalizeH="0" baseline="0" noProof="0">
                <a:ln>
                  <a:noFill/>
                </a:ln>
                <a:solidFill>
                  <a:srgbClr val="404040"/>
                </a:solidFill>
                <a:effectLst/>
                <a:uLnTx/>
                <a:uFillTx/>
                <a:latin typeface="Verdana"/>
                <a:ea typeface="+mn-ea"/>
                <a:cs typeface="Verdana"/>
              </a:rPr>
              <a:t>100</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196" name="object 36">
            <a:extLst>
              <a:ext uri="{FF2B5EF4-FFF2-40B4-BE49-F238E27FC236}">
                <a16:creationId xmlns:a16="http://schemas.microsoft.com/office/drawing/2014/main" id="{E1103AB1-FC9B-B9A3-41F6-2971BB6FB794}"/>
              </a:ext>
            </a:extLst>
          </p:cNvPr>
          <p:cNvSpPr txBox="1"/>
          <p:nvPr/>
        </p:nvSpPr>
        <p:spPr>
          <a:xfrm>
            <a:off x="290052" y="1548629"/>
            <a:ext cx="103875" cy="1635443"/>
          </a:xfrm>
          <a:prstGeom prst="rect">
            <a:avLst/>
          </a:prstGeom>
        </p:spPr>
        <p:txBody>
          <a:bodyPr vert="vert270" wrap="square" lIns="0" tIns="10001" rIns="0" bIns="0" rtlCol="0">
            <a:spAutoFit/>
          </a:bodyPr>
          <a:lstStyle/>
          <a:p>
            <a:pPr marL="9525" marR="0" lvl="0" indent="0" algn="l" defTabSz="685800" rtl="0" eaLnBrk="1" fontAlgn="auto" latinLnBrk="0" hangingPunct="1">
              <a:lnSpc>
                <a:spcPct val="100000"/>
              </a:lnSpc>
              <a:spcBef>
                <a:spcPts val="79"/>
              </a:spcBef>
              <a:spcAft>
                <a:spcPts val="0"/>
              </a:spcAft>
              <a:buClrTx/>
              <a:buSzTx/>
              <a:buFontTx/>
              <a:buNone/>
              <a:tabLst/>
              <a:defRPr/>
            </a:pPr>
            <a:r>
              <a:rPr kumimoji="0" lang="de-DE" sz="675" b="0" i="0" u="none" strike="noStrike" kern="0" cap="none" spc="0" normalizeH="0" baseline="0" noProof="0">
                <a:ln>
                  <a:noFill/>
                </a:ln>
                <a:solidFill>
                  <a:srgbClr val="404040"/>
                </a:solidFill>
                <a:effectLst/>
                <a:uLnTx/>
                <a:uFillTx/>
                <a:latin typeface="Verdana"/>
                <a:ea typeface="+mn-ea"/>
                <a:cs typeface="Verdana"/>
              </a:rPr>
              <a:t>Zeit im e</a:t>
            </a:r>
            <a:r>
              <a:rPr kumimoji="0" sz="675" b="0" i="0" u="none" strike="noStrike" kern="0" cap="none" spc="0" normalizeH="0" baseline="0" noProof="0">
                <a:ln>
                  <a:noFill/>
                </a:ln>
                <a:solidFill>
                  <a:srgbClr val="404040"/>
                </a:solidFill>
                <a:effectLst/>
                <a:uLnTx/>
                <a:uFillTx/>
                <a:latin typeface="Verdana"/>
                <a:ea typeface="+mn-ea"/>
                <a:cs typeface="Verdana"/>
              </a:rPr>
              <a:t>ugly</a:t>
            </a:r>
            <a:r>
              <a:rPr kumimoji="0" lang="de-DE" sz="675" b="0" i="0" u="none" strike="noStrike" kern="0" cap="none" spc="0" normalizeH="0" baseline="0" noProof="0" err="1">
                <a:ln>
                  <a:noFill/>
                </a:ln>
                <a:solidFill>
                  <a:srgbClr val="404040"/>
                </a:solidFill>
                <a:effectLst/>
                <a:uLnTx/>
                <a:uFillTx/>
                <a:latin typeface="Verdana"/>
                <a:ea typeface="+mn-ea"/>
                <a:cs typeface="Verdana"/>
              </a:rPr>
              <a:t>kämischen</a:t>
            </a:r>
            <a:r>
              <a:rPr kumimoji="0" lang="de-DE" sz="675" b="0" i="0" u="none" strike="noStrike" kern="0" cap="none" spc="0" normalizeH="0" baseline="0" noProof="0">
                <a:ln>
                  <a:noFill/>
                </a:ln>
                <a:solidFill>
                  <a:srgbClr val="404040"/>
                </a:solidFill>
                <a:effectLst/>
                <a:uLnTx/>
                <a:uFillTx/>
                <a:latin typeface="Verdana"/>
                <a:ea typeface="+mn-ea"/>
                <a:cs typeface="Verdana"/>
              </a:rPr>
              <a:t> Bereich</a:t>
            </a:r>
            <a:r>
              <a:rPr kumimoji="0" sz="675" b="0" i="0" u="none" strike="noStrike" kern="0" cap="none" spc="-23" normalizeH="0" baseline="0" noProof="0">
                <a:ln>
                  <a:noFill/>
                </a:ln>
                <a:solidFill>
                  <a:srgbClr val="404040"/>
                </a:solidFill>
                <a:effectLst/>
                <a:uLnTx/>
                <a:uFillTx/>
                <a:latin typeface="Verdana"/>
                <a:ea typeface="+mn-ea"/>
                <a:cs typeface="Verdana"/>
              </a:rPr>
              <a:t> </a:t>
            </a:r>
            <a:r>
              <a:rPr kumimoji="0" lang="de-DE" sz="675" b="0" i="0" u="none" strike="noStrike" kern="0" cap="none" spc="-23" normalizeH="0" baseline="0" noProof="0">
                <a:ln>
                  <a:noFill/>
                </a:ln>
                <a:solidFill>
                  <a:srgbClr val="404040"/>
                </a:solidFill>
                <a:effectLst/>
                <a:uLnTx/>
                <a:uFillTx/>
                <a:latin typeface="Verdana"/>
                <a:ea typeface="+mn-ea"/>
                <a:cs typeface="Verdana"/>
              </a:rPr>
              <a:t>[</a:t>
            </a:r>
            <a:r>
              <a:rPr kumimoji="0" sz="675" b="0" i="0" u="none" strike="noStrike" kern="0" cap="none" spc="-19" normalizeH="0" baseline="0" noProof="0">
                <a:ln>
                  <a:noFill/>
                </a:ln>
                <a:solidFill>
                  <a:srgbClr val="404040"/>
                </a:solidFill>
                <a:effectLst/>
                <a:uLnTx/>
                <a:uFillTx/>
                <a:latin typeface="Verdana"/>
                <a:ea typeface="+mn-ea"/>
                <a:cs typeface="Verdana"/>
              </a:rPr>
              <a:t>%</a:t>
            </a:r>
            <a:r>
              <a:rPr kumimoji="0" lang="de-DE" sz="675" b="0" i="0" u="none" strike="noStrike" kern="0" cap="none" spc="-19" normalizeH="0" baseline="0" noProof="0">
                <a:ln>
                  <a:noFill/>
                </a:ln>
                <a:solidFill>
                  <a:srgbClr val="404040"/>
                </a:solidFill>
                <a:effectLst/>
                <a:uLnTx/>
                <a:uFillTx/>
                <a:latin typeface="Verdana"/>
                <a:ea typeface="+mn-ea"/>
                <a:cs typeface="Verdana"/>
              </a:rPr>
              <a:t>]</a:t>
            </a:r>
            <a:endParaRPr kumimoji="0" sz="675" b="0" i="0" u="none" strike="noStrike" kern="0" cap="none" spc="0" normalizeH="0" baseline="0" noProof="0">
              <a:ln>
                <a:noFill/>
              </a:ln>
              <a:solidFill>
                <a:srgbClr val="404040"/>
              </a:solidFill>
              <a:effectLst/>
              <a:uLnTx/>
              <a:uFillTx/>
              <a:latin typeface="Verdana"/>
              <a:ea typeface="+mn-ea"/>
              <a:cs typeface="Verdana"/>
            </a:endParaRPr>
          </a:p>
        </p:txBody>
      </p:sp>
      <p:sp>
        <p:nvSpPr>
          <p:cNvPr id="197" name="object 37">
            <a:extLst>
              <a:ext uri="{FF2B5EF4-FFF2-40B4-BE49-F238E27FC236}">
                <a16:creationId xmlns:a16="http://schemas.microsoft.com/office/drawing/2014/main" id="{4121893D-C0E4-A921-434C-D3E68106412E}"/>
              </a:ext>
            </a:extLst>
          </p:cNvPr>
          <p:cNvSpPr txBox="1"/>
          <p:nvPr/>
        </p:nvSpPr>
        <p:spPr>
          <a:xfrm>
            <a:off x="716184" y="3036775"/>
            <a:ext cx="1749266" cy="124554"/>
          </a:xfrm>
          <a:prstGeom prst="rect">
            <a:avLst/>
          </a:prstGeom>
        </p:spPr>
        <p:txBody>
          <a:bodyPr vert="horz" wrap="square" lIns="0" tIns="9049" rIns="0" bIns="0" rtlCol="0">
            <a:spAutoFit/>
          </a:bodyPr>
          <a:lstStyle/>
          <a:p>
            <a:pPr marL="47625" marR="0" lvl="0" indent="0" algn="l" defTabSz="685800" rtl="0" eaLnBrk="1" fontAlgn="auto" latinLnBrk="0" hangingPunct="1">
              <a:lnSpc>
                <a:spcPct val="100000"/>
              </a:lnSpc>
              <a:spcBef>
                <a:spcPts val="71"/>
              </a:spcBef>
              <a:spcAft>
                <a:spcPts val="0"/>
              </a:spcAft>
              <a:buClrTx/>
              <a:buSzTx/>
              <a:buFontTx/>
              <a:buNone/>
              <a:tabLst>
                <a:tab pos="694849" algn="l"/>
                <a:tab pos="1332071" algn="l"/>
              </a:tabLst>
              <a:defRPr/>
            </a:pPr>
            <a:r>
              <a:rPr kumimoji="0" sz="750" b="0" i="0" u="none" strike="noStrike" kern="0" cap="none" spc="-8" normalizeH="0" baseline="0" noProof="0">
                <a:ln>
                  <a:noFill/>
                </a:ln>
                <a:solidFill>
                  <a:srgbClr val="404040"/>
                </a:solidFill>
                <a:effectLst/>
                <a:uLnTx/>
                <a:uFillTx/>
                <a:latin typeface="Verdana"/>
                <a:ea typeface="+mn-ea"/>
                <a:cs typeface="Verdana"/>
              </a:rPr>
              <a:t>C</a:t>
            </a:r>
            <a:r>
              <a:rPr kumimoji="0" lang="de-DE" sz="750" b="0" i="0" u="none" strike="noStrike" kern="0" cap="none" spc="-8" normalizeH="0" baseline="0" noProof="0">
                <a:ln>
                  <a:noFill/>
                </a:ln>
                <a:solidFill>
                  <a:srgbClr val="404040"/>
                </a:solidFill>
                <a:effectLst/>
                <a:uLnTx/>
                <a:uFillTx/>
                <a:latin typeface="Verdana"/>
                <a:ea typeface="+mn-ea"/>
                <a:cs typeface="Verdana"/>
              </a:rPr>
              <a:t>P</a:t>
            </a:r>
            <a:r>
              <a:rPr kumimoji="0" sz="750" b="0" i="0" u="none" strike="noStrike" kern="0" cap="none" spc="-8" normalizeH="0" baseline="0" noProof="0">
                <a:ln>
                  <a:noFill/>
                </a:ln>
                <a:solidFill>
                  <a:srgbClr val="404040"/>
                </a:solidFill>
                <a:effectLst/>
                <a:uLnTx/>
                <a:uFillTx/>
                <a:latin typeface="Verdana"/>
                <a:ea typeface="+mn-ea"/>
                <a:cs typeface="Verdana"/>
              </a:rPr>
              <a:t>ep</a:t>
            </a:r>
            <a:r>
              <a:rPr kumimoji="0" lang="de-DE" sz="731" b="0" i="0" u="none" strike="noStrike" kern="0" cap="none" spc="-11" normalizeH="0" baseline="-21367" noProof="0" err="1">
                <a:ln>
                  <a:noFill/>
                </a:ln>
                <a:solidFill>
                  <a:srgbClr val="404040"/>
                </a:solidFill>
                <a:effectLst/>
                <a:uLnTx/>
                <a:uFillTx/>
                <a:latin typeface="Verdana"/>
                <a:ea typeface="+mn-ea"/>
                <a:cs typeface="Verdana"/>
              </a:rPr>
              <a:t>nm</a:t>
            </a:r>
            <a:r>
              <a:rPr kumimoji="0" sz="731" b="0" i="0" u="none" strike="noStrike" kern="0" cap="none" spc="0" normalizeH="0" baseline="-21367" noProof="0">
                <a:ln>
                  <a:noFill/>
                </a:ln>
                <a:solidFill>
                  <a:srgbClr val="404040"/>
                </a:solidFill>
                <a:effectLst/>
                <a:uLnTx/>
                <a:uFillTx/>
                <a:latin typeface="Verdana"/>
                <a:ea typeface="+mn-ea"/>
                <a:cs typeface="Verdana"/>
              </a:rPr>
              <a:t>	</a:t>
            </a:r>
            <a:r>
              <a:rPr kumimoji="0" sz="750" b="0" i="0" u="none" strike="noStrike" kern="0" cap="none" spc="-8" normalizeH="0" baseline="0" noProof="0">
                <a:ln>
                  <a:noFill/>
                </a:ln>
                <a:solidFill>
                  <a:srgbClr val="404040"/>
                </a:solidFill>
                <a:effectLst/>
                <a:uLnTx/>
                <a:uFillTx/>
                <a:latin typeface="Verdana"/>
                <a:ea typeface="+mn-ea"/>
                <a:cs typeface="Verdana"/>
              </a:rPr>
              <a:t>C</a:t>
            </a:r>
            <a:r>
              <a:rPr kumimoji="0" lang="de-DE" sz="750" b="0" i="0" u="none" strike="noStrike" kern="0" cap="none" spc="-8" normalizeH="0" baseline="0" noProof="0">
                <a:ln>
                  <a:noFill/>
                </a:ln>
                <a:solidFill>
                  <a:srgbClr val="404040"/>
                </a:solidFill>
                <a:effectLst/>
                <a:uLnTx/>
                <a:uFillTx/>
                <a:latin typeface="Verdana"/>
                <a:ea typeface="+mn-ea"/>
                <a:cs typeface="Verdana"/>
              </a:rPr>
              <a:t>P</a:t>
            </a:r>
            <a:r>
              <a:rPr kumimoji="0" sz="750" b="0" i="0" u="none" strike="noStrike" kern="0" cap="none" spc="-8" normalizeH="0" baseline="0" noProof="0">
                <a:ln>
                  <a:noFill/>
                </a:ln>
                <a:solidFill>
                  <a:srgbClr val="404040"/>
                </a:solidFill>
                <a:effectLst/>
                <a:uLnTx/>
                <a:uFillTx/>
                <a:latin typeface="Verdana"/>
                <a:ea typeface="+mn-ea"/>
                <a:cs typeface="Verdana"/>
              </a:rPr>
              <a:t>ep</a:t>
            </a:r>
            <a:r>
              <a:rPr kumimoji="0" lang="de-DE" sz="731" b="0" i="0" u="none" strike="noStrike" kern="0" cap="none" spc="-11" normalizeH="0" baseline="-21367" noProof="0">
                <a:ln>
                  <a:noFill/>
                </a:ln>
                <a:solidFill>
                  <a:srgbClr val="404040"/>
                </a:solidFill>
                <a:effectLst/>
                <a:uLnTx/>
                <a:uFillTx/>
                <a:latin typeface="Verdana"/>
                <a:ea typeface="+mn-ea"/>
                <a:cs typeface="Verdana"/>
              </a:rPr>
              <a:t>niedrig</a:t>
            </a:r>
            <a:r>
              <a:rPr kumimoji="0" sz="731" b="0" i="0" u="none" strike="noStrike" kern="0" cap="none" spc="0" normalizeH="0" baseline="-21367" noProof="0">
                <a:ln>
                  <a:noFill/>
                </a:ln>
                <a:solidFill>
                  <a:srgbClr val="404040"/>
                </a:solidFill>
                <a:effectLst/>
                <a:uLnTx/>
                <a:uFillTx/>
                <a:latin typeface="Verdana"/>
                <a:ea typeface="+mn-ea"/>
                <a:cs typeface="Verdana"/>
              </a:rPr>
              <a:t>	</a:t>
            </a:r>
            <a:r>
              <a:rPr kumimoji="0" sz="750" b="0" i="0" u="none" strike="noStrike" kern="0" cap="none" spc="-8" normalizeH="0" baseline="0" noProof="0">
                <a:ln>
                  <a:noFill/>
                </a:ln>
                <a:solidFill>
                  <a:srgbClr val="404040"/>
                </a:solidFill>
                <a:effectLst/>
                <a:uLnTx/>
                <a:uFillTx/>
                <a:latin typeface="Verdana"/>
                <a:ea typeface="+mn-ea"/>
                <a:cs typeface="Verdana"/>
              </a:rPr>
              <a:t>C</a:t>
            </a:r>
            <a:r>
              <a:rPr kumimoji="0" lang="de-DE" sz="750" b="0" i="0" u="none" strike="noStrike" kern="0" cap="none" spc="-8" normalizeH="0" baseline="0" noProof="0">
                <a:ln>
                  <a:noFill/>
                </a:ln>
                <a:solidFill>
                  <a:srgbClr val="404040"/>
                </a:solidFill>
                <a:effectLst/>
                <a:uLnTx/>
                <a:uFillTx/>
                <a:latin typeface="Verdana"/>
                <a:ea typeface="+mn-ea"/>
                <a:cs typeface="Verdana"/>
              </a:rPr>
              <a:t>P</a:t>
            </a:r>
            <a:r>
              <a:rPr kumimoji="0" sz="750" b="0" i="0" u="none" strike="noStrike" kern="0" cap="none" spc="-8" normalizeH="0" baseline="0" noProof="0">
                <a:ln>
                  <a:noFill/>
                </a:ln>
                <a:solidFill>
                  <a:srgbClr val="404040"/>
                </a:solidFill>
                <a:effectLst/>
                <a:uLnTx/>
                <a:uFillTx/>
                <a:latin typeface="Verdana"/>
                <a:ea typeface="+mn-ea"/>
                <a:cs typeface="Verdana"/>
              </a:rPr>
              <a:t>ep</a:t>
            </a:r>
            <a:r>
              <a:rPr kumimoji="0" lang="de-DE" sz="731" b="0" i="0" u="none" strike="noStrike" kern="0" cap="none" spc="-11" normalizeH="0" baseline="-21367" noProof="0">
                <a:ln>
                  <a:noFill/>
                </a:ln>
                <a:solidFill>
                  <a:srgbClr val="404040"/>
                </a:solidFill>
                <a:effectLst/>
                <a:uLnTx/>
                <a:uFillTx/>
                <a:latin typeface="Verdana"/>
                <a:ea typeface="+mn-ea"/>
                <a:cs typeface="Verdana"/>
              </a:rPr>
              <a:t>hoch</a:t>
            </a:r>
            <a:endParaRPr kumimoji="0" sz="731" b="0" i="0" u="none" strike="noStrike" kern="0" cap="none" spc="0" normalizeH="0" baseline="-21367" noProof="0">
              <a:ln>
                <a:noFill/>
              </a:ln>
              <a:solidFill>
                <a:srgbClr val="404040"/>
              </a:solidFill>
              <a:effectLst/>
              <a:uLnTx/>
              <a:uFillTx/>
              <a:latin typeface="Verdana"/>
              <a:ea typeface="+mn-ea"/>
              <a:cs typeface="Verdana"/>
            </a:endParaRPr>
          </a:p>
        </p:txBody>
      </p:sp>
      <p:pic>
        <p:nvPicPr>
          <p:cNvPr id="198" name="object 38">
            <a:extLst>
              <a:ext uri="{FF2B5EF4-FFF2-40B4-BE49-F238E27FC236}">
                <a16:creationId xmlns:a16="http://schemas.microsoft.com/office/drawing/2014/main" id="{6FA54424-095D-3E25-E08D-F9360C0F3867}"/>
              </a:ext>
            </a:extLst>
          </p:cNvPr>
          <p:cNvPicPr/>
          <p:nvPr/>
        </p:nvPicPr>
        <p:blipFill>
          <a:blip r:embed="rId5" cstate="print"/>
          <a:stretch>
            <a:fillRect/>
          </a:stretch>
        </p:blipFill>
        <p:spPr>
          <a:xfrm>
            <a:off x="950118" y="2535189"/>
            <a:ext cx="61721" cy="61722"/>
          </a:xfrm>
          <a:prstGeom prst="rect">
            <a:avLst/>
          </a:prstGeom>
        </p:spPr>
      </p:pic>
      <p:sp>
        <p:nvSpPr>
          <p:cNvPr id="235" name="object 77">
            <a:extLst>
              <a:ext uri="{FF2B5EF4-FFF2-40B4-BE49-F238E27FC236}">
                <a16:creationId xmlns:a16="http://schemas.microsoft.com/office/drawing/2014/main" id="{DF96CE58-8AB7-E8F4-001C-1D88C2E0ADE0}"/>
              </a:ext>
            </a:extLst>
          </p:cNvPr>
          <p:cNvSpPr txBox="1"/>
          <p:nvPr/>
        </p:nvSpPr>
        <p:spPr>
          <a:xfrm>
            <a:off x="2764048" y="3057216"/>
            <a:ext cx="1846898" cy="124554"/>
          </a:xfrm>
          <a:prstGeom prst="rect">
            <a:avLst/>
          </a:prstGeom>
        </p:spPr>
        <p:txBody>
          <a:bodyPr vert="horz" wrap="square" lIns="0" tIns="9049" rIns="0" bIns="0" rtlCol="0">
            <a:spAutoFit/>
          </a:bodyPr>
          <a:lstStyle/>
          <a:p>
            <a:pPr marL="123349" marR="0" lvl="0" indent="0" algn="l" defTabSz="685800" rtl="0" eaLnBrk="1" fontAlgn="auto" latinLnBrk="0" hangingPunct="1">
              <a:lnSpc>
                <a:spcPct val="100000"/>
              </a:lnSpc>
              <a:spcBef>
                <a:spcPts val="71"/>
              </a:spcBef>
              <a:spcAft>
                <a:spcPts val="0"/>
              </a:spcAft>
              <a:buClrTx/>
              <a:buSzTx/>
              <a:buFontTx/>
              <a:buNone/>
              <a:tabLst>
                <a:tab pos="770573" algn="l"/>
                <a:tab pos="1407795" algn="l"/>
              </a:tabLst>
              <a:defRPr/>
            </a:pPr>
            <a:r>
              <a:rPr kumimoji="0" sz="750" b="0" i="0" u="none" strike="noStrike" kern="0" cap="none" spc="-8" normalizeH="0" baseline="0" noProof="0">
                <a:ln>
                  <a:noFill/>
                </a:ln>
                <a:solidFill>
                  <a:srgbClr val="404040"/>
                </a:solidFill>
                <a:effectLst/>
                <a:uLnTx/>
                <a:uFillTx/>
                <a:latin typeface="Verdana"/>
                <a:ea typeface="+mn-ea"/>
                <a:cs typeface="Verdana"/>
              </a:rPr>
              <a:t>C</a:t>
            </a:r>
            <a:r>
              <a:rPr kumimoji="0" lang="de-DE" sz="750" b="0" i="0" u="none" strike="noStrike" kern="0" cap="none" spc="-8" normalizeH="0" baseline="0" noProof="0">
                <a:ln>
                  <a:noFill/>
                </a:ln>
                <a:solidFill>
                  <a:srgbClr val="404040"/>
                </a:solidFill>
                <a:effectLst/>
                <a:uLnTx/>
                <a:uFillTx/>
                <a:latin typeface="Verdana"/>
                <a:ea typeface="+mn-ea"/>
                <a:cs typeface="Verdana"/>
              </a:rPr>
              <a:t>P</a:t>
            </a:r>
            <a:r>
              <a:rPr kumimoji="0" sz="750" b="0" i="0" u="none" strike="noStrike" kern="0" cap="none" spc="-8" normalizeH="0" baseline="0" noProof="0">
                <a:ln>
                  <a:noFill/>
                </a:ln>
                <a:solidFill>
                  <a:srgbClr val="404040"/>
                </a:solidFill>
                <a:effectLst/>
                <a:uLnTx/>
                <a:uFillTx/>
                <a:latin typeface="Verdana"/>
                <a:ea typeface="+mn-ea"/>
                <a:cs typeface="Verdana"/>
              </a:rPr>
              <a:t>ep</a:t>
            </a:r>
            <a:r>
              <a:rPr kumimoji="0" lang="de-DE" sz="731" b="0" i="0" u="none" strike="noStrike" kern="0" cap="none" spc="-11" normalizeH="0" baseline="-21367" noProof="0" err="1">
                <a:ln>
                  <a:noFill/>
                </a:ln>
                <a:solidFill>
                  <a:srgbClr val="404040"/>
                </a:solidFill>
                <a:effectLst/>
                <a:uLnTx/>
                <a:uFillTx/>
                <a:latin typeface="Verdana"/>
                <a:ea typeface="+mn-ea"/>
                <a:cs typeface="Verdana"/>
              </a:rPr>
              <a:t>nm</a:t>
            </a:r>
            <a:r>
              <a:rPr kumimoji="0" sz="731" b="0" i="0" u="none" strike="noStrike" kern="0" cap="none" spc="0" normalizeH="0" baseline="-21367" noProof="0">
                <a:ln>
                  <a:noFill/>
                </a:ln>
                <a:solidFill>
                  <a:srgbClr val="404040"/>
                </a:solidFill>
                <a:effectLst/>
                <a:uLnTx/>
                <a:uFillTx/>
                <a:latin typeface="Verdana"/>
                <a:ea typeface="+mn-ea"/>
                <a:cs typeface="Verdana"/>
              </a:rPr>
              <a:t>	</a:t>
            </a:r>
            <a:r>
              <a:rPr kumimoji="0" sz="750" b="0" i="0" u="none" strike="noStrike" kern="0" cap="none" spc="-8" normalizeH="0" baseline="0" noProof="0">
                <a:ln>
                  <a:noFill/>
                </a:ln>
                <a:solidFill>
                  <a:srgbClr val="404040"/>
                </a:solidFill>
                <a:effectLst/>
                <a:uLnTx/>
                <a:uFillTx/>
                <a:latin typeface="Verdana"/>
                <a:ea typeface="+mn-ea"/>
                <a:cs typeface="Verdana"/>
              </a:rPr>
              <a:t>C</a:t>
            </a:r>
            <a:r>
              <a:rPr kumimoji="0" lang="de-DE" sz="750" b="0" i="0" u="none" strike="noStrike" kern="0" cap="none" spc="-8" normalizeH="0" baseline="0" noProof="0">
                <a:ln>
                  <a:noFill/>
                </a:ln>
                <a:solidFill>
                  <a:srgbClr val="404040"/>
                </a:solidFill>
                <a:effectLst/>
                <a:uLnTx/>
                <a:uFillTx/>
                <a:latin typeface="Verdana"/>
                <a:ea typeface="+mn-ea"/>
                <a:cs typeface="Verdana"/>
              </a:rPr>
              <a:t>P</a:t>
            </a:r>
            <a:r>
              <a:rPr kumimoji="0" sz="750" b="0" i="0" u="none" strike="noStrike" kern="0" cap="none" spc="-8" normalizeH="0" baseline="0" noProof="0">
                <a:ln>
                  <a:noFill/>
                </a:ln>
                <a:solidFill>
                  <a:srgbClr val="404040"/>
                </a:solidFill>
                <a:effectLst/>
                <a:uLnTx/>
                <a:uFillTx/>
                <a:latin typeface="Verdana"/>
                <a:ea typeface="+mn-ea"/>
                <a:cs typeface="Verdana"/>
              </a:rPr>
              <a:t>ep</a:t>
            </a:r>
            <a:r>
              <a:rPr kumimoji="0" lang="de-DE" sz="731" b="0" i="0" u="none" strike="noStrike" kern="0" cap="none" spc="-11" normalizeH="0" baseline="-21367" noProof="0">
                <a:ln>
                  <a:noFill/>
                </a:ln>
                <a:solidFill>
                  <a:srgbClr val="404040"/>
                </a:solidFill>
                <a:effectLst/>
                <a:uLnTx/>
                <a:uFillTx/>
                <a:latin typeface="Verdana"/>
                <a:ea typeface="+mn-ea"/>
                <a:cs typeface="Verdana"/>
              </a:rPr>
              <a:t>niedrig</a:t>
            </a:r>
            <a:r>
              <a:rPr kumimoji="0" sz="731" b="0" i="0" u="none" strike="noStrike" kern="0" cap="none" spc="0" normalizeH="0" baseline="-21367" noProof="0">
                <a:ln>
                  <a:noFill/>
                </a:ln>
                <a:solidFill>
                  <a:srgbClr val="404040"/>
                </a:solidFill>
                <a:effectLst/>
                <a:uLnTx/>
                <a:uFillTx/>
                <a:latin typeface="Verdana"/>
                <a:ea typeface="+mn-ea"/>
                <a:cs typeface="Verdana"/>
              </a:rPr>
              <a:t>	</a:t>
            </a:r>
            <a:r>
              <a:rPr kumimoji="0" sz="750" b="0" i="0" u="none" strike="noStrike" kern="0" cap="none" spc="-8" normalizeH="0" baseline="0" noProof="0">
                <a:ln>
                  <a:noFill/>
                </a:ln>
                <a:solidFill>
                  <a:srgbClr val="404040"/>
                </a:solidFill>
                <a:effectLst/>
                <a:uLnTx/>
                <a:uFillTx/>
                <a:latin typeface="Verdana"/>
                <a:ea typeface="+mn-ea"/>
                <a:cs typeface="Verdana"/>
              </a:rPr>
              <a:t>C</a:t>
            </a:r>
            <a:r>
              <a:rPr kumimoji="0" lang="de-DE" sz="750" b="0" i="0" u="none" strike="noStrike" kern="0" cap="none" spc="-8" normalizeH="0" baseline="0" noProof="0">
                <a:ln>
                  <a:noFill/>
                </a:ln>
                <a:solidFill>
                  <a:srgbClr val="404040"/>
                </a:solidFill>
                <a:effectLst/>
                <a:uLnTx/>
                <a:uFillTx/>
                <a:latin typeface="Verdana"/>
                <a:ea typeface="+mn-ea"/>
                <a:cs typeface="Verdana"/>
              </a:rPr>
              <a:t>P</a:t>
            </a:r>
            <a:r>
              <a:rPr kumimoji="0" sz="750" b="0" i="0" u="none" strike="noStrike" kern="0" cap="none" spc="-8" normalizeH="0" baseline="0" noProof="0">
                <a:ln>
                  <a:noFill/>
                </a:ln>
                <a:solidFill>
                  <a:srgbClr val="404040"/>
                </a:solidFill>
                <a:effectLst/>
                <a:uLnTx/>
                <a:uFillTx/>
                <a:latin typeface="Verdana"/>
                <a:ea typeface="+mn-ea"/>
                <a:cs typeface="Verdana"/>
              </a:rPr>
              <a:t>ep</a:t>
            </a:r>
            <a:r>
              <a:rPr kumimoji="0" lang="de-DE" sz="731" b="0" i="0" u="none" strike="noStrike" kern="0" cap="none" spc="-11" normalizeH="0" baseline="-21367" noProof="0">
                <a:ln>
                  <a:noFill/>
                </a:ln>
                <a:solidFill>
                  <a:srgbClr val="404040"/>
                </a:solidFill>
                <a:effectLst/>
                <a:uLnTx/>
                <a:uFillTx/>
                <a:latin typeface="Verdana"/>
                <a:ea typeface="+mn-ea"/>
                <a:cs typeface="Verdana"/>
              </a:rPr>
              <a:t>hoch</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grpSp>
        <p:nvGrpSpPr>
          <p:cNvPr id="236" name="object 116">
            <a:extLst>
              <a:ext uri="{FF2B5EF4-FFF2-40B4-BE49-F238E27FC236}">
                <a16:creationId xmlns:a16="http://schemas.microsoft.com/office/drawing/2014/main" id="{01ED8F16-9241-0727-51F9-C1FA3A9DBE2D}"/>
              </a:ext>
            </a:extLst>
          </p:cNvPr>
          <p:cNvGrpSpPr/>
          <p:nvPr/>
        </p:nvGrpSpPr>
        <p:grpSpPr>
          <a:xfrm>
            <a:off x="2841582" y="1772676"/>
            <a:ext cx="1764983" cy="1212056"/>
            <a:chOff x="9086088" y="1202436"/>
            <a:chExt cx="2353310" cy="1616075"/>
          </a:xfrm>
        </p:grpSpPr>
        <p:sp>
          <p:nvSpPr>
            <p:cNvPr id="237" name="object 117">
              <a:extLst>
                <a:ext uri="{FF2B5EF4-FFF2-40B4-BE49-F238E27FC236}">
                  <a16:creationId xmlns:a16="http://schemas.microsoft.com/office/drawing/2014/main" id="{13DF3E79-10EE-9E85-5E1B-4E49254F5EE3}"/>
                </a:ext>
              </a:extLst>
            </p:cNvPr>
            <p:cNvSpPr/>
            <p:nvPr/>
          </p:nvSpPr>
          <p:spPr>
            <a:xfrm>
              <a:off x="9086088" y="1239012"/>
              <a:ext cx="2353310" cy="1574800"/>
            </a:xfrm>
            <a:custGeom>
              <a:avLst/>
              <a:gdLst/>
              <a:ahLst/>
              <a:cxnLst/>
              <a:rect l="l" t="t" r="r" b="b"/>
              <a:pathLst>
                <a:path w="2353309" h="1574800">
                  <a:moveTo>
                    <a:pt x="0" y="1181100"/>
                  </a:moveTo>
                  <a:lnTo>
                    <a:pt x="2353055" y="1181100"/>
                  </a:lnTo>
                </a:path>
                <a:path w="2353309" h="1574800">
                  <a:moveTo>
                    <a:pt x="0" y="786384"/>
                  </a:moveTo>
                  <a:lnTo>
                    <a:pt x="2353055" y="786384"/>
                  </a:lnTo>
                </a:path>
                <a:path w="2353309" h="1574800">
                  <a:moveTo>
                    <a:pt x="0" y="393191"/>
                  </a:moveTo>
                  <a:lnTo>
                    <a:pt x="2353055" y="393191"/>
                  </a:lnTo>
                </a:path>
                <a:path w="2353309" h="1574800">
                  <a:moveTo>
                    <a:pt x="0" y="0"/>
                  </a:moveTo>
                  <a:lnTo>
                    <a:pt x="2353055" y="0"/>
                  </a:lnTo>
                </a:path>
                <a:path w="2353309" h="1574800">
                  <a:moveTo>
                    <a:pt x="0" y="1574291"/>
                  </a:moveTo>
                  <a:lnTo>
                    <a:pt x="2353055" y="1574291"/>
                  </a:lnTo>
                </a:path>
              </a:pathLst>
            </a:custGeom>
            <a:ln w="9525">
              <a:solidFill>
                <a:srgbClr val="D9D9D9"/>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sp>
          <p:nvSpPr>
            <p:cNvPr id="238" name="object 118">
              <a:extLst>
                <a:ext uri="{FF2B5EF4-FFF2-40B4-BE49-F238E27FC236}">
                  <a16:creationId xmlns:a16="http://schemas.microsoft.com/office/drawing/2014/main" id="{CCC7626A-7F80-2D1F-F5A2-4F012881F814}"/>
                </a:ext>
              </a:extLst>
            </p:cNvPr>
            <p:cNvSpPr/>
            <p:nvPr/>
          </p:nvSpPr>
          <p:spPr>
            <a:xfrm>
              <a:off x="9214104" y="1232916"/>
              <a:ext cx="2138680" cy="1303655"/>
            </a:xfrm>
            <a:custGeom>
              <a:avLst/>
              <a:gdLst/>
              <a:ahLst/>
              <a:cxnLst/>
              <a:rect l="l" t="t" r="r" b="b"/>
              <a:pathLst>
                <a:path w="2138679" h="1303655">
                  <a:moveTo>
                    <a:pt x="88392" y="675132"/>
                  </a:moveTo>
                  <a:lnTo>
                    <a:pt x="353822" y="675132"/>
                  </a:lnTo>
                </a:path>
                <a:path w="2138679" h="1303655">
                  <a:moveTo>
                    <a:pt x="88392" y="1208532"/>
                  </a:moveTo>
                  <a:lnTo>
                    <a:pt x="353822" y="1208532"/>
                  </a:lnTo>
                </a:path>
                <a:path w="2138679" h="1303655">
                  <a:moveTo>
                    <a:pt x="220979" y="669036"/>
                  </a:moveTo>
                  <a:lnTo>
                    <a:pt x="220979" y="1209675"/>
                  </a:lnTo>
                </a:path>
                <a:path w="2138679" h="1303655">
                  <a:moveTo>
                    <a:pt x="0" y="932688"/>
                  </a:moveTo>
                  <a:lnTo>
                    <a:pt x="448310" y="932688"/>
                  </a:lnTo>
                </a:path>
                <a:path w="2138679" h="1303655">
                  <a:moveTo>
                    <a:pt x="932688" y="495300"/>
                  </a:moveTo>
                  <a:lnTo>
                    <a:pt x="1198118" y="495300"/>
                  </a:lnTo>
                </a:path>
                <a:path w="2138679" h="1303655">
                  <a:moveTo>
                    <a:pt x="932688" y="1301496"/>
                  </a:moveTo>
                  <a:lnTo>
                    <a:pt x="1198118" y="1301496"/>
                  </a:lnTo>
                </a:path>
                <a:path w="2138679" h="1303655">
                  <a:moveTo>
                    <a:pt x="1066800" y="489204"/>
                  </a:moveTo>
                  <a:lnTo>
                    <a:pt x="1066800" y="1303401"/>
                  </a:lnTo>
                </a:path>
                <a:path w="2138679" h="1303655">
                  <a:moveTo>
                    <a:pt x="844296" y="891539"/>
                  </a:moveTo>
                  <a:lnTo>
                    <a:pt x="1292605" y="891539"/>
                  </a:lnTo>
                </a:path>
                <a:path w="2138679" h="1303655">
                  <a:moveTo>
                    <a:pt x="1778507" y="6096"/>
                  </a:moveTo>
                  <a:lnTo>
                    <a:pt x="2043938" y="6096"/>
                  </a:lnTo>
                </a:path>
                <a:path w="2138679" h="1303655">
                  <a:moveTo>
                    <a:pt x="1778507" y="856488"/>
                  </a:moveTo>
                  <a:lnTo>
                    <a:pt x="2043938" y="856488"/>
                  </a:lnTo>
                </a:path>
                <a:path w="2138679" h="1303655">
                  <a:moveTo>
                    <a:pt x="1911096" y="0"/>
                  </a:moveTo>
                  <a:lnTo>
                    <a:pt x="1911096" y="859155"/>
                  </a:lnTo>
                </a:path>
                <a:path w="2138679" h="1303655">
                  <a:moveTo>
                    <a:pt x="1690116" y="423672"/>
                  </a:moveTo>
                  <a:lnTo>
                    <a:pt x="2138426" y="423672"/>
                  </a:lnTo>
                </a:path>
              </a:pathLst>
            </a:custGeom>
            <a:ln w="12700">
              <a:solidFill>
                <a:srgbClr val="404040"/>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pic>
          <p:nvPicPr>
            <p:cNvPr id="239" name="object 119">
              <a:extLst>
                <a:ext uri="{FF2B5EF4-FFF2-40B4-BE49-F238E27FC236}">
                  <a16:creationId xmlns:a16="http://schemas.microsoft.com/office/drawing/2014/main" id="{9B91AE18-1FE2-82F8-6C03-D384A2AB8B3E}"/>
                </a:ext>
              </a:extLst>
            </p:cNvPr>
            <p:cNvPicPr/>
            <p:nvPr/>
          </p:nvPicPr>
          <p:blipFill>
            <a:blip r:embed="rId13" cstate="print"/>
            <a:stretch>
              <a:fillRect/>
            </a:stretch>
          </p:blipFill>
          <p:spPr>
            <a:xfrm>
              <a:off x="9390888" y="1729740"/>
              <a:ext cx="82295" cy="82296"/>
            </a:xfrm>
            <a:prstGeom prst="rect">
              <a:avLst/>
            </a:prstGeom>
          </p:spPr>
        </p:pic>
        <p:pic>
          <p:nvPicPr>
            <p:cNvPr id="240" name="object 120">
              <a:extLst>
                <a:ext uri="{FF2B5EF4-FFF2-40B4-BE49-F238E27FC236}">
                  <a16:creationId xmlns:a16="http://schemas.microsoft.com/office/drawing/2014/main" id="{5509ED59-D89F-5B45-98D5-FEA340BADF68}"/>
                </a:ext>
              </a:extLst>
            </p:cNvPr>
            <p:cNvPicPr/>
            <p:nvPr/>
          </p:nvPicPr>
          <p:blipFill>
            <a:blip r:embed="rId13" cstate="print"/>
            <a:stretch>
              <a:fillRect/>
            </a:stretch>
          </p:blipFill>
          <p:spPr>
            <a:xfrm>
              <a:off x="9390888" y="2142744"/>
              <a:ext cx="82295" cy="82295"/>
            </a:xfrm>
            <a:prstGeom prst="rect">
              <a:avLst/>
            </a:prstGeom>
          </p:spPr>
        </p:pic>
        <p:sp>
          <p:nvSpPr>
            <p:cNvPr id="241" name="object 121">
              <a:extLst>
                <a:ext uri="{FF2B5EF4-FFF2-40B4-BE49-F238E27FC236}">
                  <a16:creationId xmlns:a16="http://schemas.microsoft.com/office/drawing/2014/main" id="{7024CC2A-66DB-E7FC-B29E-813C29E4F147}"/>
                </a:ext>
              </a:extLst>
            </p:cNvPr>
            <p:cNvSpPr/>
            <p:nvPr/>
          </p:nvSpPr>
          <p:spPr>
            <a:xfrm>
              <a:off x="9390888" y="2029968"/>
              <a:ext cx="82550" cy="82550"/>
            </a:xfrm>
            <a:custGeom>
              <a:avLst/>
              <a:gdLst/>
              <a:ahLst/>
              <a:cxnLst/>
              <a:rect l="l" t="t" r="r" b="b"/>
              <a:pathLst>
                <a:path w="82550" h="82550">
                  <a:moveTo>
                    <a:pt x="41147" y="0"/>
                  </a:moveTo>
                  <a:lnTo>
                    <a:pt x="25128" y="3232"/>
                  </a:lnTo>
                  <a:lnTo>
                    <a:pt x="12049" y="12049"/>
                  </a:lnTo>
                  <a:lnTo>
                    <a:pt x="3232" y="25128"/>
                  </a:lnTo>
                  <a:lnTo>
                    <a:pt x="0" y="41148"/>
                  </a:lnTo>
                  <a:lnTo>
                    <a:pt x="3232" y="57167"/>
                  </a:lnTo>
                  <a:lnTo>
                    <a:pt x="12049" y="70246"/>
                  </a:lnTo>
                  <a:lnTo>
                    <a:pt x="25128" y="79063"/>
                  </a:lnTo>
                  <a:lnTo>
                    <a:pt x="41147" y="82296"/>
                  </a:lnTo>
                  <a:lnTo>
                    <a:pt x="57167" y="79063"/>
                  </a:lnTo>
                  <a:lnTo>
                    <a:pt x="70246" y="70246"/>
                  </a:lnTo>
                  <a:lnTo>
                    <a:pt x="79063" y="57167"/>
                  </a:lnTo>
                  <a:lnTo>
                    <a:pt x="82295" y="41148"/>
                  </a:lnTo>
                  <a:lnTo>
                    <a:pt x="79063" y="25128"/>
                  </a:lnTo>
                  <a:lnTo>
                    <a:pt x="70246" y="12049"/>
                  </a:lnTo>
                  <a:lnTo>
                    <a:pt x="57167" y="3232"/>
                  </a:lnTo>
                  <a:lnTo>
                    <a:pt x="41147" y="0"/>
                  </a:lnTo>
                  <a:close/>
                </a:path>
              </a:pathLst>
            </a:custGeom>
            <a:solidFill>
              <a:srgbClr val="7900E6"/>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pic>
          <p:nvPicPr>
            <p:cNvPr id="242" name="object 122">
              <a:extLst>
                <a:ext uri="{FF2B5EF4-FFF2-40B4-BE49-F238E27FC236}">
                  <a16:creationId xmlns:a16="http://schemas.microsoft.com/office/drawing/2014/main" id="{72B544DD-AF22-3349-2DFB-E836D47E4B9D}"/>
                </a:ext>
              </a:extLst>
            </p:cNvPr>
            <p:cNvPicPr/>
            <p:nvPr/>
          </p:nvPicPr>
          <p:blipFill>
            <a:blip r:embed="rId14" cstate="print"/>
            <a:stretch>
              <a:fillRect/>
            </a:stretch>
          </p:blipFill>
          <p:spPr>
            <a:xfrm>
              <a:off x="9241536" y="1868423"/>
              <a:ext cx="82296" cy="82296"/>
            </a:xfrm>
            <a:prstGeom prst="rect">
              <a:avLst/>
            </a:prstGeom>
          </p:spPr>
        </p:pic>
        <p:pic>
          <p:nvPicPr>
            <p:cNvPr id="243" name="object 123">
              <a:extLst>
                <a:ext uri="{FF2B5EF4-FFF2-40B4-BE49-F238E27FC236}">
                  <a16:creationId xmlns:a16="http://schemas.microsoft.com/office/drawing/2014/main" id="{A7B8E098-C358-0AF3-5C36-AFAE2D5663A5}"/>
                </a:ext>
              </a:extLst>
            </p:cNvPr>
            <p:cNvPicPr/>
            <p:nvPr/>
          </p:nvPicPr>
          <p:blipFill>
            <a:blip r:embed="rId15" cstate="print"/>
            <a:stretch>
              <a:fillRect/>
            </a:stretch>
          </p:blipFill>
          <p:spPr>
            <a:xfrm>
              <a:off x="9543288" y="2055875"/>
              <a:ext cx="82295" cy="166115"/>
            </a:xfrm>
            <a:prstGeom prst="rect">
              <a:avLst/>
            </a:prstGeom>
          </p:spPr>
        </p:pic>
        <p:pic>
          <p:nvPicPr>
            <p:cNvPr id="244" name="object 124">
              <a:extLst>
                <a:ext uri="{FF2B5EF4-FFF2-40B4-BE49-F238E27FC236}">
                  <a16:creationId xmlns:a16="http://schemas.microsoft.com/office/drawing/2014/main" id="{AA404135-A2F4-26B2-976E-09FA9B7B1646}"/>
                </a:ext>
              </a:extLst>
            </p:cNvPr>
            <p:cNvPicPr/>
            <p:nvPr/>
          </p:nvPicPr>
          <p:blipFill>
            <a:blip r:embed="rId5" cstate="print"/>
            <a:stretch>
              <a:fillRect/>
            </a:stretch>
          </p:blipFill>
          <p:spPr>
            <a:xfrm>
              <a:off x="9241536" y="2069591"/>
              <a:ext cx="82296" cy="82296"/>
            </a:xfrm>
            <a:prstGeom prst="rect">
              <a:avLst/>
            </a:prstGeom>
          </p:spPr>
        </p:pic>
        <p:sp>
          <p:nvSpPr>
            <p:cNvPr id="245" name="object 125">
              <a:extLst>
                <a:ext uri="{FF2B5EF4-FFF2-40B4-BE49-F238E27FC236}">
                  <a16:creationId xmlns:a16="http://schemas.microsoft.com/office/drawing/2014/main" id="{D034429D-6B27-9B64-0AA0-F1C07881B34C}"/>
                </a:ext>
              </a:extLst>
            </p:cNvPr>
            <p:cNvSpPr/>
            <p:nvPr/>
          </p:nvSpPr>
          <p:spPr>
            <a:xfrm>
              <a:off x="9390888" y="1935480"/>
              <a:ext cx="82550" cy="82550"/>
            </a:xfrm>
            <a:custGeom>
              <a:avLst/>
              <a:gdLst/>
              <a:ahLst/>
              <a:cxnLst/>
              <a:rect l="l" t="t" r="r" b="b"/>
              <a:pathLst>
                <a:path w="82550" h="82550">
                  <a:moveTo>
                    <a:pt x="41147" y="0"/>
                  </a:moveTo>
                  <a:lnTo>
                    <a:pt x="25128" y="3232"/>
                  </a:lnTo>
                  <a:lnTo>
                    <a:pt x="12049" y="12049"/>
                  </a:lnTo>
                  <a:lnTo>
                    <a:pt x="3232" y="25128"/>
                  </a:lnTo>
                  <a:lnTo>
                    <a:pt x="0" y="41148"/>
                  </a:lnTo>
                  <a:lnTo>
                    <a:pt x="3232" y="57167"/>
                  </a:lnTo>
                  <a:lnTo>
                    <a:pt x="12049" y="70246"/>
                  </a:lnTo>
                  <a:lnTo>
                    <a:pt x="25128" y="79063"/>
                  </a:lnTo>
                  <a:lnTo>
                    <a:pt x="41147" y="82296"/>
                  </a:lnTo>
                  <a:lnTo>
                    <a:pt x="57167" y="79063"/>
                  </a:lnTo>
                  <a:lnTo>
                    <a:pt x="70246" y="70246"/>
                  </a:lnTo>
                  <a:lnTo>
                    <a:pt x="79063" y="57167"/>
                  </a:lnTo>
                  <a:lnTo>
                    <a:pt x="82295" y="41148"/>
                  </a:lnTo>
                  <a:lnTo>
                    <a:pt x="79063" y="25128"/>
                  </a:lnTo>
                  <a:lnTo>
                    <a:pt x="70246" y="12049"/>
                  </a:lnTo>
                  <a:lnTo>
                    <a:pt x="57167" y="3232"/>
                  </a:lnTo>
                  <a:lnTo>
                    <a:pt x="41147" y="0"/>
                  </a:lnTo>
                  <a:close/>
                </a:path>
              </a:pathLst>
            </a:custGeom>
            <a:solidFill>
              <a:srgbClr val="7900E6"/>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pic>
          <p:nvPicPr>
            <p:cNvPr id="246" name="object 126">
              <a:extLst>
                <a:ext uri="{FF2B5EF4-FFF2-40B4-BE49-F238E27FC236}">
                  <a16:creationId xmlns:a16="http://schemas.microsoft.com/office/drawing/2014/main" id="{04697A76-6AEF-4285-5C7F-6D9894CF24E4}"/>
                </a:ext>
              </a:extLst>
            </p:cNvPr>
            <p:cNvPicPr/>
            <p:nvPr/>
          </p:nvPicPr>
          <p:blipFill>
            <a:blip r:embed="rId16" cstate="print"/>
            <a:stretch>
              <a:fillRect/>
            </a:stretch>
          </p:blipFill>
          <p:spPr>
            <a:xfrm>
              <a:off x="9390888" y="2409444"/>
              <a:ext cx="82295" cy="252983"/>
            </a:xfrm>
            <a:prstGeom prst="rect">
              <a:avLst/>
            </a:prstGeom>
          </p:spPr>
        </p:pic>
        <p:sp>
          <p:nvSpPr>
            <p:cNvPr id="247" name="object 127">
              <a:extLst>
                <a:ext uri="{FF2B5EF4-FFF2-40B4-BE49-F238E27FC236}">
                  <a16:creationId xmlns:a16="http://schemas.microsoft.com/office/drawing/2014/main" id="{6BEA5EEC-5F3D-78C1-E76B-7F8BA0B56AC1}"/>
                </a:ext>
              </a:extLst>
            </p:cNvPr>
            <p:cNvSpPr/>
            <p:nvPr/>
          </p:nvSpPr>
          <p:spPr>
            <a:xfrm>
              <a:off x="11088623" y="1418844"/>
              <a:ext cx="82550" cy="82550"/>
            </a:xfrm>
            <a:custGeom>
              <a:avLst/>
              <a:gdLst/>
              <a:ahLst/>
              <a:cxnLst/>
              <a:rect l="l" t="t" r="r" b="b"/>
              <a:pathLst>
                <a:path w="82550" h="82550">
                  <a:moveTo>
                    <a:pt x="41148" y="0"/>
                  </a:moveTo>
                  <a:lnTo>
                    <a:pt x="25128" y="3232"/>
                  </a:lnTo>
                  <a:lnTo>
                    <a:pt x="12049" y="12049"/>
                  </a:lnTo>
                  <a:lnTo>
                    <a:pt x="3232" y="25128"/>
                  </a:lnTo>
                  <a:lnTo>
                    <a:pt x="0" y="41147"/>
                  </a:lnTo>
                  <a:lnTo>
                    <a:pt x="3232" y="57167"/>
                  </a:lnTo>
                  <a:lnTo>
                    <a:pt x="12049" y="70246"/>
                  </a:lnTo>
                  <a:lnTo>
                    <a:pt x="25128" y="79063"/>
                  </a:lnTo>
                  <a:lnTo>
                    <a:pt x="41148" y="82295"/>
                  </a:lnTo>
                  <a:lnTo>
                    <a:pt x="57167" y="79063"/>
                  </a:lnTo>
                  <a:lnTo>
                    <a:pt x="70246" y="70246"/>
                  </a:lnTo>
                  <a:lnTo>
                    <a:pt x="79063" y="57167"/>
                  </a:lnTo>
                  <a:lnTo>
                    <a:pt x="82296" y="41147"/>
                  </a:lnTo>
                  <a:lnTo>
                    <a:pt x="79063" y="25128"/>
                  </a:lnTo>
                  <a:lnTo>
                    <a:pt x="70246" y="12049"/>
                  </a:lnTo>
                  <a:lnTo>
                    <a:pt x="57167" y="3232"/>
                  </a:lnTo>
                  <a:lnTo>
                    <a:pt x="41148" y="0"/>
                  </a:lnTo>
                  <a:close/>
                </a:path>
              </a:pathLst>
            </a:custGeom>
            <a:solidFill>
              <a:srgbClr val="DA3916"/>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pic>
          <p:nvPicPr>
            <p:cNvPr id="248" name="object 128">
              <a:extLst>
                <a:ext uri="{FF2B5EF4-FFF2-40B4-BE49-F238E27FC236}">
                  <a16:creationId xmlns:a16="http://schemas.microsoft.com/office/drawing/2014/main" id="{2D591661-2FB2-B3F6-A5D1-5A369AE8BB29}"/>
                </a:ext>
              </a:extLst>
            </p:cNvPr>
            <p:cNvPicPr/>
            <p:nvPr/>
          </p:nvPicPr>
          <p:blipFill>
            <a:blip r:embed="rId17" cstate="print"/>
            <a:stretch>
              <a:fillRect/>
            </a:stretch>
          </p:blipFill>
          <p:spPr>
            <a:xfrm>
              <a:off x="11088623" y="2563368"/>
              <a:ext cx="82296" cy="82296"/>
            </a:xfrm>
            <a:prstGeom prst="rect">
              <a:avLst/>
            </a:prstGeom>
          </p:spPr>
        </p:pic>
        <p:pic>
          <p:nvPicPr>
            <p:cNvPr id="249" name="object 129">
              <a:extLst>
                <a:ext uri="{FF2B5EF4-FFF2-40B4-BE49-F238E27FC236}">
                  <a16:creationId xmlns:a16="http://schemas.microsoft.com/office/drawing/2014/main" id="{37C16447-18F2-7424-2830-08516D42B191}"/>
                </a:ext>
              </a:extLst>
            </p:cNvPr>
            <p:cNvPicPr/>
            <p:nvPr/>
          </p:nvPicPr>
          <p:blipFill>
            <a:blip r:embed="rId18" cstate="print"/>
            <a:stretch>
              <a:fillRect/>
            </a:stretch>
          </p:blipFill>
          <p:spPr>
            <a:xfrm>
              <a:off x="11088623" y="2084832"/>
              <a:ext cx="82296" cy="82295"/>
            </a:xfrm>
            <a:prstGeom prst="rect">
              <a:avLst/>
            </a:prstGeom>
          </p:spPr>
        </p:pic>
        <p:pic>
          <p:nvPicPr>
            <p:cNvPr id="250" name="object 130">
              <a:extLst>
                <a:ext uri="{FF2B5EF4-FFF2-40B4-BE49-F238E27FC236}">
                  <a16:creationId xmlns:a16="http://schemas.microsoft.com/office/drawing/2014/main" id="{36307A32-CBF2-8496-AB37-C0FC8B4748E4}"/>
                </a:ext>
              </a:extLst>
            </p:cNvPr>
            <p:cNvPicPr/>
            <p:nvPr/>
          </p:nvPicPr>
          <p:blipFill>
            <a:blip r:embed="rId19" cstate="print"/>
            <a:stretch>
              <a:fillRect/>
            </a:stretch>
          </p:blipFill>
          <p:spPr>
            <a:xfrm>
              <a:off x="11088623" y="1787652"/>
              <a:ext cx="82296" cy="80772"/>
            </a:xfrm>
            <a:prstGeom prst="rect">
              <a:avLst/>
            </a:prstGeom>
          </p:spPr>
        </p:pic>
        <p:pic>
          <p:nvPicPr>
            <p:cNvPr id="251" name="object 131">
              <a:extLst>
                <a:ext uri="{FF2B5EF4-FFF2-40B4-BE49-F238E27FC236}">
                  <a16:creationId xmlns:a16="http://schemas.microsoft.com/office/drawing/2014/main" id="{1AF9A2C2-FFF1-BEB6-C539-1C6AE1B3E5E7}"/>
                </a:ext>
              </a:extLst>
            </p:cNvPr>
            <p:cNvPicPr/>
            <p:nvPr/>
          </p:nvPicPr>
          <p:blipFill>
            <a:blip r:embed="rId20" cstate="print"/>
            <a:stretch>
              <a:fillRect/>
            </a:stretch>
          </p:blipFill>
          <p:spPr>
            <a:xfrm>
              <a:off x="11010900" y="1202436"/>
              <a:ext cx="82296" cy="82296"/>
            </a:xfrm>
            <a:prstGeom prst="rect">
              <a:avLst/>
            </a:prstGeom>
          </p:spPr>
        </p:pic>
        <p:sp>
          <p:nvSpPr>
            <p:cNvPr id="252" name="object 132">
              <a:extLst>
                <a:ext uri="{FF2B5EF4-FFF2-40B4-BE49-F238E27FC236}">
                  <a16:creationId xmlns:a16="http://schemas.microsoft.com/office/drawing/2014/main" id="{1DD4145F-FEAE-5A50-B2D6-2BB970B033DB}"/>
                </a:ext>
              </a:extLst>
            </p:cNvPr>
            <p:cNvSpPr/>
            <p:nvPr/>
          </p:nvSpPr>
          <p:spPr>
            <a:xfrm>
              <a:off x="11010900" y="1351788"/>
              <a:ext cx="82550" cy="82550"/>
            </a:xfrm>
            <a:custGeom>
              <a:avLst/>
              <a:gdLst/>
              <a:ahLst/>
              <a:cxnLst/>
              <a:rect l="l" t="t" r="r" b="b"/>
              <a:pathLst>
                <a:path w="82550" h="82550">
                  <a:moveTo>
                    <a:pt x="41148" y="0"/>
                  </a:moveTo>
                  <a:lnTo>
                    <a:pt x="25128" y="3232"/>
                  </a:lnTo>
                  <a:lnTo>
                    <a:pt x="12049" y="12049"/>
                  </a:lnTo>
                  <a:lnTo>
                    <a:pt x="3232" y="25128"/>
                  </a:lnTo>
                  <a:lnTo>
                    <a:pt x="0" y="41148"/>
                  </a:lnTo>
                  <a:lnTo>
                    <a:pt x="3232" y="57167"/>
                  </a:lnTo>
                  <a:lnTo>
                    <a:pt x="12049" y="70246"/>
                  </a:lnTo>
                  <a:lnTo>
                    <a:pt x="25128" y="79063"/>
                  </a:lnTo>
                  <a:lnTo>
                    <a:pt x="41148" y="82296"/>
                  </a:lnTo>
                  <a:lnTo>
                    <a:pt x="57167" y="79063"/>
                  </a:lnTo>
                  <a:lnTo>
                    <a:pt x="70246" y="70246"/>
                  </a:lnTo>
                  <a:lnTo>
                    <a:pt x="79063" y="57167"/>
                  </a:lnTo>
                  <a:lnTo>
                    <a:pt x="82296" y="41148"/>
                  </a:lnTo>
                  <a:lnTo>
                    <a:pt x="79063" y="25128"/>
                  </a:lnTo>
                  <a:lnTo>
                    <a:pt x="70246" y="12049"/>
                  </a:lnTo>
                  <a:lnTo>
                    <a:pt x="57167" y="3232"/>
                  </a:lnTo>
                  <a:lnTo>
                    <a:pt x="41148" y="0"/>
                  </a:lnTo>
                  <a:close/>
                </a:path>
              </a:pathLst>
            </a:custGeom>
            <a:solidFill>
              <a:srgbClr val="DA3916"/>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pic>
          <p:nvPicPr>
            <p:cNvPr id="253" name="object 133">
              <a:extLst>
                <a:ext uri="{FF2B5EF4-FFF2-40B4-BE49-F238E27FC236}">
                  <a16:creationId xmlns:a16="http://schemas.microsoft.com/office/drawing/2014/main" id="{72A29CF5-D4D1-176D-EFA6-DCAA652713EA}"/>
                </a:ext>
              </a:extLst>
            </p:cNvPr>
            <p:cNvPicPr/>
            <p:nvPr/>
          </p:nvPicPr>
          <p:blipFill>
            <a:blip r:embed="rId11" cstate="print"/>
            <a:stretch>
              <a:fillRect/>
            </a:stretch>
          </p:blipFill>
          <p:spPr>
            <a:xfrm>
              <a:off x="11010900" y="1589531"/>
              <a:ext cx="82296" cy="82295"/>
            </a:xfrm>
            <a:prstGeom prst="rect">
              <a:avLst/>
            </a:prstGeom>
          </p:spPr>
        </p:pic>
        <p:sp>
          <p:nvSpPr>
            <p:cNvPr id="254" name="object 134">
              <a:extLst>
                <a:ext uri="{FF2B5EF4-FFF2-40B4-BE49-F238E27FC236}">
                  <a16:creationId xmlns:a16="http://schemas.microsoft.com/office/drawing/2014/main" id="{5B8A4EAB-9F18-2DCA-9E22-8394178F4A1E}"/>
                </a:ext>
              </a:extLst>
            </p:cNvPr>
            <p:cNvSpPr/>
            <p:nvPr/>
          </p:nvSpPr>
          <p:spPr>
            <a:xfrm>
              <a:off x="11160252" y="1243583"/>
              <a:ext cx="82550" cy="178435"/>
            </a:xfrm>
            <a:custGeom>
              <a:avLst/>
              <a:gdLst/>
              <a:ahLst/>
              <a:cxnLst/>
              <a:rect l="l" t="t" r="r" b="b"/>
              <a:pathLst>
                <a:path w="82550" h="178434">
                  <a:moveTo>
                    <a:pt x="82296" y="137160"/>
                  </a:moveTo>
                  <a:lnTo>
                    <a:pt x="79057" y="121145"/>
                  </a:lnTo>
                  <a:lnTo>
                    <a:pt x="70243" y="108064"/>
                  </a:lnTo>
                  <a:lnTo>
                    <a:pt x="57162" y="99250"/>
                  </a:lnTo>
                  <a:lnTo>
                    <a:pt x="41148" y="96012"/>
                  </a:lnTo>
                  <a:lnTo>
                    <a:pt x="25120" y="99250"/>
                  </a:lnTo>
                  <a:lnTo>
                    <a:pt x="12039" y="108064"/>
                  </a:lnTo>
                  <a:lnTo>
                    <a:pt x="3225" y="121145"/>
                  </a:lnTo>
                  <a:lnTo>
                    <a:pt x="0" y="137160"/>
                  </a:lnTo>
                  <a:lnTo>
                    <a:pt x="3225" y="153187"/>
                  </a:lnTo>
                  <a:lnTo>
                    <a:pt x="12039" y="166268"/>
                  </a:lnTo>
                  <a:lnTo>
                    <a:pt x="25120" y="175082"/>
                  </a:lnTo>
                  <a:lnTo>
                    <a:pt x="41148" y="178308"/>
                  </a:lnTo>
                  <a:lnTo>
                    <a:pt x="57162" y="175082"/>
                  </a:lnTo>
                  <a:lnTo>
                    <a:pt x="70243" y="166268"/>
                  </a:lnTo>
                  <a:lnTo>
                    <a:pt x="79057" y="153187"/>
                  </a:lnTo>
                  <a:lnTo>
                    <a:pt x="82296" y="137160"/>
                  </a:lnTo>
                  <a:close/>
                </a:path>
                <a:path w="82550" h="178434">
                  <a:moveTo>
                    <a:pt x="82296" y="41148"/>
                  </a:moveTo>
                  <a:lnTo>
                    <a:pt x="79057" y="25133"/>
                  </a:lnTo>
                  <a:lnTo>
                    <a:pt x="70243" y="12052"/>
                  </a:lnTo>
                  <a:lnTo>
                    <a:pt x="57162" y="3238"/>
                  </a:lnTo>
                  <a:lnTo>
                    <a:pt x="41148" y="0"/>
                  </a:lnTo>
                  <a:lnTo>
                    <a:pt x="25120" y="3238"/>
                  </a:lnTo>
                  <a:lnTo>
                    <a:pt x="12039" y="12052"/>
                  </a:lnTo>
                  <a:lnTo>
                    <a:pt x="3225" y="25133"/>
                  </a:lnTo>
                  <a:lnTo>
                    <a:pt x="0" y="41148"/>
                  </a:lnTo>
                  <a:lnTo>
                    <a:pt x="3225" y="57175"/>
                  </a:lnTo>
                  <a:lnTo>
                    <a:pt x="12039" y="70256"/>
                  </a:lnTo>
                  <a:lnTo>
                    <a:pt x="25120" y="79070"/>
                  </a:lnTo>
                  <a:lnTo>
                    <a:pt x="41148" y="82296"/>
                  </a:lnTo>
                  <a:lnTo>
                    <a:pt x="57162" y="79070"/>
                  </a:lnTo>
                  <a:lnTo>
                    <a:pt x="70243" y="70256"/>
                  </a:lnTo>
                  <a:lnTo>
                    <a:pt x="79057" y="57175"/>
                  </a:lnTo>
                  <a:lnTo>
                    <a:pt x="82296" y="41148"/>
                  </a:lnTo>
                  <a:close/>
                </a:path>
              </a:pathLst>
            </a:custGeom>
            <a:solidFill>
              <a:srgbClr val="DA3916"/>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pic>
          <p:nvPicPr>
            <p:cNvPr id="255" name="object 135">
              <a:extLst>
                <a:ext uri="{FF2B5EF4-FFF2-40B4-BE49-F238E27FC236}">
                  <a16:creationId xmlns:a16="http://schemas.microsoft.com/office/drawing/2014/main" id="{21FABA5C-E24A-1079-62E9-2746BF53FD19}"/>
                </a:ext>
              </a:extLst>
            </p:cNvPr>
            <p:cNvPicPr/>
            <p:nvPr/>
          </p:nvPicPr>
          <p:blipFill>
            <a:blip r:embed="rId18" cstate="print"/>
            <a:stretch>
              <a:fillRect/>
            </a:stretch>
          </p:blipFill>
          <p:spPr>
            <a:xfrm>
              <a:off x="11160252" y="1627631"/>
              <a:ext cx="82296" cy="82295"/>
            </a:xfrm>
            <a:prstGeom prst="rect">
              <a:avLst/>
            </a:prstGeom>
          </p:spPr>
        </p:pic>
        <p:pic>
          <p:nvPicPr>
            <p:cNvPr id="256" name="object 136">
              <a:extLst>
                <a:ext uri="{FF2B5EF4-FFF2-40B4-BE49-F238E27FC236}">
                  <a16:creationId xmlns:a16="http://schemas.microsoft.com/office/drawing/2014/main" id="{DC697F61-978B-DC9A-DE70-59206615751A}"/>
                </a:ext>
              </a:extLst>
            </p:cNvPr>
            <p:cNvPicPr/>
            <p:nvPr/>
          </p:nvPicPr>
          <p:blipFill>
            <a:blip r:embed="rId21" cstate="print"/>
            <a:stretch>
              <a:fillRect/>
            </a:stretch>
          </p:blipFill>
          <p:spPr>
            <a:xfrm>
              <a:off x="10311384" y="1530095"/>
              <a:ext cx="82296" cy="82295"/>
            </a:xfrm>
            <a:prstGeom prst="rect">
              <a:avLst/>
            </a:prstGeom>
          </p:spPr>
        </p:pic>
        <p:pic>
          <p:nvPicPr>
            <p:cNvPr id="257" name="object 137">
              <a:extLst>
                <a:ext uri="{FF2B5EF4-FFF2-40B4-BE49-F238E27FC236}">
                  <a16:creationId xmlns:a16="http://schemas.microsoft.com/office/drawing/2014/main" id="{6D42BE29-F99B-A939-8129-B5A5CBB07500}"/>
                </a:ext>
              </a:extLst>
            </p:cNvPr>
            <p:cNvPicPr/>
            <p:nvPr/>
          </p:nvPicPr>
          <p:blipFill>
            <a:blip r:embed="rId7" cstate="print"/>
            <a:stretch>
              <a:fillRect/>
            </a:stretch>
          </p:blipFill>
          <p:spPr>
            <a:xfrm>
              <a:off x="10160508" y="1580388"/>
              <a:ext cx="82296" cy="82296"/>
            </a:xfrm>
            <a:prstGeom prst="rect">
              <a:avLst/>
            </a:prstGeom>
          </p:spPr>
        </p:pic>
        <p:pic>
          <p:nvPicPr>
            <p:cNvPr id="258" name="object 138">
              <a:extLst>
                <a:ext uri="{FF2B5EF4-FFF2-40B4-BE49-F238E27FC236}">
                  <a16:creationId xmlns:a16="http://schemas.microsoft.com/office/drawing/2014/main" id="{1B8DB9BD-6238-90A5-E8BF-4F350EAFC275}"/>
                </a:ext>
              </a:extLst>
            </p:cNvPr>
            <p:cNvPicPr/>
            <p:nvPr/>
          </p:nvPicPr>
          <p:blipFill>
            <a:blip r:embed="rId10" cstate="print"/>
            <a:stretch>
              <a:fillRect/>
            </a:stretch>
          </p:blipFill>
          <p:spPr>
            <a:xfrm>
              <a:off x="10311384" y="1885187"/>
              <a:ext cx="82296" cy="82296"/>
            </a:xfrm>
            <a:prstGeom prst="rect">
              <a:avLst/>
            </a:prstGeom>
          </p:spPr>
        </p:pic>
        <p:pic>
          <p:nvPicPr>
            <p:cNvPr id="259" name="object 139">
              <a:extLst>
                <a:ext uri="{FF2B5EF4-FFF2-40B4-BE49-F238E27FC236}">
                  <a16:creationId xmlns:a16="http://schemas.microsoft.com/office/drawing/2014/main" id="{F354D175-734D-920A-DFF7-126FD483F0BA}"/>
                </a:ext>
              </a:extLst>
            </p:cNvPr>
            <p:cNvPicPr/>
            <p:nvPr/>
          </p:nvPicPr>
          <p:blipFill>
            <a:blip r:embed="rId22" cstate="print"/>
            <a:stretch>
              <a:fillRect/>
            </a:stretch>
          </p:blipFill>
          <p:spPr>
            <a:xfrm>
              <a:off x="10160508" y="1935480"/>
              <a:ext cx="82296" cy="82296"/>
            </a:xfrm>
            <a:prstGeom prst="rect">
              <a:avLst/>
            </a:prstGeom>
          </p:spPr>
        </p:pic>
        <p:pic>
          <p:nvPicPr>
            <p:cNvPr id="260" name="object 140">
              <a:extLst>
                <a:ext uri="{FF2B5EF4-FFF2-40B4-BE49-F238E27FC236}">
                  <a16:creationId xmlns:a16="http://schemas.microsoft.com/office/drawing/2014/main" id="{DEFAC580-C8B3-C863-8A74-23C813309E04}"/>
                </a:ext>
              </a:extLst>
            </p:cNvPr>
            <p:cNvPicPr/>
            <p:nvPr/>
          </p:nvPicPr>
          <p:blipFill>
            <a:blip r:embed="rId10" cstate="print"/>
            <a:stretch>
              <a:fillRect/>
            </a:stretch>
          </p:blipFill>
          <p:spPr>
            <a:xfrm>
              <a:off x="10311384" y="2180844"/>
              <a:ext cx="82296" cy="82295"/>
            </a:xfrm>
            <a:prstGeom prst="rect">
              <a:avLst/>
            </a:prstGeom>
          </p:spPr>
        </p:pic>
        <p:pic>
          <p:nvPicPr>
            <p:cNvPr id="261" name="object 141">
              <a:extLst>
                <a:ext uri="{FF2B5EF4-FFF2-40B4-BE49-F238E27FC236}">
                  <a16:creationId xmlns:a16="http://schemas.microsoft.com/office/drawing/2014/main" id="{31D93E1E-53F3-5D79-EC21-7F41430E043B}"/>
                </a:ext>
              </a:extLst>
            </p:cNvPr>
            <p:cNvPicPr/>
            <p:nvPr/>
          </p:nvPicPr>
          <p:blipFill>
            <a:blip r:embed="rId23" cstate="print"/>
            <a:stretch>
              <a:fillRect/>
            </a:stretch>
          </p:blipFill>
          <p:spPr>
            <a:xfrm>
              <a:off x="10160508" y="2139696"/>
              <a:ext cx="82296" cy="173736"/>
            </a:xfrm>
            <a:prstGeom prst="rect">
              <a:avLst/>
            </a:prstGeom>
          </p:spPr>
        </p:pic>
        <p:pic>
          <p:nvPicPr>
            <p:cNvPr id="262" name="object 142">
              <a:extLst>
                <a:ext uri="{FF2B5EF4-FFF2-40B4-BE49-F238E27FC236}">
                  <a16:creationId xmlns:a16="http://schemas.microsoft.com/office/drawing/2014/main" id="{47FCB671-F2A8-3D2F-5888-FC6EEDCDDECE}"/>
                </a:ext>
              </a:extLst>
            </p:cNvPr>
            <p:cNvPicPr/>
            <p:nvPr/>
          </p:nvPicPr>
          <p:blipFill>
            <a:blip r:embed="rId7" cstate="print"/>
            <a:stretch>
              <a:fillRect/>
            </a:stretch>
          </p:blipFill>
          <p:spPr>
            <a:xfrm>
              <a:off x="10236708" y="2593847"/>
              <a:ext cx="82296" cy="82296"/>
            </a:xfrm>
            <a:prstGeom prst="rect">
              <a:avLst/>
            </a:prstGeom>
          </p:spPr>
        </p:pic>
        <p:pic>
          <p:nvPicPr>
            <p:cNvPr id="263" name="object 143">
              <a:extLst>
                <a:ext uri="{FF2B5EF4-FFF2-40B4-BE49-F238E27FC236}">
                  <a16:creationId xmlns:a16="http://schemas.microsoft.com/office/drawing/2014/main" id="{58644613-A780-BFC4-EA4C-0AC47D525265}"/>
                </a:ext>
              </a:extLst>
            </p:cNvPr>
            <p:cNvPicPr/>
            <p:nvPr/>
          </p:nvPicPr>
          <p:blipFill>
            <a:blip r:embed="rId22" cstate="print"/>
            <a:stretch>
              <a:fillRect/>
            </a:stretch>
          </p:blipFill>
          <p:spPr>
            <a:xfrm>
              <a:off x="10236708" y="2711196"/>
              <a:ext cx="82296" cy="82295"/>
            </a:xfrm>
            <a:prstGeom prst="rect">
              <a:avLst/>
            </a:prstGeom>
          </p:spPr>
        </p:pic>
      </p:grpSp>
      <p:sp>
        <p:nvSpPr>
          <p:cNvPr id="264" name="object 144">
            <a:extLst>
              <a:ext uri="{FF2B5EF4-FFF2-40B4-BE49-F238E27FC236}">
                <a16:creationId xmlns:a16="http://schemas.microsoft.com/office/drawing/2014/main" id="{31F8C723-0165-7461-06CE-E861E51FF2DD}"/>
              </a:ext>
            </a:extLst>
          </p:cNvPr>
          <p:cNvSpPr txBox="1"/>
          <p:nvPr/>
        </p:nvSpPr>
        <p:spPr>
          <a:xfrm>
            <a:off x="2682514" y="2910055"/>
            <a:ext cx="79534" cy="124554"/>
          </a:xfrm>
          <a:prstGeom prst="rect">
            <a:avLst/>
          </a:prstGeom>
        </p:spPr>
        <p:txBody>
          <a:bodyPr vert="horz" wrap="square" lIns="0" tIns="9049" rIns="0" bIns="0" rtlCol="0">
            <a:spAutoFit/>
          </a:bodyPr>
          <a:lstStyle/>
          <a:p>
            <a:pPr marL="9525" marR="0" lvl="0" indent="0" algn="l" defTabSz="685800" rtl="0" eaLnBrk="1" fontAlgn="auto" latinLnBrk="0" hangingPunct="1">
              <a:lnSpc>
                <a:spcPct val="100000"/>
              </a:lnSpc>
              <a:spcBef>
                <a:spcPts val="71"/>
              </a:spcBef>
              <a:spcAft>
                <a:spcPts val="0"/>
              </a:spcAft>
              <a:buClrTx/>
              <a:buSzTx/>
              <a:buFontTx/>
              <a:buNone/>
              <a:tabLst/>
              <a:defRPr/>
            </a:pPr>
            <a:r>
              <a:rPr kumimoji="0" sz="750" b="0" i="0" u="none" strike="noStrike" kern="0" cap="none" spc="-38" normalizeH="0" baseline="0" noProof="0">
                <a:ln>
                  <a:noFill/>
                </a:ln>
                <a:solidFill>
                  <a:srgbClr val="404040"/>
                </a:solidFill>
                <a:effectLst/>
                <a:uLnTx/>
                <a:uFillTx/>
                <a:latin typeface="Verdana"/>
                <a:ea typeface="+mn-ea"/>
                <a:cs typeface="Verdana"/>
              </a:rPr>
              <a:t>0</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265" name="object 145">
            <a:extLst>
              <a:ext uri="{FF2B5EF4-FFF2-40B4-BE49-F238E27FC236}">
                <a16:creationId xmlns:a16="http://schemas.microsoft.com/office/drawing/2014/main" id="{FCAF7700-03DA-527D-84F7-EC9078B8DDA9}"/>
              </a:ext>
            </a:extLst>
          </p:cNvPr>
          <p:cNvSpPr txBox="1"/>
          <p:nvPr/>
        </p:nvSpPr>
        <p:spPr>
          <a:xfrm>
            <a:off x="2622221" y="2614266"/>
            <a:ext cx="140494" cy="124554"/>
          </a:xfrm>
          <a:prstGeom prst="rect">
            <a:avLst/>
          </a:prstGeom>
        </p:spPr>
        <p:txBody>
          <a:bodyPr vert="horz" wrap="square" lIns="0" tIns="9049" rIns="0" bIns="0" rtlCol="0">
            <a:spAutoFit/>
          </a:bodyPr>
          <a:lstStyle/>
          <a:p>
            <a:pPr marL="9525" marR="0" lvl="0" indent="0" algn="l" defTabSz="685800" rtl="0" eaLnBrk="1" fontAlgn="auto" latinLnBrk="0" hangingPunct="1">
              <a:lnSpc>
                <a:spcPct val="100000"/>
              </a:lnSpc>
              <a:spcBef>
                <a:spcPts val="71"/>
              </a:spcBef>
              <a:spcAft>
                <a:spcPts val="0"/>
              </a:spcAft>
              <a:buClrTx/>
              <a:buSzTx/>
              <a:buFontTx/>
              <a:buNone/>
              <a:tabLst/>
              <a:defRPr/>
            </a:pPr>
            <a:r>
              <a:rPr kumimoji="0" sz="750" b="0" i="0" u="none" strike="noStrike" kern="0" cap="none" spc="-19" normalizeH="0" baseline="0" noProof="0">
                <a:ln>
                  <a:noFill/>
                </a:ln>
                <a:solidFill>
                  <a:srgbClr val="404040"/>
                </a:solidFill>
                <a:effectLst/>
                <a:uLnTx/>
                <a:uFillTx/>
                <a:latin typeface="Verdana"/>
                <a:ea typeface="+mn-ea"/>
                <a:cs typeface="Verdana"/>
              </a:rPr>
              <a:t>25</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266" name="object 146">
            <a:extLst>
              <a:ext uri="{FF2B5EF4-FFF2-40B4-BE49-F238E27FC236}">
                <a16:creationId xmlns:a16="http://schemas.microsoft.com/office/drawing/2014/main" id="{E45B0915-253C-9F4E-1C52-5E8B38EAD219}"/>
              </a:ext>
            </a:extLst>
          </p:cNvPr>
          <p:cNvSpPr txBox="1"/>
          <p:nvPr/>
        </p:nvSpPr>
        <p:spPr>
          <a:xfrm>
            <a:off x="2622221" y="2319125"/>
            <a:ext cx="140494" cy="124554"/>
          </a:xfrm>
          <a:prstGeom prst="rect">
            <a:avLst/>
          </a:prstGeom>
        </p:spPr>
        <p:txBody>
          <a:bodyPr vert="horz" wrap="square" lIns="0" tIns="9049" rIns="0" bIns="0" rtlCol="0">
            <a:spAutoFit/>
          </a:bodyPr>
          <a:lstStyle/>
          <a:p>
            <a:pPr marL="9525" marR="0" lvl="0" indent="0" algn="l" defTabSz="685800" rtl="0" eaLnBrk="1" fontAlgn="auto" latinLnBrk="0" hangingPunct="1">
              <a:lnSpc>
                <a:spcPct val="100000"/>
              </a:lnSpc>
              <a:spcBef>
                <a:spcPts val="71"/>
              </a:spcBef>
              <a:spcAft>
                <a:spcPts val="0"/>
              </a:spcAft>
              <a:buClrTx/>
              <a:buSzTx/>
              <a:buFontTx/>
              <a:buNone/>
              <a:tabLst/>
              <a:defRPr/>
            </a:pPr>
            <a:r>
              <a:rPr kumimoji="0" sz="750" b="0" i="0" u="none" strike="noStrike" kern="0" cap="none" spc="-19" normalizeH="0" baseline="0" noProof="0">
                <a:ln>
                  <a:noFill/>
                </a:ln>
                <a:solidFill>
                  <a:srgbClr val="404040"/>
                </a:solidFill>
                <a:effectLst/>
                <a:uLnTx/>
                <a:uFillTx/>
                <a:latin typeface="Verdana"/>
                <a:ea typeface="+mn-ea"/>
                <a:cs typeface="Verdana"/>
              </a:rPr>
              <a:t>50</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267" name="object 147">
            <a:extLst>
              <a:ext uri="{FF2B5EF4-FFF2-40B4-BE49-F238E27FC236}">
                <a16:creationId xmlns:a16="http://schemas.microsoft.com/office/drawing/2014/main" id="{8E05B386-1BF2-4D4D-1632-CBD490C20880}"/>
              </a:ext>
            </a:extLst>
          </p:cNvPr>
          <p:cNvSpPr txBox="1"/>
          <p:nvPr/>
        </p:nvSpPr>
        <p:spPr>
          <a:xfrm>
            <a:off x="2622221" y="2023755"/>
            <a:ext cx="140494" cy="124554"/>
          </a:xfrm>
          <a:prstGeom prst="rect">
            <a:avLst/>
          </a:prstGeom>
        </p:spPr>
        <p:txBody>
          <a:bodyPr vert="horz" wrap="square" lIns="0" tIns="9049" rIns="0" bIns="0" rtlCol="0">
            <a:spAutoFit/>
          </a:bodyPr>
          <a:lstStyle/>
          <a:p>
            <a:pPr marL="9525" marR="0" lvl="0" indent="0" algn="l" defTabSz="685800" rtl="0" eaLnBrk="1" fontAlgn="auto" latinLnBrk="0" hangingPunct="1">
              <a:lnSpc>
                <a:spcPct val="100000"/>
              </a:lnSpc>
              <a:spcBef>
                <a:spcPts val="71"/>
              </a:spcBef>
              <a:spcAft>
                <a:spcPts val="0"/>
              </a:spcAft>
              <a:buClrTx/>
              <a:buSzTx/>
              <a:buFontTx/>
              <a:buNone/>
              <a:tabLst/>
              <a:defRPr/>
            </a:pPr>
            <a:r>
              <a:rPr kumimoji="0" sz="750" b="0" i="0" u="none" strike="noStrike" kern="0" cap="none" spc="-19" normalizeH="0" baseline="0" noProof="0">
                <a:ln>
                  <a:noFill/>
                </a:ln>
                <a:solidFill>
                  <a:srgbClr val="404040"/>
                </a:solidFill>
                <a:effectLst/>
                <a:uLnTx/>
                <a:uFillTx/>
                <a:latin typeface="Verdana"/>
                <a:ea typeface="+mn-ea"/>
                <a:cs typeface="Verdana"/>
              </a:rPr>
              <a:t>75</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268" name="object 148">
            <a:extLst>
              <a:ext uri="{FF2B5EF4-FFF2-40B4-BE49-F238E27FC236}">
                <a16:creationId xmlns:a16="http://schemas.microsoft.com/office/drawing/2014/main" id="{CC81FEC6-9127-2DA8-C0FD-90339B8CF44B}"/>
              </a:ext>
            </a:extLst>
          </p:cNvPr>
          <p:cNvSpPr txBox="1"/>
          <p:nvPr/>
        </p:nvSpPr>
        <p:spPr>
          <a:xfrm>
            <a:off x="2561641" y="1728384"/>
            <a:ext cx="200978" cy="124554"/>
          </a:xfrm>
          <a:prstGeom prst="rect">
            <a:avLst/>
          </a:prstGeom>
        </p:spPr>
        <p:txBody>
          <a:bodyPr vert="horz" wrap="square" lIns="0" tIns="9049" rIns="0" bIns="0" rtlCol="0">
            <a:spAutoFit/>
          </a:bodyPr>
          <a:lstStyle/>
          <a:p>
            <a:pPr marL="9525" marR="0" lvl="0" indent="0" algn="l" defTabSz="685800" rtl="0" eaLnBrk="1" fontAlgn="auto" latinLnBrk="0" hangingPunct="1">
              <a:lnSpc>
                <a:spcPct val="100000"/>
              </a:lnSpc>
              <a:spcBef>
                <a:spcPts val="71"/>
              </a:spcBef>
              <a:spcAft>
                <a:spcPts val="0"/>
              </a:spcAft>
              <a:buClrTx/>
              <a:buSzTx/>
              <a:buFontTx/>
              <a:buNone/>
              <a:tabLst/>
              <a:defRPr/>
            </a:pPr>
            <a:r>
              <a:rPr kumimoji="0" sz="750" b="0" i="0" u="none" strike="noStrike" kern="0" cap="none" spc="-19" normalizeH="0" baseline="0" noProof="0">
                <a:ln>
                  <a:noFill/>
                </a:ln>
                <a:solidFill>
                  <a:srgbClr val="404040"/>
                </a:solidFill>
                <a:effectLst/>
                <a:uLnTx/>
                <a:uFillTx/>
                <a:latin typeface="Verdana"/>
                <a:ea typeface="+mn-ea"/>
                <a:cs typeface="Verdana"/>
              </a:rPr>
              <a:t>100</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269" name="object 39">
            <a:extLst>
              <a:ext uri="{FF2B5EF4-FFF2-40B4-BE49-F238E27FC236}">
                <a16:creationId xmlns:a16="http://schemas.microsoft.com/office/drawing/2014/main" id="{5262F5BD-6130-3D10-4D64-C8EDE059C695}"/>
              </a:ext>
            </a:extLst>
          </p:cNvPr>
          <p:cNvSpPr txBox="1"/>
          <p:nvPr/>
        </p:nvSpPr>
        <p:spPr>
          <a:xfrm>
            <a:off x="2730795" y="1301474"/>
            <a:ext cx="1912514" cy="297806"/>
          </a:xfrm>
          <a:prstGeom prst="rect">
            <a:avLst/>
          </a:prstGeom>
        </p:spPr>
        <p:txBody>
          <a:bodyPr vert="horz" wrap="square" lIns="0" tIns="9049" rIns="0" bIns="0" rtlCol="0">
            <a:spAutoFit/>
          </a:bodyPr>
          <a:lstStyle/>
          <a:p>
            <a:pPr marL="953" marR="0" lvl="0" indent="0" algn="ctr" defTabSz="685800" rtl="0" eaLnBrk="1" fontAlgn="auto" latinLnBrk="0" hangingPunct="1">
              <a:lnSpc>
                <a:spcPct val="100000"/>
              </a:lnSpc>
              <a:spcBef>
                <a:spcPts val="71"/>
              </a:spcBef>
              <a:spcAft>
                <a:spcPts val="0"/>
              </a:spcAft>
              <a:buClrTx/>
              <a:buSzTx/>
              <a:buFontTx/>
              <a:buNone/>
              <a:tabLst/>
              <a:defRPr/>
            </a:pPr>
            <a:r>
              <a:rPr kumimoji="0" lang="de-DE" sz="938" b="1" i="0" u="none" strike="noStrike" kern="0" cap="none" spc="0" normalizeH="0" baseline="0" noProof="0">
                <a:ln>
                  <a:noFill/>
                </a:ln>
                <a:solidFill>
                  <a:srgbClr val="404040"/>
                </a:solidFill>
                <a:effectLst/>
                <a:uLnTx/>
                <a:uFillTx/>
                <a:latin typeface="Verdana"/>
                <a:ea typeface="+mn-ea"/>
                <a:cs typeface="Verdana"/>
              </a:rPr>
              <a:t>12</a:t>
            </a:r>
            <a:r>
              <a:rPr kumimoji="0" sz="938" b="1" i="0" u="none" strike="noStrike" kern="0" cap="none" spc="-23" normalizeH="0" baseline="0" noProof="0">
                <a:ln>
                  <a:noFill/>
                </a:ln>
                <a:solidFill>
                  <a:srgbClr val="404040"/>
                </a:solidFill>
                <a:effectLst/>
                <a:uLnTx/>
                <a:uFillTx/>
                <a:latin typeface="Verdana"/>
                <a:ea typeface="+mn-ea"/>
                <a:cs typeface="Verdana"/>
              </a:rPr>
              <a:t> </a:t>
            </a:r>
            <a:r>
              <a:rPr kumimoji="0" lang="de-DE" sz="938" b="1" i="0" u="none" strike="noStrike" kern="0" cap="none" spc="-15" normalizeH="0" baseline="0" noProof="0">
                <a:ln>
                  <a:noFill/>
                </a:ln>
                <a:solidFill>
                  <a:srgbClr val="404040"/>
                </a:solidFill>
                <a:effectLst/>
                <a:uLnTx/>
                <a:uFillTx/>
                <a:latin typeface="Verdana"/>
                <a:ea typeface="+mn-ea"/>
                <a:cs typeface="Verdana"/>
              </a:rPr>
              <a:t>Stunden nach</a:t>
            </a:r>
            <a:endParaRPr kumimoji="0" sz="938" b="0" i="0" u="none" strike="noStrike" kern="0" cap="none" spc="0" normalizeH="0" baseline="0" noProof="0">
              <a:ln>
                <a:noFill/>
              </a:ln>
              <a:solidFill>
                <a:srgbClr val="404040"/>
              </a:solidFill>
              <a:effectLst/>
              <a:uLnTx/>
              <a:uFillTx/>
              <a:latin typeface="Verdana"/>
              <a:ea typeface="+mn-ea"/>
              <a:cs typeface="Verdana"/>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sz="938" b="1" i="0" u="none" strike="noStrike" kern="0" cap="none" spc="-8" normalizeH="0" baseline="0" noProof="0">
                <a:ln>
                  <a:noFill/>
                </a:ln>
                <a:solidFill>
                  <a:srgbClr val="404040"/>
                </a:solidFill>
                <a:effectLst/>
                <a:uLnTx/>
                <a:uFillTx/>
                <a:latin typeface="Verdana"/>
                <a:ea typeface="+mn-ea"/>
                <a:cs typeface="Verdana"/>
              </a:rPr>
              <a:t>submaximal</a:t>
            </a:r>
            <a:r>
              <a:rPr kumimoji="0" lang="de-DE" sz="938" b="1" i="0" u="none" strike="noStrike" kern="0" cap="none" spc="-8" normalizeH="0" baseline="0" noProof="0">
                <a:ln>
                  <a:noFill/>
                </a:ln>
                <a:solidFill>
                  <a:srgbClr val="404040"/>
                </a:solidFill>
                <a:effectLst/>
                <a:uLnTx/>
                <a:uFillTx/>
                <a:latin typeface="Verdana"/>
                <a:ea typeface="+mn-ea"/>
                <a:cs typeface="Verdana"/>
              </a:rPr>
              <a:t>er</a:t>
            </a:r>
            <a:r>
              <a:rPr kumimoji="0" sz="938" b="1" i="0" u="none" strike="noStrike" kern="0" cap="none" spc="23" normalizeH="0" baseline="0" noProof="0">
                <a:ln>
                  <a:noFill/>
                </a:ln>
                <a:solidFill>
                  <a:srgbClr val="404040"/>
                </a:solidFill>
                <a:effectLst/>
                <a:uLnTx/>
                <a:uFillTx/>
                <a:latin typeface="Verdana"/>
                <a:ea typeface="+mn-ea"/>
                <a:cs typeface="Verdana"/>
              </a:rPr>
              <a:t> </a:t>
            </a:r>
            <a:r>
              <a:rPr kumimoji="0" lang="de-DE" sz="938" b="1" i="0" u="none" strike="noStrike" kern="0" cap="none" spc="-8" normalizeH="0" baseline="0" noProof="0">
                <a:ln>
                  <a:noFill/>
                </a:ln>
                <a:solidFill>
                  <a:srgbClr val="404040"/>
                </a:solidFill>
                <a:effectLst/>
                <a:uLnTx/>
                <a:uFillTx/>
                <a:latin typeface="Verdana"/>
                <a:ea typeface="+mn-ea"/>
                <a:cs typeface="Verdana"/>
              </a:rPr>
              <a:t>Belastung</a:t>
            </a:r>
            <a:endParaRPr kumimoji="0" sz="638" b="0" i="0" u="none" strike="noStrike" kern="0" cap="none" spc="0" normalizeH="0" baseline="30000" noProof="0">
              <a:ln>
                <a:noFill/>
              </a:ln>
              <a:solidFill>
                <a:srgbClr val="404040"/>
              </a:solidFill>
              <a:effectLst/>
              <a:uLnTx/>
              <a:uFillTx/>
              <a:latin typeface="Arial"/>
              <a:ea typeface="+mn-ea"/>
              <a:cs typeface="Arial"/>
            </a:endParaRPr>
          </a:p>
        </p:txBody>
      </p:sp>
      <p:sp>
        <p:nvSpPr>
          <p:cNvPr id="270" name="Textfeld 269">
            <a:extLst>
              <a:ext uri="{FF2B5EF4-FFF2-40B4-BE49-F238E27FC236}">
                <a16:creationId xmlns:a16="http://schemas.microsoft.com/office/drawing/2014/main" id="{1897E4F8-8470-6413-9D9F-D98F15B9CFA1}"/>
              </a:ext>
            </a:extLst>
          </p:cNvPr>
          <p:cNvSpPr txBox="1"/>
          <p:nvPr/>
        </p:nvSpPr>
        <p:spPr>
          <a:xfrm>
            <a:off x="4186728" y="1593468"/>
            <a:ext cx="629725" cy="200055"/>
          </a:xfrm>
          <a:prstGeom prst="rect">
            <a:avLst/>
          </a:prstGeom>
          <a:noFill/>
        </p:spPr>
        <p:txBody>
          <a:bodyPr wrap="square">
            <a:spAutoFit/>
          </a:bodyPr>
          <a:lstStyle/>
          <a:p>
            <a:pPr marL="0" marR="196215" lvl="0" indent="0" algn="ctr" defTabSz="914400" rtl="0" eaLnBrk="1" fontAlgn="auto" latinLnBrk="0" hangingPunct="1">
              <a:lnSpc>
                <a:spcPct val="100000"/>
              </a:lnSpc>
              <a:spcBef>
                <a:spcPts val="440"/>
              </a:spcBef>
              <a:spcAft>
                <a:spcPts val="0"/>
              </a:spcAft>
              <a:buClrTx/>
              <a:buSzTx/>
              <a:buFontTx/>
              <a:buNone/>
              <a:tabLst/>
              <a:defRPr/>
            </a:pPr>
            <a:r>
              <a:rPr kumimoji="0" lang="de-DE" sz="700" b="0" i="0" u="none" strike="noStrike" kern="0" cap="none" spc="0" normalizeH="0" baseline="0" noProof="0">
                <a:ln>
                  <a:noFill/>
                </a:ln>
                <a:solidFill>
                  <a:srgbClr val="404040"/>
                </a:solidFill>
                <a:effectLst/>
                <a:uLnTx/>
                <a:uFillTx/>
                <a:latin typeface="Verdana"/>
                <a:ea typeface="+mn-ea"/>
                <a:cs typeface="Verdana"/>
              </a:rPr>
              <a:t>‡</a:t>
            </a:r>
            <a:r>
              <a:rPr kumimoji="0" lang="de-DE" sz="700" b="0" i="0" u="none" strike="noStrike" kern="0" cap="none" spc="10" normalizeH="0" baseline="0" noProof="0">
                <a:ln>
                  <a:noFill/>
                </a:ln>
                <a:solidFill>
                  <a:srgbClr val="404040"/>
                </a:solidFill>
                <a:effectLst/>
                <a:uLnTx/>
                <a:uFillTx/>
                <a:latin typeface="Verdana"/>
                <a:ea typeface="+mn-ea"/>
                <a:cs typeface="Verdana"/>
              </a:rPr>
              <a:t> </a:t>
            </a:r>
            <a:r>
              <a:rPr kumimoji="0" lang="de-DE" sz="700" b="0" i="0" u="none" strike="noStrike" kern="0" cap="none" spc="-50" normalizeH="0" baseline="0" noProof="0">
                <a:ln>
                  <a:noFill/>
                </a:ln>
                <a:solidFill>
                  <a:srgbClr val="404040"/>
                </a:solidFill>
                <a:effectLst/>
                <a:uLnTx/>
                <a:uFillTx/>
                <a:latin typeface="Verdana"/>
                <a:ea typeface="+mn-ea"/>
                <a:cs typeface="Verdana"/>
              </a:rPr>
              <a:t>§</a:t>
            </a:r>
            <a:endParaRPr kumimoji="0" lang="de-DE" sz="700" b="0" i="0" u="none" strike="noStrike" kern="0" cap="none" spc="0" normalizeH="0" baseline="0" noProof="0">
              <a:ln>
                <a:noFill/>
              </a:ln>
              <a:solidFill>
                <a:srgbClr val="404040"/>
              </a:solidFill>
              <a:effectLst/>
              <a:uLnTx/>
              <a:uFillTx/>
              <a:latin typeface="Verdana"/>
              <a:ea typeface="+mn-ea"/>
              <a:cs typeface="Verdana"/>
            </a:endParaRPr>
          </a:p>
        </p:txBody>
      </p:sp>
      <p:sp>
        <p:nvSpPr>
          <p:cNvPr id="271" name="object 39">
            <a:extLst>
              <a:ext uri="{FF2B5EF4-FFF2-40B4-BE49-F238E27FC236}">
                <a16:creationId xmlns:a16="http://schemas.microsoft.com/office/drawing/2014/main" id="{8527C54B-2B28-E967-94C6-777BC82D6BA1}"/>
              </a:ext>
            </a:extLst>
          </p:cNvPr>
          <p:cNvSpPr txBox="1"/>
          <p:nvPr/>
        </p:nvSpPr>
        <p:spPr>
          <a:xfrm>
            <a:off x="4904183" y="1295838"/>
            <a:ext cx="1842231" cy="297806"/>
          </a:xfrm>
          <a:prstGeom prst="rect">
            <a:avLst/>
          </a:prstGeom>
        </p:spPr>
        <p:txBody>
          <a:bodyPr vert="horz" wrap="square" lIns="0" tIns="9049" rIns="0" bIns="0" rtlCol="0">
            <a:spAutoFit/>
          </a:bodyPr>
          <a:lstStyle/>
          <a:p>
            <a:pPr marL="953" marR="0" lvl="0" indent="0" algn="ctr" defTabSz="685800" rtl="0" eaLnBrk="1" fontAlgn="auto" latinLnBrk="0" hangingPunct="1">
              <a:lnSpc>
                <a:spcPct val="100000"/>
              </a:lnSpc>
              <a:spcBef>
                <a:spcPts val="71"/>
              </a:spcBef>
              <a:spcAft>
                <a:spcPts val="0"/>
              </a:spcAft>
              <a:buClrTx/>
              <a:buSzTx/>
              <a:buFontTx/>
              <a:buNone/>
              <a:tabLst/>
              <a:defRPr/>
            </a:pPr>
            <a:r>
              <a:rPr kumimoji="0" sz="938" b="1" i="0" u="none" strike="noStrike" kern="0" cap="none" spc="0" normalizeH="0" baseline="0" noProof="0">
                <a:ln>
                  <a:noFill/>
                </a:ln>
                <a:solidFill>
                  <a:srgbClr val="404040"/>
                </a:solidFill>
                <a:effectLst/>
                <a:uLnTx/>
                <a:uFillTx/>
                <a:latin typeface="Verdana"/>
                <a:ea typeface="+mn-ea"/>
                <a:cs typeface="Verdana"/>
              </a:rPr>
              <a:t>24</a:t>
            </a:r>
            <a:r>
              <a:rPr kumimoji="0" sz="938" b="1" i="0" u="none" strike="noStrike" kern="0" cap="none" spc="-23" normalizeH="0" baseline="0" noProof="0">
                <a:ln>
                  <a:noFill/>
                </a:ln>
                <a:solidFill>
                  <a:srgbClr val="404040"/>
                </a:solidFill>
                <a:effectLst/>
                <a:uLnTx/>
                <a:uFillTx/>
                <a:latin typeface="Verdana"/>
                <a:ea typeface="+mn-ea"/>
                <a:cs typeface="Verdana"/>
              </a:rPr>
              <a:t> </a:t>
            </a:r>
            <a:r>
              <a:rPr kumimoji="0" lang="de-DE" sz="938" b="1" i="0" u="none" strike="noStrike" kern="0" cap="none" spc="-15" normalizeH="0" baseline="0" noProof="0">
                <a:ln>
                  <a:noFill/>
                </a:ln>
                <a:solidFill>
                  <a:srgbClr val="404040"/>
                </a:solidFill>
                <a:effectLst/>
                <a:uLnTx/>
                <a:uFillTx/>
                <a:latin typeface="Verdana"/>
                <a:ea typeface="+mn-ea"/>
                <a:cs typeface="Verdana"/>
              </a:rPr>
              <a:t>Stunden nach</a:t>
            </a:r>
            <a:endParaRPr kumimoji="0" sz="938" b="0" i="0" u="none" strike="noStrike" kern="0" cap="none" spc="0" normalizeH="0" baseline="0" noProof="0">
              <a:ln>
                <a:noFill/>
              </a:ln>
              <a:solidFill>
                <a:srgbClr val="404040"/>
              </a:solidFill>
              <a:effectLst/>
              <a:uLnTx/>
              <a:uFillTx/>
              <a:latin typeface="Verdana"/>
              <a:ea typeface="+mn-ea"/>
              <a:cs typeface="Verdana"/>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sz="938" b="1" i="0" u="none" strike="noStrike" kern="0" cap="none" spc="-8" normalizeH="0" baseline="0" noProof="0">
                <a:ln>
                  <a:noFill/>
                </a:ln>
                <a:solidFill>
                  <a:srgbClr val="404040"/>
                </a:solidFill>
                <a:effectLst/>
                <a:uLnTx/>
                <a:uFillTx/>
                <a:latin typeface="Verdana"/>
                <a:ea typeface="+mn-ea"/>
                <a:cs typeface="Verdana"/>
              </a:rPr>
              <a:t>submaximal</a:t>
            </a:r>
            <a:r>
              <a:rPr kumimoji="0" lang="de-DE" sz="938" b="1" i="0" u="none" strike="noStrike" kern="0" cap="none" spc="-8" normalizeH="0" baseline="0" noProof="0">
                <a:ln>
                  <a:noFill/>
                </a:ln>
                <a:solidFill>
                  <a:srgbClr val="404040"/>
                </a:solidFill>
                <a:effectLst/>
                <a:uLnTx/>
                <a:uFillTx/>
                <a:latin typeface="Verdana"/>
                <a:ea typeface="+mn-ea"/>
                <a:cs typeface="Verdana"/>
              </a:rPr>
              <a:t>er</a:t>
            </a:r>
            <a:r>
              <a:rPr kumimoji="0" sz="938" b="1" i="0" u="none" strike="noStrike" kern="0" cap="none" spc="23" normalizeH="0" baseline="0" noProof="0">
                <a:ln>
                  <a:noFill/>
                </a:ln>
                <a:solidFill>
                  <a:srgbClr val="404040"/>
                </a:solidFill>
                <a:effectLst/>
                <a:uLnTx/>
                <a:uFillTx/>
                <a:latin typeface="Verdana"/>
                <a:ea typeface="+mn-ea"/>
                <a:cs typeface="Verdana"/>
              </a:rPr>
              <a:t> </a:t>
            </a:r>
            <a:r>
              <a:rPr kumimoji="0" lang="de-DE" sz="938" b="1" i="0" u="none" strike="noStrike" kern="0" cap="none" spc="-8" normalizeH="0" baseline="0" noProof="0">
                <a:ln>
                  <a:noFill/>
                </a:ln>
                <a:solidFill>
                  <a:srgbClr val="404040"/>
                </a:solidFill>
                <a:effectLst/>
                <a:uLnTx/>
                <a:uFillTx/>
                <a:latin typeface="Verdana"/>
                <a:ea typeface="+mn-ea"/>
                <a:cs typeface="Verdana"/>
              </a:rPr>
              <a:t>Belastung</a:t>
            </a:r>
            <a:endParaRPr kumimoji="0" sz="638" b="0" i="0" u="none" strike="noStrike" kern="0" cap="none" spc="0" normalizeH="0" baseline="30000" noProof="0">
              <a:ln>
                <a:noFill/>
              </a:ln>
              <a:solidFill>
                <a:srgbClr val="404040"/>
              </a:solidFill>
              <a:effectLst/>
              <a:uLnTx/>
              <a:uFillTx/>
              <a:latin typeface="Arial"/>
              <a:ea typeface="+mn-ea"/>
              <a:cs typeface="Arial"/>
            </a:endParaRPr>
          </a:p>
        </p:txBody>
      </p:sp>
      <p:grpSp>
        <p:nvGrpSpPr>
          <p:cNvPr id="272" name="object 40">
            <a:extLst>
              <a:ext uri="{FF2B5EF4-FFF2-40B4-BE49-F238E27FC236}">
                <a16:creationId xmlns:a16="http://schemas.microsoft.com/office/drawing/2014/main" id="{E00C8208-717C-4768-6F94-646EA60D0630}"/>
              </a:ext>
            </a:extLst>
          </p:cNvPr>
          <p:cNvGrpSpPr/>
          <p:nvPr/>
        </p:nvGrpSpPr>
        <p:grpSpPr>
          <a:xfrm>
            <a:off x="4956618" y="1766866"/>
            <a:ext cx="1764983" cy="992505"/>
            <a:chOff x="5564123" y="3918203"/>
            <a:chExt cx="2353310" cy="1323340"/>
          </a:xfrm>
        </p:grpSpPr>
        <p:sp>
          <p:nvSpPr>
            <p:cNvPr id="273" name="object 41">
              <a:extLst>
                <a:ext uri="{FF2B5EF4-FFF2-40B4-BE49-F238E27FC236}">
                  <a16:creationId xmlns:a16="http://schemas.microsoft.com/office/drawing/2014/main" id="{023AC98C-CCFD-0460-3056-9030ACADFB5A}"/>
                </a:ext>
              </a:extLst>
            </p:cNvPr>
            <p:cNvSpPr/>
            <p:nvPr/>
          </p:nvSpPr>
          <p:spPr>
            <a:xfrm>
              <a:off x="5564123" y="3956303"/>
              <a:ext cx="2353310" cy="1181100"/>
            </a:xfrm>
            <a:custGeom>
              <a:avLst/>
              <a:gdLst/>
              <a:ahLst/>
              <a:cxnLst/>
              <a:rect l="l" t="t" r="r" b="b"/>
              <a:pathLst>
                <a:path w="2353309" h="1181100">
                  <a:moveTo>
                    <a:pt x="0" y="1181100"/>
                  </a:moveTo>
                  <a:lnTo>
                    <a:pt x="2353055" y="1181100"/>
                  </a:lnTo>
                </a:path>
                <a:path w="2353309" h="1181100">
                  <a:moveTo>
                    <a:pt x="0" y="787908"/>
                  </a:moveTo>
                  <a:lnTo>
                    <a:pt x="2353055" y="787908"/>
                  </a:lnTo>
                </a:path>
                <a:path w="2353309" h="1181100">
                  <a:moveTo>
                    <a:pt x="0" y="394716"/>
                  </a:moveTo>
                  <a:lnTo>
                    <a:pt x="2353055" y="394716"/>
                  </a:lnTo>
                </a:path>
                <a:path w="2353309" h="1181100">
                  <a:moveTo>
                    <a:pt x="0" y="0"/>
                  </a:moveTo>
                  <a:lnTo>
                    <a:pt x="2353055" y="0"/>
                  </a:lnTo>
                </a:path>
              </a:pathLst>
            </a:custGeom>
            <a:ln w="9525">
              <a:solidFill>
                <a:srgbClr val="D9D9D9"/>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sp>
          <p:nvSpPr>
            <p:cNvPr id="274" name="object 42">
              <a:extLst>
                <a:ext uri="{FF2B5EF4-FFF2-40B4-BE49-F238E27FC236}">
                  <a16:creationId xmlns:a16="http://schemas.microsoft.com/office/drawing/2014/main" id="{58F19E65-45F4-B9EC-8779-79FF11B9AD03}"/>
                </a:ext>
              </a:extLst>
            </p:cNvPr>
            <p:cNvSpPr/>
            <p:nvPr/>
          </p:nvSpPr>
          <p:spPr>
            <a:xfrm>
              <a:off x="5692139" y="4020311"/>
              <a:ext cx="2138680" cy="1089025"/>
            </a:xfrm>
            <a:custGeom>
              <a:avLst/>
              <a:gdLst/>
              <a:ahLst/>
              <a:cxnLst/>
              <a:rect l="l" t="t" r="r" b="b"/>
              <a:pathLst>
                <a:path w="2138679" h="1089025">
                  <a:moveTo>
                    <a:pt x="88392" y="361188"/>
                  </a:moveTo>
                  <a:lnTo>
                    <a:pt x="353822" y="361188"/>
                  </a:lnTo>
                </a:path>
                <a:path w="2138679" h="1089025">
                  <a:moveTo>
                    <a:pt x="88392" y="1057656"/>
                  </a:moveTo>
                  <a:lnTo>
                    <a:pt x="353822" y="1057656"/>
                  </a:lnTo>
                </a:path>
                <a:path w="2138679" h="1089025">
                  <a:moveTo>
                    <a:pt x="220980" y="353568"/>
                  </a:moveTo>
                  <a:lnTo>
                    <a:pt x="220980" y="1060323"/>
                  </a:lnTo>
                </a:path>
                <a:path w="2138679" h="1089025">
                  <a:moveTo>
                    <a:pt x="0" y="704088"/>
                  </a:moveTo>
                  <a:lnTo>
                    <a:pt x="448310" y="704088"/>
                  </a:lnTo>
                </a:path>
                <a:path w="2138679" h="1089025">
                  <a:moveTo>
                    <a:pt x="934212" y="298704"/>
                  </a:moveTo>
                  <a:lnTo>
                    <a:pt x="1199641" y="298704"/>
                  </a:lnTo>
                </a:path>
                <a:path w="2138679" h="1089025">
                  <a:moveTo>
                    <a:pt x="934212" y="1086612"/>
                  </a:moveTo>
                  <a:lnTo>
                    <a:pt x="1199641" y="1086612"/>
                  </a:lnTo>
                </a:path>
                <a:path w="2138679" h="1089025">
                  <a:moveTo>
                    <a:pt x="1066800" y="294131"/>
                  </a:moveTo>
                  <a:lnTo>
                    <a:pt x="1066800" y="1089025"/>
                  </a:lnTo>
                </a:path>
                <a:path w="2138679" h="1089025">
                  <a:moveTo>
                    <a:pt x="844295" y="691895"/>
                  </a:moveTo>
                  <a:lnTo>
                    <a:pt x="1292606" y="691895"/>
                  </a:lnTo>
                </a:path>
                <a:path w="2138679" h="1089025">
                  <a:moveTo>
                    <a:pt x="1778508" y="3048"/>
                  </a:moveTo>
                  <a:lnTo>
                    <a:pt x="2043938" y="3048"/>
                  </a:lnTo>
                </a:path>
                <a:path w="2138679" h="1089025">
                  <a:moveTo>
                    <a:pt x="1778508" y="623315"/>
                  </a:moveTo>
                  <a:lnTo>
                    <a:pt x="2043938" y="623315"/>
                  </a:lnTo>
                </a:path>
                <a:path w="2138679" h="1089025">
                  <a:moveTo>
                    <a:pt x="1911095" y="0"/>
                  </a:moveTo>
                  <a:lnTo>
                    <a:pt x="1911095" y="624967"/>
                  </a:lnTo>
                </a:path>
                <a:path w="2138679" h="1089025">
                  <a:moveTo>
                    <a:pt x="1690115" y="310895"/>
                  </a:moveTo>
                  <a:lnTo>
                    <a:pt x="2138426" y="310895"/>
                  </a:lnTo>
                </a:path>
              </a:pathLst>
            </a:custGeom>
            <a:ln w="12700">
              <a:solidFill>
                <a:srgbClr val="404040"/>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sp>
          <p:nvSpPr>
            <p:cNvPr id="275" name="object 43">
              <a:extLst>
                <a:ext uri="{FF2B5EF4-FFF2-40B4-BE49-F238E27FC236}">
                  <a16:creationId xmlns:a16="http://schemas.microsoft.com/office/drawing/2014/main" id="{936C98B2-D705-86AD-2874-DD6FCD589E0E}"/>
                </a:ext>
              </a:extLst>
            </p:cNvPr>
            <p:cNvSpPr/>
            <p:nvPr/>
          </p:nvSpPr>
          <p:spPr>
            <a:xfrm>
              <a:off x="5873495" y="4355591"/>
              <a:ext cx="82550" cy="81280"/>
            </a:xfrm>
            <a:custGeom>
              <a:avLst/>
              <a:gdLst/>
              <a:ahLst/>
              <a:cxnLst/>
              <a:rect l="l" t="t" r="r" b="b"/>
              <a:pathLst>
                <a:path w="82550" h="81279">
                  <a:moveTo>
                    <a:pt x="41148" y="0"/>
                  </a:moveTo>
                  <a:lnTo>
                    <a:pt x="25128" y="3167"/>
                  </a:lnTo>
                  <a:lnTo>
                    <a:pt x="12049" y="11810"/>
                  </a:lnTo>
                  <a:lnTo>
                    <a:pt x="3232" y="24645"/>
                  </a:lnTo>
                  <a:lnTo>
                    <a:pt x="0" y="40385"/>
                  </a:lnTo>
                  <a:lnTo>
                    <a:pt x="3232" y="56126"/>
                  </a:lnTo>
                  <a:lnTo>
                    <a:pt x="12049" y="68960"/>
                  </a:lnTo>
                  <a:lnTo>
                    <a:pt x="25128" y="77604"/>
                  </a:lnTo>
                  <a:lnTo>
                    <a:pt x="41148" y="80771"/>
                  </a:lnTo>
                  <a:lnTo>
                    <a:pt x="57167" y="77604"/>
                  </a:lnTo>
                  <a:lnTo>
                    <a:pt x="70246" y="68960"/>
                  </a:lnTo>
                  <a:lnTo>
                    <a:pt x="79063" y="56126"/>
                  </a:lnTo>
                  <a:lnTo>
                    <a:pt x="82295" y="40385"/>
                  </a:lnTo>
                  <a:lnTo>
                    <a:pt x="79063" y="24645"/>
                  </a:lnTo>
                  <a:lnTo>
                    <a:pt x="70246" y="11810"/>
                  </a:lnTo>
                  <a:lnTo>
                    <a:pt x="57167" y="3167"/>
                  </a:lnTo>
                  <a:lnTo>
                    <a:pt x="41148" y="0"/>
                  </a:lnTo>
                  <a:close/>
                </a:path>
              </a:pathLst>
            </a:custGeom>
            <a:solidFill>
              <a:srgbClr val="7900E6"/>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pic>
          <p:nvPicPr>
            <p:cNvPr id="276" name="object 44">
              <a:extLst>
                <a:ext uri="{FF2B5EF4-FFF2-40B4-BE49-F238E27FC236}">
                  <a16:creationId xmlns:a16="http://schemas.microsoft.com/office/drawing/2014/main" id="{54EECB47-1D6C-D4C9-6F34-0E23F8A1AA8C}"/>
                </a:ext>
              </a:extLst>
            </p:cNvPr>
            <p:cNvPicPr/>
            <p:nvPr/>
          </p:nvPicPr>
          <p:blipFill>
            <a:blip r:embed="rId13" cstate="print"/>
            <a:stretch>
              <a:fillRect/>
            </a:stretch>
          </p:blipFill>
          <p:spPr>
            <a:xfrm>
              <a:off x="5951219" y="4241291"/>
              <a:ext cx="82295" cy="82295"/>
            </a:xfrm>
            <a:prstGeom prst="rect">
              <a:avLst/>
            </a:prstGeom>
          </p:spPr>
        </p:pic>
        <p:sp>
          <p:nvSpPr>
            <p:cNvPr id="277" name="object 45">
              <a:extLst>
                <a:ext uri="{FF2B5EF4-FFF2-40B4-BE49-F238E27FC236}">
                  <a16:creationId xmlns:a16="http://schemas.microsoft.com/office/drawing/2014/main" id="{E157095A-D493-E42B-C5D5-807569A3EE6D}"/>
                </a:ext>
              </a:extLst>
            </p:cNvPr>
            <p:cNvSpPr/>
            <p:nvPr/>
          </p:nvSpPr>
          <p:spPr>
            <a:xfrm>
              <a:off x="5798820" y="4285487"/>
              <a:ext cx="234950" cy="541020"/>
            </a:xfrm>
            <a:custGeom>
              <a:avLst/>
              <a:gdLst/>
              <a:ahLst/>
              <a:cxnLst/>
              <a:rect l="l" t="t" r="r" b="b"/>
              <a:pathLst>
                <a:path w="234950" h="541020">
                  <a:moveTo>
                    <a:pt x="82296" y="500634"/>
                  </a:moveTo>
                  <a:lnTo>
                    <a:pt x="79057" y="484898"/>
                  </a:lnTo>
                  <a:lnTo>
                    <a:pt x="70243" y="472059"/>
                  </a:lnTo>
                  <a:lnTo>
                    <a:pt x="57162" y="463423"/>
                  </a:lnTo>
                  <a:lnTo>
                    <a:pt x="41148" y="460248"/>
                  </a:lnTo>
                  <a:lnTo>
                    <a:pt x="25120" y="463423"/>
                  </a:lnTo>
                  <a:lnTo>
                    <a:pt x="12039" y="472059"/>
                  </a:lnTo>
                  <a:lnTo>
                    <a:pt x="3225" y="484898"/>
                  </a:lnTo>
                  <a:lnTo>
                    <a:pt x="0" y="500634"/>
                  </a:lnTo>
                  <a:lnTo>
                    <a:pt x="3225" y="516382"/>
                  </a:lnTo>
                  <a:lnTo>
                    <a:pt x="12039" y="529209"/>
                  </a:lnTo>
                  <a:lnTo>
                    <a:pt x="25120" y="537857"/>
                  </a:lnTo>
                  <a:lnTo>
                    <a:pt x="41148" y="541020"/>
                  </a:lnTo>
                  <a:lnTo>
                    <a:pt x="57162" y="537857"/>
                  </a:lnTo>
                  <a:lnTo>
                    <a:pt x="70243" y="529209"/>
                  </a:lnTo>
                  <a:lnTo>
                    <a:pt x="79057" y="516382"/>
                  </a:lnTo>
                  <a:lnTo>
                    <a:pt x="82296" y="500634"/>
                  </a:lnTo>
                  <a:close/>
                </a:path>
                <a:path w="234950" h="541020">
                  <a:moveTo>
                    <a:pt x="82296" y="41148"/>
                  </a:moveTo>
                  <a:lnTo>
                    <a:pt x="79057" y="25133"/>
                  </a:lnTo>
                  <a:lnTo>
                    <a:pt x="70243" y="12052"/>
                  </a:lnTo>
                  <a:lnTo>
                    <a:pt x="57162" y="3238"/>
                  </a:lnTo>
                  <a:lnTo>
                    <a:pt x="41148" y="0"/>
                  </a:lnTo>
                  <a:lnTo>
                    <a:pt x="25120" y="3238"/>
                  </a:lnTo>
                  <a:lnTo>
                    <a:pt x="12039" y="12052"/>
                  </a:lnTo>
                  <a:lnTo>
                    <a:pt x="3225" y="25133"/>
                  </a:lnTo>
                  <a:lnTo>
                    <a:pt x="0" y="41148"/>
                  </a:lnTo>
                  <a:lnTo>
                    <a:pt x="3225" y="57175"/>
                  </a:lnTo>
                  <a:lnTo>
                    <a:pt x="12039" y="70256"/>
                  </a:lnTo>
                  <a:lnTo>
                    <a:pt x="25120" y="79070"/>
                  </a:lnTo>
                  <a:lnTo>
                    <a:pt x="41148" y="82296"/>
                  </a:lnTo>
                  <a:lnTo>
                    <a:pt x="57162" y="79070"/>
                  </a:lnTo>
                  <a:lnTo>
                    <a:pt x="70243" y="70256"/>
                  </a:lnTo>
                  <a:lnTo>
                    <a:pt x="79057" y="57175"/>
                  </a:lnTo>
                  <a:lnTo>
                    <a:pt x="82296" y="41148"/>
                  </a:lnTo>
                  <a:close/>
                </a:path>
                <a:path w="234950" h="541020">
                  <a:moveTo>
                    <a:pt x="156972" y="197358"/>
                  </a:moveTo>
                  <a:lnTo>
                    <a:pt x="153733" y="181622"/>
                  </a:lnTo>
                  <a:lnTo>
                    <a:pt x="144919" y="168783"/>
                  </a:lnTo>
                  <a:lnTo>
                    <a:pt x="131838" y="160147"/>
                  </a:lnTo>
                  <a:lnTo>
                    <a:pt x="115824" y="156972"/>
                  </a:lnTo>
                  <a:lnTo>
                    <a:pt x="99796" y="160147"/>
                  </a:lnTo>
                  <a:lnTo>
                    <a:pt x="86715" y="168783"/>
                  </a:lnTo>
                  <a:lnTo>
                    <a:pt x="77901" y="181622"/>
                  </a:lnTo>
                  <a:lnTo>
                    <a:pt x="74676" y="197358"/>
                  </a:lnTo>
                  <a:lnTo>
                    <a:pt x="77901" y="213106"/>
                  </a:lnTo>
                  <a:lnTo>
                    <a:pt x="86715" y="225945"/>
                  </a:lnTo>
                  <a:lnTo>
                    <a:pt x="99796" y="234581"/>
                  </a:lnTo>
                  <a:lnTo>
                    <a:pt x="115824" y="237744"/>
                  </a:lnTo>
                  <a:lnTo>
                    <a:pt x="131838" y="234581"/>
                  </a:lnTo>
                  <a:lnTo>
                    <a:pt x="144919" y="225933"/>
                  </a:lnTo>
                  <a:lnTo>
                    <a:pt x="153733" y="213106"/>
                  </a:lnTo>
                  <a:lnTo>
                    <a:pt x="156972" y="197358"/>
                  </a:lnTo>
                  <a:close/>
                </a:path>
                <a:path w="234950" h="541020">
                  <a:moveTo>
                    <a:pt x="234696" y="484632"/>
                  </a:moveTo>
                  <a:lnTo>
                    <a:pt x="231457" y="468617"/>
                  </a:lnTo>
                  <a:lnTo>
                    <a:pt x="222643" y="455536"/>
                  </a:lnTo>
                  <a:lnTo>
                    <a:pt x="209562" y="446722"/>
                  </a:lnTo>
                  <a:lnTo>
                    <a:pt x="193548" y="443484"/>
                  </a:lnTo>
                  <a:lnTo>
                    <a:pt x="177520" y="446722"/>
                  </a:lnTo>
                  <a:lnTo>
                    <a:pt x="164439" y="455536"/>
                  </a:lnTo>
                  <a:lnTo>
                    <a:pt x="155625" y="468617"/>
                  </a:lnTo>
                  <a:lnTo>
                    <a:pt x="152400" y="484632"/>
                  </a:lnTo>
                  <a:lnTo>
                    <a:pt x="155625" y="500659"/>
                  </a:lnTo>
                  <a:lnTo>
                    <a:pt x="164439" y="513740"/>
                  </a:lnTo>
                  <a:lnTo>
                    <a:pt x="177520" y="522554"/>
                  </a:lnTo>
                  <a:lnTo>
                    <a:pt x="193548" y="525780"/>
                  </a:lnTo>
                  <a:lnTo>
                    <a:pt x="209562" y="522554"/>
                  </a:lnTo>
                  <a:lnTo>
                    <a:pt x="222643" y="513740"/>
                  </a:lnTo>
                  <a:lnTo>
                    <a:pt x="231457" y="500659"/>
                  </a:lnTo>
                  <a:lnTo>
                    <a:pt x="234696" y="484632"/>
                  </a:lnTo>
                  <a:close/>
                </a:path>
              </a:pathLst>
            </a:custGeom>
            <a:solidFill>
              <a:srgbClr val="7900E6"/>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pic>
          <p:nvPicPr>
            <p:cNvPr id="278" name="object 46">
              <a:extLst>
                <a:ext uri="{FF2B5EF4-FFF2-40B4-BE49-F238E27FC236}">
                  <a16:creationId xmlns:a16="http://schemas.microsoft.com/office/drawing/2014/main" id="{2EB2D8B7-B3F8-41BF-9FD7-EE8AFBCC583F}"/>
                </a:ext>
              </a:extLst>
            </p:cNvPr>
            <p:cNvPicPr/>
            <p:nvPr/>
          </p:nvPicPr>
          <p:blipFill>
            <a:blip r:embed="rId5" cstate="print"/>
            <a:stretch>
              <a:fillRect/>
            </a:stretch>
          </p:blipFill>
          <p:spPr>
            <a:xfrm>
              <a:off x="5873495" y="4565903"/>
              <a:ext cx="82295" cy="82295"/>
            </a:xfrm>
            <a:prstGeom prst="rect">
              <a:avLst/>
            </a:prstGeom>
          </p:spPr>
        </p:pic>
        <p:pic>
          <p:nvPicPr>
            <p:cNvPr id="279" name="object 47">
              <a:extLst>
                <a:ext uri="{FF2B5EF4-FFF2-40B4-BE49-F238E27FC236}">
                  <a16:creationId xmlns:a16="http://schemas.microsoft.com/office/drawing/2014/main" id="{E1BA4F34-13B1-C584-5FA9-C4A372AE5EB1}"/>
                </a:ext>
              </a:extLst>
            </p:cNvPr>
            <p:cNvPicPr/>
            <p:nvPr/>
          </p:nvPicPr>
          <p:blipFill>
            <a:blip r:embed="rId14" cstate="print"/>
            <a:stretch>
              <a:fillRect/>
            </a:stretch>
          </p:blipFill>
          <p:spPr>
            <a:xfrm>
              <a:off x="5873495" y="4920995"/>
              <a:ext cx="82295" cy="82296"/>
            </a:xfrm>
            <a:prstGeom prst="rect">
              <a:avLst/>
            </a:prstGeom>
          </p:spPr>
        </p:pic>
        <p:sp>
          <p:nvSpPr>
            <p:cNvPr id="280" name="object 48">
              <a:extLst>
                <a:ext uri="{FF2B5EF4-FFF2-40B4-BE49-F238E27FC236}">
                  <a16:creationId xmlns:a16="http://schemas.microsoft.com/office/drawing/2014/main" id="{EBAC7BA3-38CE-873C-0277-5C71A2E4E676}"/>
                </a:ext>
              </a:extLst>
            </p:cNvPr>
            <p:cNvSpPr/>
            <p:nvPr/>
          </p:nvSpPr>
          <p:spPr>
            <a:xfrm>
              <a:off x="5873495" y="4817363"/>
              <a:ext cx="82550" cy="82550"/>
            </a:xfrm>
            <a:custGeom>
              <a:avLst/>
              <a:gdLst/>
              <a:ahLst/>
              <a:cxnLst/>
              <a:rect l="l" t="t" r="r" b="b"/>
              <a:pathLst>
                <a:path w="82550" h="82550">
                  <a:moveTo>
                    <a:pt x="41148" y="0"/>
                  </a:moveTo>
                  <a:lnTo>
                    <a:pt x="25128" y="3232"/>
                  </a:lnTo>
                  <a:lnTo>
                    <a:pt x="12049" y="12049"/>
                  </a:lnTo>
                  <a:lnTo>
                    <a:pt x="3232" y="25128"/>
                  </a:lnTo>
                  <a:lnTo>
                    <a:pt x="0" y="41148"/>
                  </a:lnTo>
                  <a:lnTo>
                    <a:pt x="3232" y="57167"/>
                  </a:lnTo>
                  <a:lnTo>
                    <a:pt x="12049" y="70246"/>
                  </a:lnTo>
                  <a:lnTo>
                    <a:pt x="25128" y="79063"/>
                  </a:lnTo>
                  <a:lnTo>
                    <a:pt x="41148" y="82296"/>
                  </a:lnTo>
                  <a:lnTo>
                    <a:pt x="57167" y="79063"/>
                  </a:lnTo>
                  <a:lnTo>
                    <a:pt x="70246" y="70246"/>
                  </a:lnTo>
                  <a:lnTo>
                    <a:pt x="79063" y="57167"/>
                  </a:lnTo>
                  <a:lnTo>
                    <a:pt x="82295" y="41148"/>
                  </a:lnTo>
                  <a:lnTo>
                    <a:pt x="79063" y="25128"/>
                  </a:lnTo>
                  <a:lnTo>
                    <a:pt x="70246" y="12049"/>
                  </a:lnTo>
                  <a:lnTo>
                    <a:pt x="57167" y="3232"/>
                  </a:lnTo>
                  <a:lnTo>
                    <a:pt x="41148" y="0"/>
                  </a:lnTo>
                  <a:close/>
                </a:path>
              </a:pathLst>
            </a:custGeom>
            <a:solidFill>
              <a:srgbClr val="7900E6"/>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pic>
          <p:nvPicPr>
            <p:cNvPr id="281" name="object 49">
              <a:extLst>
                <a:ext uri="{FF2B5EF4-FFF2-40B4-BE49-F238E27FC236}">
                  <a16:creationId xmlns:a16="http://schemas.microsoft.com/office/drawing/2014/main" id="{4BB7884C-4B0E-D728-BB6A-E5BD17F3D37C}"/>
                </a:ext>
              </a:extLst>
            </p:cNvPr>
            <p:cNvPicPr/>
            <p:nvPr/>
          </p:nvPicPr>
          <p:blipFill>
            <a:blip r:embed="rId10" cstate="print"/>
            <a:stretch>
              <a:fillRect/>
            </a:stretch>
          </p:blipFill>
          <p:spPr>
            <a:xfrm>
              <a:off x="6720839" y="4879847"/>
              <a:ext cx="82295" cy="82295"/>
            </a:xfrm>
            <a:prstGeom prst="rect">
              <a:avLst/>
            </a:prstGeom>
          </p:spPr>
        </p:pic>
        <p:pic>
          <p:nvPicPr>
            <p:cNvPr id="282" name="object 50">
              <a:extLst>
                <a:ext uri="{FF2B5EF4-FFF2-40B4-BE49-F238E27FC236}">
                  <a16:creationId xmlns:a16="http://schemas.microsoft.com/office/drawing/2014/main" id="{76922E0D-5909-2106-3A37-D07B126C3FC8}"/>
                </a:ext>
              </a:extLst>
            </p:cNvPr>
            <p:cNvPicPr/>
            <p:nvPr/>
          </p:nvPicPr>
          <p:blipFill>
            <a:blip r:embed="rId10" cstate="print"/>
            <a:stretch>
              <a:fillRect/>
            </a:stretch>
          </p:blipFill>
          <p:spPr>
            <a:xfrm>
              <a:off x="6797039" y="5158739"/>
              <a:ext cx="82295" cy="82296"/>
            </a:xfrm>
            <a:prstGeom prst="rect">
              <a:avLst/>
            </a:prstGeom>
          </p:spPr>
        </p:pic>
        <p:pic>
          <p:nvPicPr>
            <p:cNvPr id="283" name="object 51">
              <a:extLst>
                <a:ext uri="{FF2B5EF4-FFF2-40B4-BE49-F238E27FC236}">
                  <a16:creationId xmlns:a16="http://schemas.microsoft.com/office/drawing/2014/main" id="{50384CF5-147A-B7D1-9C87-757D3674340D}"/>
                </a:ext>
              </a:extLst>
            </p:cNvPr>
            <p:cNvPicPr/>
            <p:nvPr/>
          </p:nvPicPr>
          <p:blipFill>
            <a:blip r:embed="rId24" cstate="print"/>
            <a:stretch>
              <a:fillRect/>
            </a:stretch>
          </p:blipFill>
          <p:spPr>
            <a:xfrm>
              <a:off x="6720839" y="4530851"/>
              <a:ext cx="82295" cy="155448"/>
            </a:xfrm>
            <a:prstGeom prst="rect">
              <a:avLst/>
            </a:prstGeom>
          </p:spPr>
        </p:pic>
        <p:pic>
          <p:nvPicPr>
            <p:cNvPr id="284" name="object 52">
              <a:extLst>
                <a:ext uri="{FF2B5EF4-FFF2-40B4-BE49-F238E27FC236}">
                  <a16:creationId xmlns:a16="http://schemas.microsoft.com/office/drawing/2014/main" id="{7137AE4B-2C1D-8ABA-01F4-6546A8D3486F}"/>
                </a:ext>
              </a:extLst>
            </p:cNvPr>
            <p:cNvPicPr/>
            <p:nvPr/>
          </p:nvPicPr>
          <p:blipFill>
            <a:blip r:embed="rId25" cstate="print"/>
            <a:stretch>
              <a:fillRect/>
            </a:stretch>
          </p:blipFill>
          <p:spPr>
            <a:xfrm>
              <a:off x="6640067" y="4099559"/>
              <a:ext cx="82296" cy="80771"/>
            </a:xfrm>
            <a:prstGeom prst="rect">
              <a:avLst/>
            </a:prstGeom>
          </p:spPr>
        </p:pic>
        <p:pic>
          <p:nvPicPr>
            <p:cNvPr id="285" name="object 53">
              <a:extLst>
                <a:ext uri="{FF2B5EF4-FFF2-40B4-BE49-F238E27FC236}">
                  <a16:creationId xmlns:a16="http://schemas.microsoft.com/office/drawing/2014/main" id="{790EBE67-2BC0-A777-AB8D-619D12E1ED65}"/>
                </a:ext>
              </a:extLst>
            </p:cNvPr>
            <p:cNvPicPr/>
            <p:nvPr/>
          </p:nvPicPr>
          <p:blipFill>
            <a:blip r:embed="rId10" cstate="print"/>
            <a:stretch>
              <a:fillRect/>
            </a:stretch>
          </p:blipFill>
          <p:spPr>
            <a:xfrm>
              <a:off x="6797039" y="4114799"/>
              <a:ext cx="82295" cy="82295"/>
            </a:xfrm>
            <a:prstGeom prst="rect">
              <a:avLst/>
            </a:prstGeom>
          </p:spPr>
        </p:pic>
        <p:pic>
          <p:nvPicPr>
            <p:cNvPr id="286" name="object 54">
              <a:extLst>
                <a:ext uri="{FF2B5EF4-FFF2-40B4-BE49-F238E27FC236}">
                  <a16:creationId xmlns:a16="http://schemas.microsoft.com/office/drawing/2014/main" id="{B388FAB0-722F-A436-9801-212295C4C9AE}"/>
                </a:ext>
              </a:extLst>
            </p:cNvPr>
            <p:cNvPicPr/>
            <p:nvPr/>
          </p:nvPicPr>
          <p:blipFill>
            <a:blip r:embed="rId7" cstate="print"/>
            <a:stretch>
              <a:fillRect/>
            </a:stretch>
          </p:blipFill>
          <p:spPr>
            <a:xfrm>
              <a:off x="6640067" y="4709159"/>
              <a:ext cx="82296" cy="82295"/>
            </a:xfrm>
            <a:prstGeom prst="rect">
              <a:avLst/>
            </a:prstGeom>
          </p:spPr>
        </p:pic>
        <p:pic>
          <p:nvPicPr>
            <p:cNvPr id="287" name="object 55">
              <a:extLst>
                <a:ext uri="{FF2B5EF4-FFF2-40B4-BE49-F238E27FC236}">
                  <a16:creationId xmlns:a16="http://schemas.microsoft.com/office/drawing/2014/main" id="{E4F72E21-62B3-0770-0861-12D8B94EF9EA}"/>
                </a:ext>
              </a:extLst>
            </p:cNvPr>
            <p:cNvPicPr/>
            <p:nvPr/>
          </p:nvPicPr>
          <p:blipFill>
            <a:blip r:embed="rId10" cstate="print"/>
            <a:stretch>
              <a:fillRect/>
            </a:stretch>
          </p:blipFill>
          <p:spPr>
            <a:xfrm>
              <a:off x="6797039" y="4765547"/>
              <a:ext cx="82295" cy="82295"/>
            </a:xfrm>
            <a:prstGeom prst="rect">
              <a:avLst/>
            </a:prstGeom>
          </p:spPr>
        </p:pic>
        <p:pic>
          <p:nvPicPr>
            <p:cNvPr id="288" name="object 56">
              <a:extLst>
                <a:ext uri="{FF2B5EF4-FFF2-40B4-BE49-F238E27FC236}">
                  <a16:creationId xmlns:a16="http://schemas.microsoft.com/office/drawing/2014/main" id="{35C9EA5D-A925-D1A5-695A-A87CDF224714}"/>
                </a:ext>
              </a:extLst>
            </p:cNvPr>
            <p:cNvPicPr/>
            <p:nvPr/>
          </p:nvPicPr>
          <p:blipFill>
            <a:blip r:embed="rId11" cstate="print"/>
            <a:stretch>
              <a:fillRect/>
            </a:stretch>
          </p:blipFill>
          <p:spPr>
            <a:xfrm>
              <a:off x="7559039" y="3918203"/>
              <a:ext cx="82295" cy="82295"/>
            </a:xfrm>
            <a:prstGeom prst="rect">
              <a:avLst/>
            </a:prstGeom>
          </p:spPr>
        </p:pic>
        <p:sp>
          <p:nvSpPr>
            <p:cNvPr id="289" name="object 57">
              <a:extLst>
                <a:ext uri="{FF2B5EF4-FFF2-40B4-BE49-F238E27FC236}">
                  <a16:creationId xmlns:a16="http://schemas.microsoft.com/office/drawing/2014/main" id="{7626D46B-909C-F808-26AB-040C64A04839}"/>
                </a:ext>
              </a:extLst>
            </p:cNvPr>
            <p:cNvSpPr/>
            <p:nvPr/>
          </p:nvSpPr>
          <p:spPr>
            <a:xfrm>
              <a:off x="7559039" y="4213859"/>
              <a:ext cx="82550" cy="82550"/>
            </a:xfrm>
            <a:custGeom>
              <a:avLst/>
              <a:gdLst/>
              <a:ahLst/>
              <a:cxnLst/>
              <a:rect l="l" t="t" r="r" b="b"/>
              <a:pathLst>
                <a:path w="82550" h="82550">
                  <a:moveTo>
                    <a:pt x="41148" y="0"/>
                  </a:moveTo>
                  <a:lnTo>
                    <a:pt x="25128" y="3232"/>
                  </a:lnTo>
                  <a:lnTo>
                    <a:pt x="12049" y="12049"/>
                  </a:lnTo>
                  <a:lnTo>
                    <a:pt x="3232" y="25128"/>
                  </a:lnTo>
                  <a:lnTo>
                    <a:pt x="0" y="41147"/>
                  </a:lnTo>
                  <a:lnTo>
                    <a:pt x="3232" y="57167"/>
                  </a:lnTo>
                  <a:lnTo>
                    <a:pt x="12049" y="70246"/>
                  </a:lnTo>
                  <a:lnTo>
                    <a:pt x="25128" y="79063"/>
                  </a:lnTo>
                  <a:lnTo>
                    <a:pt x="41148" y="82295"/>
                  </a:lnTo>
                  <a:lnTo>
                    <a:pt x="57167" y="79063"/>
                  </a:lnTo>
                  <a:lnTo>
                    <a:pt x="70246" y="70246"/>
                  </a:lnTo>
                  <a:lnTo>
                    <a:pt x="79063" y="57167"/>
                  </a:lnTo>
                  <a:lnTo>
                    <a:pt x="82295" y="41147"/>
                  </a:lnTo>
                  <a:lnTo>
                    <a:pt x="79063" y="25128"/>
                  </a:lnTo>
                  <a:lnTo>
                    <a:pt x="70246" y="12049"/>
                  </a:lnTo>
                  <a:lnTo>
                    <a:pt x="57167" y="3232"/>
                  </a:lnTo>
                  <a:lnTo>
                    <a:pt x="41148" y="0"/>
                  </a:lnTo>
                  <a:close/>
                </a:path>
              </a:pathLst>
            </a:custGeom>
            <a:solidFill>
              <a:srgbClr val="DA3916"/>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pic>
          <p:nvPicPr>
            <p:cNvPr id="290" name="object 58">
              <a:extLst>
                <a:ext uri="{FF2B5EF4-FFF2-40B4-BE49-F238E27FC236}">
                  <a16:creationId xmlns:a16="http://schemas.microsoft.com/office/drawing/2014/main" id="{23A85EB0-4A48-7626-18AD-6F927F2B5D7B}"/>
                </a:ext>
              </a:extLst>
            </p:cNvPr>
            <p:cNvPicPr/>
            <p:nvPr/>
          </p:nvPicPr>
          <p:blipFill>
            <a:blip r:embed="rId11" cstate="print"/>
            <a:stretch>
              <a:fillRect/>
            </a:stretch>
          </p:blipFill>
          <p:spPr>
            <a:xfrm>
              <a:off x="7559039" y="4808219"/>
              <a:ext cx="82295" cy="82296"/>
            </a:xfrm>
            <a:prstGeom prst="rect">
              <a:avLst/>
            </a:prstGeom>
          </p:spPr>
        </p:pic>
        <p:pic>
          <p:nvPicPr>
            <p:cNvPr id="291" name="object 59">
              <a:extLst>
                <a:ext uri="{FF2B5EF4-FFF2-40B4-BE49-F238E27FC236}">
                  <a16:creationId xmlns:a16="http://schemas.microsoft.com/office/drawing/2014/main" id="{2FFE32CD-3092-F95D-7262-59F4D85DCCD8}"/>
                </a:ext>
              </a:extLst>
            </p:cNvPr>
            <p:cNvPicPr/>
            <p:nvPr/>
          </p:nvPicPr>
          <p:blipFill>
            <a:blip r:embed="rId11" cstate="print"/>
            <a:stretch>
              <a:fillRect/>
            </a:stretch>
          </p:blipFill>
          <p:spPr>
            <a:xfrm>
              <a:off x="7405116" y="4533899"/>
              <a:ext cx="82295" cy="82295"/>
            </a:xfrm>
            <a:prstGeom prst="rect">
              <a:avLst/>
            </a:prstGeom>
          </p:spPr>
        </p:pic>
        <p:sp>
          <p:nvSpPr>
            <p:cNvPr id="292" name="object 60">
              <a:extLst>
                <a:ext uri="{FF2B5EF4-FFF2-40B4-BE49-F238E27FC236}">
                  <a16:creationId xmlns:a16="http://schemas.microsoft.com/office/drawing/2014/main" id="{E9D540C0-632C-CAEB-7D54-CA82FC9511A7}"/>
                </a:ext>
              </a:extLst>
            </p:cNvPr>
            <p:cNvSpPr/>
            <p:nvPr/>
          </p:nvSpPr>
          <p:spPr>
            <a:xfrm>
              <a:off x="7559039" y="4305299"/>
              <a:ext cx="82550" cy="82550"/>
            </a:xfrm>
            <a:custGeom>
              <a:avLst/>
              <a:gdLst/>
              <a:ahLst/>
              <a:cxnLst/>
              <a:rect l="l" t="t" r="r" b="b"/>
              <a:pathLst>
                <a:path w="82550" h="82550">
                  <a:moveTo>
                    <a:pt x="41148" y="0"/>
                  </a:moveTo>
                  <a:lnTo>
                    <a:pt x="25128" y="3232"/>
                  </a:lnTo>
                  <a:lnTo>
                    <a:pt x="12049" y="12049"/>
                  </a:lnTo>
                  <a:lnTo>
                    <a:pt x="3232" y="25128"/>
                  </a:lnTo>
                  <a:lnTo>
                    <a:pt x="0" y="41148"/>
                  </a:lnTo>
                  <a:lnTo>
                    <a:pt x="3232" y="57167"/>
                  </a:lnTo>
                  <a:lnTo>
                    <a:pt x="12049" y="70246"/>
                  </a:lnTo>
                  <a:lnTo>
                    <a:pt x="25128" y="79063"/>
                  </a:lnTo>
                  <a:lnTo>
                    <a:pt x="41148" y="82295"/>
                  </a:lnTo>
                  <a:lnTo>
                    <a:pt x="57167" y="79063"/>
                  </a:lnTo>
                  <a:lnTo>
                    <a:pt x="70246" y="70246"/>
                  </a:lnTo>
                  <a:lnTo>
                    <a:pt x="79063" y="57167"/>
                  </a:lnTo>
                  <a:lnTo>
                    <a:pt x="82295" y="41148"/>
                  </a:lnTo>
                  <a:lnTo>
                    <a:pt x="79063" y="25128"/>
                  </a:lnTo>
                  <a:lnTo>
                    <a:pt x="70246" y="12049"/>
                  </a:lnTo>
                  <a:lnTo>
                    <a:pt x="57167" y="3232"/>
                  </a:lnTo>
                  <a:lnTo>
                    <a:pt x="41148" y="0"/>
                  </a:lnTo>
                  <a:close/>
                </a:path>
              </a:pathLst>
            </a:custGeom>
            <a:solidFill>
              <a:srgbClr val="DA3916"/>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pic>
          <p:nvPicPr>
            <p:cNvPr id="293" name="object 61">
              <a:extLst>
                <a:ext uri="{FF2B5EF4-FFF2-40B4-BE49-F238E27FC236}">
                  <a16:creationId xmlns:a16="http://schemas.microsoft.com/office/drawing/2014/main" id="{5269BF3B-CB0D-DDF4-DFFF-73654F45FC5C}"/>
                </a:ext>
              </a:extLst>
            </p:cNvPr>
            <p:cNvPicPr/>
            <p:nvPr/>
          </p:nvPicPr>
          <p:blipFill>
            <a:blip r:embed="rId11" cstate="print"/>
            <a:stretch>
              <a:fillRect/>
            </a:stretch>
          </p:blipFill>
          <p:spPr>
            <a:xfrm>
              <a:off x="7559039" y="4556759"/>
              <a:ext cx="82295" cy="82295"/>
            </a:xfrm>
            <a:prstGeom prst="rect">
              <a:avLst/>
            </a:prstGeom>
          </p:spPr>
        </p:pic>
        <p:pic>
          <p:nvPicPr>
            <p:cNvPr id="294" name="object 62">
              <a:extLst>
                <a:ext uri="{FF2B5EF4-FFF2-40B4-BE49-F238E27FC236}">
                  <a16:creationId xmlns:a16="http://schemas.microsoft.com/office/drawing/2014/main" id="{6AB514A8-1E3E-C0B8-5DEB-2658689892EB}"/>
                </a:ext>
              </a:extLst>
            </p:cNvPr>
            <p:cNvPicPr/>
            <p:nvPr/>
          </p:nvPicPr>
          <p:blipFill>
            <a:blip r:embed="rId12" cstate="print"/>
            <a:stretch>
              <a:fillRect/>
            </a:stretch>
          </p:blipFill>
          <p:spPr>
            <a:xfrm>
              <a:off x="7708391" y="4152899"/>
              <a:ext cx="80772" cy="82295"/>
            </a:xfrm>
            <a:prstGeom prst="rect">
              <a:avLst/>
            </a:prstGeom>
          </p:spPr>
        </p:pic>
        <p:pic>
          <p:nvPicPr>
            <p:cNvPr id="295" name="object 63">
              <a:extLst>
                <a:ext uri="{FF2B5EF4-FFF2-40B4-BE49-F238E27FC236}">
                  <a16:creationId xmlns:a16="http://schemas.microsoft.com/office/drawing/2014/main" id="{B7AF2FB1-A9EA-3BA8-BC07-7CE606DC5437}"/>
                </a:ext>
              </a:extLst>
            </p:cNvPr>
            <p:cNvPicPr/>
            <p:nvPr/>
          </p:nvPicPr>
          <p:blipFill>
            <a:blip r:embed="rId12" cstate="print"/>
            <a:stretch>
              <a:fillRect/>
            </a:stretch>
          </p:blipFill>
          <p:spPr>
            <a:xfrm>
              <a:off x="7708391" y="4533899"/>
              <a:ext cx="80772" cy="82295"/>
            </a:xfrm>
            <a:prstGeom prst="rect">
              <a:avLst/>
            </a:prstGeom>
          </p:spPr>
        </p:pic>
        <p:pic>
          <p:nvPicPr>
            <p:cNvPr id="296" name="object 64">
              <a:extLst>
                <a:ext uri="{FF2B5EF4-FFF2-40B4-BE49-F238E27FC236}">
                  <a16:creationId xmlns:a16="http://schemas.microsoft.com/office/drawing/2014/main" id="{A89441EB-6DD0-7193-39B9-D0AF75AA08D8}"/>
                </a:ext>
              </a:extLst>
            </p:cNvPr>
            <p:cNvPicPr/>
            <p:nvPr/>
          </p:nvPicPr>
          <p:blipFill>
            <a:blip r:embed="rId12" cstate="print"/>
            <a:stretch>
              <a:fillRect/>
            </a:stretch>
          </p:blipFill>
          <p:spPr>
            <a:xfrm>
              <a:off x="7708391" y="3994403"/>
              <a:ext cx="80772" cy="82295"/>
            </a:xfrm>
            <a:prstGeom prst="rect">
              <a:avLst/>
            </a:prstGeom>
          </p:spPr>
        </p:pic>
        <p:pic>
          <p:nvPicPr>
            <p:cNvPr id="297" name="object 65">
              <a:extLst>
                <a:ext uri="{FF2B5EF4-FFF2-40B4-BE49-F238E27FC236}">
                  <a16:creationId xmlns:a16="http://schemas.microsoft.com/office/drawing/2014/main" id="{839BBA43-DBDE-F7B2-B58C-A571C7020FF7}"/>
                </a:ext>
              </a:extLst>
            </p:cNvPr>
            <p:cNvPicPr/>
            <p:nvPr/>
          </p:nvPicPr>
          <p:blipFill>
            <a:blip r:embed="rId26" cstate="print"/>
            <a:stretch>
              <a:fillRect/>
            </a:stretch>
          </p:blipFill>
          <p:spPr>
            <a:xfrm>
              <a:off x="7403591" y="3938015"/>
              <a:ext cx="80772" cy="80771"/>
            </a:xfrm>
            <a:prstGeom prst="rect">
              <a:avLst/>
            </a:prstGeom>
          </p:spPr>
        </p:pic>
      </p:grpSp>
      <p:sp>
        <p:nvSpPr>
          <p:cNvPr id="298" name="object 66">
            <a:extLst>
              <a:ext uri="{FF2B5EF4-FFF2-40B4-BE49-F238E27FC236}">
                <a16:creationId xmlns:a16="http://schemas.microsoft.com/office/drawing/2014/main" id="{5C03A4B6-F3B8-B97D-81B9-464D1B1AAEF5}"/>
              </a:ext>
            </a:extLst>
          </p:cNvPr>
          <p:cNvSpPr/>
          <p:nvPr/>
        </p:nvSpPr>
        <p:spPr>
          <a:xfrm>
            <a:off x="4956618" y="2977304"/>
            <a:ext cx="1764983" cy="0"/>
          </a:xfrm>
          <a:custGeom>
            <a:avLst/>
            <a:gdLst/>
            <a:ahLst/>
            <a:cxnLst/>
            <a:rect l="l" t="t" r="r" b="b"/>
            <a:pathLst>
              <a:path w="2353309">
                <a:moveTo>
                  <a:pt x="0" y="0"/>
                </a:moveTo>
                <a:lnTo>
                  <a:pt x="2353055" y="0"/>
                </a:lnTo>
              </a:path>
            </a:pathLst>
          </a:custGeom>
          <a:ln w="9525">
            <a:solidFill>
              <a:srgbClr val="D9D9D9"/>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sp>
        <p:nvSpPr>
          <p:cNvPr id="299" name="object 67">
            <a:extLst>
              <a:ext uri="{FF2B5EF4-FFF2-40B4-BE49-F238E27FC236}">
                <a16:creationId xmlns:a16="http://schemas.microsoft.com/office/drawing/2014/main" id="{EEDC5783-DD2D-BD05-BC02-D29425FE5357}"/>
              </a:ext>
            </a:extLst>
          </p:cNvPr>
          <p:cNvSpPr txBox="1"/>
          <p:nvPr/>
        </p:nvSpPr>
        <p:spPr>
          <a:xfrm>
            <a:off x="4797361" y="2906533"/>
            <a:ext cx="79534" cy="124554"/>
          </a:xfrm>
          <a:prstGeom prst="rect">
            <a:avLst/>
          </a:prstGeom>
        </p:spPr>
        <p:txBody>
          <a:bodyPr vert="horz" wrap="square" lIns="0" tIns="9049" rIns="0" bIns="0" rtlCol="0">
            <a:spAutoFit/>
          </a:bodyPr>
          <a:lstStyle/>
          <a:p>
            <a:pPr marL="9525" marR="0" lvl="0" indent="0" algn="l" defTabSz="685800" rtl="0" eaLnBrk="1" fontAlgn="auto" latinLnBrk="0" hangingPunct="1">
              <a:lnSpc>
                <a:spcPct val="100000"/>
              </a:lnSpc>
              <a:spcBef>
                <a:spcPts val="71"/>
              </a:spcBef>
              <a:spcAft>
                <a:spcPts val="0"/>
              </a:spcAft>
              <a:buClrTx/>
              <a:buSzTx/>
              <a:buFontTx/>
              <a:buNone/>
              <a:tabLst/>
              <a:defRPr/>
            </a:pPr>
            <a:r>
              <a:rPr kumimoji="0" sz="750" b="0" i="0" u="none" strike="noStrike" kern="0" cap="none" spc="-38" normalizeH="0" baseline="0" noProof="0">
                <a:ln>
                  <a:noFill/>
                </a:ln>
                <a:solidFill>
                  <a:srgbClr val="404040"/>
                </a:solidFill>
                <a:effectLst/>
                <a:uLnTx/>
                <a:uFillTx/>
                <a:latin typeface="Verdana"/>
                <a:ea typeface="+mn-ea"/>
                <a:cs typeface="Verdana"/>
              </a:rPr>
              <a:t>0</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300" name="object 68">
            <a:extLst>
              <a:ext uri="{FF2B5EF4-FFF2-40B4-BE49-F238E27FC236}">
                <a16:creationId xmlns:a16="http://schemas.microsoft.com/office/drawing/2014/main" id="{2FF1453E-ED3B-2AA0-4A3A-059B0BFFA817}"/>
              </a:ext>
            </a:extLst>
          </p:cNvPr>
          <p:cNvSpPr txBox="1"/>
          <p:nvPr/>
        </p:nvSpPr>
        <p:spPr>
          <a:xfrm>
            <a:off x="4736782" y="2611164"/>
            <a:ext cx="140970" cy="124554"/>
          </a:xfrm>
          <a:prstGeom prst="rect">
            <a:avLst/>
          </a:prstGeom>
        </p:spPr>
        <p:txBody>
          <a:bodyPr vert="horz" wrap="square" lIns="0" tIns="9049" rIns="0" bIns="0" rtlCol="0">
            <a:spAutoFit/>
          </a:bodyPr>
          <a:lstStyle/>
          <a:p>
            <a:pPr marL="9525" marR="0" lvl="0" indent="0" algn="l" defTabSz="685800" rtl="0" eaLnBrk="1" fontAlgn="auto" latinLnBrk="0" hangingPunct="1">
              <a:lnSpc>
                <a:spcPct val="100000"/>
              </a:lnSpc>
              <a:spcBef>
                <a:spcPts val="71"/>
              </a:spcBef>
              <a:spcAft>
                <a:spcPts val="0"/>
              </a:spcAft>
              <a:buClrTx/>
              <a:buSzTx/>
              <a:buFontTx/>
              <a:buNone/>
              <a:tabLst/>
              <a:defRPr/>
            </a:pPr>
            <a:r>
              <a:rPr kumimoji="0" sz="750" b="0" i="0" u="none" strike="noStrike" kern="0" cap="none" spc="-19" normalizeH="0" baseline="0" noProof="0">
                <a:ln>
                  <a:noFill/>
                </a:ln>
                <a:solidFill>
                  <a:srgbClr val="404040"/>
                </a:solidFill>
                <a:effectLst/>
                <a:uLnTx/>
                <a:uFillTx/>
                <a:latin typeface="Verdana"/>
                <a:ea typeface="+mn-ea"/>
                <a:cs typeface="Verdana"/>
              </a:rPr>
              <a:t>25</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301" name="object 69">
            <a:extLst>
              <a:ext uri="{FF2B5EF4-FFF2-40B4-BE49-F238E27FC236}">
                <a16:creationId xmlns:a16="http://schemas.microsoft.com/office/drawing/2014/main" id="{83CE635A-81E9-64C2-2F79-3A759371C013}"/>
              </a:ext>
            </a:extLst>
          </p:cNvPr>
          <p:cNvSpPr txBox="1"/>
          <p:nvPr/>
        </p:nvSpPr>
        <p:spPr>
          <a:xfrm>
            <a:off x="4736782" y="2315793"/>
            <a:ext cx="140970" cy="124554"/>
          </a:xfrm>
          <a:prstGeom prst="rect">
            <a:avLst/>
          </a:prstGeom>
        </p:spPr>
        <p:txBody>
          <a:bodyPr vert="horz" wrap="square" lIns="0" tIns="9049" rIns="0" bIns="0" rtlCol="0">
            <a:spAutoFit/>
          </a:bodyPr>
          <a:lstStyle/>
          <a:p>
            <a:pPr marL="9525" marR="0" lvl="0" indent="0" algn="l" defTabSz="685800" rtl="0" eaLnBrk="1" fontAlgn="auto" latinLnBrk="0" hangingPunct="1">
              <a:lnSpc>
                <a:spcPct val="100000"/>
              </a:lnSpc>
              <a:spcBef>
                <a:spcPts val="71"/>
              </a:spcBef>
              <a:spcAft>
                <a:spcPts val="0"/>
              </a:spcAft>
              <a:buClrTx/>
              <a:buSzTx/>
              <a:buFontTx/>
              <a:buNone/>
              <a:tabLst/>
              <a:defRPr/>
            </a:pPr>
            <a:r>
              <a:rPr kumimoji="0" sz="750" b="0" i="0" u="none" strike="noStrike" kern="0" cap="none" spc="-19" normalizeH="0" baseline="0" noProof="0">
                <a:ln>
                  <a:noFill/>
                </a:ln>
                <a:solidFill>
                  <a:srgbClr val="404040"/>
                </a:solidFill>
                <a:effectLst/>
                <a:uLnTx/>
                <a:uFillTx/>
                <a:latin typeface="Verdana"/>
                <a:ea typeface="+mn-ea"/>
                <a:cs typeface="Verdana"/>
              </a:rPr>
              <a:t>50</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302" name="object 70">
            <a:extLst>
              <a:ext uri="{FF2B5EF4-FFF2-40B4-BE49-F238E27FC236}">
                <a16:creationId xmlns:a16="http://schemas.microsoft.com/office/drawing/2014/main" id="{93BB8ED6-886D-AA7C-69C9-80488517524A}"/>
              </a:ext>
            </a:extLst>
          </p:cNvPr>
          <p:cNvSpPr txBox="1"/>
          <p:nvPr/>
        </p:nvSpPr>
        <p:spPr>
          <a:xfrm>
            <a:off x="4736782" y="2020232"/>
            <a:ext cx="140970" cy="124554"/>
          </a:xfrm>
          <a:prstGeom prst="rect">
            <a:avLst/>
          </a:prstGeom>
        </p:spPr>
        <p:txBody>
          <a:bodyPr vert="horz" wrap="square" lIns="0" tIns="9049" rIns="0" bIns="0" rtlCol="0">
            <a:spAutoFit/>
          </a:bodyPr>
          <a:lstStyle/>
          <a:p>
            <a:pPr marL="9525" marR="0" lvl="0" indent="0" algn="l" defTabSz="685800" rtl="0" eaLnBrk="1" fontAlgn="auto" latinLnBrk="0" hangingPunct="1">
              <a:lnSpc>
                <a:spcPct val="100000"/>
              </a:lnSpc>
              <a:spcBef>
                <a:spcPts val="71"/>
              </a:spcBef>
              <a:spcAft>
                <a:spcPts val="0"/>
              </a:spcAft>
              <a:buClrTx/>
              <a:buSzTx/>
              <a:buFontTx/>
              <a:buNone/>
              <a:tabLst/>
              <a:defRPr/>
            </a:pPr>
            <a:r>
              <a:rPr kumimoji="0" sz="750" b="0" i="0" u="none" strike="noStrike" kern="0" cap="none" spc="-19" normalizeH="0" baseline="0" noProof="0">
                <a:ln>
                  <a:noFill/>
                </a:ln>
                <a:solidFill>
                  <a:srgbClr val="404040"/>
                </a:solidFill>
                <a:effectLst/>
                <a:uLnTx/>
                <a:uFillTx/>
                <a:latin typeface="Verdana"/>
                <a:ea typeface="+mn-ea"/>
                <a:cs typeface="Verdana"/>
              </a:rPr>
              <a:t>75</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303" name="object 71">
            <a:extLst>
              <a:ext uri="{FF2B5EF4-FFF2-40B4-BE49-F238E27FC236}">
                <a16:creationId xmlns:a16="http://schemas.microsoft.com/office/drawing/2014/main" id="{D9964679-666B-61B6-9143-01EFF12B197D}"/>
              </a:ext>
            </a:extLst>
          </p:cNvPr>
          <p:cNvSpPr txBox="1"/>
          <p:nvPr/>
        </p:nvSpPr>
        <p:spPr>
          <a:xfrm>
            <a:off x="4676393" y="1724862"/>
            <a:ext cx="200978" cy="124554"/>
          </a:xfrm>
          <a:prstGeom prst="rect">
            <a:avLst/>
          </a:prstGeom>
        </p:spPr>
        <p:txBody>
          <a:bodyPr vert="horz" wrap="square" lIns="0" tIns="9049" rIns="0" bIns="0" rtlCol="0">
            <a:spAutoFit/>
          </a:bodyPr>
          <a:lstStyle/>
          <a:p>
            <a:pPr marL="9525" marR="0" lvl="0" indent="0" algn="l" defTabSz="685800" rtl="0" eaLnBrk="1" fontAlgn="auto" latinLnBrk="0" hangingPunct="1">
              <a:lnSpc>
                <a:spcPct val="100000"/>
              </a:lnSpc>
              <a:spcBef>
                <a:spcPts val="71"/>
              </a:spcBef>
              <a:spcAft>
                <a:spcPts val="0"/>
              </a:spcAft>
              <a:buClrTx/>
              <a:buSzTx/>
              <a:buFontTx/>
              <a:buNone/>
              <a:tabLst/>
              <a:defRPr/>
            </a:pPr>
            <a:r>
              <a:rPr kumimoji="0" sz="750" b="0" i="0" u="none" strike="noStrike" kern="0" cap="none" spc="-19" normalizeH="0" baseline="0" noProof="0">
                <a:ln>
                  <a:noFill/>
                </a:ln>
                <a:solidFill>
                  <a:srgbClr val="404040"/>
                </a:solidFill>
                <a:effectLst/>
                <a:uLnTx/>
                <a:uFillTx/>
                <a:latin typeface="Verdana"/>
                <a:ea typeface="+mn-ea"/>
                <a:cs typeface="Verdana"/>
              </a:rPr>
              <a:t>100</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grpSp>
        <p:nvGrpSpPr>
          <p:cNvPr id="304" name="object 73">
            <a:extLst>
              <a:ext uri="{FF2B5EF4-FFF2-40B4-BE49-F238E27FC236}">
                <a16:creationId xmlns:a16="http://schemas.microsoft.com/office/drawing/2014/main" id="{E5964947-012E-BF92-A8C2-4F8000BE60F8}"/>
              </a:ext>
            </a:extLst>
          </p:cNvPr>
          <p:cNvGrpSpPr/>
          <p:nvPr/>
        </p:nvGrpSpPr>
        <p:grpSpPr>
          <a:xfrm>
            <a:off x="5188648" y="2721272"/>
            <a:ext cx="61913" cy="138589"/>
            <a:chOff x="5873496" y="5190744"/>
            <a:chExt cx="82550" cy="184785"/>
          </a:xfrm>
        </p:grpSpPr>
        <p:pic>
          <p:nvPicPr>
            <p:cNvPr id="305" name="object 74">
              <a:extLst>
                <a:ext uri="{FF2B5EF4-FFF2-40B4-BE49-F238E27FC236}">
                  <a16:creationId xmlns:a16="http://schemas.microsoft.com/office/drawing/2014/main" id="{253E9FE7-32F3-2490-A328-2876158A4A98}"/>
                </a:ext>
              </a:extLst>
            </p:cNvPr>
            <p:cNvPicPr/>
            <p:nvPr/>
          </p:nvPicPr>
          <p:blipFill>
            <a:blip r:embed="rId14" cstate="print"/>
            <a:stretch>
              <a:fillRect/>
            </a:stretch>
          </p:blipFill>
          <p:spPr>
            <a:xfrm>
              <a:off x="5873496" y="5292852"/>
              <a:ext cx="82295" cy="82295"/>
            </a:xfrm>
            <a:prstGeom prst="rect">
              <a:avLst/>
            </a:prstGeom>
          </p:spPr>
        </p:pic>
        <p:pic>
          <p:nvPicPr>
            <p:cNvPr id="306" name="object 75">
              <a:extLst>
                <a:ext uri="{FF2B5EF4-FFF2-40B4-BE49-F238E27FC236}">
                  <a16:creationId xmlns:a16="http://schemas.microsoft.com/office/drawing/2014/main" id="{FE65AF76-A389-0D8A-20C4-37985A1038EB}"/>
                </a:ext>
              </a:extLst>
            </p:cNvPr>
            <p:cNvPicPr/>
            <p:nvPr/>
          </p:nvPicPr>
          <p:blipFill>
            <a:blip r:embed="rId5" cstate="print"/>
            <a:stretch>
              <a:fillRect/>
            </a:stretch>
          </p:blipFill>
          <p:spPr>
            <a:xfrm>
              <a:off x="5873496" y="5190744"/>
              <a:ext cx="82295" cy="82296"/>
            </a:xfrm>
            <a:prstGeom prst="rect">
              <a:avLst/>
            </a:prstGeom>
          </p:spPr>
        </p:pic>
      </p:grpSp>
      <p:pic>
        <p:nvPicPr>
          <p:cNvPr id="307" name="object 76">
            <a:extLst>
              <a:ext uri="{FF2B5EF4-FFF2-40B4-BE49-F238E27FC236}">
                <a16:creationId xmlns:a16="http://schemas.microsoft.com/office/drawing/2014/main" id="{727259E2-6AFA-212D-ED0F-CA225988E89A}"/>
              </a:ext>
            </a:extLst>
          </p:cNvPr>
          <p:cNvPicPr/>
          <p:nvPr/>
        </p:nvPicPr>
        <p:blipFill>
          <a:blip r:embed="rId7" cstate="print"/>
          <a:stretch>
            <a:fillRect/>
          </a:stretch>
        </p:blipFill>
        <p:spPr>
          <a:xfrm>
            <a:off x="5763577" y="2728130"/>
            <a:ext cx="61722" cy="61722"/>
          </a:xfrm>
          <a:prstGeom prst="rect">
            <a:avLst/>
          </a:prstGeom>
        </p:spPr>
      </p:pic>
      <p:sp>
        <p:nvSpPr>
          <p:cNvPr id="308" name="Textfeld 307">
            <a:extLst>
              <a:ext uri="{FF2B5EF4-FFF2-40B4-BE49-F238E27FC236}">
                <a16:creationId xmlns:a16="http://schemas.microsoft.com/office/drawing/2014/main" id="{82BA9C21-BF9D-5D76-1776-FCEAE61738A7}"/>
              </a:ext>
            </a:extLst>
          </p:cNvPr>
          <p:cNvSpPr txBox="1"/>
          <p:nvPr/>
        </p:nvSpPr>
        <p:spPr>
          <a:xfrm>
            <a:off x="6422149" y="1552523"/>
            <a:ext cx="314257" cy="200055"/>
          </a:xfrm>
          <a:prstGeom prst="rect">
            <a:avLst/>
          </a:prstGeom>
          <a:noFill/>
        </p:spPr>
        <p:txBody>
          <a:bodyPr wrap="square">
            <a:spAutoFit/>
          </a:bodyPr>
          <a:lstStyle/>
          <a:p>
            <a:pPr marL="0" marR="180975" lvl="0" indent="0" algn="ctr" defTabSz="457200" rtl="0" eaLnBrk="1" fontAlgn="auto" latinLnBrk="0" hangingPunct="1">
              <a:lnSpc>
                <a:spcPct val="100000"/>
              </a:lnSpc>
              <a:spcBef>
                <a:spcPts val="425"/>
              </a:spcBef>
              <a:spcAft>
                <a:spcPts val="0"/>
              </a:spcAft>
              <a:buClrTx/>
              <a:buSzTx/>
              <a:buFontTx/>
              <a:buNone/>
              <a:tabLst/>
              <a:defRPr/>
            </a:pPr>
            <a:r>
              <a:rPr kumimoji="0" lang="de-DE" sz="700" b="0" i="0" u="none" strike="noStrike" kern="1200" cap="none" spc="-50" normalizeH="0" baseline="0" noProof="0">
                <a:ln>
                  <a:noFill/>
                </a:ln>
                <a:solidFill>
                  <a:srgbClr val="404040"/>
                </a:solidFill>
                <a:effectLst/>
                <a:uLnTx/>
                <a:uFillTx/>
                <a:latin typeface="Arial"/>
                <a:ea typeface="+mn-ea"/>
                <a:cs typeface="Arial"/>
              </a:rPr>
              <a:t>║</a:t>
            </a:r>
            <a:endParaRPr kumimoji="0" lang="de-DE" sz="700" b="0" i="0" u="none" strike="noStrike" kern="1200" cap="none" spc="0" normalizeH="0" baseline="0" noProof="0">
              <a:ln>
                <a:noFill/>
              </a:ln>
              <a:solidFill>
                <a:srgbClr val="404040"/>
              </a:solidFill>
              <a:effectLst/>
              <a:uLnTx/>
              <a:uFillTx/>
              <a:latin typeface="Arial"/>
              <a:ea typeface="+mn-ea"/>
              <a:cs typeface="Arial"/>
            </a:endParaRPr>
          </a:p>
        </p:txBody>
      </p:sp>
      <p:sp>
        <p:nvSpPr>
          <p:cNvPr id="309" name="object 37">
            <a:extLst>
              <a:ext uri="{FF2B5EF4-FFF2-40B4-BE49-F238E27FC236}">
                <a16:creationId xmlns:a16="http://schemas.microsoft.com/office/drawing/2014/main" id="{ED93358B-8ECC-DEF9-DB2B-63C4D7F03A25}"/>
              </a:ext>
            </a:extLst>
          </p:cNvPr>
          <p:cNvSpPr txBox="1"/>
          <p:nvPr/>
        </p:nvSpPr>
        <p:spPr>
          <a:xfrm>
            <a:off x="5008732" y="3057823"/>
            <a:ext cx="1749266" cy="124554"/>
          </a:xfrm>
          <a:prstGeom prst="rect">
            <a:avLst/>
          </a:prstGeom>
        </p:spPr>
        <p:txBody>
          <a:bodyPr vert="horz" wrap="square" lIns="0" tIns="9049" rIns="0" bIns="0" rtlCol="0">
            <a:spAutoFit/>
          </a:bodyPr>
          <a:lstStyle/>
          <a:p>
            <a:pPr marL="47625" marR="0" lvl="0" indent="0" algn="l" defTabSz="685800" rtl="0" eaLnBrk="1" fontAlgn="auto" latinLnBrk="0" hangingPunct="1">
              <a:lnSpc>
                <a:spcPct val="100000"/>
              </a:lnSpc>
              <a:spcBef>
                <a:spcPts val="71"/>
              </a:spcBef>
              <a:spcAft>
                <a:spcPts val="0"/>
              </a:spcAft>
              <a:buClrTx/>
              <a:buSzTx/>
              <a:buFontTx/>
              <a:buNone/>
              <a:tabLst>
                <a:tab pos="694849" algn="l"/>
                <a:tab pos="1332071" algn="l"/>
              </a:tabLst>
              <a:defRPr/>
            </a:pPr>
            <a:r>
              <a:rPr kumimoji="0" sz="750" b="0" i="0" u="none" strike="noStrike" kern="0" cap="none" spc="-8" normalizeH="0" baseline="0" noProof="0">
                <a:ln>
                  <a:noFill/>
                </a:ln>
                <a:solidFill>
                  <a:srgbClr val="404040"/>
                </a:solidFill>
                <a:effectLst/>
                <a:uLnTx/>
                <a:uFillTx/>
                <a:latin typeface="Verdana"/>
                <a:ea typeface="+mn-ea"/>
                <a:cs typeface="Verdana"/>
              </a:rPr>
              <a:t>C</a:t>
            </a:r>
            <a:r>
              <a:rPr kumimoji="0" lang="de-DE" sz="750" b="0" i="0" u="none" strike="noStrike" kern="0" cap="none" spc="-8" normalizeH="0" baseline="0" noProof="0">
                <a:ln>
                  <a:noFill/>
                </a:ln>
                <a:solidFill>
                  <a:srgbClr val="404040"/>
                </a:solidFill>
                <a:effectLst/>
                <a:uLnTx/>
                <a:uFillTx/>
                <a:latin typeface="Verdana"/>
                <a:ea typeface="+mn-ea"/>
                <a:cs typeface="Verdana"/>
              </a:rPr>
              <a:t>P</a:t>
            </a:r>
            <a:r>
              <a:rPr kumimoji="0" sz="750" b="0" i="0" u="none" strike="noStrike" kern="0" cap="none" spc="-8" normalizeH="0" baseline="0" noProof="0">
                <a:ln>
                  <a:noFill/>
                </a:ln>
                <a:solidFill>
                  <a:srgbClr val="404040"/>
                </a:solidFill>
                <a:effectLst/>
                <a:uLnTx/>
                <a:uFillTx/>
                <a:latin typeface="Verdana"/>
                <a:ea typeface="+mn-ea"/>
                <a:cs typeface="Verdana"/>
              </a:rPr>
              <a:t>ep</a:t>
            </a:r>
            <a:r>
              <a:rPr kumimoji="0" lang="de-DE" sz="731" b="0" i="0" u="none" strike="noStrike" kern="0" cap="none" spc="-11" normalizeH="0" baseline="-21367" noProof="0" err="1">
                <a:ln>
                  <a:noFill/>
                </a:ln>
                <a:solidFill>
                  <a:srgbClr val="404040"/>
                </a:solidFill>
                <a:effectLst/>
                <a:uLnTx/>
                <a:uFillTx/>
                <a:latin typeface="Verdana"/>
                <a:ea typeface="+mn-ea"/>
                <a:cs typeface="Verdana"/>
              </a:rPr>
              <a:t>nm</a:t>
            </a:r>
            <a:r>
              <a:rPr kumimoji="0" sz="731" b="0" i="0" u="none" strike="noStrike" kern="0" cap="none" spc="0" normalizeH="0" baseline="-21367" noProof="0">
                <a:ln>
                  <a:noFill/>
                </a:ln>
                <a:solidFill>
                  <a:srgbClr val="404040"/>
                </a:solidFill>
                <a:effectLst/>
                <a:uLnTx/>
                <a:uFillTx/>
                <a:latin typeface="Verdana"/>
                <a:ea typeface="+mn-ea"/>
                <a:cs typeface="Verdana"/>
              </a:rPr>
              <a:t>	</a:t>
            </a:r>
            <a:r>
              <a:rPr kumimoji="0" sz="750" b="0" i="0" u="none" strike="noStrike" kern="0" cap="none" spc="-8" normalizeH="0" baseline="0" noProof="0">
                <a:ln>
                  <a:noFill/>
                </a:ln>
                <a:solidFill>
                  <a:srgbClr val="404040"/>
                </a:solidFill>
                <a:effectLst/>
                <a:uLnTx/>
                <a:uFillTx/>
                <a:latin typeface="Verdana"/>
                <a:ea typeface="+mn-ea"/>
                <a:cs typeface="Verdana"/>
              </a:rPr>
              <a:t>C</a:t>
            </a:r>
            <a:r>
              <a:rPr kumimoji="0" lang="de-DE" sz="750" b="0" i="0" u="none" strike="noStrike" kern="0" cap="none" spc="-8" normalizeH="0" baseline="0" noProof="0">
                <a:ln>
                  <a:noFill/>
                </a:ln>
                <a:solidFill>
                  <a:srgbClr val="404040"/>
                </a:solidFill>
                <a:effectLst/>
                <a:uLnTx/>
                <a:uFillTx/>
                <a:latin typeface="Verdana"/>
                <a:ea typeface="+mn-ea"/>
                <a:cs typeface="Verdana"/>
              </a:rPr>
              <a:t>P</a:t>
            </a:r>
            <a:r>
              <a:rPr kumimoji="0" sz="750" b="0" i="0" u="none" strike="noStrike" kern="0" cap="none" spc="-8" normalizeH="0" baseline="0" noProof="0">
                <a:ln>
                  <a:noFill/>
                </a:ln>
                <a:solidFill>
                  <a:srgbClr val="404040"/>
                </a:solidFill>
                <a:effectLst/>
                <a:uLnTx/>
                <a:uFillTx/>
                <a:latin typeface="Verdana"/>
                <a:ea typeface="+mn-ea"/>
                <a:cs typeface="Verdana"/>
              </a:rPr>
              <a:t>ep</a:t>
            </a:r>
            <a:r>
              <a:rPr kumimoji="0" lang="de-DE" sz="731" b="0" i="0" u="none" strike="noStrike" kern="0" cap="none" spc="-11" normalizeH="0" baseline="-21367" noProof="0">
                <a:ln>
                  <a:noFill/>
                </a:ln>
                <a:solidFill>
                  <a:srgbClr val="404040"/>
                </a:solidFill>
                <a:effectLst/>
                <a:uLnTx/>
                <a:uFillTx/>
                <a:latin typeface="Verdana"/>
                <a:ea typeface="+mn-ea"/>
                <a:cs typeface="Verdana"/>
              </a:rPr>
              <a:t>niedrig</a:t>
            </a:r>
            <a:r>
              <a:rPr kumimoji="0" sz="731" b="0" i="0" u="none" strike="noStrike" kern="0" cap="none" spc="0" normalizeH="0" baseline="-21367" noProof="0">
                <a:ln>
                  <a:noFill/>
                </a:ln>
                <a:solidFill>
                  <a:srgbClr val="404040"/>
                </a:solidFill>
                <a:effectLst/>
                <a:uLnTx/>
                <a:uFillTx/>
                <a:latin typeface="Verdana"/>
                <a:ea typeface="+mn-ea"/>
                <a:cs typeface="Verdana"/>
              </a:rPr>
              <a:t>	</a:t>
            </a:r>
            <a:r>
              <a:rPr kumimoji="0" sz="750" b="0" i="0" u="none" strike="noStrike" kern="0" cap="none" spc="-8" normalizeH="0" baseline="0" noProof="0">
                <a:ln>
                  <a:noFill/>
                </a:ln>
                <a:solidFill>
                  <a:srgbClr val="404040"/>
                </a:solidFill>
                <a:effectLst/>
                <a:uLnTx/>
                <a:uFillTx/>
                <a:latin typeface="Verdana"/>
                <a:ea typeface="+mn-ea"/>
                <a:cs typeface="Verdana"/>
              </a:rPr>
              <a:t>C</a:t>
            </a:r>
            <a:r>
              <a:rPr kumimoji="0" lang="de-DE" sz="750" b="0" i="0" u="none" strike="noStrike" kern="0" cap="none" spc="-8" normalizeH="0" baseline="0" noProof="0">
                <a:ln>
                  <a:noFill/>
                </a:ln>
                <a:solidFill>
                  <a:srgbClr val="404040"/>
                </a:solidFill>
                <a:effectLst/>
                <a:uLnTx/>
                <a:uFillTx/>
                <a:latin typeface="Verdana"/>
                <a:ea typeface="+mn-ea"/>
                <a:cs typeface="Verdana"/>
              </a:rPr>
              <a:t>P</a:t>
            </a:r>
            <a:r>
              <a:rPr kumimoji="0" sz="750" b="0" i="0" u="none" strike="noStrike" kern="0" cap="none" spc="-8" normalizeH="0" baseline="0" noProof="0">
                <a:ln>
                  <a:noFill/>
                </a:ln>
                <a:solidFill>
                  <a:srgbClr val="404040"/>
                </a:solidFill>
                <a:effectLst/>
                <a:uLnTx/>
                <a:uFillTx/>
                <a:latin typeface="Verdana"/>
                <a:ea typeface="+mn-ea"/>
                <a:cs typeface="Verdana"/>
              </a:rPr>
              <a:t>ep</a:t>
            </a:r>
            <a:r>
              <a:rPr kumimoji="0" lang="de-DE" sz="731" b="0" i="0" u="none" strike="noStrike" kern="0" cap="none" spc="-11" normalizeH="0" baseline="-21367" noProof="0">
                <a:ln>
                  <a:noFill/>
                </a:ln>
                <a:solidFill>
                  <a:srgbClr val="404040"/>
                </a:solidFill>
                <a:effectLst/>
                <a:uLnTx/>
                <a:uFillTx/>
                <a:latin typeface="Verdana"/>
                <a:ea typeface="+mn-ea"/>
                <a:cs typeface="Verdana"/>
              </a:rPr>
              <a:t>hoch</a:t>
            </a:r>
            <a:endParaRPr kumimoji="0" sz="731" b="0" i="0" u="none" strike="noStrike" kern="0" cap="none" spc="0" normalizeH="0" baseline="-21367" noProof="0">
              <a:ln>
                <a:noFill/>
              </a:ln>
              <a:solidFill>
                <a:srgbClr val="404040"/>
              </a:solidFill>
              <a:effectLst/>
              <a:uLnTx/>
              <a:uFillTx/>
              <a:latin typeface="Verdana"/>
              <a:ea typeface="+mn-ea"/>
              <a:cs typeface="Verdana"/>
            </a:endParaRPr>
          </a:p>
        </p:txBody>
      </p:sp>
      <p:sp>
        <p:nvSpPr>
          <p:cNvPr id="310" name="object 39">
            <a:extLst>
              <a:ext uri="{FF2B5EF4-FFF2-40B4-BE49-F238E27FC236}">
                <a16:creationId xmlns:a16="http://schemas.microsoft.com/office/drawing/2014/main" id="{F23BCD6A-678F-5799-3F6F-A332622D25BF}"/>
              </a:ext>
            </a:extLst>
          </p:cNvPr>
          <p:cNvSpPr txBox="1"/>
          <p:nvPr/>
        </p:nvSpPr>
        <p:spPr>
          <a:xfrm>
            <a:off x="6997280" y="1297652"/>
            <a:ext cx="1842231" cy="297806"/>
          </a:xfrm>
          <a:prstGeom prst="rect">
            <a:avLst/>
          </a:prstGeom>
        </p:spPr>
        <p:txBody>
          <a:bodyPr vert="horz" wrap="square" lIns="0" tIns="9049" rIns="0" bIns="0" rtlCol="0">
            <a:spAutoFit/>
          </a:bodyPr>
          <a:lstStyle/>
          <a:p>
            <a:pPr marL="953" marR="0" lvl="0" indent="0" algn="ctr" defTabSz="685800" rtl="0" eaLnBrk="1" fontAlgn="auto" latinLnBrk="0" hangingPunct="1">
              <a:lnSpc>
                <a:spcPct val="100000"/>
              </a:lnSpc>
              <a:spcBef>
                <a:spcPts val="71"/>
              </a:spcBef>
              <a:spcAft>
                <a:spcPts val="0"/>
              </a:spcAft>
              <a:buClrTx/>
              <a:buSzTx/>
              <a:buFontTx/>
              <a:buNone/>
              <a:tabLst/>
              <a:defRPr/>
            </a:pPr>
            <a:r>
              <a:rPr kumimoji="0" sz="938" b="1" i="0" u="none" strike="noStrike" kern="0" cap="none" spc="0" normalizeH="0" baseline="0" noProof="0">
                <a:ln>
                  <a:noFill/>
                </a:ln>
                <a:solidFill>
                  <a:srgbClr val="404040"/>
                </a:solidFill>
                <a:effectLst/>
                <a:uLnTx/>
                <a:uFillTx/>
                <a:latin typeface="Verdana"/>
                <a:ea typeface="+mn-ea"/>
                <a:cs typeface="Verdana"/>
              </a:rPr>
              <a:t>24</a:t>
            </a:r>
            <a:r>
              <a:rPr kumimoji="0" lang="de-DE" sz="938" b="1" i="0" u="none" strike="noStrike" kern="0" cap="none" spc="0" normalizeH="0" baseline="0" noProof="0">
                <a:ln>
                  <a:noFill/>
                </a:ln>
                <a:solidFill>
                  <a:srgbClr val="404040"/>
                </a:solidFill>
                <a:effectLst/>
                <a:uLnTx/>
                <a:uFillTx/>
                <a:latin typeface="Verdana"/>
                <a:ea typeface="+mn-ea"/>
                <a:cs typeface="Verdana"/>
              </a:rPr>
              <a:t>-48</a:t>
            </a:r>
            <a:r>
              <a:rPr kumimoji="0" sz="938" b="1" i="0" u="none" strike="noStrike" kern="0" cap="none" spc="-23" normalizeH="0" baseline="0" noProof="0">
                <a:ln>
                  <a:noFill/>
                </a:ln>
                <a:solidFill>
                  <a:srgbClr val="404040"/>
                </a:solidFill>
                <a:effectLst/>
                <a:uLnTx/>
                <a:uFillTx/>
                <a:latin typeface="Verdana"/>
                <a:ea typeface="+mn-ea"/>
                <a:cs typeface="Verdana"/>
              </a:rPr>
              <a:t> </a:t>
            </a:r>
            <a:r>
              <a:rPr kumimoji="0" lang="de-DE" sz="938" b="1" i="0" u="none" strike="noStrike" kern="0" cap="none" spc="-15" normalizeH="0" baseline="0" noProof="0">
                <a:ln>
                  <a:noFill/>
                </a:ln>
                <a:solidFill>
                  <a:srgbClr val="404040"/>
                </a:solidFill>
                <a:effectLst/>
                <a:uLnTx/>
                <a:uFillTx/>
                <a:latin typeface="Verdana"/>
                <a:ea typeface="+mn-ea"/>
                <a:cs typeface="Verdana"/>
              </a:rPr>
              <a:t>Stunden nach</a:t>
            </a:r>
            <a:endParaRPr kumimoji="0" sz="938" b="0" i="0" u="none" strike="noStrike" kern="0" cap="none" spc="0" normalizeH="0" baseline="0" noProof="0">
              <a:ln>
                <a:noFill/>
              </a:ln>
              <a:solidFill>
                <a:srgbClr val="404040"/>
              </a:solidFill>
              <a:effectLst/>
              <a:uLnTx/>
              <a:uFillTx/>
              <a:latin typeface="Verdana"/>
              <a:ea typeface="+mn-ea"/>
              <a:cs typeface="Verdana"/>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sz="938" b="1" i="0" u="none" strike="noStrike" kern="0" cap="none" spc="-8" normalizeH="0" baseline="0" noProof="0">
                <a:ln>
                  <a:noFill/>
                </a:ln>
                <a:solidFill>
                  <a:srgbClr val="404040"/>
                </a:solidFill>
                <a:effectLst/>
                <a:uLnTx/>
                <a:uFillTx/>
                <a:latin typeface="Verdana"/>
                <a:ea typeface="+mn-ea"/>
                <a:cs typeface="Verdana"/>
              </a:rPr>
              <a:t>submaximal</a:t>
            </a:r>
            <a:r>
              <a:rPr kumimoji="0" lang="de-DE" sz="938" b="1" i="0" u="none" strike="noStrike" kern="0" cap="none" spc="-8" normalizeH="0" baseline="0" noProof="0">
                <a:ln>
                  <a:noFill/>
                </a:ln>
                <a:solidFill>
                  <a:srgbClr val="404040"/>
                </a:solidFill>
                <a:effectLst/>
                <a:uLnTx/>
                <a:uFillTx/>
                <a:latin typeface="Verdana"/>
                <a:ea typeface="+mn-ea"/>
                <a:cs typeface="Verdana"/>
              </a:rPr>
              <a:t>er</a:t>
            </a:r>
            <a:r>
              <a:rPr kumimoji="0" sz="938" b="1" i="0" u="none" strike="noStrike" kern="0" cap="none" spc="23" normalizeH="0" baseline="0" noProof="0">
                <a:ln>
                  <a:noFill/>
                </a:ln>
                <a:solidFill>
                  <a:srgbClr val="404040"/>
                </a:solidFill>
                <a:effectLst/>
                <a:uLnTx/>
                <a:uFillTx/>
                <a:latin typeface="Verdana"/>
                <a:ea typeface="+mn-ea"/>
                <a:cs typeface="Verdana"/>
              </a:rPr>
              <a:t> </a:t>
            </a:r>
            <a:r>
              <a:rPr kumimoji="0" lang="de-DE" sz="938" b="1" i="0" u="none" strike="noStrike" kern="0" cap="none" spc="-8" normalizeH="0" baseline="0" noProof="0">
                <a:ln>
                  <a:noFill/>
                </a:ln>
                <a:solidFill>
                  <a:srgbClr val="404040"/>
                </a:solidFill>
                <a:effectLst/>
                <a:uLnTx/>
                <a:uFillTx/>
                <a:latin typeface="Verdana"/>
                <a:ea typeface="+mn-ea"/>
                <a:cs typeface="Verdana"/>
              </a:rPr>
              <a:t>Belastung</a:t>
            </a:r>
            <a:endParaRPr kumimoji="0" sz="638" b="0" i="0" u="none" strike="noStrike" kern="0" cap="none" spc="0" normalizeH="0" baseline="30000" noProof="0">
              <a:ln>
                <a:noFill/>
              </a:ln>
              <a:solidFill>
                <a:srgbClr val="404040"/>
              </a:solidFill>
              <a:effectLst/>
              <a:uLnTx/>
              <a:uFillTx/>
              <a:latin typeface="Arial"/>
              <a:ea typeface="+mn-ea"/>
              <a:cs typeface="Arial"/>
            </a:endParaRPr>
          </a:p>
        </p:txBody>
      </p:sp>
      <p:grpSp>
        <p:nvGrpSpPr>
          <p:cNvPr id="311" name="object 78">
            <a:extLst>
              <a:ext uri="{FF2B5EF4-FFF2-40B4-BE49-F238E27FC236}">
                <a16:creationId xmlns:a16="http://schemas.microsoft.com/office/drawing/2014/main" id="{A1924036-DCD5-22D4-E26F-F3588FEEA056}"/>
              </a:ext>
            </a:extLst>
          </p:cNvPr>
          <p:cNvGrpSpPr/>
          <p:nvPr/>
        </p:nvGrpSpPr>
        <p:grpSpPr>
          <a:xfrm>
            <a:off x="7052189" y="2664364"/>
            <a:ext cx="1764983" cy="61913"/>
            <a:chOff x="9086088" y="5105400"/>
            <a:chExt cx="2353310" cy="82550"/>
          </a:xfrm>
        </p:grpSpPr>
        <p:sp>
          <p:nvSpPr>
            <p:cNvPr id="312" name="object 79">
              <a:extLst>
                <a:ext uri="{FF2B5EF4-FFF2-40B4-BE49-F238E27FC236}">
                  <a16:creationId xmlns:a16="http://schemas.microsoft.com/office/drawing/2014/main" id="{ADC31352-842C-99C0-A10E-F2D239FAD155}"/>
                </a:ext>
              </a:extLst>
            </p:cNvPr>
            <p:cNvSpPr/>
            <p:nvPr/>
          </p:nvSpPr>
          <p:spPr>
            <a:xfrm>
              <a:off x="9086088" y="5137403"/>
              <a:ext cx="2353310" cy="0"/>
            </a:xfrm>
            <a:custGeom>
              <a:avLst/>
              <a:gdLst/>
              <a:ahLst/>
              <a:cxnLst/>
              <a:rect l="l" t="t" r="r" b="b"/>
              <a:pathLst>
                <a:path w="2353309">
                  <a:moveTo>
                    <a:pt x="0" y="0"/>
                  </a:moveTo>
                  <a:lnTo>
                    <a:pt x="2353055" y="0"/>
                  </a:lnTo>
                </a:path>
              </a:pathLst>
            </a:custGeom>
            <a:ln w="9525">
              <a:solidFill>
                <a:srgbClr val="D9D9D9"/>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pic>
          <p:nvPicPr>
            <p:cNvPr id="313" name="object 80">
              <a:extLst>
                <a:ext uri="{FF2B5EF4-FFF2-40B4-BE49-F238E27FC236}">
                  <a16:creationId xmlns:a16="http://schemas.microsoft.com/office/drawing/2014/main" id="{2DB1A59E-97C2-3776-8158-93D37C02EEE2}"/>
                </a:ext>
              </a:extLst>
            </p:cNvPr>
            <p:cNvPicPr/>
            <p:nvPr/>
          </p:nvPicPr>
          <p:blipFill>
            <a:blip r:embed="rId10" cstate="print"/>
            <a:stretch>
              <a:fillRect/>
            </a:stretch>
          </p:blipFill>
          <p:spPr>
            <a:xfrm>
              <a:off x="10238232" y="5105400"/>
              <a:ext cx="82296" cy="82295"/>
            </a:xfrm>
            <a:prstGeom prst="rect">
              <a:avLst/>
            </a:prstGeom>
          </p:spPr>
        </p:pic>
      </p:grpSp>
      <p:grpSp>
        <p:nvGrpSpPr>
          <p:cNvPr id="314" name="object 81">
            <a:extLst>
              <a:ext uri="{FF2B5EF4-FFF2-40B4-BE49-F238E27FC236}">
                <a16:creationId xmlns:a16="http://schemas.microsoft.com/office/drawing/2014/main" id="{26CA8AB6-2297-9F52-32C1-77660ECD5901}"/>
              </a:ext>
            </a:extLst>
          </p:cNvPr>
          <p:cNvGrpSpPr/>
          <p:nvPr/>
        </p:nvGrpSpPr>
        <p:grpSpPr>
          <a:xfrm>
            <a:off x="7052189" y="1730532"/>
            <a:ext cx="1764983" cy="890588"/>
            <a:chOff x="9086088" y="3860291"/>
            <a:chExt cx="2353310" cy="1187450"/>
          </a:xfrm>
        </p:grpSpPr>
        <p:sp>
          <p:nvSpPr>
            <p:cNvPr id="315" name="object 82">
              <a:extLst>
                <a:ext uri="{FF2B5EF4-FFF2-40B4-BE49-F238E27FC236}">
                  <a16:creationId xmlns:a16="http://schemas.microsoft.com/office/drawing/2014/main" id="{E87062A3-7F62-8094-78E6-C3743A9A1373}"/>
                </a:ext>
              </a:extLst>
            </p:cNvPr>
            <p:cNvSpPr/>
            <p:nvPr/>
          </p:nvSpPr>
          <p:spPr>
            <a:xfrm>
              <a:off x="9086088" y="3956303"/>
              <a:ext cx="2353310" cy="788035"/>
            </a:xfrm>
            <a:custGeom>
              <a:avLst/>
              <a:gdLst/>
              <a:ahLst/>
              <a:cxnLst/>
              <a:rect l="l" t="t" r="r" b="b"/>
              <a:pathLst>
                <a:path w="2353309" h="788035">
                  <a:moveTo>
                    <a:pt x="0" y="787908"/>
                  </a:moveTo>
                  <a:lnTo>
                    <a:pt x="2353055" y="787908"/>
                  </a:lnTo>
                </a:path>
                <a:path w="2353309" h="788035">
                  <a:moveTo>
                    <a:pt x="0" y="394716"/>
                  </a:moveTo>
                  <a:lnTo>
                    <a:pt x="2353055" y="394716"/>
                  </a:lnTo>
                </a:path>
                <a:path w="2353309" h="788035">
                  <a:moveTo>
                    <a:pt x="0" y="0"/>
                  </a:moveTo>
                  <a:lnTo>
                    <a:pt x="2353055" y="0"/>
                  </a:lnTo>
                </a:path>
              </a:pathLst>
            </a:custGeom>
            <a:ln w="9525">
              <a:solidFill>
                <a:srgbClr val="D9D9D9"/>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sp>
          <p:nvSpPr>
            <p:cNvPr id="316" name="object 83">
              <a:extLst>
                <a:ext uri="{FF2B5EF4-FFF2-40B4-BE49-F238E27FC236}">
                  <a16:creationId xmlns:a16="http://schemas.microsoft.com/office/drawing/2014/main" id="{2F009981-C89C-A927-BC6A-BB13C76FD3A1}"/>
                </a:ext>
              </a:extLst>
            </p:cNvPr>
            <p:cNvSpPr/>
            <p:nvPr/>
          </p:nvSpPr>
          <p:spPr>
            <a:xfrm>
              <a:off x="9214104" y="4026407"/>
              <a:ext cx="2138680" cy="880110"/>
            </a:xfrm>
            <a:custGeom>
              <a:avLst/>
              <a:gdLst/>
              <a:ahLst/>
              <a:cxnLst/>
              <a:rect l="l" t="t" r="r" b="b"/>
              <a:pathLst>
                <a:path w="2138679" h="880110">
                  <a:moveTo>
                    <a:pt x="88392" y="117348"/>
                  </a:moveTo>
                  <a:lnTo>
                    <a:pt x="353822" y="117348"/>
                  </a:lnTo>
                </a:path>
                <a:path w="2138679" h="880110">
                  <a:moveTo>
                    <a:pt x="88392" y="877824"/>
                  </a:moveTo>
                  <a:lnTo>
                    <a:pt x="353822" y="877824"/>
                  </a:lnTo>
                </a:path>
                <a:path w="2138679" h="880110">
                  <a:moveTo>
                    <a:pt x="220979" y="112776"/>
                  </a:moveTo>
                  <a:lnTo>
                    <a:pt x="220979" y="879856"/>
                  </a:lnTo>
                </a:path>
                <a:path w="2138679" h="880110">
                  <a:moveTo>
                    <a:pt x="0" y="489204"/>
                  </a:moveTo>
                  <a:lnTo>
                    <a:pt x="448310" y="489204"/>
                  </a:lnTo>
                </a:path>
                <a:path w="2138679" h="880110">
                  <a:moveTo>
                    <a:pt x="1778507" y="6096"/>
                  </a:moveTo>
                  <a:lnTo>
                    <a:pt x="2043938" y="6096"/>
                  </a:lnTo>
                </a:path>
                <a:path w="2138679" h="880110">
                  <a:moveTo>
                    <a:pt x="1778507" y="563880"/>
                  </a:moveTo>
                  <a:lnTo>
                    <a:pt x="2043938" y="563880"/>
                  </a:lnTo>
                </a:path>
                <a:path w="2138679" h="880110">
                  <a:moveTo>
                    <a:pt x="1911096" y="0"/>
                  </a:moveTo>
                  <a:lnTo>
                    <a:pt x="1911096" y="564642"/>
                  </a:lnTo>
                </a:path>
                <a:path w="2138679" h="880110">
                  <a:moveTo>
                    <a:pt x="1690116" y="278892"/>
                  </a:moveTo>
                  <a:lnTo>
                    <a:pt x="2138426" y="278892"/>
                  </a:lnTo>
                </a:path>
              </a:pathLst>
            </a:custGeom>
            <a:ln w="12700">
              <a:solidFill>
                <a:srgbClr val="404040"/>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pic>
          <p:nvPicPr>
            <p:cNvPr id="317" name="object 84">
              <a:extLst>
                <a:ext uri="{FF2B5EF4-FFF2-40B4-BE49-F238E27FC236}">
                  <a16:creationId xmlns:a16="http://schemas.microsoft.com/office/drawing/2014/main" id="{EA30FFA1-87A8-54AF-E5DE-3C6029968AFA}"/>
                </a:ext>
              </a:extLst>
            </p:cNvPr>
            <p:cNvPicPr/>
            <p:nvPr/>
          </p:nvPicPr>
          <p:blipFill>
            <a:blip r:embed="rId18" cstate="print"/>
            <a:stretch>
              <a:fillRect/>
            </a:stretch>
          </p:blipFill>
          <p:spPr>
            <a:xfrm>
              <a:off x="11084052" y="3860291"/>
              <a:ext cx="82296" cy="82295"/>
            </a:xfrm>
            <a:prstGeom prst="rect">
              <a:avLst/>
            </a:prstGeom>
          </p:spPr>
        </p:pic>
        <p:sp>
          <p:nvSpPr>
            <p:cNvPr id="318" name="object 85">
              <a:extLst>
                <a:ext uri="{FF2B5EF4-FFF2-40B4-BE49-F238E27FC236}">
                  <a16:creationId xmlns:a16="http://schemas.microsoft.com/office/drawing/2014/main" id="{B020AFAE-38AA-5148-1BB8-48D6C268D090}"/>
                </a:ext>
              </a:extLst>
            </p:cNvPr>
            <p:cNvSpPr/>
            <p:nvPr/>
          </p:nvSpPr>
          <p:spPr>
            <a:xfrm>
              <a:off x="11164823" y="4418075"/>
              <a:ext cx="82550" cy="82550"/>
            </a:xfrm>
            <a:custGeom>
              <a:avLst/>
              <a:gdLst/>
              <a:ahLst/>
              <a:cxnLst/>
              <a:rect l="l" t="t" r="r" b="b"/>
              <a:pathLst>
                <a:path w="82550" h="82550">
                  <a:moveTo>
                    <a:pt x="41148" y="0"/>
                  </a:moveTo>
                  <a:lnTo>
                    <a:pt x="25128" y="3232"/>
                  </a:lnTo>
                  <a:lnTo>
                    <a:pt x="12049" y="12049"/>
                  </a:lnTo>
                  <a:lnTo>
                    <a:pt x="3232" y="25128"/>
                  </a:lnTo>
                  <a:lnTo>
                    <a:pt x="0" y="41148"/>
                  </a:lnTo>
                  <a:lnTo>
                    <a:pt x="3232" y="57167"/>
                  </a:lnTo>
                  <a:lnTo>
                    <a:pt x="12049" y="70246"/>
                  </a:lnTo>
                  <a:lnTo>
                    <a:pt x="25128" y="79063"/>
                  </a:lnTo>
                  <a:lnTo>
                    <a:pt x="41148" y="82296"/>
                  </a:lnTo>
                  <a:lnTo>
                    <a:pt x="57167" y="79063"/>
                  </a:lnTo>
                  <a:lnTo>
                    <a:pt x="70246" y="70246"/>
                  </a:lnTo>
                  <a:lnTo>
                    <a:pt x="79063" y="57167"/>
                  </a:lnTo>
                  <a:lnTo>
                    <a:pt x="82296" y="41148"/>
                  </a:lnTo>
                  <a:lnTo>
                    <a:pt x="79063" y="25128"/>
                  </a:lnTo>
                  <a:lnTo>
                    <a:pt x="70246" y="12049"/>
                  </a:lnTo>
                  <a:lnTo>
                    <a:pt x="57167" y="3232"/>
                  </a:lnTo>
                  <a:lnTo>
                    <a:pt x="41148" y="0"/>
                  </a:lnTo>
                  <a:close/>
                </a:path>
              </a:pathLst>
            </a:custGeom>
            <a:solidFill>
              <a:srgbClr val="DA3916"/>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pic>
          <p:nvPicPr>
            <p:cNvPr id="319" name="object 86">
              <a:extLst>
                <a:ext uri="{FF2B5EF4-FFF2-40B4-BE49-F238E27FC236}">
                  <a16:creationId xmlns:a16="http://schemas.microsoft.com/office/drawing/2014/main" id="{783F6863-34B5-51A1-C99B-02320B07C627}"/>
                </a:ext>
              </a:extLst>
            </p:cNvPr>
            <p:cNvPicPr/>
            <p:nvPr/>
          </p:nvPicPr>
          <p:blipFill>
            <a:blip r:embed="rId11" cstate="print"/>
            <a:stretch>
              <a:fillRect/>
            </a:stretch>
          </p:blipFill>
          <p:spPr>
            <a:xfrm>
              <a:off x="11004804" y="4393691"/>
              <a:ext cx="82296" cy="82295"/>
            </a:xfrm>
            <a:prstGeom prst="rect">
              <a:avLst/>
            </a:prstGeom>
          </p:spPr>
        </p:pic>
        <p:pic>
          <p:nvPicPr>
            <p:cNvPr id="320" name="object 87">
              <a:extLst>
                <a:ext uri="{FF2B5EF4-FFF2-40B4-BE49-F238E27FC236}">
                  <a16:creationId xmlns:a16="http://schemas.microsoft.com/office/drawing/2014/main" id="{DD7F635D-738B-578D-B5D2-EE307F5614E1}"/>
                </a:ext>
              </a:extLst>
            </p:cNvPr>
            <p:cNvPicPr/>
            <p:nvPr/>
          </p:nvPicPr>
          <p:blipFill>
            <a:blip r:embed="rId18" cstate="print"/>
            <a:stretch>
              <a:fillRect/>
            </a:stretch>
          </p:blipFill>
          <p:spPr>
            <a:xfrm>
              <a:off x="11084052" y="4885943"/>
              <a:ext cx="82296" cy="82295"/>
            </a:xfrm>
            <a:prstGeom prst="rect">
              <a:avLst/>
            </a:prstGeom>
          </p:spPr>
        </p:pic>
        <p:sp>
          <p:nvSpPr>
            <p:cNvPr id="321" name="object 88">
              <a:extLst>
                <a:ext uri="{FF2B5EF4-FFF2-40B4-BE49-F238E27FC236}">
                  <a16:creationId xmlns:a16="http://schemas.microsoft.com/office/drawing/2014/main" id="{11082842-E827-DC0D-C9BE-4C294697A319}"/>
                </a:ext>
              </a:extLst>
            </p:cNvPr>
            <p:cNvSpPr/>
            <p:nvPr/>
          </p:nvSpPr>
          <p:spPr>
            <a:xfrm>
              <a:off x="11004804" y="4203191"/>
              <a:ext cx="82550" cy="82550"/>
            </a:xfrm>
            <a:custGeom>
              <a:avLst/>
              <a:gdLst/>
              <a:ahLst/>
              <a:cxnLst/>
              <a:rect l="l" t="t" r="r" b="b"/>
              <a:pathLst>
                <a:path w="82550" h="82550">
                  <a:moveTo>
                    <a:pt x="41148" y="0"/>
                  </a:moveTo>
                  <a:lnTo>
                    <a:pt x="25128" y="3232"/>
                  </a:lnTo>
                  <a:lnTo>
                    <a:pt x="12049" y="12049"/>
                  </a:lnTo>
                  <a:lnTo>
                    <a:pt x="3232" y="25128"/>
                  </a:lnTo>
                  <a:lnTo>
                    <a:pt x="0" y="41147"/>
                  </a:lnTo>
                  <a:lnTo>
                    <a:pt x="3232" y="57167"/>
                  </a:lnTo>
                  <a:lnTo>
                    <a:pt x="12049" y="70246"/>
                  </a:lnTo>
                  <a:lnTo>
                    <a:pt x="25128" y="79063"/>
                  </a:lnTo>
                  <a:lnTo>
                    <a:pt x="41148" y="82295"/>
                  </a:lnTo>
                  <a:lnTo>
                    <a:pt x="57167" y="79063"/>
                  </a:lnTo>
                  <a:lnTo>
                    <a:pt x="70246" y="70246"/>
                  </a:lnTo>
                  <a:lnTo>
                    <a:pt x="79063" y="57167"/>
                  </a:lnTo>
                  <a:lnTo>
                    <a:pt x="82296" y="41147"/>
                  </a:lnTo>
                  <a:lnTo>
                    <a:pt x="79063" y="25128"/>
                  </a:lnTo>
                  <a:lnTo>
                    <a:pt x="70246" y="12049"/>
                  </a:lnTo>
                  <a:lnTo>
                    <a:pt x="57167" y="3232"/>
                  </a:lnTo>
                  <a:lnTo>
                    <a:pt x="41148" y="0"/>
                  </a:lnTo>
                  <a:close/>
                </a:path>
              </a:pathLst>
            </a:custGeom>
            <a:solidFill>
              <a:srgbClr val="DA3916"/>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pic>
          <p:nvPicPr>
            <p:cNvPr id="322" name="object 89">
              <a:extLst>
                <a:ext uri="{FF2B5EF4-FFF2-40B4-BE49-F238E27FC236}">
                  <a16:creationId xmlns:a16="http://schemas.microsoft.com/office/drawing/2014/main" id="{90B43B81-4E5A-3096-0C2C-EC48758292A5}"/>
                </a:ext>
              </a:extLst>
            </p:cNvPr>
            <p:cNvPicPr/>
            <p:nvPr/>
          </p:nvPicPr>
          <p:blipFill>
            <a:blip r:embed="rId27" cstate="print"/>
            <a:stretch>
              <a:fillRect/>
            </a:stretch>
          </p:blipFill>
          <p:spPr>
            <a:xfrm>
              <a:off x="11084052" y="3994403"/>
              <a:ext cx="82296" cy="155447"/>
            </a:xfrm>
            <a:prstGeom prst="rect">
              <a:avLst/>
            </a:prstGeom>
          </p:spPr>
        </p:pic>
        <p:sp>
          <p:nvSpPr>
            <p:cNvPr id="323" name="object 90">
              <a:extLst>
                <a:ext uri="{FF2B5EF4-FFF2-40B4-BE49-F238E27FC236}">
                  <a16:creationId xmlns:a16="http://schemas.microsoft.com/office/drawing/2014/main" id="{E17E629B-4FB5-77B3-F770-80876B607F92}"/>
                </a:ext>
              </a:extLst>
            </p:cNvPr>
            <p:cNvSpPr/>
            <p:nvPr/>
          </p:nvSpPr>
          <p:spPr>
            <a:xfrm>
              <a:off x="11004804" y="4251959"/>
              <a:ext cx="242570" cy="165100"/>
            </a:xfrm>
            <a:custGeom>
              <a:avLst/>
              <a:gdLst/>
              <a:ahLst/>
              <a:cxnLst/>
              <a:rect l="l" t="t" r="r" b="b"/>
              <a:pathLst>
                <a:path w="242570" h="165100">
                  <a:moveTo>
                    <a:pt x="82296" y="62484"/>
                  </a:moveTo>
                  <a:lnTo>
                    <a:pt x="79057" y="46469"/>
                  </a:lnTo>
                  <a:lnTo>
                    <a:pt x="70243" y="33388"/>
                  </a:lnTo>
                  <a:lnTo>
                    <a:pt x="57162" y="24574"/>
                  </a:lnTo>
                  <a:lnTo>
                    <a:pt x="41148" y="21336"/>
                  </a:lnTo>
                  <a:lnTo>
                    <a:pt x="25120" y="24574"/>
                  </a:lnTo>
                  <a:lnTo>
                    <a:pt x="12039" y="33388"/>
                  </a:lnTo>
                  <a:lnTo>
                    <a:pt x="3225" y="46469"/>
                  </a:lnTo>
                  <a:lnTo>
                    <a:pt x="0" y="62484"/>
                  </a:lnTo>
                  <a:lnTo>
                    <a:pt x="3225" y="78511"/>
                  </a:lnTo>
                  <a:lnTo>
                    <a:pt x="12039" y="91592"/>
                  </a:lnTo>
                  <a:lnTo>
                    <a:pt x="25120" y="100406"/>
                  </a:lnTo>
                  <a:lnTo>
                    <a:pt x="41148" y="103632"/>
                  </a:lnTo>
                  <a:lnTo>
                    <a:pt x="57162" y="100406"/>
                  </a:lnTo>
                  <a:lnTo>
                    <a:pt x="70243" y="91592"/>
                  </a:lnTo>
                  <a:lnTo>
                    <a:pt x="79057" y="78511"/>
                  </a:lnTo>
                  <a:lnTo>
                    <a:pt x="82296" y="62484"/>
                  </a:lnTo>
                  <a:close/>
                </a:path>
                <a:path w="242570" h="165100">
                  <a:moveTo>
                    <a:pt x="242316" y="123444"/>
                  </a:moveTo>
                  <a:lnTo>
                    <a:pt x="239077" y="107429"/>
                  </a:lnTo>
                  <a:lnTo>
                    <a:pt x="230263" y="94348"/>
                  </a:lnTo>
                  <a:lnTo>
                    <a:pt x="217182" y="85534"/>
                  </a:lnTo>
                  <a:lnTo>
                    <a:pt x="201168" y="82296"/>
                  </a:lnTo>
                  <a:lnTo>
                    <a:pt x="185140" y="85534"/>
                  </a:lnTo>
                  <a:lnTo>
                    <a:pt x="172059" y="94348"/>
                  </a:lnTo>
                  <a:lnTo>
                    <a:pt x="163245" y="107429"/>
                  </a:lnTo>
                  <a:lnTo>
                    <a:pt x="160020" y="123444"/>
                  </a:lnTo>
                  <a:lnTo>
                    <a:pt x="163245" y="139471"/>
                  </a:lnTo>
                  <a:lnTo>
                    <a:pt x="172059" y="152552"/>
                  </a:lnTo>
                  <a:lnTo>
                    <a:pt x="185140" y="161366"/>
                  </a:lnTo>
                  <a:lnTo>
                    <a:pt x="201168" y="164592"/>
                  </a:lnTo>
                  <a:lnTo>
                    <a:pt x="217182" y="161366"/>
                  </a:lnTo>
                  <a:lnTo>
                    <a:pt x="230263" y="152552"/>
                  </a:lnTo>
                  <a:lnTo>
                    <a:pt x="239077" y="139471"/>
                  </a:lnTo>
                  <a:lnTo>
                    <a:pt x="242316" y="123444"/>
                  </a:lnTo>
                  <a:close/>
                </a:path>
                <a:path w="242570" h="165100">
                  <a:moveTo>
                    <a:pt x="242316" y="41148"/>
                  </a:moveTo>
                  <a:lnTo>
                    <a:pt x="239077" y="25133"/>
                  </a:lnTo>
                  <a:lnTo>
                    <a:pt x="230263" y="12052"/>
                  </a:lnTo>
                  <a:lnTo>
                    <a:pt x="217182" y="3238"/>
                  </a:lnTo>
                  <a:lnTo>
                    <a:pt x="201168" y="0"/>
                  </a:lnTo>
                  <a:lnTo>
                    <a:pt x="185140" y="3238"/>
                  </a:lnTo>
                  <a:lnTo>
                    <a:pt x="172059" y="12052"/>
                  </a:lnTo>
                  <a:lnTo>
                    <a:pt x="163245" y="25133"/>
                  </a:lnTo>
                  <a:lnTo>
                    <a:pt x="160020" y="41148"/>
                  </a:lnTo>
                  <a:lnTo>
                    <a:pt x="163245" y="57175"/>
                  </a:lnTo>
                  <a:lnTo>
                    <a:pt x="172059" y="70256"/>
                  </a:lnTo>
                  <a:lnTo>
                    <a:pt x="185140" y="79070"/>
                  </a:lnTo>
                  <a:lnTo>
                    <a:pt x="201168" y="82296"/>
                  </a:lnTo>
                  <a:lnTo>
                    <a:pt x="217182" y="79070"/>
                  </a:lnTo>
                  <a:lnTo>
                    <a:pt x="230263" y="70256"/>
                  </a:lnTo>
                  <a:lnTo>
                    <a:pt x="239077" y="57175"/>
                  </a:lnTo>
                  <a:lnTo>
                    <a:pt x="242316" y="41148"/>
                  </a:lnTo>
                  <a:close/>
                </a:path>
              </a:pathLst>
            </a:custGeom>
            <a:solidFill>
              <a:srgbClr val="DA3916"/>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pic>
          <p:nvPicPr>
            <p:cNvPr id="324" name="object 91">
              <a:extLst>
                <a:ext uri="{FF2B5EF4-FFF2-40B4-BE49-F238E27FC236}">
                  <a16:creationId xmlns:a16="http://schemas.microsoft.com/office/drawing/2014/main" id="{35C2C9CD-027A-BCCC-BB05-02048938970C}"/>
                </a:ext>
              </a:extLst>
            </p:cNvPr>
            <p:cNvPicPr/>
            <p:nvPr/>
          </p:nvPicPr>
          <p:blipFill>
            <a:blip r:embed="rId5" cstate="print"/>
            <a:stretch>
              <a:fillRect/>
            </a:stretch>
          </p:blipFill>
          <p:spPr>
            <a:xfrm>
              <a:off x="9398508" y="4965191"/>
              <a:ext cx="82296" cy="82295"/>
            </a:xfrm>
            <a:prstGeom prst="rect">
              <a:avLst/>
            </a:prstGeom>
          </p:spPr>
        </p:pic>
        <p:pic>
          <p:nvPicPr>
            <p:cNvPr id="325" name="object 92">
              <a:extLst>
                <a:ext uri="{FF2B5EF4-FFF2-40B4-BE49-F238E27FC236}">
                  <a16:creationId xmlns:a16="http://schemas.microsoft.com/office/drawing/2014/main" id="{B425759B-1F59-4DA0-19EF-985BC0068738}"/>
                </a:ext>
              </a:extLst>
            </p:cNvPr>
            <p:cNvPicPr/>
            <p:nvPr/>
          </p:nvPicPr>
          <p:blipFill>
            <a:blip r:embed="rId5" cstate="print"/>
            <a:stretch>
              <a:fillRect/>
            </a:stretch>
          </p:blipFill>
          <p:spPr>
            <a:xfrm>
              <a:off x="9398508" y="4709159"/>
              <a:ext cx="82296" cy="82295"/>
            </a:xfrm>
            <a:prstGeom prst="rect">
              <a:avLst/>
            </a:prstGeom>
          </p:spPr>
        </p:pic>
        <p:pic>
          <p:nvPicPr>
            <p:cNvPr id="326" name="object 93">
              <a:extLst>
                <a:ext uri="{FF2B5EF4-FFF2-40B4-BE49-F238E27FC236}">
                  <a16:creationId xmlns:a16="http://schemas.microsoft.com/office/drawing/2014/main" id="{9B7C20B6-C305-28E9-81AF-B81ACA5ED6BA}"/>
                </a:ext>
              </a:extLst>
            </p:cNvPr>
            <p:cNvPicPr/>
            <p:nvPr/>
          </p:nvPicPr>
          <p:blipFill>
            <a:blip r:embed="rId14" cstate="print"/>
            <a:stretch>
              <a:fillRect/>
            </a:stretch>
          </p:blipFill>
          <p:spPr>
            <a:xfrm>
              <a:off x="9398508" y="4578095"/>
              <a:ext cx="82296" cy="82296"/>
            </a:xfrm>
            <a:prstGeom prst="rect">
              <a:avLst/>
            </a:prstGeom>
          </p:spPr>
        </p:pic>
        <p:pic>
          <p:nvPicPr>
            <p:cNvPr id="327" name="object 94">
              <a:extLst>
                <a:ext uri="{FF2B5EF4-FFF2-40B4-BE49-F238E27FC236}">
                  <a16:creationId xmlns:a16="http://schemas.microsoft.com/office/drawing/2014/main" id="{BE85E369-6631-87A1-606F-C83DDC724EDD}"/>
                </a:ext>
              </a:extLst>
            </p:cNvPr>
            <p:cNvPicPr/>
            <p:nvPr/>
          </p:nvPicPr>
          <p:blipFill>
            <a:blip r:embed="rId14" cstate="print"/>
            <a:stretch>
              <a:fillRect/>
            </a:stretch>
          </p:blipFill>
          <p:spPr>
            <a:xfrm>
              <a:off x="9398508" y="4445507"/>
              <a:ext cx="82296" cy="82296"/>
            </a:xfrm>
            <a:prstGeom prst="rect">
              <a:avLst/>
            </a:prstGeom>
          </p:spPr>
        </p:pic>
        <p:pic>
          <p:nvPicPr>
            <p:cNvPr id="328" name="object 95">
              <a:extLst>
                <a:ext uri="{FF2B5EF4-FFF2-40B4-BE49-F238E27FC236}">
                  <a16:creationId xmlns:a16="http://schemas.microsoft.com/office/drawing/2014/main" id="{88A71AA2-548E-3691-E9FB-F49FE962C327}"/>
                </a:ext>
              </a:extLst>
            </p:cNvPr>
            <p:cNvPicPr/>
            <p:nvPr/>
          </p:nvPicPr>
          <p:blipFill>
            <a:blip r:embed="rId14" cstate="print"/>
            <a:stretch>
              <a:fillRect/>
            </a:stretch>
          </p:blipFill>
          <p:spPr>
            <a:xfrm>
              <a:off x="9398508" y="4340351"/>
              <a:ext cx="82296" cy="82296"/>
            </a:xfrm>
            <a:prstGeom prst="rect">
              <a:avLst/>
            </a:prstGeom>
          </p:spPr>
        </p:pic>
        <p:pic>
          <p:nvPicPr>
            <p:cNvPr id="329" name="object 96">
              <a:extLst>
                <a:ext uri="{FF2B5EF4-FFF2-40B4-BE49-F238E27FC236}">
                  <a16:creationId xmlns:a16="http://schemas.microsoft.com/office/drawing/2014/main" id="{23316192-1F58-FA75-94E3-F000EF5AA6BC}"/>
                </a:ext>
              </a:extLst>
            </p:cNvPr>
            <p:cNvPicPr/>
            <p:nvPr/>
          </p:nvPicPr>
          <p:blipFill>
            <a:blip r:embed="rId5" cstate="print"/>
            <a:stretch>
              <a:fillRect/>
            </a:stretch>
          </p:blipFill>
          <p:spPr>
            <a:xfrm>
              <a:off x="9398508" y="4041647"/>
              <a:ext cx="82296" cy="82295"/>
            </a:xfrm>
            <a:prstGeom prst="rect">
              <a:avLst/>
            </a:prstGeom>
          </p:spPr>
        </p:pic>
        <p:pic>
          <p:nvPicPr>
            <p:cNvPr id="330" name="object 97">
              <a:extLst>
                <a:ext uri="{FF2B5EF4-FFF2-40B4-BE49-F238E27FC236}">
                  <a16:creationId xmlns:a16="http://schemas.microsoft.com/office/drawing/2014/main" id="{083B9D42-CEEC-2F2E-A27D-F7E20224C9CC}"/>
                </a:ext>
              </a:extLst>
            </p:cNvPr>
            <p:cNvPicPr/>
            <p:nvPr/>
          </p:nvPicPr>
          <p:blipFill>
            <a:blip r:embed="rId5" cstate="print"/>
            <a:stretch>
              <a:fillRect/>
            </a:stretch>
          </p:blipFill>
          <p:spPr>
            <a:xfrm>
              <a:off x="9398508" y="3915155"/>
              <a:ext cx="82296" cy="82295"/>
            </a:xfrm>
            <a:prstGeom prst="rect">
              <a:avLst/>
            </a:prstGeom>
          </p:spPr>
        </p:pic>
        <p:pic>
          <p:nvPicPr>
            <p:cNvPr id="331" name="object 98">
              <a:extLst>
                <a:ext uri="{FF2B5EF4-FFF2-40B4-BE49-F238E27FC236}">
                  <a16:creationId xmlns:a16="http://schemas.microsoft.com/office/drawing/2014/main" id="{48CB96BE-7533-1476-1D77-B48BF26116A9}"/>
                </a:ext>
              </a:extLst>
            </p:cNvPr>
            <p:cNvPicPr/>
            <p:nvPr/>
          </p:nvPicPr>
          <p:blipFill>
            <a:blip r:embed="rId28" cstate="print"/>
            <a:stretch>
              <a:fillRect/>
            </a:stretch>
          </p:blipFill>
          <p:spPr>
            <a:xfrm>
              <a:off x="9537192" y="4413503"/>
              <a:ext cx="80772" cy="82295"/>
            </a:xfrm>
            <a:prstGeom prst="rect">
              <a:avLst/>
            </a:prstGeom>
          </p:spPr>
        </p:pic>
        <p:pic>
          <p:nvPicPr>
            <p:cNvPr id="332" name="object 99">
              <a:extLst>
                <a:ext uri="{FF2B5EF4-FFF2-40B4-BE49-F238E27FC236}">
                  <a16:creationId xmlns:a16="http://schemas.microsoft.com/office/drawing/2014/main" id="{5D6BB081-662D-90A7-4832-667AB80CD378}"/>
                </a:ext>
              </a:extLst>
            </p:cNvPr>
            <p:cNvPicPr/>
            <p:nvPr/>
          </p:nvPicPr>
          <p:blipFill>
            <a:blip r:embed="rId28" cstate="print"/>
            <a:stretch>
              <a:fillRect/>
            </a:stretch>
          </p:blipFill>
          <p:spPr>
            <a:xfrm>
              <a:off x="9537192" y="4290059"/>
              <a:ext cx="80772" cy="82295"/>
            </a:xfrm>
            <a:prstGeom prst="rect">
              <a:avLst/>
            </a:prstGeom>
          </p:spPr>
        </p:pic>
        <p:pic>
          <p:nvPicPr>
            <p:cNvPr id="333" name="object 100">
              <a:extLst>
                <a:ext uri="{FF2B5EF4-FFF2-40B4-BE49-F238E27FC236}">
                  <a16:creationId xmlns:a16="http://schemas.microsoft.com/office/drawing/2014/main" id="{1B80EE85-E88D-F907-7651-12F1A1DE0A1E}"/>
                </a:ext>
              </a:extLst>
            </p:cNvPr>
            <p:cNvPicPr/>
            <p:nvPr/>
          </p:nvPicPr>
          <p:blipFill>
            <a:blip r:embed="rId5" cstate="print"/>
            <a:stretch>
              <a:fillRect/>
            </a:stretch>
          </p:blipFill>
          <p:spPr>
            <a:xfrm>
              <a:off x="9241536" y="4346447"/>
              <a:ext cx="82296" cy="82295"/>
            </a:xfrm>
            <a:prstGeom prst="rect">
              <a:avLst/>
            </a:prstGeom>
          </p:spPr>
        </p:pic>
        <p:sp>
          <p:nvSpPr>
            <p:cNvPr id="334" name="object 101">
              <a:extLst>
                <a:ext uri="{FF2B5EF4-FFF2-40B4-BE49-F238E27FC236}">
                  <a16:creationId xmlns:a16="http://schemas.microsoft.com/office/drawing/2014/main" id="{5D123994-A950-218C-A786-6970DB20A498}"/>
                </a:ext>
              </a:extLst>
            </p:cNvPr>
            <p:cNvSpPr/>
            <p:nvPr/>
          </p:nvSpPr>
          <p:spPr>
            <a:xfrm>
              <a:off x="10058400" y="4238243"/>
              <a:ext cx="448309" cy="626745"/>
            </a:xfrm>
            <a:custGeom>
              <a:avLst/>
              <a:gdLst/>
              <a:ahLst/>
              <a:cxnLst/>
              <a:rect l="l" t="t" r="r" b="b"/>
              <a:pathLst>
                <a:path w="448309" h="626745">
                  <a:moveTo>
                    <a:pt x="88392" y="3047"/>
                  </a:moveTo>
                  <a:lnTo>
                    <a:pt x="353822" y="3047"/>
                  </a:lnTo>
                </a:path>
                <a:path w="448309" h="626745">
                  <a:moveTo>
                    <a:pt x="88392" y="624839"/>
                  </a:moveTo>
                  <a:lnTo>
                    <a:pt x="353822" y="624839"/>
                  </a:lnTo>
                </a:path>
                <a:path w="448309" h="626745">
                  <a:moveTo>
                    <a:pt x="222503" y="0"/>
                  </a:moveTo>
                  <a:lnTo>
                    <a:pt x="222503" y="626617"/>
                  </a:lnTo>
                </a:path>
                <a:path w="448309" h="626745">
                  <a:moveTo>
                    <a:pt x="0" y="310895"/>
                  </a:moveTo>
                  <a:lnTo>
                    <a:pt x="448309" y="310895"/>
                  </a:lnTo>
                </a:path>
              </a:pathLst>
            </a:custGeom>
            <a:ln w="12700">
              <a:solidFill>
                <a:srgbClr val="404040"/>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pic>
          <p:nvPicPr>
            <p:cNvPr id="335" name="object 102">
              <a:extLst>
                <a:ext uri="{FF2B5EF4-FFF2-40B4-BE49-F238E27FC236}">
                  <a16:creationId xmlns:a16="http://schemas.microsoft.com/office/drawing/2014/main" id="{14C1D736-6BA6-80AE-5D7F-C80FF0913E3A}"/>
                </a:ext>
              </a:extLst>
            </p:cNvPr>
            <p:cNvPicPr/>
            <p:nvPr/>
          </p:nvPicPr>
          <p:blipFill>
            <a:blip r:embed="rId21" cstate="print"/>
            <a:stretch>
              <a:fillRect/>
            </a:stretch>
          </p:blipFill>
          <p:spPr>
            <a:xfrm>
              <a:off x="10238232" y="4844795"/>
              <a:ext cx="82296" cy="82296"/>
            </a:xfrm>
            <a:prstGeom prst="rect">
              <a:avLst/>
            </a:prstGeom>
          </p:spPr>
        </p:pic>
        <p:pic>
          <p:nvPicPr>
            <p:cNvPr id="336" name="object 103">
              <a:extLst>
                <a:ext uri="{FF2B5EF4-FFF2-40B4-BE49-F238E27FC236}">
                  <a16:creationId xmlns:a16="http://schemas.microsoft.com/office/drawing/2014/main" id="{FDB41D97-856D-33F7-82C7-141877394FE1}"/>
                </a:ext>
              </a:extLst>
            </p:cNvPr>
            <p:cNvPicPr/>
            <p:nvPr/>
          </p:nvPicPr>
          <p:blipFill>
            <a:blip r:embed="rId10" cstate="print"/>
            <a:stretch>
              <a:fillRect/>
            </a:stretch>
          </p:blipFill>
          <p:spPr>
            <a:xfrm>
              <a:off x="10238232" y="4680203"/>
              <a:ext cx="82296" cy="82295"/>
            </a:xfrm>
            <a:prstGeom prst="rect">
              <a:avLst/>
            </a:prstGeom>
          </p:spPr>
        </p:pic>
        <p:pic>
          <p:nvPicPr>
            <p:cNvPr id="337" name="object 104">
              <a:extLst>
                <a:ext uri="{FF2B5EF4-FFF2-40B4-BE49-F238E27FC236}">
                  <a16:creationId xmlns:a16="http://schemas.microsoft.com/office/drawing/2014/main" id="{B60BB592-E545-4547-5234-CA61589D7F2B}"/>
                </a:ext>
              </a:extLst>
            </p:cNvPr>
            <p:cNvPicPr/>
            <p:nvPr/>
          </p:nvPicPr>
          <p:blipFill>
            <a:blip r:embed="rId10" cstate="print"/>
            <a:stretch>
              <a:fillRect/>
            </a:stretch>
          </p:blipFill>
          <p:spPr>
            <a:xfrm>
              <a:off x="10238232" y="4543043"/>
              <a:ext cx="82296" cy="82295"/>
            </a:xfrm>
            <a:prstGeom prst="rect">
              <a:avLst/>
            </a:prstGeom>
          </p:spPr>
        </p:pic>
        <p:pic>
          <p:nvPicPr>
            <p:cNvPr id="338" name="object 105">
              <a:extLst>
                <a:ext uri="{FF2B5EF4-FFF2-40B4-BE49-F238E27FC236}">
                  <a16:creationId xmlns:a16="http://schemas.microsoft.com/office/drawing/2014/main" id="{0845858C-1180-3FCE-0191-A4951E84C241}"/>
                </a:ext>
              </a:extLst>
            </p:cNvPr>
            <p:cNvPicPr/>
            <p:nvPr/>
          </p:nvPicPr>
          <p:blipFill>
            <a:blip r:embed="rId7" cstate="print"/>
            <a:stretch>
              <a:fillRect/>
            </a:stretch>
          </p:blipFill>
          <p:spPr>
            <a:xfrm>
              <a:off x="10312908" y="4322063"/>
              <a:ext cx="82296" cy="82296"/>
            </a:xfrm>
            <a:prstGeom prst="rect">
              <a:avLst/>
            </a:prstGeom>
          </p:spPr>
        </p:pic>
        <p:pic>
          <p:nvPicPr>
            <p:cNvPr id="339" name="object 106">
              <a:extLst>
                <a:ext uri="{FF2B5EF4-FFF2-40B4-BE49-F238E27FC236}">
                  <a16:creationId xmlns:a16="http://schemas.microsoft.com/office/drawing/2014/main" id="{30497DF7-3C1C-57EE-00BE-AAE0494DEC15}"/>
                </a:ext>
              </a:extLst>
            </p:cNvPr>
            <p:cNvPicPr/>
            <p:nvPr/>
          </p:nvPicPr>
          <p:blipFill>
            <a:blip r:embed="rId7" cstate="print"/>
            <a:stretch>
              <a:fillRect/>
            </a:stretch>
          </p:blipFill>
          <p:spPr>
            <a:xfrm>
              <a:off x="10312908" y="4210811"/>
              <a:ext cx="82296" cy="82295"/>
            </a:xfrm>
            <a:prstGeom prst="rect">
              <a:avLst/>
            </a:prstGeom>
          </p:spPr>
        </p:pic>
        <p:pic>
          <p:nvPicPr>
            <p:cNvPr id="340" name="object 107">
              <a:extLst>
                <a:ext uri="{FF2B5EF4-FFF2-40B4-BE49-F238E27FC236}">
                  <a16:creationId xmlns:a16="http://schemas.microsoft.com/office/drawing/2014/main" id="{D0D4A162-342F-3B19-7CB9-A99287F8F8F2}"/>
                </a:ext>
              </a:extLst>
            </p:cNvPr>
            <p:cNvPicPr/>
            <p:nvPr/>
          </p:nvPicPr>
          <p:blipFill>
            <a:blip r:embed="rId29" cstate="print"/>
            <a:stretch>
              <a:fillRect/>
            </a:stretch>
          </p:blipFill>
          <p:spPr>
            <a:xfrm>
              <a:off x="10163555" y="4232147"/>
              <a:ext cx="82296" cy="216407"/>
            </a:xfrm>
            <a:prstGeom prst="rect">
              <a:avLst/>
            </a:prstGeom>
          </p:spPr>
        </p:pic>
      </p:grpSp>
      <p:sp>
        <p:nvSpPr>
          <p:cNvPr id="341" name="object 108">
            <a:extLst>
              <a:ext uri="{FF2B5EF4-FFF2-40B4-BE49-F238E27FC236}">
                <a16:creationId xmlns:a16="http://schemas.microsoft.com/office/drawing/2014/main" id="{4470DBC6-1086-A2A7-8257-29C972EA87CF}"/>
              </a:ext>
            </a:extLst>
          </p:cNvPr>
          <p:cNvSpPr/>
          <p:nvPr/>
        </p:nvSpPr>
        <p:spPr>
          <a:xfrm>
            <a:off x="7052189" y="2984404"/>
            <a:ext cx="1764983" cy="0"/>
          </a:xfrm>
          <a:custGeom>
            <a:avLst/>
            <a:gdLst/>
            <a:ahLst/>
            <a:cxnLst/>
            <a:rect l="l" t="t" r="r" b="b"/>
            <a:pathLst>
              <a:path w="2353309">
                <a:moveTo>
                  <a:pt x="0" y="0"/>
                </a:moveTo>
                <a:lnTo>
                  <a:pt x="2353055" y="0"/>
                </a:lnTo>
              </a:path>
            </a:pathLst>
          </a:custGeom>
          <a:ln w="9525">
            <a:solidFill>
              <a:srgbClr val="D9D9D9"/>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Calibri"/>
              <a:ea typeface="+mn-ea"/>
              <a:cs typeface="+mn-cs"/>
            </a:endParaRPr>
          </a:p>
        </p:txBody>
      </p:sp>
      <p:sp>
        <p:nvSpPr>
          <p:cNvPr id="342" name="object 109">
            <a:extLst>
              <a:ext uri="{FF2B5EF4-FFF2-40B4-BE49-F238E27FC236}">
                <a16:creationId xmlns:a16="http://schemas.microsoft.com/office/drawing/2014/main" id="{E8C51E15-03DD-91B2-F289-6D483FF10899}"/>
              </a:ext>
            </a:extLst>
          </p:cNvPr>
          <p:cNvSpPr txBox="1"/>
          <p:nvPr/>
        </p:nvSpPr>
        <p:spPr>
          <a:xfrm>
            <a:off x="6832828" y="2618264"/>
            <a:ext cx="140494" cy="124554"/>
          </a:xfrm>
          <a:prstGeom prst="rect">
            <a:avLst/>
          </a:prstGeom>
        </p:spPr>
        <p:txBody>
          <a:bodyPr vert="horz" wrap="square" lIns="0" tIns="9049" rIns="0" bIns="0" rtlCol="0">
            <a:spAutoFit/>
          </a:bodyPr>
          <a:lstStyle/>
          <a:p>
            <a:pPr marL="9525" marR="0" lvl="0" indent="0" algn="l" defTabSz="685800" rtl="0" eaLnBrk="1" fontAlgn="auto" latinLnBrk="0" hangingPunct="1">
              <a:lnSpc>
                <a:spcPct val="100000"/>
              </a:lnSpc>
              <a:spcBef>
                <a:spcPts val="71"/>
              </a:spcBef>
              <a:spcAft>
                <a:spcPts val="0"/>
              </a:spcAft>
              <a:buClrTx/>
              <a:buSzTx/>
              <a:buFontTx/>
              <a:buNone/>
              <a:tabLst/>
              <a:defRPr/>
            </a:pPr>
            <a:r>
              <a:rPr kumimoji="0" sz="750" b="0" i="0" u="none" strike="noStrike" kern="0" cap="none" spc="-19" normalizeH="0" baseline="0" noProof="0">
                <a:ln>
                  <a:noFill/>
                </a:ln>
                <a:solidFill>
                  <a:srgbClr val="404040"/>
                </a:solidFill>
                <a:effectLst/>
                <a:uLnTx/>
                <a:uFillTx/>
                <a:latin typeface="Verdana"/>
                <a:ea typeface="+mn-ea"/>
                <a:cs typeface="Verdana"/>
              </a:rPr>
              <a:t>25</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343" name="object 110">
            <a:extLst>
              <a:ext uri="{FF2B5EF4-FFF2-40B4-BE49-F238E27FC236}">
                <a16:creationId xmlns:a16="http://schemas.microsoft.com/office/drawing/2014/main" id="{C2C7C64A-AB4C-D8CD-35A3-212436A84E3B}"/>
              </a:ext>
            </a:extLst>
          </p:cNvPr>
          <p:cNvSpPr txBox="1"/>
          <p:nvPr/>
        </p:nvSpPr>
        <p:spPr>
          <a:xfrm>
            <a:off x="6832828" y="2322893"/>
            <a:ext cx="140494" cy="124554"/>
          </a:xfrm>
          <a:prstGeom prst="rect">
            <a:avLst/>
          </a:prstGeom>
        </p:spPr>
        <p:txBody>
          <a:bodyPr vert="horz" wrap="square" lIns="0" tIns="9049" rIns="0" bIns="0" rtlCol="0">
            <a:spAutoFit/>
          </a:bodyPr>
          <a:lstStyle/>
          <a:p>
            <a:pPr marL="9525" marR="0" lvl="0" indent="0" algn="l" defTabSz="685800" rtl="0" eaLnBrk="1" fontAlgn="auto" latinLnBrk="0" hangingPunct="1">
              <a:lnSpc>
                <a:spcPct val="100000"/>
              </a:lnSpc>
              <a:spcBef>
                <a:spcPts val="71"/>
              </a:spcBef>
              <a:spcAft>
                <a:spcPts val="0"/>
              </a:spcAft>
              <a:buClrTx/>
              <a:buSzTx/>
              <a:buFontTx/>
              <a:buNone/>
              <a:tabLst/>
              <a:defRPr/>
            </a:pPr>
            <a:r>
              <a:rPr kumimoji="0" sz="750" b="0" i="0" u="none" strike="noStrike" kern="0" cap="none" spc="-19" normalizeH="0" baseline="0" noProof="0">
                <a:ln>
                  <a:noFill/>
                </a:ln>
                <a:solidFill>
                  <a:srgbClr val="404040"/>
                </a:solidFill>
                <a:effectLst/>
                <a:uLnTx/>
                <a:uFillTx/>
                <a:latin typeface="Verdana"/>
                <a:ea typeface="+mn-ea"/>
                <a:cs typeface="Verdana"/>
              </a:rPr>
              <a:t>50</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344" name="object 111">
            <a:extLst>
              <a:ext uri="{FF2B5EF4-FFF2-40B4-BE49-F238E27FC236}">
                <a16:creationId xmlns:a16="http://schemas.microsoft.com/office/drawing/2014/main" id="{6593336E-640E-B36B-9118-228F9F808D78}"/>
              </a:ext>
            </a:extLst>
          </p:cNvPr>
          <p:cNvSpPr txBox="1"/>
          <p:nvPr/>
        </p:nvSpPr>
        <p:spPr>
          <a:xfrm>
            <a:off x="6832828" y="2027332"/>
            <a:ext cx="140494" cy="124554"/>
          </a:xfrm>
          <a:prstGeom prst="rect">
            <a:avLst/>
          </a:prstGeom>
        </p:spPr>
        <p:txBody>
          <a:bodyPr vert="horz" wrap="square" lIns="0" tIns="9049" rIns="0" bIns="0" rtlCol="0">
            <a:spAutoFit/>
          </a:bodyPr>
          <a:lstStyle/>
          <a:p>
            <a:pPr marL="9525" marR="0" lvl="0" indent="0" algn="l" defTabSz="685800" rtl="0" eaLnBrk="1" fontAlgn="auto" latinLnBrk="0" hangingPunct="1">
              <a:lnSpc>
                <a:spcPct val="100000"/>
              </a:lnSpc>
              <a:spcBef>
                <a:spcPts val="71"/>
              </a:spcBef>
              <a:spcAft>
                <a:spcPts val="0"/>
              </a:spcAft>
              <a:buClrTx/>
              <a:buSzTx/>
              <a:buFontTx/>
              <a:buNone/>
              <a:tabLst/>
              <a:defRPr/>
            </a:pPr>
            <a:r>
              <a:rPr kumimoji="0" sz="750" b="0" i="0" u="none" strike="noStrike" kern="0" cap="none" spc="-19" normalizeH="0" baseline="0" noProof="0">
                <a:ln>
                  <a:noFill/>
                </a:ln>
                <a:solidFill>
                  <a:srgbClr val="404040"/>
                </a:solidFill>
                <a:effectLst/>
                <a:uLnTx/>
                <a:uFillTx/>
                <a:latin typeface="Verdana"/>
                <a:ea typeface="+mn-ea"/>
                <a:cs typeface="Verdana"/>
              </a:rPr>
              <a:t>75</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345" name="object 112">
            <a:extLst>
              <a:ext uri="{FF2B5EF4-FFF2-40B4-BE49-F238E27FC236}">
                <a16:creationId xmlns:a16="http://schemas.microsoft.com/office/drawing/2014/main" id="{36713359-A48E-AB95-36B2-0FCA080AD095}"/>
              </a:ext>
            </a:extLst>
          </p:cNvPr>
          <p:cNvSpPr txBox="1"/>
          <p:nvPr/>
        </p:nvSpPr>
        <p:spPr>
          <a:xfrm>
            <a:off x="6772248" y="1731962"/>
            <a:ext cx="200978" cy="124554"/>
          </a:xfrm>
          <a:prstGeom prst="rect">
            <a:avLst/>
          </a:prstGeom>
        </p:spPr>
        <p:txBody>
          <a:bodyPr vert="horz" wrap="square" lIns="0" tIns="9049" rIns="0" bIns="0" rtlCol="0">
            <a:spAutoFit/>
          </a:bodyPr>
          <a:lstStyle/>
          <a:p>
            <a:pPr marL="9525" marR="0" lvl="0" indent="0" algn="l" defTabSz="685800" rtl="0" eaLnBrk="1" fontAlgn="auto" latinLnBrk="0" hangingPunct="1">
              <a:lnSpc>
                <a:spcPct val="100000"/>
              </a:lnSpc>
              <a:spcBef>
                <a:spcPts val="71"/>
              </a:spcBef>
              <a:spcAft>
                <a:spcPts val="0"/>
              </a:spcAft>
              <a:buClrTx/>
              <a:buSzTx/>
              <a:buFontTx/>
              <a:buNone/>
              <a:tabLst/>
              <a:defRPr/>
            </a:pPr>
            <a:r>
              <a:rPr kumimoji="0" sz="750" b="0" i="0" u="none" strike="noStrike" kern="0" cap="none" spc="-19" normalizeH="0" baseline="0" noProof="0">
                <a:ln>
                  <a:noFill/>
                </a:ln>
                <a:solidFill>
                  <a:srgbClr val="404040"/>
                </a:solidFill>
                <a:effectLst/>
                <a:uLnTx/>
                <a:uFillTx/>
                <a:latin typeface="Verdana"/>
                <a:ea typeface="+mn-ea"/>
                <a:cs typeface="Verdana"/>
              </a:rPr>
              <a:t>100</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pic>
        <p:nvPicPr>
          <p:cNvPr id="346" name="object 115">
            <a:extLst>
              <a:ext uri="{FF2B5EF4-FFF2-40B4-BE49-F238E27FC236}">
                <a16:creationId xmlns:a16="http://schemas.microsoft.com/office/drawing/2014/main" id="{E6FA13A6-79D7-5521-3248-81E43BA40335}"/>
              </a:ext>
            </a:extLst>
          </p:cNvPr>
          <p:cNvPicPr/>
          <p:nvPr/>
        </p:nvPicPr>
        <p:blipFill>
          <a:blip r:embed="rId5" cstate="print"/>
          <a:stretch>
            <a:fillRect/>
          </a:stretch>
        </p:blipFill>
        <p:spPr>
          <a:xfrm>
            <a:off x="7286503" y="2762662"/>
            <a:ext cx="61722" cy="61722"/>
          </a:xfrm>
          <a:prstGeom prst="rect">
            <a:avLst/>
          </a:prstGeom>
        </p:spPr>
      </p:pic>
      <p:sp>
        <p:nvSpPr>
          <p:cNvPr id="347" name="object 37">
            <a:extLst>
              <a:ext uri="{FF2B5EF4-FFF2-40B4-BE49-F238E27FC236}">
                <a16:creationId xmlns:a16="http://schemas.microsoft.com/office/drawing/2014/main" id="{7EB4D430-CCE0-E99B-358C-EA4008102442}"/>
              </a:ext>
            </a:extLst>
          </p:cNvPr>
          <p:cNvSpPr txBox="1"/>
          <p:nvPr/>
        </p:nvSpPr>
        <p:spPr>
          <a:xfrm>
            <a:off x="7104682" y="3066382"/>
            <a:ext cx="1749266" cy="124554"/>
          </a:xfrm>
          <a:prstGeom prst="rect">
            <a:avLst/>
          </a:prstGeom>
        </p:spPr>
        <p:txBody>
          <a:bodyPr vert="horz" wrap="square" lIns="0" tIns="9049" rIns="0" bIns="0" rtlCol="0">
            <a:spAutoFit/>
          </a:bodyPr>
          <a:lstStyle/>
          <a:p>
            <a:pPr marL="47625" marR="0" lvl="0" indent="0" algn="l" defTabSz="685800" rtl="0" eaLnBrk="1" fontAlgn="auto" latinLnBrk="0" hangingPunct="1">
              <a:lnSpc>
                <a:spcPct val="100000"/>
              </a:lnSpc>
              <a:spcBef>
                <a:spcPts val="71"/>
              </a:spcBef>
              <a:spcAft>
                <a:spcPts val="0"/>
              </a:spcAft>
              <a:buClrTx/>
              <a:buSzTx/>
              <a:buFontTx/>
              <a:buNone/>
              <a:tabLst>
                <a:tab pos="694849" algn="l"/>
                <a:tab pos="1332071" algn="l"/>
              </a:tabLst>
              <a:defRPr/>
            </a:pPr>
            <a:r>
              <a:rPr kumimoji="0" sz="750" b="0" i="0" u="none" strike="noStrike" kern="0" cap="none" spc="-8" normalizeH="0" baseline="0" noProof="0">
                <a:ln>
                  <a:noFill/>
                </a:ln>
                <a:solidFill>
                  <a:srgbClr val="404040"/>
                </a:solidFill>
                <a:effectLst/>
                <a:uLnTx/>
                <a:uFillTx/>
                <a:latin typeface="Verdana"/>
                <a:ea typeface="+mn-ea"/>
                <a:cs typeface="Verdana"/>
              </a:rPr>
              <a:t>C</a:t>
            </a:r>
            <a:r>
              <a:rPr kumimoji="0" lang="de-DE" sz="750" b="0" i="0" u="none" strike="noStrike" kern="0" cap="none" spc="-8" normalizeH="0" baseline="0" noProof="0">
                <a:ln>
                  <a:noFill/>
                </a:ln>
                <a:solidFill>
                  <a:srgbClr val="404040"/>
                </a:solidFill>
                <a:effectLst/>
                <a:uLnTx/>
                <a:uFillTx/>
                <a:latin typeface="Verdana"/>
                <a:ea typeface="+mn-ea"/>
                <a:cs typeface="Verdana"/>
              </a:rPr>
              <a:t>P</a:t>
            </a:r>
            <a:r>
              <a:rPr kumimoji="0" sz="750" b="0" i="0" u="none" strike="noStrike" kern="0" cap="none" spc="-8" normalizeH="0" baseline="0" noProof="0">
                <a:ln>
                  <a:noFill/>
                </a:ln>
                <a:solidFill>
                  <a:srgbClr val="404040"/>
                </a:solidFill>
                <a:effectLst/>
                <a:uLnTx/>
                <a:uFillTx/>
                <a:latin typeface="Verdana"/>
                <a:ea typeface="+mn-ea"/>
                <a:cs typeface="Verdana"/>
              </a:rPr>
              <a:t>ep</a:t>
            </a:r>
            <a:r>
              <a:rPr kumimoji="0" lang="de-DE" sz="731" b="0" i="0" u="none" strike="noStrike" kern="0" cap="none" spc="-11" normalizeH="0" baseline="-21367" noProof="0" err="1">
                <a:ln>
                  <a:noFill/>
                </a:ln>
                <a:solidFill>
                  <a:srgbClr val="404040"/>
                </a:solidFill>
                <a:effectLst/>
                <a:uLnTx/>
                <a:uFillTx/>
                <a:latin typeface="Verdana"/>
                <a:ea typeface="+mn-ea"/>
                <a:cs typeface="Verdana"/>
              </a:rPr>
              <a:t>nm</a:t>
            </a:r>
            <a:r>
              <a:rPr kumimoji="0" sz="731" b="0" i="0" u="none" strike="noStrike" kern="0" cap="none" spc="0" normalizeH="0" baseline="-21367" noProof="0">
                <a:ln>
                  <a:noFill/>
                </a:ln>
                <a:solidFill>
                  <a:srgbClr val="404040"/>
                </a:solidFill>
                <a:effectLst/>
                <a:uLnTx/>
                <a:uFillTx/>
                <a:latin typeface="Verdana"/>
                <a:ea typeface="+mn-ea"/>
                <a:cs typeface="Verdana"/>
              </a:rPr>
              <a:t>	</a:t>
            </a:r>
            <a:r>
              <a:rPr kumimoji="0" sz="750" b="0" i="0" u="none" strike="noStrike" kern="0" cap="none" spc="-8" normalizeH="0" baseline="0" noProof="0">
                <a:ln>
                  <a:noFill/>
                </a:ln>
                <a:solidFill>
                  <a:srgbClr val="404040"/>
                </a:solidFill>
                <a:effectLst/>
                <a:uLnTx/>
                <a:uFillTx/>
                <a:latin typeface="Verdana"/>
                <a:ea typeface="+mn-ea"/>
                <a:cs typeface="Verdana"/>
              </a:rPr>
              <a:t>C</a:t>
            </a:r>
            <a:r>
              <a:rPr kumimoji="0" lang="de-DE" sz="750" b="0" i="0" u="none" strike="noStrike" kern="0" cap="none" spc="-8" normalizeH="0" baseline="0" noProof="0">
                <a:ln>
                  <a:noFill/>
                </a:ln>
                <a:solidFill>
                  <a:srgbClr val="404040"/>
                </a:solidFill>
                <a:effectLst/>
                <a:uLnTx/>
                <a:uFillTx/>
                <a:latin typeface="Verdana"/>
                <a:ea typeface="+mn-ea"/>
                <a:cs typeface="Verdana"/>
              </a:rPr>
              <a:t>P</a:t>
            </a:r>
            <a:r>
              <a:rPr kumimoji="0" sz="750" b="0" i="0" u="none" strike="noStrike" kern="0" cap="none" spc="-8" normalizeH="0" baseline="0" noProof="0">
                <a:ln>
                  <a:noFill/>
                </a:ln>
                <a:solidFill>
                  <a:srgbClr val="404040"/>
                </a:solidFill>
                <a:effectLst/>
                <a:uLnTx/>
                <a:uFillTx/>
                <a:latin typeface="Verdana"/>
                <a:ea typeface="+mn-ea"/>
                <a:cs typeface="Verdana"/>
              </a:rPr>
              <a:t>ep</a:t>
            </a:r>
            <a:r>
              <a:rPr kumimoji="0" lang="de-DE" sz="731" b="0" i="0" u="none" strike="noStrike" kern="0" cap="none" spc="-11" normalizeH="0" baseline="-21367" noProof="0">
                <a:ln>
                  <a:noFill/>
                </a:ln>
                <a:solidFill>
                  <a:srgbClr val="404040"/>
                </a:solidFill>
                <a:effectLst/>
                <a:uLnTx/>
                <a:uFillTx/>
                <a:latin typeface="Verdana"/>
                <a:ea typeface="+mn-ea"/>
                <a:cs typeface="Verdana"/>
              </a:rPr>
              <a:t>niedrig</a:t>
            </a:r>
            <a:r>
              <a:rPr kumimoji="0" sz="731" b="0" i="0" u="none" strike="noStrike" kern="0" cap="none" spc="0" normalizeH="0" baseline="-21367" noProof="0">
                <a:ln>
                  <a:noFill/>
                </a:ln>
                <a:solidFill>
                  <a:srgbClr val="404040"/>
                </a:solidFill>
                <a:effectLst/>
                <a:uLnTx/>
                <a:uFillTx/>
                <a:latin typeface="Verdana"/>
                <a:ea typeface="+mn-ea"/>
                <a:cs typeface="Verdana"/>
              </a:rPr>
              <a:t>	</a:t>
            </a:r>
            <a:r>
              <a:rPr kumimoji="0" sz="750" b="0" i="0" u="none" strike="noStrike" kern="0" cap="none" spc="-8" normalizeH="0" baseline="0" noProof="0">
                <a:ln>
                  <a:noFill/>
                </a:ln>
                <a:solidFill>
                  <a:srgbClr val="404040"/>
                </a:solidFill>
                <a:effectLst/>
                <a:uLnTx/>
                <a:uFillTx/>
                <a:latin typeface="Verdana"/>
                <a:ea typeface="+mn-ea"/>
                <a:cs typeface="Verdana"/>
              </a:rPr>
              <a:t>C</a:t>
            </a:r>
            <a:r>
              <a:rPr kumimoji="0" lang="de-DE" sz="750" b="0" i="0" u="none" strike="noStrike" kern="0" cap="none" spc="-8" normalizeH="0" baseline="0" noProof="0">
                <a:ln>
                  <a:noFill/>
                </a:ln>
                <a:solidFill>
                  <a:srgbClr val="404040"/>
                </a:solidFill>
                <a:effectLst/>
                <a:uLnTx/>
                <a:uFillTx/>
                <a:latin typeface="Verdana"/>
                <a:ea typeface="+mn-ea"/>
                <a:cs typeface="Verdana"/>
              </a:rPr>
              <a:t>P</a:t>
            </a:r>
            <a:r>
              <a:rPr kumimoji="0" sz="750" b="0" i="0" u="none" strike="noStrike" kern="0" cap="none" spc="-8" normalizeH="0" baseline="0" noProof="0">
                <a:ln>
                  <a:noFill/>
                </a:ln>
                <a:solidFill>
                  <a:srgbClr val="404040"/>
                </a:solidFill>
                <a:effectLst/>
                <a:uLnTx/>
                <a:uFillTx/>
                <a:latin typeface="Verdana"/>
                <a:ea typeface="+mn-ea"/>
                <a:cs typeface="Verdana"/>
              </a:rPr>
              <a:t>ep</a:t>
            </a:r>
            <a:r>
              <a:rPr kumimoji="0" lang="de-DE" sz="731" b="0" i="0" u="none" strike="noStrike" kern="0" cap="none" spc="-11" normalizeH="0" baseline="-21367" noProof="0">
                <a:ln>
                  <a:noFill/>
                </a:ln>
                <a:solidFill>
                  <a:srgbClr val="404040"/>
                </a:solidFill>
                <a:effectLst/>
                <a:uLnTx/>
                <a:uFillTx/>
                <a:latin typeface="Verdana"/>
                <a:ea typeface="+mn-ea"/>
                <a:cs typeface="Verdana"/>
              </a:rPr>
              <a:t>hoch</a:t>
            </a:r>
            <a:endParaRPr kumimoji="0" sz="731" b="0" i="0" u="none" strike="noStrike" kern="0" cap="none" spc="0" normalizeH="0" baseline="-21367" noProof="0">
              <a:ln>
                <a:noFill/>
              </a:ln>
              <a:solidFill>
                <a:srgbClr val="404040"/>
              </a:solidFill>
              <a:effectLst/>
              <a:uLnTx/>
              <a:uFillTx/>
              <a:latin typeface="Verdana"/>
              <a:ea typeface="+mn-ea"/>
              <a:cs typeface="Verdana"/>
            </a:endParaRPr>
          </a:p>
        </p:txBody>
      </p:sp>
      <p:sp>
        <p:nvSpPr>
          <p:cNvPr id="348" name="object 144">
            <a:extLst>
              <a:ext uri="{FF2B5EF4-FFF2-40B4-BE49-F238E27FC236}">
                <a16:creationId xmlns:a16="http://schemas.microsoft.com/office/drawing/2014/main" id="{F44EBA9D-7581-5945-E0F4-CC5ABC470AE7}"/>
              </a:ext>
            </a:extLst>
          </p:cNvPr>
          <p:cNvSpPr txBox="1"/>
          <p:nvPr/>
        </p:nvSpPr>
        <p:spPr>
          <a:xfrm>
            <a:off x="6893121" y="2921476"/>
            <a:ext cx="79534" cy="124554"/>
          </a:xfrm>
          <a:prstGeom prst="rect">
            <a:avLst/>
          </a:prstGeom>
        </p:spPr>
        <p:txBody>
          <a:bodyPr vert="horz" wrap="square" lIns="0" tIns="9049" rIns="0" bIns="0" rtlCol="0">
            <a:spAutoFit/>
          </a:bodyPr>
          <a:lstStyle/>
          <a:p>
            <a:pPr marL="9525" marR="0" lvl="0" indent="0" algn="l" defTabSz="685800" rtl="0" eaLnBrk="1" fontAlgn="auto" latinLnBrk="0" hangingPunct="1">
              <a:lnSpc>
                <a:spcPct val="100000"/>
              </a:lnSpc>
              <a:spcBef>
                <a:spcPts val="71"/>
              </a:spcBef>
              <a:spcAft>
                <a:spcPts val="0"/>
              </a:spcAft>
              <a:buClrTx/>
              <a:buSzTx/>
              <a:buFontTx/>
              <a:buNone/>
              <a:tabLst/>
              <a:defRPr/>
            </a:pPr>
            <a:r>
              <a:rPr kumimoji="0" sz="750" b="0" i="0" u="none" strike="noStrike" kern="0" cap="none" spc="-38" normalizeH="0" baseline="0" noProof="0">
                <a:ln>
                  <a:noFill/>
                </a:ln>
                <a:solidFill>
                  <a:srgbClr val="404040"/>
                </a:solidFill>
                <a:effectLst/>
                <a:uLnTx/>
                <a:uFillTx/>
                <a:latin typeface="Verdana"/>
                <a:ea typeface="+mn-ea"/>
                <a:cs typeface="Verdana"/>
              </a:rPr>
              <a:t>0</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350" name="Textfeld 349">
            <a:extLst>
              <a:ext uri="{FF2B5EF4-FFF2-40B4-BE49-F238E27FC236}">
                <a16:creationId xmlns:a16="http://schemas.microsoft.com/office/drawing/2014/main" id="{23215208-F2DB-2AEA-352F-EFAB7253B68C}"/>
              </a:ext>
            </a:extLst>
          </p:cNvPr>
          <p:cNvSpPr txBox="1"/>
          <p:nvPr/>
        </p:nvSpPr>
        <p:spPr>
          <a:xfrm>
            <a:off x="638364" y="3263951"/>
            <a:ext cx="4572000" cy="184666"/>
          </a:xfrm>
          <a:prstGeom prst="rect">
            <a:avLst/>
          </a:prstGeom>
          <a:noFill/>
        </p:spPr>
        <p:txBody>
          <a:bodyPr wrap="square">
            <a:spAutoFit/>
          </a:bodyPr>
          <a:lstStyle/>
          <a:p>
            <a:pPr marL="28575" marR="191928" lvl="0" indent="0" algn="l" defTabSz="685800" rtl="0" eaLnBrk="1" fontAlgn="auto" latinLnBrk="0" hangingPunct="1">
              <a:lnSpc>
                <a:spcPct val="100000"/>
              </a:lnSpc>
              <a:spcBef>
                <a:spcPts val="832"/>
              </a:spcBef>
              <a:spcAft>
                <a:spcPts val="0"/>
              </a:spcAft>
              <a:buClrTx/>
              <a:buSzTx/>
              <a:buFontTx/>
              <a:buNone/>
              <a:tabLst/>
              <a:defRPr/>
            </a:pPr>
            <a:r>
              <a:rPr kumimoji="0" lang="de-DE" sz="600" b="0" i="0" u="none" strike="noStrike" kern="0" cap="none" spc="0" normalizeH="0" baseline="0" noProof="0" err="1">
                <a:ln>
                  <a:noFill/>
                </a:ln>
                <a:solidFill>
                  <a:srgbClr val="404040"/>
                </a:solidFill>
                <a:effectLst/>
                <a:uLnTx/>
                <a:uFillTx/>
                <a:latin typeface="Verdana"/>
                <a:ea typeface="+mn-ea"/>
                <a:cs typeface="Verdana"/>
              </a:rPr>
              <a:t>CPep</a:t>
            </a:r>
            <a:r>
              <a:rPr kumimoji="0" lang="de-DE" sz="600" b="0" i="0" u="none" strike="noStrike" kern="0" cap="none" spc="0" normalizeH="0" baseline="-18518" noProof="0" err="1">
                <a:ln>
                  <a:noFill/>
                </a:ln>
                <a:solidFill>
                  <a:srgbClr val="404040"/>
                </a:solidFill>
                <a:effectLst/>
                <a:uLnTx/>
                <a:uFillTx/>
                <a:latin typeface="Verdana"/>
                <a:ea typeface="+mn-ea"/>
                <a:cs typeface="Verdana"/>
              </a:rPr>
              <a:t>nm</a:t>
            </a:r>
            <a:r>
              <a:rPr kumimoji="0" lang="de-DE" sz="600" b="0" i="0" u="none" strike="noStrike" kern="0" cap="none" spc="67" normalizeH="0" baseline="-18518" noProof="0">
                <a:ln>
                  <a:noFill/>
                </a:ln>
                <a:solidFill>
                  <a:srgbClr val="404040"/>
                </a:solidFill>
                <a:effectLst/>
                <a:uLnTx/>
                <a:uFillTx/>
                <a:latin typeface="Verdana"/>
                <a:ea typeface="+mn-ea"/>
                <a:cs typeface="Verdana"/>
              </a:rPr>
              <a:t> </a:t>
            </a:r>
            <a:r>
              <a:rPr kumimoji="0" lang="de-DE" sz="600" b="0" i="0" u="none" strike="noStrike" kern="0" cap="none" spc="0" normalizeH="0" baseline="0" noProof="0">
                <a:ln>
                  <a:noFill/>
                </a:ln>
                <a:solidFill>
                  <a:srgbClr val="404040"/>
                </a:solidFill>
                <a:effectLst/>
                <a:uLnTx/>
                <a:uFillTx/>
                <a:latin typeface="Verdana"/>
                <a:ea typeface="+mn-ea"/>
                <a:cs typeface="Verdana"/>
              </a:rPr>
              <a:t>&lt;</a:t>
            </a:r>
            <a:r>
              <a:rPr kumimoji="0" lang="de-DE" sz="600" b="0" i="0" u="none" strike="noStrike" kern="0" cap="none" spc="-11" normalizeH="0" baseline="0" noProof="0">
                <a:ln>
                  <a:noFill/>
                </a:ln>
                <a:solidFill>
                  <a:srgbClr val="404040"/>
                </a:solidFill>
                <a:effectLst/>
                <a:uLnTx/>
                <a:uFillTx/>
                <a:latin typeface="Verdana"/>
                <a:ea typeface="+mn-ea"/>
                <a:cs typeface="Verdana"/>
              </a:rPr>
              <a:t> </a:t>
            </a:r>
            <a:r>
              <a:rPr kumimoji="0" lang="de-DE" sz="600" b="0" i="0" u="none" strike="noStrike" kern="0" cap="none" spc="0" normalizeH="0" baseline="0" noProof="0">
                <a:ln>
                  <a:noFill/>
                </a:ln>
                <a:solidFill>
                  <a:srgbClr val="404040"/>
                </a:solidFill>
                <a:effectLst/>
                <a:uLnTx/>
                <a:uFillTx/>
                <a:latin typeface="Verdana"/>
                <a:ea typeface="+mn-ea"/>
                <a:cs typeface="Verdana"/>
              </a:rPr>
              <a:t>3</a:t>
            </a:r>
            <a:r>
              <a:rPr kumimoji="0" lang="de-DE" sz="600" b="0" i="0" u="none" strike="noStrike" kern="0" cap="none" spc="-11" normalizeH="0" baseline="0" noProof="0">
                <a:ln>
                  <a:noFill/>
                </a:ln>
                <a:solidFill>
                  <a:srgbClr val="404040"/>
                </a:solidFill>
                <a:effectLst/>
                <a:uLnTx/>
                <a:uFillTx/>
                <a:latin typeface="Verdana"/>
                <a:ea typeface="+mn-ea"/>
                <a:cs typeface="Verdana"/>
              </a:rPr>
              <a:t> </a:t>
            </a:r>
            <a:r>
              <a:rPr kumimoji="0" lang="de-DE" sz="600" b="0" i="0" u="none" strike="noStrike" kern="0" cap="none" spc="0" normalizeH="0" baseline="0" noProof="0">
                <a:ln>
                  <a:noFill/>
                </a:ln>
                <a:solidFill>
                  <a:srgbClr val="404040"/>
                </a:solidFill>
                <a:effectLst/>
                <a:uLnTx/>
                <a:uFillTx/>
                <a:latin typeface="Verdana"/>
                <a:ea typeface="+mn-ea"/>
                <a:cs typeface="Verdana"/>
              </a:rPr>
              <a:t>pmol/l;</a:t>
            </a:r>
            <a:r>
              <a:rPr kumimoji="0" lang="de-DE" sz="600" b="0" i="0" u="none" strike="noStrike" kern="0" cap="none" spc="-26" normalizeH="0" baseline="0" noProof="0">
                <a:ln>
                  <a:noFill/>
                </a:ln>
                <a:solidFill>
                  <a:srgbClr val="404040"/>
                </a:solidFill>
                <a:effectLst/>
                <a:uLnTx/>
                <a:uFillTx/>
                <a:latin typeface="Verdana"/>
                <a:ea typeface="+mn-ea"/>
                <a:cs typeface="Verdana"/>
              </a:rPr>
              <a:t> </a:t>
            </a:r>
            <a:r>
              <a:rPr kumimoji="0" lang="de-DE" sz="600" b="0" i="0" u="none" strike="noStrike" kern="0" cap="none" spc="0" normalizeH="0" baseline="0" noProof="0" err="1">
                <a:ln>
                  <a:noFill/>
                </a:ln>
                <a:solidFill>
                  <a:srgbClr val="404040"/>
                </a:solidFill>
                <a:effectLst/>
                <a:uLnTx/>
                <a:uFillTx/>
                <a:latin typeface="Verdana"/>
                <a:ea typeface="+mn-ea"/>
                <a:cs typeface="Verdana"/>
              </a:rPr>
              <a:t>CPep</a:t>
            </a:r>
            <a:r>
              <a:rPr kumimoji="0" lang="de-DE" sz="600" b="0" i="0" u="none" strike="noStrike" kern="0" cap="none" spc="0" normalizeH="0" baseline="-18518" noProof="0" err="1">
                <a:ln>
                  <a:noFill/>
                </a:ln>
                <a:solidFill>
                  <a:srgbClr val="404040"/>
                </a:solidFill>
                <a:effectLst/>
                <a:uLnTx/>
                <a:uFillTx/>
                <a:latin typeface="Verdana"/>
                <a:ea typeface="+mn-ea"/>
                <a:cs typeface="Verdana"/>
              </a:rPr>
              <a:t>niedrig</a:t>
            </a:r>
            <a:r>
              <a:rPr kumimoji="0" lang="de-DE" sz="600" b="0" i="0" u="none" strike="noStrike" kern="0" cap="none" spc="84" normalizeH="0" baseline="-18518" noProof="0">
                <a:ln>
                  <a:noFill/>
                </a:ln>
                <a:solidFill>
                  <a:srgbClr val="404040"/>
                </a:solidFill>
                <a:effectLst/>
                <a:uLnTx/>
                <a:uFillTx/>
                <a:latin typeface="Verdana"/>
                <a:ea typeface="+mn-ea"/>
                <a:cs typeface="Verdana"/>
              </a:rPr>
              <a:t> </a:t>
            </a:r>
            <a:r>
              <a:rPr kumimoji="0" lang="de-DE" sz="600" b="0" i="0" u="none" strike="noStrike" kern="0" cap="none" spc="-8" normalizeH="0" baseline="0" noProof="0">
                <a:ln>
                  <a:noFill/>
                </a:ln>
                <a:solidFill>
                  <a:srgbClr val="404040"/>
                </a:solidFill>
                <a:effectLst/>
                <a:uLnTx/>
                <a:uFillTx/>
                <a:latin typeface="Verdana"/>
                <a:ea typeface="+mn-ea"/>
                <a:cs typeface="Verdana"/>
              </a:rPr>
              <a:t>3-</a:t>
            </a:r>
            <a:r>
              <a:rPr kumimoji="0" lang="de-DE" sz="600" b="0" i="0" u="none" strike="noStrike" kern="0" cap="none" spc="0" normalizeH="0" baseline="0" noProof="0">
                <a:ln>
                  <a:noFill/>
                </a:ln>
                <a:solidFill>
                  <a:srgbClr val="404040"/>
                </a:solidFill>
                <a:effectLst/>
                <a:uLnTx/>
                <a:uFillTx/>
                <a:latin typeface="Verdana"/>
                <a:ea typeface="+mn-ea"/>
                <a:cs typeface="Verdana"/>
              </a:rPr>
              <a:t>200</a:t>
            </a:r>
            <a:r>
              <a:rPr kumimoji="0" lang="de-DE" sz="600" b="0" i="0" u="none" strike="noStrike" kern="0" cap="none" spc="-15" normalizeH="0" baseline="0" noProof="0">
                <a:ln>
                  <a:noFill/>
                </a:ln>
                <a:solidFill>
                  <a:srgbClr val="404040"/>
                </a:solidFill>
                <a:effectLst/>
                <a:uLnTx/>
                <a:uFillTx/>
                <a:latin typeface="Verdana"/>
                <a:ea typeface="+mn-ea"/>
                <a:cs typeface="Verdana"/>
              </a:rPr>
              <a:t> </a:t>
            </a:r>
            <a:r>
              <a:rPr kumimoji="0" lang="de-DE" sz="600" b="0" i="0" u="none" strike="noStrike" kern="0" cap="none" spc="0" normalizeH="0" baseline="0" noProof="0">
                <a:ln>
                  <a:noFill/>
                </a:ln>
                <a:solidFill>
                  <a:srgbClr val="404040"/>
                </a:solidFill>
                <a:effectLst/>
                <a:uLnTx/>
                <a:uFillTx/>
                <a:latin typeface="Verdana"/>
                <a:ea typeface="+mn-ea"/>
                <a:cs typeface="Verdana"/>
              </a:rPr>
              <a:t>pmol/l;</a:t>
            </a:r>
            <a:r>
              <a:rPr kumimoji="0" lang="de-DE" sz="600" b="0" i="0" u="none" strike="noStrike" kern="0" cap="none" spc="-4" normalizeH="0" baseline="0" noProof="0">
                <a:ln>
                  <a:noFill/>
                </a:ln>
                <a:solidFill>
                  <a:srgbClr val="404040"/>
                </a:solidFill>
                <a:effectLst/>
                <a:uLnTx/>
                <a:uFillTx/>
                <a:latin typeface="Verdana"/>
                <a:ea typeface="+mn-ea"/>
                <a:cs typeface="Verdana"/>
              </a:rPr>
              <a:t> </a:t>
            </a:r>
            <a:r>
              <a:rPr kumimoji="0" lang="de-DE" sz="600" b="0" i="0" u="none" strike="noStrike" kern="0" cap="none" spc="0" normalizeH="0" baseline="0" noProof="0" err="1">
                <a:ln>
                  <a:noFill/>
                </a:ln>
                <a:solidFill>
                  <a:srgbClr val="404040"/>
                </a:solidFill>
                <a:effectLst/>
                <a:uLnTx/>
                <a:uFillTx/>
                <a:latin typeface="Verdana"/>
                <a:ea typeface="+mn-ea"/>
                <a:cs typeface="Verdana"/>
              </a:rPr>
              <a:t>CPep</a:t>
            </a:r>
            <a:r>
              <a:rPr kumimoji="0" lang="de-DE" sz="600" b="0" i="0" u="none" strike="noStrike" kern="0" cap="none" spc="0" normalizeH="0" baseline="-18518" noProof="0" err="1">
                <a:ln>
                  <a:noFill/>
                </a:ln>
                <a:solidFill>
                  <a:srgbClr val="404040"/>
                </a:solidFill>
                <a:effectLst/>
                <a:uLnTx/>
                <a:uFillTx/>
                <a:latin typeface="Verdana"/>
                <a:ea typeface="+mn-ea"/>
                <a:cs typeface="Verdana"/>
              </a:rPr>
              <a:t>hoch</a:t>
            </a:r>
            <a:r>
              <a:rPr kumimoji="0" lang="de-DE" sz="600" b="0" i="0" u="none" strike="noStrike" kern="0" cap="none" spc="62" normalizeH="0" baseline="-18518" noProof="0">
                <a:ln>
                  <a:noFill/>
                </a:ln>
                <a:solidFill>
                  <a:srgbClr val="404040"/>
                </a:solidFill>
                <a:effectLst/>
                <a:uLnTx/>
                <a:uFillTx/>
                <a:latin typeface="Verdana"/>
                <a:ea typeface="+mn-ea"/>
                <a:cs typeface="Verdana"/>
              </a:rPr>
              <a:t> </a:t>
            </a:r>
            <a:r>
              <a:rPr kumimoji="0" lang="de-DE" sz="600" b="0" i="0" u="none" strike="noStrike" kern="0" cap="none" spc="0" normalizeH="0" baseline="0" noProof="0">
                <a:ln>
                  <a:noFill/>
                </a:ln>
                <a:solidFill>
                  <a:srgbClr val="404040"/>
                </a:solidFill>
                <a:effectLst/>
                <a:uLnTx/>
                <a:uFillTx/>
                <a:latin typeface="Verdana"/>
                <a:ea typeface="+mn-ea"/>
                <a:cs typeface="Verdana"/>
              </a:rPr>
              <a:t>&gt;</a:t>
            </a:r>
            <a:r>
              <a:rPr kumimoji="0" lang="de-DE" sz="600" b="0" i="0" u="none" strike="noStrike" kern="0" cap="none" spc="-19" normalizeH="0" baseline="0" noProof="0">
                <a:ln>
                  <a:noFill/>
                </a:ln>
                <a:solidFill>
                  <a:srgbClr val="404040"/>
                </a:solidFill>
                <a:effectLst/>
                <a:uLnTx/>
                <a:uFillTx/>
                <a:latin typeface="Verdana"/>
                <a:ea typeface="+mn-ea"/>
                <a:cs typeface="Verdana"/>
              </a:rPr>
              <a:t> 200 </a:t>
            </a:r>
            <a:r>
              <a:rPr kumimoji="0" lang="de-DE" sz="600" b="0" i="0" u="none" strike="noStrike" kern="0" cap="none" spc="-8" normalizeH="0" baseline="0" noProof="0">
                <a:ln>
                  <a:noFill/>
                </a:ln>
                <a:solidFill>
                  <a:srgbClr val="404040"/>
                </a:solidFill>
                <a:effectLst/>
                <a:uLnTx/>
                <a:uFillTx/>
                <a:latin typeface="Verdana"/>
                <a:ea typeface="+mn-ea"/>
                <a:cs typeface="Verdana"/>
              </a:rPr>
              <a:t>pmol/l</a:t>
            </a:r>
            <a:endParaRPr kumimoji="0" lang="de-DE" sz="600" b="0" i="0" u="none" strike="noStrike" kern="0" cap="none" spc="0" normalizeH="0" baseline="0" noProof="0">
              <a:ln>
                <a:noFill/>
              </a:ln>
              <a:solidFill>
                <a:srgbClr val="404040"/>
              </a:solidFill>
              <a:effectLst/>
              <a:uLnTx/>
              <a:uFillTx/>
              <a:latin typeface="Verdana"/>
              <a:ea typeface="+mn-ea"/>
              <a:cs typeface="Verdana"/>
            </a:endParaRPr>
          </a:p>
        </p:txBody>
      </p:sp>
      <p:sp>
        <p:nvSpPr>
          <p:cNvPr id="20" name="object 5">
            <a:extLst>
              <a:ext uri="{FF2B5EF4-FFF2-40B4-BE49-F238E27FC236}">
                <a16:creationId xmlns:a16="http://schemas.microsoft.com/office/drawing/2014/main" id="{3C37F08C-0465-900C-B735-C1C8F500391F}"/>
              </a:ext>
            </a:extLst>
          </p:cNvPr>
          <p:cNvSpPr txBox="1">
            <a:spLocks noGrp="1"/>
          </p:cNvSpPr>
          <p:nvPr>
            <p:ph type="title"/>
          </p:nvPr>
        </p:nvSpPr>
        <p:spPr>
          <a:xfrm>
            <a:off x="290052" y="810678"/>
            <a:ext cx="8572681" cy="341536"/>
          </a:xfrm>
          <a:prstGeom prst="rect">
            <a:avLst/>
          </a:prstGeom>
        </p:spPr>
        <p:txBody>
          <a:bodyPr vert="horz" wrap="square" lIns="0" tIns="9049" rIns="0" bIns="0" rtlCol="0">
            <a:spAutoFit/>
          </a:bodyPr>
          <a:lstStyle/>
          <a:p>
            <a:pPr marL="19050" marR="13335" indent="234315" algn="ctr">
              <a:spcBef>
                <a:spcPts val="71"/>
              </a:spcBef>
            </a:pPr>
            <a:r>
              <a:rPr lang="de-DE" sz="1200" b="1" dirty="0">
                <a:solidFill>
                  <a:srgbClr val="404040"/>
                </a:solidFill>
              </a:rPr>
              <a:t>Mittlere</a:t>
            </a:r>
            <a:r>
              <a:rPr sz="1200" b="1" spc="-26" dirty="0">
                <a:solidFill>
                  <a:srgbClr val="404040"/>
                </a:solidFill>
              </a:rPr>
              <a:t> </a:t>
            </a:r>
            <a:r>
              <a:rPr sz="1200" b="1" dirty="0">
                <a:solidFill>
                  <a:srgbClr val="404040"/>
                </a:solidFill>
              </a:rPr>
              <a:t>(± SD)</a:t>
            </a:r>
            <a:r>
              <a:rPr sz="1200" b="1" spc="-19" dirty="0">
                <a:solidFill>
                  <a:srgbClr val="404040"/>
                </a:solidFill>
              </a:rPr>
              <a:t> </a:t>
            </a:r>
            <a:r>
              <a:rPr lang="de-DE" sz="1200" b="1" dirty="0">
                <a:solidFill>
                  <a:srgbClr val="404040"/>
                </a:solidFill>
              </a:rPr>
              <a:t>Zeit, die</a:t>
            </a:r>
            <a:r>
              <a:rPr sz="1200" b="1" spc="-49" dirty="0">
                <a:solidFill>
                  <a:srgbClr val="404040"/>
                </a:solidFill>
              </a:rPr>
              <a:t> </a:t>
            </a:r>
            <a:r>
              <a:rPr sz="1200" b="1" dirty="0">
                <a:solidFill>
                  <a:srgbClr val="404040"/>
                </a:solidFill>
              </a:rPr>
              <a:t>T1D</a:t>
            </a:r>
            <a:r>
              <a:rPr lang="de-DE" sz="1200" b="1" dirty="0">
                <a:solidFill>
                  <a:srgbClr val="404040"/>
                </a:solidFill>
              </a:rPr>
              <a:t>-Betroffene in </a:t>
            </a:r>
            <a:r>
              <a:rPr lang="de-DE" sz="1200" b="1" dirty="0" err="1">
                <a:solidFill>
                  <a:srgbClr val="404040"/>
                </a:solidFill>
              </a:rPr>
              <a:t>Euglykämie</a:t>
            </a:r>
            <a:r>
              <a:rPr lang="de-DE" sz="1200" b="1" dirty="0">
                <a:solidFill>
                  <a:srgbClr val="404040"/>
                </a:solidFill>
              </a:rPr>
              <a:t> verbrachten </a:t>
            </a:r>
            <a:br>
              <a:rPr lang="de-DE" sz="1200" b="1" dirty="0">
                <a:solidFill>
                  <a:srgbClr val="404040"/>
                </a:solidFill>
              </a:rPr>
            </a:br>
            <a:r>
              <a:rPr lang="de-DE" sz="1200" b="1" dirty="0">
                <a:solidFill>
                  <a:srgbClr val="404040"/>
                </a:solidFill>
              </a:rPr>
              <a:t>nach Baseline C-Peptid-Spiegeln</a:t>
            </a:r>
            <a:r>
              <a:rPr sz="1181" b="1" spc="-11" baseline="26455" dirty="0">
                <a:solidFill>
                  <a:srgbClr val="404040"/>
                </a:solidFill>
              </a:rPr>
              <a:t>2</a:t>
            </a:r>
            <a:endParaRPr sz="1181" baseline="26455" dirty="0">
              <a:solidFill>
                <a:srgbClr val="404040"/>
              </a:solidFill>
            </a:endParaRPr>
          </a:p>
        </p:txBody>
      </p:sp>
    </p:spTree>
    <p:extLst>
      <p:ext uri="{BB962C8B-B14F-4D97-AF65-F5344CB8AC3E}">
        <p14:creationId xmlns:p14="http://schemas.microsoft.com/office/powerpoint/2010/main" val="2284440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9">
            <a:extLst>
              <a:ext uri="{FF2B5EF4-FFF2-40B4-BE49-F238E27FC236}">
                <a16:creationId xmlns:a16="http://schemas.microsoft.com/office/drawing/2014/main" id="{9EB80E1D-0709-6064-C396-AADFA8217773}"/>
              </a:ext>
            </a:extLst>
          </p:cNvPr>
          <p:cNvSpPr txBox="1">
            <a:spLocks/>
          </p:cNvSpPr>
          <p:nvPr/>
        </p:nvSpPr>
        <p:spPr>
          <a:xfrm>
            <a:off x="325167" y="116930"/>
            <a:ext cx="864958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Zusammenhang residuales C-Peptid und </a:t>
            </a:r>
            <a:r>
              <a:rPr kumimoji="0" lang="de-DE" sz="2000" b="1" i="0" u="none" strike="noStrike" kern="1200" cap="none" spc="0" normalizeH="0" baseline="0" noProof="0" dirty="0" err="1">
                <a:ln>
                  <a:noFill/>
                </a:ln>
                <a:solidFill>
                  <a:srgbClr val="7030A0"/>
                </a:solidFill>
                <a:effectLst/>
                <a:uLnTx/>
                <a:uFillTx/>
                <a:latin typeface="Verdana"/>
                <a:ea typeface="+mn-ea"/>
                <a:cs typeface="+mn-cs"/>
              </a:rPr>
              <a:t>Glykämiekontrolle</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6" name="Textfeld 5">
            <a:extLst>
              <a:ext uri="{FF2B5EF4-FFF2-40B4-BE49-F238E27FC236}">
                <a16:creationId xmlns:a16="http://schemas.microsoft.com/office/drawing/2014/main" id="{A379F49B-C43B-9C45-A32C-329BB8C6A1C1}"/>
              </a:ext>
            </a:extLst>
          </p:cNvPr>
          <p:cNvSpPr txBox="1"/>
          <p:nvPr/>
        </p:nvSpPr>
        <p:spPr>
          <a:xfrm>
            <a:off x="955913" y="941268"/>
            <a:ext cx="3401321" cy="276999"/>
          </a:xfrm>
          <a:prstGeom prst="rect">
            <a:avLst/>
          </a:prstGeom>
          <a:noFill/>
        </p:spPr>
        <p:txBody>
          <a:bodyPr wrap="square">
            <a:spAutoFit/>
          </a:bodyPr>
          <a:lstStyle/>
          <a:p>
            <a:pPr algn="ctr"/>
            <a:r>
              <a:rPr lang="it-IT" sz="1200" b="1" kern="0">
                <a:solidFill>
                  <a:srgbClr val="404040"/>
                </a:solidFill>
                <a:latin typeface="Verdana"/>
                <a:cs typeface="Verdana"/>
              </a:rPr>
              <a:t>HbA</a:t>
            </a:r>
            <a:r>
              <a:rPr lang="it-IT" sz="1200" b="1" kern="0" baseline="-25000">
                <a:solidFill>
                  <a:srgbClr val="404040"/>
                </a:solidFill>
                <a:latin typeface="Verdana"/>
                <a:cs typeface="Verdana"/>
              </a:rPr>
              <a:t>1c</a:t>
            </a:r>
            <a:r>
              <a:rPr lang="it-IT" sz="1200" b="1" kern="0" spc="-23">
                <a:solidFill>
                  <a:srgbClr val="404040"/>
                </a:solidFill>
                <a:latin typeface="Verdana"/>
                <a:cs typeface="Verdana"/>
              </a:rPr>
              <a:t> </a:t>
            </a:r>
            <a:r>
              <a:rPr lang="it-IT" sz="1200" b="1" kern="0">
                <a:solidFill>
                  <a:srgbClr val="404040"/>
                </a:solidFill>
                <a:latin typeface="Verdana"/>
                <a:cs typeface="Verdana"/>
              </a:rPr>
              <a:t>&lt; 7,5 %</a:t>
            </a:r>
            <a:r>
              <a:rPr lang="it-IT" sz="1200" b="1" kern="0" spc="-26">
                <a:solidFill>
                  <a:srgbClr val="404040"/>
                </a:solidFill>
                <a:latin typeface="Verdana"/>
                <a:cs typeface="Verdana"/>
              </a:rPr>
              <a:t> </a:t>
            </a:r>
            <a:r>
              <a:rPr lang="it-IT" sz="1200" b="1" kern="0">
                <a:solidFill>
                  <a:srgbClr val="404040"/>
                </a:solidFill>
                <a:latin typeface="Verdana"/>
                <a:cs typeface="Verdana"/>
              </a:rPr>
              <a:t>(58</a:t>
            </a:r>
            <a:r>
              <a:rPr lang="it-IT" sz="1200" b="1" kern="0" spc="-26">
                <a:solidFill>
                  <a:srgbClr val="404040"/>
                </a:solidFill>
                <a:latin typeface="Verdana"/>
                <a:cs typeface="Verdana"/>
              </a:rPr>
              <a:t> </a:t>
            </a:r>
            <a:r>
              <a:rPr lang="it-IT" sz="1200" b="1" kern="0" spc="-8" err="1">
                <a:solidFill>
                  <a:srgbClr val="404040"/>
                </a:solidFill>
                <a:latin typeface="Verdana"/>
                <a:cs typeface="Verdana"/>
              </a:rPr>
              <a:t>mmol</a:t>
            </a:r>
            <a:r>
              <a:rPr lang="it-IT" sz="1200" b="1" kern="0" spc="-8">
                <a:solidFill>
                  <a:srgbClr val="404040"/>
                </a:solidFill>
                <a:latin typeface="Verdana"/>
                <a:cs typeface="Verdana"/>
              </a:rPr>
              <a:t>/mol)</a:t>
            </a:r>
            <a:endParaRPr lang="de-DE" sz="1200">
              <a:solidFill>
                <a:srgbClr val="404040"/>
              </a:solidFill>
            </a:endParaRPr>
          </a:p>
        </p:txBody>
      </p:sp>
      <p:sp>
        <p:nvSpPr>
          <p:cNvPr id="11" name="Textfeld 10">
            <a:extLst>
              <a:ext uri="{FF2B5EF4-FFF2-40B4-BE49-F238E27FC236}">
                <a16:creationId xmlns:a16="http://schemas.microsoft.com/office/drawing/2014/main" id="{AE428FD2-3FD0-8F68-0852-8BDAAC282CF6}"/>
              </a:ext>
            </a:extLst>
          </p:cNvPr>
          <p:cNvSpPr txBox="1"/>
          <p:nvPr/>
        </p:nvSpPr>
        <p:spPr>
          <a:xfrm>
            <a:off x="5372857" y="944620"/>
            <a:ext cx="3313683" cy="276999"/>
          </a:xfrm>
          <a:prstGeom prst="rect">
            <a:avLst/>
          </a:prstGeom>
          <a:noFill/>
        </p:spPr>
        <p:txBody>
          <a:bodyPr wrap="square">
            <a:spAutoFit/>
          </a:bodyPr>
          <a:lstStyle/>
          <a:p>
            <a:pPr algn="ctr"/>
            <a:r>
              <a:rPr lang="de-DE" sz="1200" b="1" kern="0">
                <a:solidFill>
                  <a:srgbClr val="404040"/>
                </a:solidFill>
                <a:latin typeface="Verdana"/>
                <a:cs typeface="Verdana"/>
              </a:rPr>
              <a:t>Schwere Hypoglykämien</a:t>
            </a:r>
            <a:r>
              <a:rPr lang="de-DE" sz="1200" b="1" kern="0" spc="-11" baseline="26455">
                <a:solidFill>
                  <a:srgbClr val="404040"/>
                </a:solidFill>
                <a:latin typeface="Verdana"/>
                <a:cs typeface="Verdana"/>
              </a:rPr>
              <a:t>†</a:t>
            </a:r>
            <a:endParaRPr lang="de-DE" sz="1200">
              <a:solidFill>
                <a:srgbClr val="404040"/>
              </a:solidFill>
            </a:endParaRPr>
          </a:p>
        </p:txBody>
      </p:sp>
      <p:sp>
        <p:nvSpPr>
          <p:cNvPr id="7" name="TextBox 3037">
            <a:extLst>
              <a:ext uri="{FF2B5EF4-FFF2-40B4-BE49-F238E27FC236}">
                <a16:creationId xmlns:a16="http://schemas.microsoft.com/office/drawing/2014/main" id="{78D4EB4A-8D0C-8B5F-9D97-E59CA00FC621}"/>
              </a:ext>
            </a:extLst>
          </p:cNvPr>
          <p:cNvSpPr txBox="1"/>
          <p:nvPr/>
        </p:nvSpPr>
        <p:spPr>
          <a:xfrm>
            <a:off x="325167" y="4934224"/>
            <a:ext cx="7593230" cy="184666"/>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Arial"/>
                <a:cs typeface="Arial"/>
              </a:rPr>
              <a:t>1. </a:t>
            </a:r>
            <a:r>
              <a:rPr kumimoji="0" lang="de-DE" sz="600" b="0" i="0" u="none" strike="noStrike" kern="1200" cap="none" spc="0" normalizeH="0" baseline="0" noProof="0" dirty="0">
                <a:ln>
                  <a:noFill/>
                </a:ln>
                <a:solidFill>
                  <a:srgbClr val="404040"/>
                </a:solidFill>
                <a:effectLst/>
                <a:uLnTx/>
                <a:uFillTx/>
                <a:latin typeface="Verdana"/>
                <a:ea typeface="Arial"/>
                <a:cs typeface="Arial"/>
              </a:rPr>
              <a:t>Sørensen JS </a:t>
            </a:r>
            <a:r>
              <a:rPr kumimoji="0" lang="de-DE" sz="600" b="0" i="1" u="none" strike="noStrike" kern="1200" cap="none" spc="0" normalizeH="0" baseline="0" noProof="0" dirty="0">
                <a:ln>
                  <a:noFill/>
                </a:ln>
                <a:solidFill>
                  <a:srgbClr val="404040"/>
                </a:solidFill>
                <a:effectLst/>
                <a:uLnTx/>
                <a:uFillTx/>
                <a:latin typeface="Verdana"/>
                <a:ea typeface="Arial"/>
                <a:cs typeface="Arial"/>
              </a:rPr>
              <a:t>et al. Diabetes Care</a:t>
            </a:r>
            <a:r>
              <a:rPr kumimoji="0" lang="de-DE" sz="600" b="0" i="0" u="none" strike="noStrike" kern="1200" cap="none" spc="0" normalizeH="0" baseline="0" noProof="0" dirty="0">
                <a:ln>
                  <a:noFill/>
                </a:ln>
                <a:solidFill>
                  <a:srgbClr val="404040"/>
                </a:solidFill>
                <a:effectLst/>
                <a:uLnTx/>
                <a:uFillTx/>
                <a:latin typeface="Verdana"/>
                <a:ea typeface="Arial"/>
                <a:cs typeface="Arial"/>
              </a:rPr>
              <a:t> 2013; 36: 3454–9</a:t>
            </a:r>
            <a:r>
              <a:rPr kumimoji="0" lang="da-DK" sz="600" b="0" i="0" u="none" strike="noStrike" kern="1200" cap="none" spc="-10" normalizeH="0" baseline="0" noProof="0" dirty="0">
                <a:ln>
                  <a:noFill/>
                </a:ln>
                <a:solidFill>
                  <a:srgbClr val="404040"/>
                </a:solidFill>
                <a:effectLst/>
                <a:uLnTx/>
                <a:uFillTx/>
                <a:latin typeface="Verdana"/>
                <a:ea typeface="+mn-ea"/>
                <a:cs typeface="Verdana"/>
              </a:rPr>
              <a:t>.</a:t>
            </a:r>
            <a:endParaRPr kumimoji="0" lang="en-US" sz="600" b="0" i="0" u="none" strike="noStrike" kern="1200" cap="none" spc="0" normalizeH="0" baseline="0" noProof="0" dirty="0">
              <a:ln>
                <a:noFill/>
              </a:ln>
              <a:solidFill>
                <a:srgbClr val="404040"/>
              </a:solidFill>
              <a:effectLst/>
              <a:uLnTx/>
              <a:uFillTx/>
              <a:latin typeface="Verdana"/>
              <a:ea typeface="+mn-ea"/>
              <a:cs typeface="+mn-cs"/>
            </a:endParaRPr>
          </a:p>
        </p:txBody>
      </p:sp>
      <p:sp>
        <p:nvSpPr>
          <p:cNvPr id="8" name="TextBox 28">
            <a:extLst>
              <a:ext uri="{FF2B5EF4-FFF2-40B4-BE49-F238E27FC236}">
                <a16:creationId xmlns:a16="http://schemas.microsoft.com/office/drawing/2014/main" id="{DCE22108-1B5F-7450-B004-D4FADC9DD852}"/>
              </a:ext>
            </a:extLst>
          </p:cNvPr>
          <p:cNvSpPr txBox="1"/>
          <p:nvPr/>
        </p:nvSpPr>
        <p:spPr>
          <a:xfrm>
            <a:off x="325167" y="4451441"/>
            <a:ext cx="8483268" cy="553998"/>
          </a:xfrm>
          <a:prstGeom prst="rect">
            <a:avLst/>
          </a:prstGeom>
          <a:noFill/>
          <a:ln w="9525" cap="flat" cmpd="sng" algn="ctr">
            <a:noFill/>
            <a:prstDash val="solid"/>
            <a:round/>
            <a:headEnd type="none" w="med" len="med"/>
            <a:tailEnd type="none" w="med" len="med"/>
          </a:ln>
        </p:spPr>
        <p:txBody>
          <a:bodyPr wrap="square" anchor="b">
            <a:spAutoFit/>
          </a:bodyPr>
          <a:lstStyle/>
          <a:p>
            <a:pPr lvl="0" defTabSz="514337">
              <a:spcAft>
                <a:spcPts val="338"/>
              </a:spcAft>
              <a:defRPr/>
            </a:pPr>
            <a:r>
              <a:rPr lang="de-DE" sz="600" dirty="0">
                <a:solidFill>
                  <a:srgbClr val="404040"/>
                </a:solidFill>
                <a:ea typeface="Arial"/>
                <a:cs typeface="Arial"/>
              </a:rPr>
              <a:t>Abbildung modifiziert nach Sørensen JS 2013</a:t>
            </a:r>
            <a:r>
              <a:rPr lang="de-DE" sz="600" baseline="30000" dirty="0">
                <a:solidFill>
                  <a:srgbClr val="404040"/>
                </a:solidFill>
                <a:ea typeface="Arial"/>
                <a:cs typeface="Arial"/>
              </a:rPr>
              <a:t>1</a:t>
            </a:r>
            <a:r>
              <a:rPr lang="de-DE" sz="600" dirty="0">
                <a:solidFill>
                  <a:srgbClr val="404040"/>
                </a:solidFill>
                <a:ea typeface="Arial"/>
                <a:cs typeface="Arial"/>
              </a:rPr>
              <a:t>. </a:t>
            </a:r>
            <a:r>
              <a:rPr kumimoji="0" lang="de-DE" altLang="de-DE" sz="600" b="0" i="0" u="none" strike="noStrike" kern="1200" cap="none" spc="0" normalizeH="0" baseline="0" noProof="0" dirty="0">
                <a:ln>
                  <a:noFill/>
                </a:ln>
                <a:solidFill>
                  <a:srgbClr val="404040"/>
                </a:solidFill>
                <a:effectLst/>
                <a:uLnTx/>
                <a:uFillTx/>
                <a:latin typeface="Verdana"/>
                <a:ea typeface="+mn-ea"/>
                <a:cs typeface="+mn-cs"/>
              </a:rPr>
              <a:t>Zu den Teilnehmern gehörten 342 Kinder (173 Jungen), 4,8-18,9 Jahre, die seit 3-6 Jahren T1D hatten. </a:t>
            </a:r>
            <a:r>
              <a:rPr lang="de-DE" altLang="de-DE" sz="600" dirty="0">
                <a:solidFill>
                  <a:srgbClr val="404040"/>
                </a:solidFill>
              </a:rPr>
              <a:t>C-Peptid: </a:t>
            </a:r>
            <a:r>
              <a:rPr lang="de-DE" altLang="de-DE" sz="600" dirty="0" err="1">
                <a:solidFill>
                  <a:srgbClr val="404040"/>
                </a:solidFill>
              </a:rPr>
              <a:t>Connecting</a:t>
            </a:r>
            <a:r>
              <a:rPr lang="de-DE" altLang="de-DE" sz="600" dirty="0">
                <a:solidFill>
                  <a:srgbClr val="404040"/>
                </a:solidFill>
              </a:rPr>
              <a:t> </a:t>
            </a:r>
            <a:r>
              <a:rPr lang="de-DE" altLang="de-DE" sz="600" dirty="0" err="1">
                <a:solidFill>
                  <a:srgbClr val="404040"/>
                </a:solidFill>
              </a:rPr>
              <a:t>peptide</a:t>
            </a:r>
            <a:r>
              <a:rPr lang="de-DE" altLang="de-DE" sz="600" dirty="0">
                <a:solidFill>
                  <a:srgbClr val="404040"/>
                </a:solidFill>
              </a:rPr>
              <a:t>, Verbindungspeptid; HbA</a:t>
            </a:r>
            <a:r>
              <a:rPr lang="de-DE" altLang="de-DE" sz="600" baseline="-25000" dirty="0">
                <a:solidFill>
                  <a:srgbClr val="404040"/>
                </a:solidFill>
              </a:rPr>
              <a:t>1c</a:t>
            </a:r>
            <a:r>
              <a:rPr lang="de-DE" altLang="de-DE" sz="600" dirty="0">
                <a:solidFill>
                  <a:srgbClr val="404040"/>
                </a:solidFill>
              </a:rPr>
              <a:t>: </a:t>
            </a:r>
            <a:r>
              <a:rPr lang="de-DE" altLang="de-DE" sz="600" dirty="0" err="1">
                <a:solidFill>
                  <a:srgbClr val="404040"/>
                </a:solidFill>
              </a:rPr>
              <a:t>glykiertes</a:t>
            </a:r>
            <a:r>
              <a:rPr lang="de-DE" altLang="de-DE" sz="600" dirty="0">
                <a:solidFill>
                  <a:srgbClr val="404040"/>
                </a:solidFill>
              </a:rPr>
              <a:t> Hämoglobin A</a:t>
            </a:r>
            <a:r>
              <a:rPr lang="de-DE" altLang="de-DE" sz="600" baseline="-25000" dirty="0">
                <a:solidFill>
                  <a:srgbClr val="404040"/>
                </a:solidFill>
              </a:rPr>
              <a:t>1c</a:t>
            </a:r>
            <a:r>
              <a:rPr lang="de-DE" altLang="de-DE" sz="600" dirty="0">
                <a:solidFill>
                  <a:srgbClr val="404040"/>
                </a:solidFill>
              </a:rPr>
              <a:t>; OR</a:t>
            </a:r>
            <a:r>
              <a:rPr kumimoji="0" lang="de-DE" altLang="de-DE" sz="600" b="0" i="0" u="none" strike="noStrike" kern="1200" cap="none" spc="0" normalizeH="0" baseline="0" noProof="0" dirty="0">
                <a:ln>
                  <a:noFill/>
                </a:ln>
                <a:solidFill>
                  <a:srgbClr val="404040"/>
                </a:solidFill>
                <a:effectLst/>
                <a:uLnTx/>
                <a:uFillTx/>
                <a:latin typeface="Verdana"/>
                <a:ea typeface="+mn-ea"/>
                <a:cs typeface="+mn-cs"/>
              </a:rPr>
              <a:t>: </a:t>
            </a:r>
            <a:r>
              <a:rPr kumimoji="0" lang="de-DE" altLang="de-DE" sz="600" b="0" i="0" u="none" strike="noStrike" kern="1200" cap="none" spc="0" normalizeH="0" baseline="0" noProof="0" dirty="0" err="1">
                <a:ln>
                  <a:noFill/>
                </a:ln>
                <a:solidFill>
                  <a:srgbClr val="404040"/>
                </a:solidFill>
                <a:effectLst/>
                <a:uLnTx/>
                <a:uFillTx/>
                <a:latin typeface="Verdana"/>
                <a:ea typeface="+mn-ea"/>
                <a:cs typeface="+mn-cs"/>
              </a:rPr>
              <a:t>odds</a:t>
            </a:r>
            <a:r>
              <a:rPr kumimoji="0" lang="de-DE" altLang="de-DE" sz="600" b="0" i="0" u="none" strike="noStrike" kern="1200" cap="none" spc="0" normalizeH="0" baseline="0" noProof="0" dirty="0">
                <a:ln>
                  <a:noFill/>
                </a:ln>
                <a:solidFill>
                  <a:srgbClr val="404040"/>
                </a:solidFill>
                <a:effectLst/>
                <a:uLnTx/>
                <a:uFillTx/>
                <a:latin typeface="Verdana"/>
                <a:ea typeface="+mn-ea"/>
                <a:cs typeface="+mn-cs"/>
              </a:rPr>
              <a:t> </a:t>
            </a:r>
            <a:r>
              <a:rPr kumimoji="0" lang="de-DE" altLang="de-DE" sz="600" b="0" i="0" u="none" strike="noStrike" kern="1200" cap="none" spc="0" normalizeH="0" baseline="0" noProof="0" dirty="0" err="1">
                <a:ln>
                  <a:noFill/>
                </a:ln>
                <a:solidFill>
                  <a:srgbClr val="404040"/>
                </a:solidFill>
                <a:effectLst/>
                <a:uLnTx/>
                <a:uFillTx/>
                <a:latin typeface="Verdana"/>
                <a:ea typeface="+mn-ea"/>
                <a:cs typeface="+mn-cs"/>
              </a:rPr>
              <a:t>ratio</a:t>
            </a:r>
            <a:r>
              <a:rPr kumimoji="0" lang="de-DE" altLang="de-DE" sz="600" b="0" i="0" u="none" strike="noStrike" kern="1200" cap="none" spc="0" normalizeH="0" baseline="0" noProof="0" dirty="0">
                <a:ln>
                  <a:noFill/>
                </a:ln>
                <a:solidFill>
                  <a:srgbClr val="404040"/>
                </a:solidFill>
                <a:effectLst/>
                <a:uLnTx/>
                <a:uFillTx/>
                <a:latin typeface="Verdana"/>
                <a:ea typeface="+mn-ea"/>
                <a:cs typeface="+mn-cs"/>
              </a:rPr>
              <a:t>, Chancenverhältnis. * Logistische Regressionsanalyse bereinigt um Geschlecht, Alter, Pubertätsstatus, Diabetesdauer und Insulinverabreichungstechnik. † Logistische Regressionsanalyse bereinigt um Alter, T1D-Dauer, Geschlecht, HbA</a:t>
            </a:r>
            <a:r>
              <a:rPr kumimoji="0" lang="de-DE" altLang="de-DE" sz="600" b="0" i="0" u="none" strike="noStrike" kern="1200" cap="none" spc="0" normalizeH="0" baseline="-25000" noProof="0" dirty="0">
                <a:ln>
                  <a:noFill/>
                </a:ln>
                <a:solidFill>
                  <a:srgbClr val="404040"/>
                </a:solidFill>
                <a:effectLst/>
                <a:uLnTx/>
                <a:uFillTx/>
                <a:latin typeface="Verdana"/>
                <a:ea typeface="+mn-ea"/>
                <a:cs typeface="+mn-cs"/>
              </a:rPr>
              <a:t>1c</a:t>
            </a:r>
            <a:r>
              <a:rPr kumimoji="0" lang="de-DE" altLang="de-DE" sz="600" b="0" i="0" u="none" strike="noStrike" kern="1200" cap="none" spc="0" normalizeH="0" baseline="0" noProof="0" dirty="0">
                <a:ln>
                  <a:noFill/>
                </a:ln>
                <a:solidFill>
                  <a:srgbClr val="404040"/>
                </a:solidFill>
                <a:effectLst/>
                <a:uLnTx/>
                <a:uFillTx/>
                <a:latin typeface="Verdana"/>
                <a:ea typeface="+mn-ea"/>
                <a:cs typeface="+mn-cs"/>
              </a:rPr>
              <a:t>-Wert, täglichen Insulinbedarf und Insulinverabreichungstechnik. ‡ Standardmahlzeit-stimuliertes C-Peptid wurde zur Bewertung der Betazellrestfunktion verwendet. † Schwere Hypoglykämien wurden definiert als bestätigte Hypoglykämien, die zu Bewusstlosigkeit oder Krampfanfall oder beidem führten. Die Inzidenz wird als Inzidenzanteil angegeben, und zwar als Anteil der Teilnehmer, die innerhalb des letzten Jahres einen Zwischenfall erlitten haben, pro 100 Teilnehmer. </a:t>
            </a:r>
            <a:endParaRPr kumimoji="0" lang="en-US" altLang="de-DE" sz="600" b="0" i="0" u="none" strike="noStrike" kern="1200" cap="none" spc="0" normalizeH="0" baseline="30000" noProof="0" dirty="0">
              <a:ln>
                <a:noFill/>
              </a:ln>
              <a:solidFill>
                <a:srgbClr val="404040"/>
              </a:solidFill>
              <a:effectLst/>
              <a:uLnTx/>
              <a:uFillTx/>
              <a:latin typeface="Verdana"/>
              <a:ea typeface="+mn-ea"/>
              <a:cs typeface="+mn-cs"/>
            </a:endParaRPr>
          </a:p>
        </p:txBody>
      </p:sp>
      <p:sp>
        <p:nvSpPr>
          <p:cNvPr id="14" name="Textfeld 13">
            <a:extLst>
              <a:ext uri="{FF2B5EF4-FFF2-40B4-BE49-F238E27FC236}">
                <a16:creationId xmlns:a16="http://schemas.microsoft.com/office/drawing/2014/main" id="{F133294B-0B5C-F723-BA5A-1C361255B579}"/>
              </a:ext>
            </a:extLst>
          </p:cNvPr>
          <p:cNvSpPr txBox="1"/>
          <p:nvPr/>
        </p:nvSpPr>
        <p:spPr>
          <a:xfrm>
            <a:off x="400473" y="591694"/>
            <a:ext cx="6656489" cy="276999"/>
          </a:xfrm>
          <a:prstGeom prst="rect">
            <a:avLst/>
          </a:prstGeom>
          <a:noFill/>
        </p:spPr>
        <p:txBody>
          <a:bodyPr wrap="square">
            <a:spAutoFit/>
          </a:bodyPr>
          <a:lstStyle/>
          <a:p>
            <a:pPr marL="25400" marR="0" lvl="0" indent="0" algn="l" defTabSz="457200" rtl="0" eaLnBrk="1" fontAlgn="auto" latinLnBrk="0" hangingPunct="1">
              <a:lnSpc>
                <a:spcPct val="100000"/>
              </a:lnSpc>
              <a:spcBef>
                <a:spcPts val="940"/>
              </a:spcBef>
              <a:spcAft>
                <a:spcPts val="0"/>
              </a:spcAft>
              <a:buClrTx/>
              <a:buSzTx/>
              <a:buFontTx/>
              <a:buNone/>
              <a:tabLst/>
              <a:defRPr/>
            </a:pPr>
            <a:r>
              <a:rPr kumimoji="0" lang="en-US" sz="1200" b="0" u="none" strike="noStrike" kern="1200" cap="none" spc="0" normalizeH="0" baseline="0" noProof="0" err="1">
                <a:ln>
                  <a:noFill/>
                </a:ln>
                <a:solidFill>
                  <a:srgbClr val="7030A0"/>
                </a:solidFill>
                <a:effectLst/>
                <a:uLnTx/>
                <a:uFillTx/>
                <a:ea typeface="+mn-ea"/>
                <a:cs typeface="Georgia"/>
              </a:rPr>
              <a:t>Daten</a:t>
            </a:r>
            <a:r>
              <a:rPr kumimoji="0" lang="en-US" sz="1200" b="0" u="none" strike="noStrike" kern="1200" cap="none" spc="0" normalizeH="0" baseline="0" noProof="0">
                <a:ln>
                  <a:noFill/>
                </a:ln>
                <a:solidFill>
                  <a:srgbClr val="7030A0"/>
                </a:solidFill>
                <a:effectLst/>
                <a:uLnTx/>
                <a:uFillTx/>
                <a:ea typeface="+mn-ea"/>
                <a:cs typeface="Georgia"/>
              </a:rPr>
              <a:t> </a:t>
            </a:r>
            <a:r>
              <a:rPr kumimoji="0" lang="en-US" sz="1200" b="0" u="none" strike="noStrike" kern="1200" cap="none" spc="0" normalizeH="0" baseline="0" noProof="0" err="1">
                <a:ln>
                  <a:noFill/>
                </a:ln>
                <a:solidFill>
                  <a:srgbClr val="7030A0"/>
                </a:solidFill>
                <a:effectLst/>
                <a:uLnTx/>
                <a:uFillTx/>
                <a:ea typeface="+mn-ea"/>
                <a:cs typeface="Georgia"/>
              </a:rPr>
              <a:t>aus</a:t>
            </a:r>
            <a:r>
              <a:rPr kumimoji="0" lang="en-US" sz="1200" b="0" u="none" strike="noStrike" kern="1200" cap="none" spc="0" normalizeH="0" baseline="0" noProof="0">
                <a:ln>
                  <a:noFill/>
                </a:ln>
                <a:solidFill>
                  <a:srgbClr val="7030A0"/>
                </a:solidFill>
                <a:effectLst/>
                <a:uLnTx/>
                <a:uFillTx/>
                <a:ea typeface="+mn-ea"/>
                <a:cs typeface="Georgia"/>
              </a:rPr>
              <a:t> der Danish</a:t>
            </a:r>
            <a:r>
              <a:rPr kumimoji="0" lang="en-US" sz="1200" b="0" u="none" strike="noStrike" kern="1200" cap="none" spc="-40" normalizeH="0" baseline="0" noProof="0">
                <a:ln>
                  <a:noFill/>
                </a:ln>
                <a:solidFill>
                  <a:srgbClr val="7030A0"/>
                </a:solidFill>
                <a:effectLst/>
                <a:uLnTx/>
                <a:uFillTx/>
                <a:ea typeface="+mn-ea"/>
                <a:cs typeface="Georgia"/>
              </a:rPr>
              <a:t> </a:t>
            </a:r>
            <a:r>
              <a:rPr kumimoji="0" lang="en-US" sz="1200" b="0" u="none" strike="noStrike" kern="1200" cap="none" spc="0" normalizeH="0" baseline="0" noProof="0">
                <a:ln>
                  <a:noFill/>
                </a:ln>
                <a:solidFill>
                  <a:srgbClr val="7030A0"/>
                </a:solidFill>
                <a:effectLst/>
                <a:uLnTx/>
                <a:uFillTx/>
                <a:ea typeface="+mn-ea"/>
                <a:cs typeface="Georgia"/>
              </a:rPr>
              <a:t>Study</a:t>
            </a:r>
            <a:r>
              <a:rPr kumimoji="0" lang="en-US" sz="1200" b="0" u="none" strike="noStrike" kern="1200" cap="none" spc="-25" normalizeH="0" baseline="0" noProof="0">
                <a:ln>
                  <a:noFill/>
                </a:ln>
                <a:solidFill>
                  <a:srgbClr val="7030A0"/>
                </a:solidFill>
                <a:effectLst/>
                <a:uLnTx/>
                <a:uFillTx/>
                <a:ea typeface="+mn-ea"/>
                <a:cs typeface="Georgia"/>
              </a:rPr>
              <a:t> </a:t>
            </a:r>
            <a:r>
              <a:rPr kumimoji="0" lang="en-US" sz="1200" b="0" u="none" strike="noStrike" kern="1200" cap="none" spc="0" normalizeH="0" baseline="0" noProof="0">
                <a:ln>
                  <a:noFill/>
                </a:ln>
                <a:solidFill>
                  <a:srgbClr val="7030A0"/>
                </a:solidFill>
                <a:effectLst/>
                <a:uLnTx/>
                <a:uFillTx/>
                <a:ea typeface="+mn-ea"/>
                <a:cs typeface="Georgia"/>
              </a:rPr>
              <a:t>Group</a:t>
            </a:r>
            <a:r>
              <a:rPr kumimoji="0" lang="en-US" sz="1200" b="0" u="none" strike="noStrike" kern="1200" cap="none" spc="-20" normalizeH="0" baseline="0" noProof="0">
                <a:ln>
                  <a:noFill/>
                </a:ln>
                <a:solidFill>
                  <a:srgbClr val="7030A0"/>
                </a:solidFill>
                <a:effectLst/>
                <a:uLnTx/>
                <a:uFillTx/>
                <a:ea typeface="+mn-ea"/>
                <a:cs typeface="Georgia"/>
              </a:rPr>
              <a:t> </a:t>
            </a:r>
            <a:r>
              <a:rPr kumimoji="0" lang="en-US" sz="1200" b="0" u="none" strike="noStrike" kern="1200" cap="none" spc="0" normalizeH="0" baseline="0" noProof="0">
                <a:ln>
                  <a:noFill/>
                </a:ln>
                <a:solidFill>
                  <a:srgbClr val="7030A0"/>
                </a:solidFill>
                <a:effectLst/>
                <a:uLnTx/>
                <a:uFillTx/>
                <a:ea typeface="+mn-ea"/>
                <a:cs typeface="Georgia"/>
              </a:rPr>
              <a:t>for</a:t>
            </a:r>
            <a:r>
              <a:rPr kumimoji="0" lang="en-US" sz="1200" b="0" u="none" strike="noStrike" kern="1200" cap="none" spc="-20" normalizeH="0" baseline="0" noProof="0">
                <a:ln>
                  <a:noFill/>
                </a:ln>
                <a:solidFill>
                  <a:srgbClr val="7030A0"/>
                </a:solidFill>
                <a:effectLst/>
                <a:uLnTx/>
                <a:uFillTx/>
                <a:ea typeface="+mn-ea"/>
                <a:cs typeface="Georgia"/>
              </a:rPr>
              <a:t> </a:t>
            </a:r>
            <a:r>
              <a:rPr kumimoji="0" lang="en-US" sz="1200" b="0" u="none" strike="noStrike" kern="1200" cap="none" spc="0" normalizeH="0" baseline="0" noProof="0">
                <a:ln>
                  <a:noFill/>
                </a:ln>
                <a:solidFill>
                  <a:srgbClr val="7030A0"/>
                </a:solidFill>
                <a:effectLst/>
                <a:uLnTx/>
                <a:uFillTx/>
                <a:ea typeface="+mn-ea"/>
                <a:cs typeface="Georgia"/>
              </a:rPr>
              <a:t>Childhood</a:t>
            </a:r>
            <a:r>
              <a:rPr kumimoji="0" lang="en-US" sz="1200" b="0" u="none" strike="noStrike" kern="1200" cap="none" spc="-45" normalizeH="0" baseline="0" noProof="0">
                <a:ln>
                  <a:noFill/>
                </a:ln>
                <a:solidFill>
                  <a:srgbClr val="7030A0"/>
                </a:solidFill>
                <a:effectLst/>
                <a:uLnTx/>
                <a:uFillTx/>
                <a:ea typeface="+mn-ea"/>
                <a:cs typeface="Georgia"/>
              </a:rPr>
              <a:t> </a:t>
            </a:r>
            <a:r>
              <a:rPr kumimoji="0" lang="en-US" sz="1200" b="0" u="none" strike="noStrike" kern="1200" cap="none" spc="0" normalizeH="0" baseline="0" noProof="0">
                <a:ln>
                  <a:noFill/>
                </a:ln>
                <a:solidFill>
                  <a:srgbClr val="7030A0"/>
                </a:solidFill>
                <a:effectLst/>
                <a:uLnTx/>
                <a:uFillTx/>
                <a:ea typeface="+mn-ea"/>
                <a:cs typeface="Georgia"/>
              </a:rPr>
              <a:t>Diabetes</a:t>
            </a:r>
            <a:r>
              <a:rPr kumimoji="0" lang="en-US" sz="1200" b="0" u="none" strike="noStrike" kern="1200" cap="none" spc="-30" normalizeH="0" baseline="0" noProof="0">
                <a:ln>
                  <a:noFill/>
                </a:ln>
                <a:solidFill>
                  <a:srgbClr val="7030A0"/>
                </a:solidFill>
                <a:effectLst/>
                <a:uLnTx/>
                <a:uFillTx/>
                <a:ea typeface="+mn-ea"/>
                <a:cs typeface="Georgia"/>
              </a:rPr>
              <a:t> </a:t>
            </a:r>
            <a:r>
              <a:rPr kumimoji="0" lang="en-US" sz="1200" b="0" u="none" strike="noStrike" kern="1200" cap="none" spc="-10" normalizeH="0" baseline="0" noProof="0">
                <a:ln>
                  <a:noFill/>
                </a:ln>
                <a:solidFill>
                  <a:srgbClr val="7030A0"/>
                </a:solidFill>
                <a:effectLst/>
                <a:uLnTx/>
                <a:uFillTx/>
                <a:ea typeface="+mn-ea"/>
                <a:cs typeface="Georgia"/>
              </a:rPr>
              <a:t>(</a:t>
            </a:r>
            <a:r>
              <a:rPr kumimoji="0" lang="en-US" sz="1200" b="0" u="none" strike="noStrike" kern="1200" cap="none" spc="-10" normalizeH="0" baseline="0" noProof="0" err="1">
                <a:ln>
                  <a:noFill/>
                </a:ln>
                <a:solidFill>
                  <a:srgbClr val="7030A0"/>
                </a:solidFill>
                <a:effectLst/>
                <a:uLnTx/>
                <a:uFillTx/>
                <a:ea typeface="+mn-ea"/>
                <a:cs typeface="Georgia"/>
              </a:rPr>
              <a:t>DanDiabKids</a:t>
            </a:r>
            <a:r>
              <a:rPr kumimoji="0" lang="en-US" sz="1200" b="0" u="none" strike="noStrike" kern="1200" cap="none" spc="-10" normalizeH="0" baseline="0" noProof="0">
                <a:ln>
                  <a:noFill/>
                </a:ln>
                <a:solidFill>
                  <a:srgbClr val="7030A0"/>
                </a:solidFill>
                <a:effectLst/>
                <a:uLnTx/>
                <a:uFillTx/>
                <a:ea typeface="+mn-ea"/>
                <a:cs typeface="Georgia"/>
              </a:rPr>
              <a:t>)</a:t>
            </a:r>
            <a:endParaRPr kumimoji="0" lang="en-US" sz="1200" b="0" u="none" strike="noStrike" kern="1200" cap="none" spc="0" normalizeH="0" baseline="0" noProof="0">
              <a:ln>
                <a:noFill/>
              </a:ln>
              <a:solidFill>
                <a:srgbClr val="7030A0"/>
              </a:solidFill>
              <a:effectLst/>
              <a:uLnTx/>
              <a:uFillTx/>
              <a:ea typeface="+mn-ea"/>
              <a:cs typeface="Georgia"/>
            </a:endParaRPr>
          </a:p>
        </p:txBody>
      </p:sp>
      <p:grpSp>
        <p:nvGrpSpPr>
          <p:cNvPr id="179" name="Gruppieren 178">
            <a:extLst>
              <a:ext uri="{FF2B5EF4-FFF2-40B4-BE49-F238E27FC236}">
                <a16:creationId xmlns:a16="http://schemas.microsoft.com/office/drawing/2014/main" id="{C0CA01FB-1A2A-F108-D132-2C19EC76B3ED}"/>
              </a:ext>
            </a:extLst>
          </p:cNvPr>
          <p:cNvGrpSpPr/>
          <p:nvPr/>
        </p:nvGrpSpPr>
        <p:grpSpPr>
          <a:xfrm>
            <a:off x="144704" y="1022352"/>
            <a:ext cx="8673141" cy="3258903"/>
            <a:chOff x="144704" y="920230"/>
            <a:chExt cx="8691211" cy="3346598"/>
          </a:xfrm>
        </p:grpSpPr>
        <p:grpSp>
          <p:nvGrpSpPr>
            <p:cNvPr id="131" name="Gruppieren 130">
              <a:extLst>
                <a:ext uri="{FF2B5EF4-FFF2-40B4-BE49-F238E27FC236}">
                  <a16:creationId xmlns:a16="http://schemas.microsoft.com/office/drawing/2014/main" id="{A9383E1C-3DFD-F751-8002-D43F898035AC}"/>
                </a:ext>
              </a:extLst>
            </p:cNvPr>
            <p:cNvGrpSpPr/>
            <p:nvPr/>
          </p:nvGrpSpPr>
          <p:grpSpPr>
            <a:xfrm>
              <a:off x="415440" y="920230"/>
              <a:ext cx="8420475" cy="3346598"/>
              <a:chOff x="473684" y="792099"/>
              <a:chExt cx="8420475" cy="3346598"/>
            </a:xfrm>
          </p:grpSpPr>
          <p:grpSp>
            <p:nvGrpSpPr>
              <p:cNvPr id="132" name="object 4">
                <a:extLst>
                  <a:ext uri="{FF2B5EF4-FFF2-40B4-BE49-F238E27FC236}">
                    <a16:creationId xmlns:a16="http://schemas.microsoft.com/office/drawing/2014/main" id="{0F1DBDB0-3E0F-AA37-6AFC-ED2E5733F25F}"/>
                  </a:ext>
                </a:extLst>
              </p:cNvPr>
              <p:cNvGrpSpPr/>
              <p:nvPr/>
            </p:nvGrpSpPr>
            <p:grpSpPr>
              <a:xfrm>
                <a:off x="922258" y="1210294"/>
                <a:ext cx="3515201" cy="2303621"/>
                <a:chOff x="1229677" y="1613725"/>
                <a:chExt cx="4686935" cy="3071495"/>
              </a:xfrm>
            </p:grpSpPr>
            <p:sp>
              <p:nvSpPr>
                <p:cNvPr id="176" name="object 5">
                  <a:extLst>
                    <a:ext uri="{FF2B5EF4-FFF2-40B4-BE49-F238E27FC236}">
                      <a16:creationId xmlns:a16="http://schemas.microsoft.com/office/drawing/2014/main" id="{25CFB4F2-C9F3-5EB9-3267-1249D7B1CEA0}"/>
                    </a:ext>
                  </a:extLst>
                </p:cNvPr>
                <p:cNvSpPr/>
                <p:nvPr/>
              </p:nvSpPr>
              <p:spPr>
                <a:xfrm>
                  <a:off x="1234439" y="1618488"/>
                  <a:ext cx="4677410" cy="3061970"/>
                </a:xfrm>
                <a:custGeom>
                  <a:avLst/>
                  <a:gdLst/>
                  <a:ahLst/>
                  <a:cxnLst/>
                  <a:rect l="l" t="t" r="r" b="b"/>
                  <a:pathLst>
                    <a:path w="4677410" h="3061970">
                      <a:moveTo>
                        <a:pt x="0" y="3061716"/>
                      </a:moveTo>
                      <a:lnTo>
                        <a:pt x="4677156" y="3061716"/>
                      </a:lnTo>
                    </a:path>
                    <a:path w="4677410" h="3061970">
                      <a:moveTo>
                        <a:pt x="0" y="2624328"/>
                      </a:moveTo>
                      <a:lnTo>
                        <a:pt x="536447" y="2624328"/>
                      </a:lnTo>
                    </a:path>
                    <a:path w="4677410" h="3061970">
                      <a:moveTo>
                        <a:pt x="1024128" y="2624328"/>
                      </a:moveTo>
                      <a:lnTo>
                        <a:pt x="2093976" y="2624328"/>
                      </a:lnTo>
                    </a:path>
                    <a:path w="4677410" h="3061970">
                      <a:moveTo>
                        <a:pt x="2583180" y="2624328"/>
                      </a:moveTo>
                      <a:lnTo>
                        <a:pt x="3653028" y="2624328"/>
                      </a:lnTo>
                    </a:path>
                    <a:path w="4677410" h="3061970">
                      <a:moveTo>
                        <a:pt x="4142232" y="2624328"/>
                      </a:moveTo>
                      <a:lnTo>
                        <a:pt x="4677156" y="2624328"/>
                      </a:lnTo>
                    </a:path>
                    <a:path w="4677410" h="3061970">
                      <a:moveTo>
                        <a:pt x="2583180" y="2186940"/>
                      </a:moveTo>
                      <a:lnTo>
                        <a:pt x="3653028" y="2186940"/>
                      </a:lnTo>
                    </a:path>
                    <a:path w="4677410" h="3061970">
                      <a:moveTo>
                        <a:pt x="4142232" y="2186940"/>
                      </a:moveTo>
                      <a:lnTo>
                        <a:pt x="4677156" y="2186940"/>
                      </a:lnTo>
                    </a:path>
                    <a:path w="4677410" h="3061970">
                      <a:moveTo>
                        <a:pt x="2583180" y="1749552"/>
                      </a:moveTo>
                      <a:lnTo>
                        <a:pt x="3653028" y="1749552"/>
                      </a:lnTo>
                    </a:path>
                    <a:path w="4677410" h="3061970">
                      <a:moveTo>
                        <a:pt x="0" y="1749552"/>
                      </a:moveTo>
                      <a:lnTo>
                        <a:pt x="2093976" y="1749552"/>
                      </a:lnTo>
                    </a:path>
                    <a:path w="4677410" h="3061970">
                      <a:moveTo>
                        <a:pt x="4142232" y="1749552"/>
                      </a:moveTo>
                      <a:lnTo>
                        <a:pt x="4677156" y="1749552"/>
                      </a:lnTo>
                    </a:path>
                    <a:path w="4677410" h="3061970">
                      <a:moveTo>
                        <a:pt x="0" y="1312164"/>
                      </a:moveTo>
                      <a:lnTo>
                        <a:pt x="3653028" y="1312164"/>
                      </a:lnTo>
                    </a:path>
                    <a:path w="4677410" h="3061970">
                      <a:moveTo>
                        <a:pt x="4142232" y="1312164"/>
                      </a:moveTo>
                      <a:lnTo>
                        <a:pt x="4677156" y="1312164"/>
                      </a:lnTo>
                    </a:path>
                    <a:path w="4677410" h="3061970">
                      <a:moveTo>
                        <a:pt x="0" y="874776"/>
                      </a:moveTo>
                      <a:lnTo>
                        <a:pt x="3653028" y="874776"/>
                      </a:lnTo>
                    </a:path>
                    <a:path w="4677410" h="3061970">
                      <a:moveTo>
                        <a:pt x="4142232" y="874776"/>
                      </a:moveTo>
                      <a:lnTo>
                        <a:pt x="4677156" y="874776"/>
                      </a:lnTo>
                    </a:path>
                    <a:path w="4677410" h="3061970">
                      <a:moveTo>
                        <a:pt x="0" y="437388"/>
                      </a:moveTo>
                      <a:lnTo>
                        <a:pt x="4677156" y="437388"/>
                      </a:lnTo>
                    </a:path>
                    <a:path w="4677410" h="3061970">
                      <a:moveTo>
                        <a:pt x="0" y="0"/>
                      </a:moveTo>
                      <a:lnTo>
                        <a:pt x="4677156" y="0"/>
                      </a:lnTo>
                    </a:path>
                  </a:pathLst>
                </a:custGeom>
                <a:ln w="9525">
                  <a:solidFill>
                    <a:srgbClr val="D9D9D9"/>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sp>
              <p:nvSpPr>
                <p:cNvPr id="177" name="object 6">
                  <a:extLst>
                    <a:ext uri="{FF2B5EF4-FFF2-40B4-BE49-F238E27FC236}">
                      <a16:creationId xmlns:a16="http://schemas.microsoft.com/office/drawing/2014/main" id="{775A52D3-7EDC-FCEB-C728-ACBB2D73E409}"/>
                    </a:ext>
                  </a:extLst>
                </p:cNvPr>
                <p:cNvSpPr/>
                <p:nvPr/>
              </p:nvSpPr>
              <p:spPr>
                <a:xfrm>
                  <a:off x="1770888" y="2409443"/>
                  <a:ext cx="3606165" cy="2270760"/>
                </a:xfrm>
                <a:custGeom>
                  <a:avLst/>
                  <a:gdLst/>
                  <a:ahLst/>
                  <a:cxnLst/>
                  <a:rect l="l" t="t" r="r" b="b"/>
                  <a:pathLst>
                    <a:path w="3606165" h="2270760">
                      <a:moveTo>
                        <a:pt x="487680" y="1466088"/>
                      </a:moveTo>
                      <a:lnTo>
                        <a:pt x="0" y="1466088"/>
                      </a:lnTo>
                      <a:lnTo>
                        <a:pt x="0" y="2270760"/>
                      </a:lnTo>
                      <a:lnTo>
                        <a:pt x="487680" y="2270760"/>
                      </a:lnTo>
                      <a:lnTo>
                        <a:pt x="487680" y="1466088"/>
                      </a:lnTo>
                      <a:close/>
                    </a:path>
                    <a:path w="3606165" h="2270760">
                      <a:moveTo>
                        <a:pt x="2046732" y="858012"/>
                      </a:moveTo>
                      <a:lnTo>
                        <a:pt x="1557515" y="858012"/>
                      </a:lnTo>
                      <a:lnTo>
                        <a:pt x="1557515" y="2270760"/>
                      </a:lnTo>
                      <a:lnTo>
                        <a:pt x="2046732" y="2270760"/>
                      </a:lnTo>
                      <a:lnTo>
                        <a:pt x="2046732" y="858012"/>
                      </a:lnTo>
                      <a:close/>
                    </a:path>
                    <a:path w="3606165" h="2270760">
                      <a:moveTo>
                        <a:pt x="3605784" y="0"/>
                      </a:moveTo>
                      <a:lnTo>
                        <a:pt x="3116580" y="0"/>
                      </a:lnTo>
                      <a:lnTo>
                        <a:pt x="3116580" y="2270760"/>
                      </a:lnTo>
                      <a:lnTo>
                        <a:pt x="3605784" y="2270760"/>
                      </a:lnTo>
                      <a:lnTo>
                        <a:pt x="3605784" y="0"/>
                      </a:lnTo>
                      <a:close/>
                    </a:path>
                  </a:pathLst>
                </a:custGeom>
                <a:solidFill>
                  <a:srgbClr val="7900E6"/>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grpSp>
          <p:sp>
            <p:nvSpPr>
              <p:cNvPr id="133" name="object 7">
                <a:extLst>
                  <a:ext uri="{FF2B5EF4-FFF2-40B4-BE49-F238E27FC236}">
                    <a16:creationId xmlns:a16="http://schemas.microsoft.com/office/drawing/2014/main" id="{316EC405-C0BE-D543-747B-D9B2CEC3E013}"/>
                  </a:ext>
                </a:extLst>
              </p:cNvPr>
              <p:cNvSpPr txBox="1"/>
              <p:nvPr/>
            </p:nvSpPr>
            <p:spPr>
              <a:xfrm>
                <a:off x="922140" y="2717007"/>
                <a:ext cx="1589723" cy="152103"/>
              </a:xfrm>
              <a:prstGeom prst="rect">
                <a:avLst/>
              </a:prstGeom>
            </p:spPr>
            <p:txBody>
              <a:bodyPr vert="horz" wrap="square" lIns="0" tIns="9525" rIns="0" bIns="0" rtlCol="0">
                <a:spAutoFit/>
              </a:bodyPr>
              <a:lstStyle/>
              <a:p>
                <a:pPr marL="9525" marR="0" lvl="0" indent="0" algn="l" defTabSz="685800" rtl="0" eaLnBrk="1" fontAlgn="auto" latinLnBrk="0" hangingPunct="1">
                  <a:lnSpc>
                    <a:spcPct val="100000"/>
                  </a:lnSpc>
                  <a:spcBef>
                    <a:spcPts val="75"/>
                  </a:spcBef>
                  <a:spcAft>
                    <a:spcPts val="0"/>
                  </a:spcAft>
                  <a:buClrTx/>
                  <a:buSzTx/>
                  <a:buFontTx/>
                  <a:buNone/>
                  <a:tabLst>
                    <a:tab pos="401955" algn="l"/>
                    <a:tab pos="1579721" algn="l"/>
                  </a:tabLst>
                  <a:defRPr/>
                </a:pPr>
                <a:r>
                  <a:rPr kumimoji="0" sz="900" b="0" i="0" u="sng" strike="noStrike" kern="0" cap="none" spc="0" normalizeH="0" baseline="0" noProof="0">
                    <a:ln>
                      <a:noFill/>
                    </a:ln>
                    <a:solidFill>
                      <a:srgbClr val="404040"/>
                    </a:solidFill>
                    <a:effectLst/>
                    <a:uLnTx/>
                    <a:uFill>
                      <a:solidFill>
                        <a:srgbClr val="D9D9D9"/>
                      </a:solidFill>
                    </a:uFill>
                    <a:latin typeface="Verdana"/>
                    <a:ea typeface="+mn-ea"/>
                    <a:cs typeface="Verdana"/>
                  </a:rPr>
                  <a:t>		</a:t>
                </a:r>
                <a:endParaRPr kumimoji="0" sz="900" b="0" i="0" u="none" strike="noStrike" kern="0" cap="none" spc="0" normalizeH="0" baseline="0" noProof="0">
                  <a:ln>
                    <a:noFill/>
                  </a:ln>
                  <a:solidFill>
                    <a:srgbClr val="404040"/>
                  </a:solidFill>
                  <a:effectLst/>
                  <a:uLnTx/>
                  <a:uFillTx/>
                  <a:latin typeface="Verdana"/>
                  <a:ea typeface="+mn-ea"/>
                  <a:cs typeface="Verdana"/>
                </a:endParaRPr>
              </a:p>
            </p:txBody>
          </p:sp>
          <p:sp>
            <p:nvSpPr>
              <p:cNvPr id="134" name="object 8">
                <a:extLst>
                  <a:ext uri="{FF2B5EF4-FFF2-40B4-BE49-F238E27FC236}">
                    <a16:creationId xmlns:a16="http://schemas.microsoft.com/office/drawing/2014/main" id="{61B3DF39-B7B2-2B48-74A4-D8A46073057A}"/>
                  </a:ext>
                </a:extLst>
              </p:cNvPr>
              <p:cNvSpPr txBox="1"/>
              <p:nvPr/>
            </p:nvSpPr>
            <p:spPr>
              <a:xfrm>
                <a:off x="2475458" y="2275964"/>
                <a:ext cx="402431" cy="152103"/>
              </a:xfrm>
              <a:prstGeom prst="rect">
                <a:avLst/>
              </a:prstGeom>
            </p:spPr>
            <p:txBody>
              <a:bodyPr vert="horz" wrap="square" lIns="0" tIns="9525" rIns="0" bIns="0" rtlCol="0">
                <a:spAutoFit/>
              </a:bodyPr>
              <a:lstStyle/>
              <a:p>
                <a:pPr marL="9525" marR="0" lvl="0" indent="0" algn="ctr" defTabSz="685800" rtl="0" eaLnBrk="1" fontAlgn="auto" latinLnBrk="0" hangingPunct="1">
                  <a:lnSpc>
                    <a:spcPct val="100000"/>
                  </a:lnSpc>
                  <a:spcBef>
                    <a:spcPts val="75"/>
                  </a:spcBef>
                  <a:spcAft>
                    <a:spcPts val="0"/>
                  </a:spcAft>
                  <a:buClrTx/>
                  <a:buSzTx/>
                  <a:buFontTx/>
                  <a:buNone/>
                  <a:tabLst/>
                  <a:defRPr/>
                </a:pPr>
                <a:r>
                  <a:rPr kumimoji="0" sz="900" b="0" i="0" u="none" strike="noStrike" kern="0" cap="none" spc="-8" normalizeH="0" baseline="0" noProof="0">
                    <a:ln>
                      <a:noFill/>
                    </a:ln>
                    <a:solidFill>
                      <a:srgbClr val="404040"/>
                    </a:solidFill>
                    <a:effectLst/>
                    <a:uLnTx/>
                    <a:uFillTx/>
                    <a:latin typeface="Verdana"/>
                    <a:ea typeface="+mn-ea"/>
                    <a:cs typeface="Verdana"/>
                  </a:rPr>
                  <a:t>32</a:t>
                </a:r>
                <a:r>
                  <a:rPr kumimoji="0" lang="de-DE" sz="900" b="0" i="0" u="none" strike="noStrike" kern="0" cap="none" spc="-8" normalizeH="0" baseline="0" noProof="0">
                    <a:ln>
                      <a:noFill/>
                    </a:ln>
                    <a:solidFill>
                      <a:srgbClr val="404040"/>
                    </a:solidFill>
                    <a:effectLst/>
                    <a:uLnTx/>
                    <a:uFillTx/>
                    <a:latin typeface="Verdana"/>
                    <a:ea typeface="+mn-ea"/>
                    <a:cs typeface="Verdana"/>
                  </a:rPr>
                  <a:t>,</a:t>
                </a:r>
                <a:r>
                  <a:rPr kumimoji="0" sz="900" b="0" i="0" u="none" strike="noStrike" kern="0" cap="none" spc="-8" normalizeH="0" baseline="0" noProof="0">
                    <a:ln>
                      <a:noFill/>
                    </a:ln>
                    <a:solidFill>
                      <a:srgbClr val="404040"/>
                    </a:solidFill>
                    <a:effectLst/>
                    <a:uLnTx/>
                    <a:uFillTx/>
                    <a:latin typeface="Verdana"/>
                    <a:ea typeface="+mn-ea"/>
                    <a:cs typeface="Verdana"/>
                  </a:rPr>
                  <a:t>3</a:t>
                </a:r>
                <a:endParaRPr kumimoji="0" sz="900" b="0" i="0" u="none" strike="noStrike" kern="0" cap="none" spc="0" normalizeH="0" baseline="0" noProof="0">
                  <a:ln>
                    <a:noFill/>
                  </a:ln>
                  <a:solidFill>
                    <a:srgbClr val="404040"/>
                  </a:solidFill>
                  <a:effectLst/>
                  <a:uLnTx/>
                  <a:uFillTx/>
                  <a:latin typeface="Verdana"/>
                  <a:ea typeface="+mn-ea"/>
                  <a:cs typeface="Verdana"/>
                </a:endParaRPr>
              </a:p>
            </p:txBody>
          </p:sp>
          <p:sp>
            <p:nvSpPr>
              <p:cNvPr id="135" name="object 9">
                <a:extLst>
                  <a:ext uri="{FF2B5EF4-FFF2-40B4-BE49-F238E27FC236}">
                    <a16:creationId xmlns:a16="http://schemas.microsoft.com/office/drawing/2014/main" id="{B22DD40E-01B5-CF76-927E-1695EBA58F60}"/>
                  </a:ext>
                </a:extLst>
              </p:cNvPr>
              <p:cNvSpPr txBox="1"/>
              <p:nvPr/>
            </p:nvSpPr>
            <p:spPr>
              <a:xfrm>
                <a:off x="3647599" y="1617631"/>
                <a:ext cx="402431" cy="152103"/>
              </a:xfrm>
              <a:prstGeom prst="rect">
                <a:avLst/>
              </a:prstGeom>
            </p:spPr>
            <p:txBody>
              <a:bodyPr vert="horz" wrap="square" lIns="0" tIns="9525" rIns="0" bIns="0" rtlCol="0">
                <a:spAutoFit/>
              </a:bodyPr>
              <a:lstStyle/>
              <a:p>
                <a:pPr marL="9525" marR="0" lvl="0" indent="0" algn="ctr" defTabSz="685800" rtl="0" eaLnBrk="1" fontAlgn="auto" latinLnBrk="0" hangingPunct="1">
                  <a:lnSpc>
                    <a:spcPct val="100000"/>
                  </a:lnSpc>
                  <a:spcBef>
                    <a:spcPts val="75"/>
                  </a:spcBef>
                  <a:spcAft>
                    <a:spcPts val="0"/>
                  </a:spcAft>
                  <a:buClrTx/>
                  <a:buSzTx/>
                  <a:buFontTx/>
                  <a:buNone/>
                  <a:tabLst/>
                  <a:defRPr/>
                </a:pPr>
                <a:r>
                  <a:rPr kumimoji="0" sz="900" b="0" i="0" u="none" strike="noStrike" kern="0" cap="none" spc="-8" normalizeH="0" baseline="0" noProof="0">
                    <a:ln>
                      <a:noFill/>
                    </a:ln>
                    <a:solidFill>
                      <a:srgbClr val="404040"/>
                    </a:solidFill>
                    <a:effectLst/>
                    <a:uLnTx/>
                    <a:uFillTx/>
                    <a:latin typeface="Verdana"/>
                    <a:ea typeface="+mn-ea"/>
                    <a:cs typeface="Verdana"/>
                  </a:rPr>
                  <a:t>51</a:t>
                </a:r>
                <a:r>
                  <a:rPr kumimoji="0" lang="de-DE" sz="900" b="0" i="0" u="none" strike="noStrike" kern="0" cap="none" spc="-8" normalizeH="0" baseline="0" noProof="0">
                    <a:ln>
                      <a:noFill/>
                    </a:ln>
                    <a:solidFill>
                      <a:srgbClr val="404040"/>
                    </a:solidFill>
                    <a:effectLst/>
                    <a:uLnTx/>
                    <a:uFillTx/>
                    <a:latin typeface="Verdana"/>
                    <a:ea typeface="+mn-ea"/>
                    <a:cs typeface="Verdana"/>
                  </a:rPr>
                  <a:t>,</a:t>
                </a:r>
                <a:r>
                  <a:rPr kumimoji="0" sz="900" b="0" i="0" u="none" strike="noStrike" kern="0" cap="none" spc="-8" normalizeH="0" baseline="0" noProof="0">
                    <a:ln>
                      <a:noFill/>
                    </a:ln>
                    <a:solidFill>
                      <a:srgbClr val="404040"/>
                    </a:solidFill>
                    <a:effectLst/>
                    <a:uLnTx/>
                    <a:uFillTx/>
                    <a:latin typeface="Verdana"/>
                    <a:ea typeface="+mn-ea"/>
                    <a:cs typeface="Verdana"/>
                  </a:rPr>
                  <a:t>9</a:t>
                </a:r>
                <a:endParaRPr kumimoji="0" sz="900" b="0" i="0" u="none" strike="noStrike" kern="0" cap="none" spc="0" normalizeH="0" baseline="0" noProof="0">
                  <a:ln>
                    <a:noFill/>
                  </a:ln>
                  <a:solidFill>
                    <a:srgbClr val="404040"/>
                  </a:solidFill>
                  <a:effectLst/>
                  <a:uLnTx/>
                  <a:uFillTx/>
                  <a:latin typeface="Verdana"/>
                  <a:ea typeface="+mn-ea"/>
                  <a:cs typeface="Verdana"/>
                </a:endParaRPr>
              </a:p>
            </p:txBody>
          </p:sp>
          <p:sp>
            <p:nvSpPr>
              <p:cNvPr id="136" name="object 10">
                <a:extLst>
                  <a:ext uri="{FF2B5EF4-FFF2-40B4-BE49-F238E27FC236}">
                    <a16:creationId xmlns:a16="http://schemas.microsoft.com/office/drawing/2014/main" id="{A8E0672E-DCAD-1261-08B3-B56697DFED92}"/>
                  </a:ext>
                </a:extLst>
              </p:cNvPr>
              <p:cNvSpPr txBox="1"/>
              <p:nvPr/>
            </p:nvSpPr>
            <p:spPr>
              <a:xfrm>
                <a:off x="638784" y="3432238"/>
                <a:ext cx="198120" cy="140251"/>
              </a:xfrm>
              <a:prstGeom prst="rect">
                <a:avLst/>
              </a:prstGeom>
            </p:spPr>
            <p:txBody>
              <a:bodyPr vert="horz" wrap="square" lIns="0" tIns="9525" rIns="0" bIns="0" rtlCol="0">
                <a:spAutoFit/>
              </a:bodyPr>
              <a:lstStyle/>
              <a:p>
                <a:pPr marL="9525" marR="0" lvl="0" indent="0" algn="r" defTabSz="685800" rtl="0" eaLnBrk="1" fontAlgn="auto" latinLnBrk="0" hangingPunct="1">
                  <a:lnSpc>
                    <a:spcPct val="100000"/>
                  </a:lnSpc>
                  <a:spcBef>
                    <a:spcPts val="75"/>
                  </a:spcBef>
                  <a:spcAft>
                    <a:spcPts val="0"/>
                  </a:spcAft>
                  <a:buClrTx/>
                  <a:buSzTx/>
                  <a:buFontTx/>
                  <a:buNone/>
                  <a:tabLst/>
                  <a:defRPr/>
                </a:pPr>
                <a:r>
                  <a:rPr kumimoji="0" sz="825" b="0" i="0" u="none" strike="noStrike" kern="0" cap="none" spc="-19" normalizeH="0" baseline="0" noProof="0">
                    <a:ln>
                      <a:noFill/>
                    </a:ln>
                    <a:solidFill>
                      <a:srgbClr val="404040"/>
                    </a:solidFill>
                    <a:effectLst/>
                    <a:uLnTx/>
                    <a:uFillTx/>
                    <a:latin typeface="Verdana"/>
                    <a:ea typeface="+mn-ea"/>
                    <a:cs typeface="Verdana"/>
                  </a:rPr>
                  <a:t>0</a:t>
                </a:r>
                <a:endParaRPr kumimoji="0" sz="825" b="0" i="0" u="none" strike="noStrike" kern="0" cap="none" spc="0" normalizeH="0" baseline="0" noProof="0">
                  <a:ln>
                    <a:noFill/>
                  </a:ln>
                  <a:solidFill>
                    <a:srgbClr val="404040"/>
                  </a:solidFill>
                  <a:effectLst/>
                  <a:uLnTx/>
                  <a:uFillTx/>
                  <a:latin typeface="Verdana"/>
                  <a:ea typeface="+mn-ea"/>
                  <a:cs typeface="Verdana"/>
                </a:endParaRPr>
              </a:p>
            </p:txBody>
          </p:sp>
          <p:sp>
            <p:nvSpPr>
              <p:cNvPr id="137" name="object 11">
                <a:extLst>
                  <a:ext uri="{FF2B5EF4-FFF2-40B4-BE49-F238E27FC236}">
                    <a16:creationId xmlns:a16="http://schemas.microsoft.com/office/drawing/2014/main" id="{964B4F39-1B7C-69B1-EAEA-9F18551AD4F9}"/>
                  </a:ext>
                </a:extLst>
              </p:cNvPr>
              <p:cNvSpPr txBox="1"/>
              <p:nvPr/>
            </p:nvSpPr>
            <p:spPr>
              <a:xfrm>
                <a:off x="572034" y="3104007"/>
                <a:ext cx="266224" cy="140251"/>
              </a:xfrm>
              <a:prstGeom prst="rect">
                <a:avLst/>
              </a:prstGeom>
            </p:spPr>
            <p:txBody>
              <a:bodyPr vert="horz" wrap="square" lIns="0" tIns="9525" rIns="0" bIns="0" rtlCol="0">
                <a:spAutoFit/>
              </a:bodyPr>
              <a:lstStyle/>
              <a:p>
                <a:pPr marL="9525" marR="0" lvl="0" indent="0" algn="r" defTabSz="685800" rtl="0" eaLnBrk="1" fontAlgn="auto" latinLnBrk="0" hangingPunct="1">
                  <a:lnSpc>
                    <a:spcPct val="100000"/>
                  </a:lnSpc>
                  <a:spcBef>
                    <a:spcPts val="75"/>
                  </a:spcBef>
                  <a:spcAft>
                    <a:spcPts val="0"/>
                  </a:spcAft>
                  <a:buClrTx/>
                  <a:buSzTx/>
                  <a:buFontTx/>
                  <a:buNone/>
                  <a:tabLst/>
                  <a:defRPr/>
                </a:pPr>
                <a:r>
                  <a:rPr kumimoji="0" sz="825" b="0" i="0" u="none" strike="noStrike" kern="0" cap="none" spc="-19" normalizeH="0" baseline="0" noProof="0">
                    <a:ln>
                      <a:noFill/>
                    </a:ln>
                    <a:solidFill>
                      <a:srgbClr val="404040"/>
                    </a:solidFill>
                    <a:effectLst/>
                    <a:uLnTx/>
                    <a:uFillTx/>
                    <a:latin typeface="Verdana"/>
                    <a:ea typeface="+mn-ea"/>
                    <a:cs typeface="Verdana"/>
                  </a:rPr>
                  <a:t>10</a:t>
                </a:r>
                <a:endParaRPr kumimoji="0" sz="825" b="0" i="0" u="none" strike="noStrike" kern="0" cap="none" spc="0" normalizeH="0" baseline="0" noProof="0">
                  <a:ln>
                    <a:noFill/>
                  </a:ln>
                  <a:solidFill>
                    <a:srgbClr val="404040"/>
                  </a:solidFill>
                  <a:effectLst/>
                  <a:uLnTx/>
                  <a:uFillTx/>
                  <a:latin typeface="Verdana"/>
                  <a:ea typeface="+mn-ea"/>
                  <a:cs typeface="Verdana"/>
                </a:endParaRPr>
              </a:p>
            </p:txBody>
          </p:sp>
          <p:sp>
            <p:nvSpPr>
              <p:cNvPr id="138" name="object 12">
                <a:extLst>
                  <a:ext uri="{FF2B5EF4-FFF2-40B4-BE49-F238E27FC236}">
                    <a16:creationId xmlns:a16="http://schemas.microsoft.com/office/drawing/2014/main" id="{4AEDC0BF-2A5B-2286-FFB0-36964F30672A}"/>
                  </a:ext>
                </a:extLst>
              </p:cNvPr>
              <p:cNvSpPr txBox="1"/>
              <p:nvPr/>
            </p:nvSpPr>
            <p:spPr>
              <a:xfrm>
                <a:off x="572034" y="2775966"/>
                <a:ext cx="266224" cy="140251"/>
              </a:xfrm>
              <a:prstGeom prst="rect">
                <a:avLst/>
              </a:prstGeom>
            </p:spPr>
            <p:txBody>
              <a:bodyPr vert="horz" wrap="square" lIns="0" tIns="9525" rIns="0" bIns="0" rtlCol="0">
                <a:spAutoFit/>
              </a:bodyPr>
              <a:lstStyle/>
              <a:p>
                <a:pPr marL="9525" marR="0" lvl="0" indent="0" algn="r" defTabSz="685800" rtl="0" eaLnBrk="1" fontAlgn="auto" latinLnBrk="0" hangingPunct="1">
                  <a:lnSpc>
                    <a:spcPct val="100000"/>
                  </a:lnSpc>
                  <a:spcBef>
                    <a:spcPts val="75"/>
                  </a:spcBef>
                  <a:spcAft>
                    <a:spcPts val="0"/>
                  </a:spcAft>
                  <a:buClrTx/>
                  <a:buSzTx/>
                  <a:buFontTx/>
                  <a:buNone/>
                  <a:tabLst/>
                  <a:defRPr/>
                </a:pPr>
                <a:r>
                  <a:rPr kumimoji="0" sz="825" b="0" i="0" u="none" strike="noStrike" kern="0" cap="none" spc="-19" normalizeH="0" baseline="0" noProof="0">
                    <a:ln>
                      <a:noFill/>
                    </a:ln>
                    <a:solidFill>
                      <a:srgbClr val="404040"/>
                    </a:solidFill>
                    <a:effectLst/>
                    <a:uLnTx/>
                    <a:uFillTx/>
                    <a:latin typeface="Verdana"/>
                    <a:ea typeface="+mn-ea"/>
                    <a:cs typeface="Verdana"/>
                  </a:rPr>
                  <a:t>20</a:t>
                </a:r>
                <a:endParaRPr kumimoji="0" sz="825" b="0" i="0" u="none" strike="noStrike" kern="0" cap="none" spc="0" normalizeH="0" baseline="0" noProof="0">
                  <a:ln>
                    <a:noFill/>
                  </a:ln>
                  <a:solidFill>
                    <a:srgbClr val="404040"/>
                  </a:solidFill>
                  <a:effectLst/>
                  <a:uLnTx/>
                  <a:uFillTx/>
                  <a:latin typeface="Verdana"/>
                  <a:ea typeface="+mn-ea"/>
                  <a:cs typeface="Verdana"/>
                </a:endParaRPr>
              </a:p>
            </p:txBody>
          </p:sp>
          <p:sp>
            <p:nvSpPr>
              <p:cNvPr id="139" name="object 13">
                <a:extLst>
                  <a:ext uri="{FF2B5EF4-FFF2-40B4-BE49-F238E27FC236}">
                    <a16:creationId xmlns:a16="http://schemas.microsoft.com/office/drawing/2014/main" id="{496B57E9-94AC-27BB-5D8D-9E7BFE4BD7CC}"/>
                  </a:ext>
                </a:extLst>
              </p:cNvPr>
              <p:cNvSpPr txBox="1"/>
              <p:nvPr/>
            </p:nvSpPr>
            <p:spPr>
              <a:xfrm>
                <a:off x="572034" y="2447734"/>
                <a:ext cx="266224" cy="140744"/>
              </a:xfrm>
              <a:prstGeom prst="rect">
                <a:avLst/>
              </a:prstGeom>
            </p:spPr>
            <p:txBody>
              <a:bodyPr vert="horz" wrap="square" lIns="0" tIns="10001" rIns="0" bIns="0" rtlCol="0">
                <a:spAutoFit/>
              </a:bodyPr>
              <a:lstStyle/>
              <a:p>
                <a:pPr marL="9525" marR="0" lvl="0" indent="0" algn="r" defTabSz="685800" rtl="0" eaLnBrk="1" fontAlgn="auto" latinLnBrk="0" hangingPunct="1">
                  <a:lnSpc>
                    <a:spcPct val="100000"/>
                  </a:lnSpc>
                  <a:spcBef>
                    <a:spcPts val="79"/>
                  </a:spcBef>
                  <a:spcAft>
                    <a:spcPts val="0"/>
                  </a:spcAft>
                  <a:buClrTx/>
                  <a:buSzTx/>
                  <a:buFontTx/>
                  <a:buNone/>
                  <a:tabLst/>
                  <a:defRPr/>
                </a:pPr>
                <a:r>
                  <a:rPr kumimoji="0" sz="825" b="0" i="0" u="none" strike="noStrike" kern="0" cap="none" spc="-19" normalizeH="0" baseline="0" noProof="0">
                    <a:ln>
                      <a:noFill/>
                    </a:ln>
                    <a:solidFill>
                      <a:srgbClr val="404040"/>
                    </a:solidFill>
                    <a:effectLst/>
                    <a:uLnTx/>
                    <a:uFillTx/>
                    <a:latin typeface="Verdana"/>
                    <a:ea typeface="+mn-ea"/>
                    <a:cs typeface="Verdana"/>
                  </a:rPr>
                  <a:t>30</a:t>
                </a:r>
                <a:endParaRPr kumimoji="0" sz="825" b="0" i="0" u="none" strike="noStrike" kern="0" cap="none" spc="0" normalizeH="0" baseline="0" noProof="0">
                  <a:ln>
                    <a:noFill/>
                  </a:ln>
                  <a:solidFill>
                    <a:srgbClr val="404040"/>
                  </a:solidFill>
                  <a:effectLst/>
                  <a:uLnTx/>
                  <a:uFillTx/>
                  <a:latin typeface="Verdana"/>
                  <a:ea typeface="+mn-ea"/>
                  <a:cs typeface="Verdana"/>
                </a:endParaRPr>
              </a:p>
            </p:txBody>
          </p:sp>
          <p:sp>
            <p:nvSpPr>
              <p:cNvPr id="140" name="object 14">
                <a:extLst>
                  <a:ext uri="{FF2B5EF4-FFF2-40B4-BE49-F238E27FC236}">
                    <a16:creationId xmlns:a16="http://schemas.microsoft.com/office/drawing/2014/main" id="{C84DBA83-BF55-8EA9-6DF6-FD403BB08FA2}"/>
                  </a:ext>
                </a:extLst>
              </p:cNvPr>
              <p:cNvSpPr txBox="1"/>
              <p:nvPr/>
            </p:nvSpPr>
            <p:spPr>
              <a:xfrm>
                <a:off x="572034" y="2119693"/>
                <a:ext cx="266224" cy="140744"/>
              </a:xfrm>
              <a:prstGeom prst="rect">
                <a:avLst/>
              </a:prstGeom>
            </p:spPr>
            <p:txBody>
              <a:bodyPr vert="horz" wrap="square" lIns="0" tIns="10001" rIns="0" bIns="0" rtlCol="0">
                <a:spAutoFit/>
              </a:bodyPr>
              <a:lstStyle/>
              <a:p>
                <a:pPr marL="9525" marR="0" lvl="0" indent="0" algn="r" defTabSz="685800" rtl="0" eaLnBrk="1" fontAlgn="auto" latinLnBrk="0" hangingPunct="1">
                  <a:lnSpc>
                    <a:spcPct val="100000"/>
                  </a:lnSpc>
                  <a:spcBef>
                    <a:spcPts val="79"/>
                  </a:spcBef>
                  <a:spcAft>
                    <a:spcPts val="0"/>
                  </a:spcAft>
                  <a:buClrTx/>
                  <a:buSzTx/>
                  <a:buFontTx/>
                  <a:buNone/>
                  <a:tabLst/>
                  <a:defRPr/>
                </a:pPr>
                <a:r>
                  <a:rPr kumimoji="0" sz="825" b="0" i="0" u="none" strike="noStrike" kern="0" cap="none" spc="-19" normalizeH="0" baseline="0" noProof="0">
                    <a:ln>
                      <a:noFill/>
                    </a:ln>
                    <a:solidFill>
                      <a:srgbClr val="404040"/>
                    </a:solidFill>
                    <a:effectLst/>
                    <a:uLnTx/>
                    <a:uFillTx/>
                    <a:latin typeface="Verdana"/>
                    <a:ea typeface="+mn-ea"/>
                    <a:cs typeface="Verdana"/>
                  </a:rPr>
                  <a:t>40</a:t>
                </a:r>
                <a:endParaRPr kumimoji="0" sz="825" b="0" i="0" u="none" strike="noStrike" kern="0" cap="none" spc="0" normalizeH="0" baseline="0" noProof="0">
                  <a:ln>
                    <a:noFill/>
                  </a:ln>
                  <a:solidFill>
                    <a:srgbClr val="404040"/>
                  </a:solidFill>
                  <a:effectLst/>
                  <a:uLnTx/>
                  <a:uFillTx/>
                  <a:latin typeface="Verdana"/>
                  <a:ea typeface="+mn-ea"/>
                  <a:cs typeface="Verdana"/>
                </a:endParaRPr>
              </a:p>
            </p:txBody>
          </p:sp>
          <p:sp>
            <p:nvSpPr>
              <p:cNvPr id="141" name="object 15">
                <a:extLst>
                  <a:ext uri="{FF2B5EF4-FFF2-40B4-BE49-F238E27FC236}">
                    <a16:creationId xmlns:a16="http://schemas.microsoft.com/office/drawing/2014/main" id="{FB485A56-A5B7-82DC-8BF6-0B16A837978D}"/>
                  </a:ext>
                </a:extLst>
              </p:cNvPr>
              <p:cNvSpPr txBox="1"/>
              <p:nvPr/>
            </p:nvSpPr>
            <p:spPr>
              <a:xfrm>
                <a:off x="572034" y="1791367"/>
                <a:ext cx="266224" cy="140744"/>
              </a:xfrm>
              <a:prstGeom prst="rect">
                <a:avLst/>
              </a:prstGeom>
            </p:spPr>
            <p:txBody>
              <a:bodyPr vert="horz" wrap="square" lIns="0" tIns="10001" rIns="0" bIns="0" rtlCol="0">
                <a:spAutoFit/>
              </a:bodyPr>
              <a:lstStyle/>
              <a:p>
                <a:pPr marL="9525" marR="0" lvl="0" indent="0" algn="r" defTabSz="685800" rtl="0" eaLnBrk="1" fontAlgn="auto" latinLnBrk="0" hangingPunct="1">
                  <a:lnSpc>
                    <a:spcPct val="100000"/>
                  </a:lnSpc>
                  <a:spcBef>
                    <a:spcPts val="79"/>
                  </a:spcBef>
                  <a:spcAft>
                    <a:spcPts val="0"/>
                  </a:spcAft>
                  <a:buClrTx/>
                  <a:buSzTx/>
                  <a:buFontTx/>
                  <a:buNone/>
                  <a:tabLst/>
                  <a:defRPr/>
                </a:pPr>
                <a:r>
                  <a:rPr kumimoji="0" sz="825" b="0" i="0" u="none" strike="noStrike" kern="0" cap="none" spc="-19" normalizeH="0" baseline="0" noProof="0">
                    <a:ln>
                      <a:noFill/>
                    </a:ln>
                    <a:solidFill>
                      <a:srgbClr val="404040"/>
                    </a:solidFill>
                    <a:effectLst/>
                    <a:uLnTx/>
                    <a:uFillTx/>
                    <a:latin typeface="Verdana"/>
                    <a:ea typeface="+mn-ea"/>
                    <a:cs typeface="Verdana"/>
                  </a:rPr>
                  <a:t>50</a:t>
                </a:r>
                <a:endParaRPr kumimoji="0" sz="825" b="0" i="0" u="none" strike="noStrike" kern="0" cap="none" spc="0" normalizeH="0" baseline="0" noProof="0">
                  <a:ln>
                    <a:noFill/>
                  </a:ln>
                  <a:solidFill>
                    <a:srgbClr val="404040"/>
                  </a:solidFill>
                  <a:effectLst/>
                  <a:uLnTx/>
                  <a:uFillTx/>
                  <a:latin typeface="Verdana"/>
                  <a:ea typeface="+mn-ea"/>
                  <a:cs typeface="Verdana"/>
                </a:endParaRPr>
              </a:p>
            </p:txBody>
          </p:sp>
          <p:sp>
            <p:nvSpPr>
              <p:cNvPr id="142" name="object 16">
                <a:extLst>
                  <a:ext uri="{FF2B5EF4-FFF2-40B4-BE49-F238E27FC236}">
                    <a16:creationId xmlns:a16="http://schemas.microsoft.com/office/drawing/2014/main" id="{27516896-47E1-690F-91ED-62206EF366D9}"/>
                  </a:ext>
                </a:extLst>
              </p:cNvPr>
              <p:cNvSpPr txBox="1"/>
              <p:nvPr/>
            </p:nvSpPr>
            <p:spPr>
              <a:xfrm>
                <a:off x="572034" y="1463326"/>
                <a:ext cx="266224" cy="140744"/>
              </a:xfrm>
              <a:prstGeom prst="rect">
                <a:avLst/>
              </a:prstGeom>
            </p:spPr>
            <p:txBody>
              <a:bodyPr vert="horz" wrap="square" lIns="0" tIns="10001" rIns="0" bIns="0" rtlCol="0">
                <a:spAutoFit/>
              </a:bodyPr>
              <a:lstStyle/>
              <a:p>
                <a:pPr marL="9525" marR="0" lvl="0" indent="0" algn="r" defTabSz="685800" rtl="0" eaLnBrk="1" fontAlgn="auto" latinLnBrk="0" hangingPunct="1">
                  <a:lnSpc>
                    <a:spcPct val="100000"/>
                  </a:lnSpc>
                  <a:spcBef>
                    <a:spcPts val="79"/>
                  </a:spcBef>
                  <a:spcAft>
                    <a:spcPts val="0"/>
                  </a:spcAft>
                  <a:buClrTx/>
                  <a:buSzTx/>
                  <a:buFontTx/>
                  <a:buNone/>
                  <a:tabLst/>
                  <a:defRPr/>
                </a:pPr>
                <a:r>
                  <a:rPr kumimoji="0" sz="825" b="0" i="0" u="none" strike="noStrike" kern="0" cap="none" spc="-19" normalizeH="0" baseline="0" noProof="0">
                    <a:ln>
                      <a:noFill/>
                    </a:ln>
                    <a:solidFill>
                      <a:srgbClr val="404040"/>
                    </a:solidFill>
                    <a:effectLst/>
                    <a:uLnTx/>
                    <a:uFillTx/>
                    <a:latin typeface="Verdana"/>
                    <a:ea typeface="+mn-ea"/>
                    <a:cs typeface="Verdana"/>
                  </a:rPr>
                  <a:t>60</a:t>
                </a:r>
                <a:endParaRPr kumimoji="0" sz="825" b="0" i="0" u="none" strike="noStrike" kern="0" cap="none" spc="0" normalizeH="0" baseline="0" noProof="0">
                  <a:ln>
                    <a:noFill/>
                  </a:ln>
                  <a:solidFill>
                    <a:srgbClr val="404040"/>
                  </a:solidFill>
                  <a:effectLst/>
                  <a:uLnTx/>
                  <a:uFillTx/>
                  <a:latin typeface="Verdana"/>
                  <a:ea typeface="+mn-ea"/>
                  <a:cs typeface="Verdana"/>
                </a:endParaRPr>
              </a:p>
            </p:txBody>
          </p:sp>
          <p:sp>
            <p:nvSpPr>
              <p:cNvPr id="143" name="object 17">
                <a:extLst>
                  <a:ext uri="{FF2B5EF4-FFF2-40B4-BE49-F238E27FC236}">
                    <a16:creationId xmlns:a16="http://schemas.microsoft.com/office/drawing/2014/main" id="{249C2EDC-9E0C-0D63-66D8-4536FDF52EA9}"/>
                  </a:ext>
                </a:extLst>
              </p:cNvPr>
              <p:cNvSpPr txBox="1"/>
              <p:nvPr/>
            </p:nvSpPr>
            <p:spPr>
              <a:xfrm>
                <a:off x="572034" y="1135094"/>
                <a:ext cx="266224" cy="140744"/>
              </a:xfrm>
              <a:prstGeom prst="rect">
                <a:avLst/>
              </a:prstGeom>
            </p:spPr>
            <p:txBody>
              <a:bodyPr vert="horz" wrap="square" lIns="0" tIns="10001" rIns="0" bIns="0" rtlCol="0">
                <a:spAutoFit/>
              </a:bodyPr>
              <a:lstStyle/>
              <a:p>
                <a:pPr marL="9525" marR="0" lvl="0" indent="0" algn="r" defTabSz="685800" rtl="0" eaLnBrk="1" fontAlgn="auto" latinLnBrk="0" hangingPunct="1">
                  <a:lnSpc>
                    <a:spcPct val="100000"/>
                  </a:lnSpc>
                  <a:spcBef>
                    <a:spcPts val="79"/>
                  </a:spcBef>
                  <a:spcAft>
                    <a:spcPts val="0"/>
                  </a:spcAft>
                  <a:buClrTx/>
                  <a:buSzTx/>
                  <a:buFontTx/>
                  <a:buNone/>
                  <a:tabLst/>
                  <a:defRPr/>
                </a:pPr>
                <a:r>
                  <a:rPr kumimoji="0" sz="825" b="0" i="0" u="none" strike="noStrike" kern="0" cap="none" spc="-19" normalizeH="0" baseline="0" noProof="0">
                    <a:ln>
                      <a:noFill/>
                    </a:ln>
                    <a:solidFill>
                      <a:srgbClr val="404040"/>
                    </a:solidFill>
                    <a:effectLst/>
                    <a:uLnTx/>
                    <a:uFillTx/>
                    <a:latin typeface="Verdana"/>
                    <a:ea typeface="+mn-ea"/>
                    <a:cs typeface="Verdana"/>
                  </a:rPr>
                  <a:t>70</a:t>
                </a:r>
                <a:endParaRPr kumimoji="0" sz="825" b="0" i="0" u="none" strike="noStrike" kern="0" cap="none" spc="0" normalizeH="0" baseline="0" noProof="0">
                  <a:ln>
                    <a:noFill/>
                  </a:ln>
                  <a:solidFill>
                    <a:srgbClr val="404040"/>
                  </a:solidFill>
                  <a:effectLst/>
                  <a:uLnTx/>
                  <a:uFillTx/>
                  <a:latin typeface="Verdana"/>
                  <a:ea typeface="+mn-ea"/>
                  <a:cs typeface="Verdana"/>
                </a:endParaRPr>
              </a:p>
            </p:txBody>
          </p:sp>
          <p:sp>
            <p:nvSpPr>
              <p:cNvPr id="144" name="object 18">
                <a:extLst>
                  <a:ext uri="{FF2B5EF4-FFF2-40B4-BE49-F238E27FC236}">
                    <a16:creationId xmlns:a16="http://schemas.microsoft.com/office/drawing/2014/main" id="{FB41763F-2615-4160-2EA3-216056457BF3}"/>
                  </a:ext>
                </a:extLst>
              </p:cNvPr>
              <p:cNvSpPr txBox="1"/>
              <p:nvPr/>
            </p:nvSpPr>
            <p:spPr>
              <a:xfrm>
                <a:off x="473684" y="1654210"/>
                <a:ext cx="138788" cy="1395022"/>
              </a:xfrm>
              <a:prstGeom prst="rect">
                <a:avLst/>
              </a:prstGeom>
            </p:spPr>
            <p:txBody>
              <a:bodyPr vert="vert270" wrap="square" lIns="0" tIns="10478" rIns="0" bIns="0" rtlCol="0">
                <a:spAutoFit/>
              </a:bodyPr>
              <a:lstStyle/>
              <a:p>
                <a:pPr marL="9525" marR="0" lvl="0" indent="0" algn="ctr" defTabSz="685800" rtl="0" eaLnBrk="1" fontAlgn="auto" latinLnBrk="0" hangingPunct="1">
                  <a:lnSpc>
                    <a:spcPct val="100000"/>
                  </a:lnSpc>
                  <a:spcBef>
                    <a:spcPts val="83"/>
                  </a:spcBef>
                  <a:spcAft>
                    <a:spcPts val="0"/>
                  </a:spcAft>
                  <a:buClrTx/>
                  <a:buSzTx/>
                  <a:buFontTx/>
                  <a:buNone/>
                  <a:tabLst/>
                  <a:defRPr/>
                </a:pPr>
                <a:r>
                  <a:rPr kumimoji="0" lang="de-DE" sz="900" b="0" i="0" u="none" strike="noStrike" kern="0" cap="none" spc="0" normalizeH="0" baseline="0" noProof="0">
                    <a:ln>
                      <a:noFill/>
                    </a:ln>
                    <a:solidFill>
                      <a:srgbClr val="404040"/>
                    </a:solidFill>
                    <a:effectLst/>
                    <a:uLnTx/>
                    <a:uFillTx/>
                    <a:latin typeface="Verdana"/>
                    <a:ea typeface="+mn-ea"/>
                    <a:cs typeface="Verdana"/>
                  </a:rPr>
                  <a:t>Patientenanteil</a:t>
                </a:r>
                <a:r>
                  <a:rPr kumimoji="0" lang="de-DE" sz="825" b="0" i="0" u="none" strike="noStrike" kern="0" cap="none" spc="0" normalizeH="0" baseline="0" noProof="0">
                    <a:ln>
                      <a:noFill/>
                    </a:ln>
                    <a:solidFill>
                      <a:srgbClr val="404040"/>
                    </a:solidFill>
                    <a:effectLst/>
                    <a:uLnTx/>
                    <a:uFillTx/>
                    <a:latin typeface="Verdana"/>
                    <a:ea typeface="+mn-ea"/>
                    <a:cs typeface="Verdana"/>
                  </a:rPr>
                  <a:t> [%]</a:t>
                </a:r>
                <a:endParaRPr kumimoji="0" sz="825" b="0" i="0" u="none" strike="noStrike" kern="0" cap="none" spc="0" normalizeH="0" baseline="0" noProof="0">
                  <a:ln>
                    <a:noFill/>
                  </a:ln>
                  <a:solidFill>
                    <a:srgbClr val="404040"/>
                  </a:solidFill>
                  <a:effectLst/>
                  <a:uLnTx/>
                  <a:uFillTx/>
                  <a:latin typeface="Verdana"/>
                  <a:ea typeface="+mn-ea"/>
                  <a:cs typeface="Verdana"/>
                </a:endParaRPr>
              </a:p>
            </p:txBody>
          </p:sp>
          <p:grpSp>
            <p:nvGrpSpPr>
              <p:cNvPr id="145" name="object 19">
                <a:extLst>
                  <a:ext uri="{FF2B5EF4-FFF2-40B4-BE49-F238E27FC236}">
                    <a16:creationId xmlns:a16="http://schemas.microsoft.com/office/drawing/2014/main" id="{47F506EC-FC01-2D91-D664-722479C2CFA6}"/>
                  </a:ext>
                </a:extLst>
              </p:cNvPr>
              <p:cNvGrpSpPr/>
              <p:nvPr/>
            </p:nvGrpSpPr>
            <p:grpSpPr>
              <a:xfrm>
                <a:off x="5756005" y="1211437"/>
                <a:ext cx="3132296" cy="2296954"/>
                <a:chOff x="7674673" y="1615249"/>
                <a:chExt cx="4176395" cy="3062605"/>
              </a:xfrm>
            </p:grpSpPr>
            <p:sp>
              <p:nvSpPr>
                <p:cNvPr id="174" name="object 20">
                  <a:extLst>
                    <a:ext uri="{FF2B5EF4-FFF2-40B4-BE49-F238E27FC236}">
                      <a16:creationId xmlns:a16="http://schemas.microsoft.com/office/drawing/2014/main" id="{F7E98E97-08E0-1F3C-525D-A6E78C21724D}"/>
                    </a:ext>
                  </a:extLst>
                </p:cNvPr>
                <p:cNvSpPr/>
                <p:nvPr/>
              </p:nvSpPr>
              <p:spPr>
                <a:xfrm>
                  <a:off x="7679435" y="1620011"/>
                  <a:ext cx="4166870" cy="3053080"/>
                </a:xfrm>
                <a:custGeom>
                  <a:avLst/>
                  <a:gdLst/>
                  <a:ahLst/>
                  <a:cxnLst/>
                  <a:rect l="l" t="t" r="r" b="b"/>
                  <a:pathLst>
                    <a:path w="4166870" h="3053079">
                      <a:moveTo>
                        <a:pt x="0" y="3052572"/>
                      </a:moveTo>
                      <a:lnTo>
                        <a:pt x="4166616" y="3052572"/>
                      </a:lnTo>
                    </a:path>
                    <a:path w="4166870" h="3053079">
                      <a:moveTo>
                        <a:pt x="0" y="2747772"/>
                      </a:moveTo>
                      <a:lnTo>
                        <a:pt x="434340" y="2747772"/>
                      </a:lnTo>
                    </a:path>
                    <a:path w="4166870" h="3053079">
                      <a:moveTo>
                        <a:pt x="954024" y="2747772"/>
                      </a:moveTo>
                      <a:lnTo>
                        <a:pt x="1822704" y="2747772"/>
                      </a:lnTo>
                    </a:path>
                    <a:path w="4166870" h="3053079">
                      <a:moveTo>
                        <a:pt x="2342388" y="2747772"/>
                      </a:moveTo>
                      <a:lnTo>
                        <a:pt x="3211068" y="2747772"/>
                      </a:lnTo>
                    </a:path>
                    <a:path w="4166870" h="3053079">
                      <a:moveTo>
                        <a:pt x="3732276" y="2747772"/>
                      </a:moveTo>
                      <a:lnTo>
                        <a:pt x="4166616" y="2747772"/>
                      </a:lnTo>
                    </a:path>
                    <a:path w="4166870" h="3053079">
                      <a:moveTo>
                        <a:pt x="954024" y="2442972"/>
                      </a:moveTo>
                      <a:lnTo>
                        <a:pt x="1822704" y="2442972"/>
                      </a:lnTo>
                    </a:path>
                    <a:path w="4166870" h="3053079">
                      <a:moveTo>
                        <a:pt x="0" y="2442972"/>
                      </a:moveTo>
                      <a:lnTo>
                        <a:pt x="434340" y="2442972"/>
                      </a:lnTo>
                    </a:path>
                    <a:path w="4166870" h="3053079">
                      <a:moveTo>
                        <a:pt x="954024" y="2136648"/>
                      </a:moveTo>
                      <a:lnTo>
                        <a:pt x="1822704" y="2136648"/>
                      </a:lnTo>
                    </a:path>
                    <a:path w="4166870" h="3053079">
                      <a:moveTo>
                        <a:pt x="2342388" y="2136648"/>
                      </a:moveTo>
                      <a:lnTo>
                        <a:pt x="4166616" y="2136648"/>
                      </a:lnTo>
                    </a:path>
                    <a:path w="4166870" h="3053079">
                      <a:moveTo>
                        <a:pt x="0" y="2136648"/>
                      </a:moveTo>
                      <a:lnTo>
                        <a:pt x="434340" y="2136648"/>
                      </a:lnTo>
                    </a:path>
                    <a:path w="4166870" h="3053079">
                      <a:moveTo>
                        <a:pt x="954024" y="1831848"/>
                      </a:moveTo>
                      <a:lnTo>
                        <a:pt x="1822704" y="1831848"/>
                      </a:lnTo>
                    </a:path>
                    <a:path w="4166870" h="3053079">
                      <a:moveTo>
                        <a:pt x="0" y="1831848"/>
                      </a:moveTo>
                      <a:lnTo>
                        <a:pt x="434340" y="1831848"/>
                      </a:lnTo>
                    </a:path>
                    <a:path w="4166870" h="3053079">
                      <a:moveTo>
                        <a:pt x="2342388" y="1831848"/>
                      </a:moveTo>
                      <a:lnTo>
                        <a:pt x="4166616" y="1831848"/>
                      </a:lnTo>
                    </a:path>
                    <a:path w="4166870" h="3053079">
                      <a:moveTo>
                        <a:pt x="954024" y="1527048"/>
                      </a:moveTo>
                      <a:lnTo>
                        <a:pt x="4166616" y="1527048"/>
                      </a:lnTo>
                    </a:path>
                    <a:path w="4166870" h="3053079">
                      <a:moveTo>
                        <a:pt x="0" y="1527048"/>
                      </a:moveTo>
                      <a:lnTo>
                        <a:pt x="434340" y="1527048"/>
                      </a:lnTo>
                    </a:path>
                    <a:path w="4166870" h="3053079">
                      <a:moveTo>
                        <a:pt x="0" y="1220724"/>
                      </a:moveTo>
                      <a:lnTo>
                        <a:pt x="434340" y="1220724"/>
                      </a:lnTo>
                    </a:path>
                    <a:path w="4166870" h="3053079">
                      <a:moveTo>
                        <a:pt x="954024" y="1220724"/>
                      </a:moveTo>
                      <a:lnTo>
                        <a:pt x="4166616" y="1220724"/>
                      </a:lnTo>
                    </a:path>
                    <a:path w="4166870" h="3053079">
                      <a:moveTo>
                        <a:pt x="0" y="915924"/>
                      </a:moveTo>
                      <a:lnTo>
                        <a:pt x="434340" y="915924"/>
                      </a:lnTo>
                    </a:path>
                    <a:path w="4166870" h="3053079">
                      <a:moveTo>
                        <a:pt x="954024" y="915924"/>
                      </a:moveTo>
                      <a:lnTo>
                        <a:pt x="4166616" y="915924"/>
                      </a:lnTo>
                    </a:path>
                    <a:path w="4166870" h="3053079">
                      <a:moveTo>
                        <a:pt x="0" y="611124"/>
                      </a:moveTo>
                      <a:lnTo>
                        <a:pt x="434340" y="611124"/>
                      </a:lnTo>
                    </a:path>
                    <a:path w="4166870" h="3053079">
                      <a:moveTo>
                        <a:pt x="954024" y="611124"/>
                      </a:moveTo>
                      <a:lnTo>
                        <a:pt x="4166616" y="611124"/>
                      </a:lnTo>
                    </a:path>
                    <a:path w="4166870" h="3053079">
                      <a:moveTo>
                        <a:pt x="0" y="304800"/>
                      </a:moveTo>
                      <a:lnTo>
                        <a:pt x="4166616" y="304800"/>
                      </a:lnTo>
                    </a:path>
                    <a:path w="4166870" h="3053079">
                      <a:moveTo>
                        <a:pt x="0" y="0"/>
                      </a:moveTo>
                      <a:lnTo>
                        <a:pt x="4166616" y="0"/>
                      </a:lnTo>
                    </a:path>
                  </a:pathLst>
                </a:custGeom>
                <a:ln w="9525">
                  <a:solidFill>
                    <a:srgbClr val="D9D9D9"/>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sp>
              <p:nvSpPr>
                <p:cNvPr id="175" name="object 21">
                  <a:extLst>
                    <a:ext uri="{FF2B5EF4-FFF2-40B4-BE49-F238E27FC236}">
                      <a16:creationId xmlns:a16="http://schemas.microsoft.com/office/drawing/2014/main" id="{13848335-4FB5-2C1F-6914-D2737320595F}"/>
                    </a:ext>
                  </a:extLst>
                </p:cNvPr>
                <p:cNvSpPr/>
                <p:nvPr/>
              </p:nvSpPr>
              <p:spPr>
                <a:xfrm>
                  <a:off x="8113776" y="1987295"/>
                  <a:ext cx="3298190" cy="2685415"/>
                </a:xfrm>
                <a:custGeom>
                  <a:avLst/>
                  <a:gdLst/>
                  <a:ahLst/>
                  <a:cxnLst/>
                  <a:rect l="l" t="t" r="r" b="b"/>
                  <a:pathLst>
                    <a:path w="3298190" h="2685415">
                      <a:moveTo>
                        <a:pt x="519684" y="0"/>
                      </a:moveTo>
                      <a:lnTo>
                        <a:pt x="0" y="0"/>
                      </a:lnTo>
                      <a:lnTo>
                        <a:pt x="0" y="2685288"/>
                      </a:lnTo>
                      <a:lnTo>
                        <a:pt x="519684" y="2685288"/>
                      </a:lnTo>
                      <a:lnTo>
                        <a:pt x="519684" y="0"/>
                      </a:lnTo>
                      <a:close/>
                    </a:path>
                    <a:path w="3298190" h="2685415">
                      <a:moveTo>
                        <a:pt x="1908048" y="1281684"/>
                      </a:moveTo>
                      <a:lnTo>
                        <a:pt x="1388364" y="1281684"/>
                      </a:lnTo>
                      <a:lnTo>
                        <a:pt x="1388364" y="2685288"/>
                      </a:lnTo>
                      <a:lnTo>
                        <a:pt x="1908048" y="2685288"/>
                      </a:lnTo>
                      <a:lnTo>
                        <a:pt x="1908048" y="1281684"/>
                      </a:lnTo>
                      <a:close/>
                    </a:path>
                    <a:path w="3298190" h="2685415">
                      <a:moveTo>
                        <a:pt x="3297936" y="2121408"/>
                      </a:moveTo>
                      <a:lnTo>
                        <a:pt x="2776728" y="2121408"/>
                      </a:lnTo>
                      <a:lnTo>
                        <a:pt x="2776728" y="2685288"/>
                      </a:lnTo>
                      <a:lnTo>
                        <a:pt x="3297936" y="2685288"/>
                      </a:lnTo>
                      <a:lnTo>
                        <a:pt x="3297936" y="2121408"/>
                      </a:lnTo>
                      <a:close/>
                    </a:path>
                  </a:pathLst>
                </a:custGeom>
                <a:solidFill>
                  <a:srgbClr val="22004B"/>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grpSp>
          <p:sp>
            <p:nvSpPr>
              <p:cNvPr id="146" name="object 22">
                <a:extLst>
                  <a:ext uri="{FF2B5EF4-FFF2-40B4-BE49-F238E27FC236}">
                    <a16:creationId xmlns:a16="http://schemas.microsoft.com/office/drawing/2014/main" id="{26E637EF-3A0D-44ED-04BA-5F6AB3603A15}"/>
                  </a:ext>
                </a:extLst>
              </p:cNvPr>
              <p:cNvSpPr txBox="1"/>
              <p:nvPr/>
            </p:nvSpPr>
            <p:spPr>
              <a:xfrm>
                <a:off x="6078760" y="1300164"/>
                <a:ext cx="402431" cy="152103"/>
              </a:xfrm>
              <a:prstGeom prst="rect">
                <a:avLst/>
              </a:prstGeom>
            </p:spPr>
            <p:txBody>
              <a:bodyPr vert="horz" wrap="square" lIns="0" tIns="9525" rIns="0" bIns="0" rtlCol="0">
                <a:spAutoFit/>
              </a:bodyPr>
              <a:lstStyle/>
              <a:p>
                <a:pPr marL="9525" marR="0" lvl="0" indent="0" algn="ctr" defTabSz="685800" rtl="0" eaLnBrk="1" fontAlgn="auto" latinLnBrk="0" hangingPunct="1">
                  <a:lnSpc>
                    <a:spcPct val="100000"/>
                  </a:lnSpc>
                  <a:spcBef>
                    <a:spcPts val="75"/>
                  </a:spcBef>
                  <a:spcAft>
                    <a:spcPts val="0"/>
                  </a:spcAft>
                  <a:buClrTx/>
                  <a:buSzTx/>
                  <a:buFontTx/>
                  <a:buNone/>
                  <a:tabLst/>
                  <a:defRPr/>
                </a:pPr>
                <a:r>
                  <a:rPr kumimoji="0" sz="900" b="0" i="0" u="none" strike="noStrike" kern="0" cap="none" spc="-8" normalizeH="0" baseline="0" noProof="0">
                    <a:ln>
                      <a:noFill/>
                    </a:ln>
                    <a:solidFill>
                      <a:srgbClr val="404040"/>
                    </a:solidFill>
                    <a:effectLst/>
                    <a:uLnTx/>
                    <a:uFillTx/>
                    <a:latin typeface="Verdana"/>
                    <a:ea typeface="+mn-ea"/>
                    <a:cs typeface="Verdana"/>
                  </a:rPr>
                  <a:t>17</a:t>
                </a:r>
                <a:r>
                  <a:rPr kumimoji="0" lang="de-DE" sz="900" b="0" i="0" u="none" strike="noStrike" kern="0" cap="none" spc="-8" normalizeH="0" baseline="0" noProof="0">
                    <a:ln>
                      <a:noFill/>
                    </a:ln>
                    <a:solidFill>
                      <a:srgbClr val="404040"/>
                    </a:solidFill>
                    <a:effectLst/>
                    <a:uLnTx/>
                    <a:uFillTx/>
                    <a:latin typeface="Verdana"/>
                    <a:ea typeface="+mn-ea"/>
                    <a:cs typeface="Verdana"/>
                  </a:rPr>
                  <a:t>,</a:t>
                </a:r>
                <a:r>
                  <a:rPr kumimoji="0" sz="900" b="0" i="0" u="none" strike="noStrike" kern="0" cap="none" spc="-8" normalizeH="0" baseline="0" noProof="0">
                    <a:ln>
                      <a:noFill/>
                    </a:ln>
                    <a:solidFill>
                      <a:srgbClr val="404040"/>
                    </a:solidFill>
                    <a:effectLst/>
                    <a:uLnTx/>
                    <a:uFillTx/>
                    <a:latin typeface="Verdana"/>
                    <a:ea typeface="+mn-ea"/>
                    <a:cs typeface="Verdana"/>
                  </a:rPr>
                  <a:t>6</a:t>
                </a:r>
                <a:endParaRPr kumimoji="0" sz="900" b="0" i="0" u="none" strike="noStrike" kern="0" cap="none" spc="0" normalizeH="0" baseline="0" noProof="0">
                  <a:ln>
                    <a:noFill/>
                  </a:ln>
                  <a:solidFill>
                    <a:srgbClr val="404040"/>
                  </a:solidFill>
                  <a:effectLst/>
                  <a:uLnTx/>
                  <a:uFillTx/>
                  <a:latin typeface="Verdana"/>
                  <a:ea typeface="+mn-ea"/>
                  <a:cs typeface="Verdana"/>
                </a:endParaRPr>
              </a:p>
            </p:txBody>
          </p:sp>
          <p:sp>
            <p:nvSpPr>
              <p:cNvPr id="147" name="object 23">
                <a:extLst>
                  <a:ext uri="{FF2B5EF4-FFF2-40B4-BE49-F238E27FC236}">
                    <a16:creationId xmlns:a16="http://schemas.microsoft.com/office/drawing/2014/main" id="{11CFD9C9-3043-C4A0-1539-4722EFDC235E}"/>
                  </a:ext>
                </a:extLst>
              </p:cNvPr>
              <p:cNvSpPr txBox="1"/>
              <p:nvPr/>
            </p:nvSpPr>
            <p:spPr>
              <a:xfrm>
                <a:off x="7157085" y="2261806"/>
                <a:ext cx="329565" cy="152103"/>
              </a:xfrm>
              <a:prstGeom prst="rect">
                <a:avLst/>
              </a:prstGeom>
            </p:spPr>
            <p:txBody>
              <a:bodyPr vert="horz" wrap="square" lIns="0" tIns="9525" rIns="0" bIns="0" rtlCol="0">
                <a:spAutoFit/>
              </a:bodyPr>
              <a:lstStyle/>
              <a:p>
                <a:pPr marL="9525" marR="0" lvl="0" indent="0" algn="ctr" defTabSz="685800" rtl="0" eaLnBrk="1" fontAlgn="auto" latinLnBrk="0" hangingPunct="1">
                  <a:lnSpc>
                    <a:spcPct val="100000"/>
                  </a:lnSpc>
                  <a:spcBef>
                    <a:spcPts val="75"/>
                  </a:spcBef>
                  <a:spcAft>
                    <a:spcPts val="0"/>
                  </a:spcAft>
                  <a:buClrTx/>
                  <a:buSzTx/>
                  <a:buFontTx/>
                  <a:buNone/>
                  <a:tabLst/>
                  <a:defRPr/>
                </a:pPr>
                <a:r>
                  <a:rPr kumimoji="0" sz="900" b="0" i="0" u="none" strike="noStrike" kern="0" cap="none" spc="-15" normalizeH="0" baseline="0" noProof="0">
                    <a:ln>
                      <a:noFill/>
                    </a:ln>
                    <a:solidFill>
                      <a:srgbClr val="404040"/>
                    </a:solidFill>
                    <a:effectLst/>
                    <a:uLnTx/>
                    <a:uFillTx/>
                    <a:latin typeface="Verdana"/>
                    <a:ea typeface="+mn-ea"/>
                    <a:cs typeface="Verdana"/>
                  </a:rPr>
                  <a:t>9</a:t>
                </a:r>
                <a:r>
                  <a:rPr kumimoji="0" lang="de-DE" sz="900" b="0" i="0" u="none" strike="noStrike" kern="0" cap="none" spc="-15" normalizeH="0" baseline="0" noProof="0">
                    <a:ln>
                      <a:noFill/>
                    </a:ln>
                    <a:solidFill>
                      <a:srgbClr val="404040"/>
                    </a:solidFill>
                    <a:effectLst/>
                    <a:uLnTx/>
                    <a:uFillTx/>
                    <a:latin typeface="Verdana"/>
                    <a:ea typeface="+mn-ea"/>
                    <a:cs typeface="Verdana"/>
                  </a:rPr>
                  <a:t>,</a:t>
                </a:r>
                <a:r>
                  <a:rPr kumimoji="0" sz="900" b="0" i="0" u="none" strike="noStrike" kern="0" cap="none" spc="-15" normalizeH="0" baseline="0" noProof="0">
                    <a:ln>
                      <a:noFill/>
                    </a:ln>
                    <a:solidFill>
                      <a:srgbClr val="404040"/>
                    </a:solidFill>
                    <a:effectLst/>
                    <a:uLnTx/>
                    <a:uFillTx/>
                    <a:latin typeface="Verdana"/>
                    <a:ea typeface="+mn-ea"/>
                    <a:cs typeface="Verdana"/>
                  </a:rPr>
                  <a:t>2</a:t>
                </a:r>
                <a:endParaRPr kumimoji="0" sz="900" b="0" i="0" u="none" strike="noStrike" kern="0" cap="none" spc="0" normalizeH="0" baseline="0" noProof="0">
                  <a:ln>
                    <a:noFill/>
                  </a:ln>
                  <a:solidFill>
                    <a:srgbClr val="404040"/>
                  </a:solidFill>
                  <a:effectLst/>
                  <a:uLnTx/>
                  <a:uFillTx/>
                  <a:latin typeface="Verdana"/>
                  <a:ea typeface="+mn-ea"/>
                  <a:cs typeface="Verdana"/>
                </a:endParaRPr>
              </a:p>
            </p:txBody>
          </p:sp>
          <p:sp>
            <p:nvSpPr>
              <p:cNvPr id="148" name="object 24">
                <a:extLst>
                  <a:ext uri="{FF2B5EF4-FFF2-40B4-BE49-F238E27FC236}">
                    <a16:creationId xmlns:a16="http://schemas.microsoft.com/office/drawing/2014/main" id="{1AD73C01-38F7-BC8F-A42F-087E7D61568C}"/>
                  </a:ext>
                </a:extLst>
              </p:cNvPr>
              <p:cNvSpPr txBox="1"/>
              <p:nvPr/>
            </p:nvSpPr>
            <p:spPr>
              <a:xfrm>
                <a:off x="7506843" y="2891600"/>
                <a:ext cx="1387316" cy="152103"/>
              </a:xfrm>
              <a:prstGeom prst="rect">
                <a:avLst/>
              </a:prstGeom>
            </p:spPr>
            <p:txBody>
              <a:bodyPr vert="horz" wrap="square" lIns="0" tIns="9525" rIns="0" bIns="0" rtlCol="0">
                <a:spAutoFit/>
              </a:bodyPr>
              <a:lstStyle/>
              <a:p>
                <a:pPr marL="9525" marR="0" lvl="0" indent="0" algn="l" defTabSz="685800" rtl="0" eaLnBrk="1" fontAlgn="auto" latinLnBrk="0" hangingPunct="1">
                  <a:lnSpc>
                    <a:spcPct val="100000"/>
                  </a:lnSpc>
                  <a:spcBef>
                    <a:spcPts val="75"/>
                  </a:spcBef>
                  <a:spcAft>
                    <a:spcPts val="0"/>
                  </a:spcAft>
                  <a:buClrTx/>
                  <a:buSzTx/>
                  <a:buFontTx/>
                  <a:buNone/>
                  <a:tabLst>
                    <a:tab pos="701039" algn="l"/>
                    <a:tab pos="1377315" algn="l"/>
                  </a:tabLst>
                  <a:defRPr/>
                </a:pPr>
                <a:r>
                  <a:rPr kumimoji="0" sz="900" b="0" i="0" u="sng" strike="noStrike" kern="0" cap="none" spc="0" normalizeH="0" baseline="0" noProof="0">
                    <a:ln>
                      <a:noFill/>
                    </a:ln>
                    <a:solidFill>
                      <a:srgbClr val="404040"/>
                    </a:solidFill>
                    <a:effectLst/>
                    <a:uLnTx/>
                    <a:uFill>
                      <a:solidFill>
                        <a:srgbClr val="D9D9D9"/>
                      </a:solidFill>
                    </a:uFill>
                    <a:latin typeface="Verdana"/>
                    <a:ea typeface="+mn-ea"/>
                    <a:cs typeface="Verdana"/>
                  </a:rPr>
                  <a:t>	</a:t>
                </a:r>
                <a:r>
                  <a:rPr kumimoji="0" lang="de-DE" sz="900" b="0" i="0" u="sng" strike="noStrike" kern="0" cap="none" spc="0" normalizeH="0" baseline="0" noProof="0">
                    <a:ln>
                      <a:noFill/>
                    </a:ln>
                    <a:solidFill>
                      <a:srgbClr val="404040"/>
                    </a:solidFill>
                    <a:effectLst/>
                    <a:uLnTx/>
                    <a:uFill>
                      <a:solidFill>
                        <a:srgbClr val="D9D9D9"/>
                      </a:solidFill>
                    </a:uFill>
                    <a:latin typeface="Verdana"/>
                    <a:ea typeface="+mn-ea"/>
                    <a:cs typeface="Verdana"/>
                  </a:rPr>
                  <a:t>  </a:t>
                </a:r>
                <a:r>
                  <a:rPr kumimoji="0" sz="900" b="0" i="0" u="sng" strike="noStrike" kern="0" cap="none" spc="-15" normalizeH="0" baseline="0" noProof="0">
                    <a:ln>
                      <a:noFill/>
                    </a:ln>
                    <a:solidFill>
                      <a:srgbClr val="404040"/>
                    </a:solidFill>
                    <a:effectLst/>
                    <a:uLnTx/>
                    <a:uFill>
                      <a:solidFill>
                        <a:srgbClr val="D9D9D9"/>
                      </a:solidFill>
                    </a:uFill>
                    <a:latin typeface="Verdana"/>
                    <a:ea typeface="+mn-ea"/>
                    <a:cs typeface="Verdana"/>
                  </a:rPr>
                  <a:t>3</a:t>
                </a:r>
                <a:r>
                  <a:rPr kumimoji="0" lang="de-DE" sz="900" b="0" i="0" u="sng" strike="noStrike" kern="0" cap="none" spc="-15" normalizeH="0" baseline="0" noProof="0">
                    <a:ln>
                      <a:noFill/>
                    </a:ln>
                    <a:solidFill>
                      <a:srgbClr val="404040"/>
                    </a:solidFill>
                    <a:effectLst/>
                    <a:uLnTx/>
                    <a:uFill>
                      <a:solidFill>
                        <a:srgbClr val="D9D9D9"/>
                      </a:solidFill>
                    </a:uFill>
                    <a:latin typeface="Verdana"/>
                    <a:ea typeface="+mn-ea"/>
                    <a:cs typeface="Verdana"/>
                  </a:rPr>
                  <a:t>,</a:t>
                </a:r>
                <a:r>
                  <a:rPr kumimoji="0" sz="900" b="0" i="0" u="sng" strike="noStrike" kern="0" cap="none" spc="-15" normalizeH="0" baseline="0" noProof="0">
                    <a:ln>
                      <a:noFill/>
                    </a:ln>
                    <a:solidFill>
                      <a:srgbClr val="404040"/>
                    </a:solidFill>
                    <a:effectLst/>
                    <a:uLnTx/>
                    <a:uFill>
                      <a:solidFill>
                        <a:srgbClr val="D9D9D9"/>
                      </a:solidFill>
                    </a:uFill>
                    <a:latin typeface="Verdana"/>
                    <a:ea typeface="+mn-ea"/>
                    <a:cs typeface="Verdana"/>
                  </a:rPr>
                  <a:t>7</a:t>
                </a:r>
                <a:r>
                  <a:rPr kumimoji="0" sz="900" b="0" i="0" u="sng" strike="noStrike" kern="0" cap="none" spc="0" normalizeH="0" baseline="0" noProof="0">
                    <a:ln>
                      <a:noFill/>
                    </a:ln>
                    <a:solidFill>
                      <a:srgbClr val="404040"/>
                    </a:solidFill>
                    <a:effectLst/>
                    <a:uLnTx/>
                    <a:uFill>
                      <a:solidFill>
                        <a:srgbClr val="D9D9D9"/>
                      </a:solidFill>
                    </a:uFill>
                    <a:latin typeface="Verdana"/>
                    <a:ea typeface="+mn-ea"/>
                    <a:cs typeface="Verdana"/>
                  </a:rPr>
                  <a:t>	</a:t>
                </a:r>
                <a:endParaRPr kumimoji="0" sz="900" b="0" i="0" u="none" strike="noStrike" kern="0" cap="none" spc="0" normalizeH="0" baseline="0" noProof="0">
                  <a:ln>
                    <a:noFill/>
                  </a:ln>
                  <a:solidFill>
                    <a:srgbClr val="404040"/>
                  </a:solidFill>
                  <a:effectLst/>
                  <a:uLnTx/>
                  <a:uFillTx/>
                  <a:latin typeface="Verdana"/>
                  <a:ea typeface="+mn-ea"/>
                  <a:cs typeface="Verdana"/>
                </a:endParaRPr>
              </a:p>
            </p:txBody>
          </p:sp>
          <p:sp>
            <p:nvSpPr>
              <p:cNvPr id="149" name="object 25">
                <a:extLst>
                  <a:ext uri="{FF2B5EF4-FFF2-40B4-BE49-F238E27FC236}">
                    <a16:creationId xmlns:a16="http://schemas.microsoft.com/office/drawing/2014/main" id="{773F3FEA-0883-2165-D380-10CCB2440711}"/>
                  </a:ext>
                </a:extLst>
              </p:cNvPr>
              <p:cNvSpPr txBox="1"/>
              <p:nvPr/>
            </p:nvSpPr>
            <p:spPr>
              <a:xfrm>
                <a:off x="5405533" y="1118772"/>
                <a:ext cx="266224" cy="2498016"/>
              </a:xfrm>
              <a:prstGeom prst="rect">
                <a:avLst/>
              </a:prstGeom>
            </p:spPr>
            <p:txBody>
              <a:bodyPr vert="horz" wrap="square" lIns="0" tIns="10001" rIns="0" bIns="0" rtlCol="0">
                <a:spAutoFit/>
              </a:bodyPr>
              <a:lstStyle/>
              <a:p>
                <a:pPr marL="0" marR="3810" lvl="0" indent="0" algn="r" defTabSz="685800" rtl="0" eaLnBrk="1" fontAlgn="auto" latinLnBrk="0" hangingPunct="1">
                  <a:lnSpc>
                    <a:spcPct val="100000"/>
                  </a:lnSpc>
                  <a:spcBef>
                    <a:spcPts val="79"/>
                  </a:spcBef>
                  <a:spcAft>
                    <a:spcPts val="0"/>
                  </a:spcAft>
                  <a:buClrTx/>
                  <a:buSzTx/>
                  <a:buFontTx/>
                  <a:buNone/>
                  <a:tabLst/>
                  <a:defRPr/>
                </a:pPr>
                <a:r>
                  <a:rPr kumimoji="0" sz="825" b="0" i="0" u="none" strike="noStrike" kern="0" cap="none" spc="-19" normalizeH="0" baseline="0" noProof="0">
                    <a:ln>
                      <a:noFill/>
                    </a:ln>
                    <a:solidFill>
                      <a:srgbClr val="404040"/>
                    </a:solidFill>
                    <a:effectLst/>
                    <a:uLnTx/>
                    <a:uFillTx/>
                    <a:latin typeface="Verdana"/>
                    <a:ea typeface="+mn-ea"/>
                    <a:cs typeface="Verdana"/>
                  </a:rPr>
                  <a:t>20</a:t>
                </a:r>
                <a:endParaRPr kumimoji="0" sz="825" b="0" i="0" u="none" strike="noStrike" kern="0" cap="none" spc="0" normalizeH="0" baseline="0" noProof="0">
                  <a:ln>
                    <a:noFill/>
                  </a:ln>
                  <a:solidFill>
                    <a:srgbClr val="404040"/>
                  </a:solidFill>
                  <a:effectLst/>
                  <a:uLnTx/>
                  <a:uFillTx/>
                  <a:latin typeface="Verdana"/>
                  <a:ea typeface="+mn-ea"/>
                  <a:cs typeface="Verdana"/>
                </a:endParaRPr>
              </a:p>
              <a:p>
                <a:pPr marL="0" marR="3810" lvl="0" indent="0" algn="r" defTabSz="685800" rtl="0" eaLnBrk="1" fontAlgn="auto" latinLnBrk="0" hangingPunct="1">
                  <a:lnSpc>
                    <a:spcPct val="100000"/>
                  </a:lnSpc>
                  <a:spcBef>
                    <a:spcPts val="810"/>
                  </a:spcBef>
                  <a:spcAft>
                    <a:spcPts val="0"/>
                  </a:spcAft>
                  <a:buClrTx/>
                  <a:buSzTx/>
                  <a:buFontTx/>
                  <a:buNone/>
                  <a:tabLst/>
                  <a:defRPr/>
                </a:pPr>
                <a:r>
                  <a:rPr kumimoji="0" sz="825" b="0" i="0" u="none" strike="noStrike" kern="0" cap="none" spc="-19" normalizeH="0" baseline="0" noProof="0">
                    <a:ln>
                      <a:noFill/>
                    </a:ln>
                    <a:solidFill>
                      <a:srgbClr val="404040"/>
                    </a:solidFill>
                    <a:effectLst/>
                    <a:uLnTx/>
                    <a:uFillTx/>
                    <a:latin typeface="Verdana"/>
                    <a:ea typeface="+mn-ea"/>
                    <a:cs typeface="Verdana"/>
                  </a:rPr>
                  <a:t>18</a:t>
                </a:r>
                <a:endParaRPr kumimoji="0" sz="825" b="0" i="0" u="none" strike="noStrike" kern="0" cap="none" spc="0" normalizeH="0" baseline="0" noProof="0">
                  <a:ln>
                    <a:noFill/>
                  </a:ln>
                  <a:solidFill>
                    <a:srgbClr val="404040"/>
                  </a:solidFill>
                  <a:effectLst/>
                  <a:uLnTx/>
                  <a:uFillTx/>
                  <a:latin typeface="Verdana"/>
                  <a:ea typeface="+mn-ea"/>
                  <a:cs typeface="Verdana"/>
                </a:endParaRPr>
              </a:p>
              <a:p>
                <a:pPr marL="0" marR="3810" lvl="0" indent="0" algn="r" defTabSz="685800" rtl="0" eaLnBrk="1" fontAlgn="auto" latinLnBrk="0" hangingPunct="1">
                  <a:lnSpc>
                    <a:spcPct val="100000"/>
                  </a:lnSpc>
                  <a:spcBef>
                    <a:spcPts val="814"/>
                  </a:spcBef>
                  <a:spcAft>
                    <a:spcPts val="0"/>
                  </a:spcAft>
                  <a:buClrTx/>
                  <a:buSzTx/>
                  <a:buFontTx/>
                  <a:buNone/>
                  <a:tabLst/>
                  <a:defRPr/>
                </a:pPr>
                <a:r>
                  <a:rPr kumimoji="0" sz="825" b="0" i="0" u="none" strike="noStrike" kern="0" cap="none" spc="-19" normalizeH="0" baseline="0" noProof="0">
                    <a:ln>
                      <a:noFill/>
                    </a:ln>
                    <a:solidFill>
                      <a:srgbClr val="404040"/>
                    </a:solidFill>
                    <a:effectLst/>
                    <a:uLnTx/>
                    <a:uFillTx/>
                    <a:latin typeface="Verdana"/>
                    <a:ea typeface="+mn-ea"/>
                    <a:cs typeface="Verdana"/>
                  </a:rPr>
                  <a:t>16</a:t>
                </a:r>
                <a:endParaRPr kumimoji="0" sz="825" b="0" i="0" u="none" strike="noStrike" kern="0" cap="none" spc="0" normalizeH="0" baseline="0" noProof="0">
                  <a:ln>
                    <a:noFill/>
                  </a:ln>
                  <a:solidFill>
                    <a:srgbClr val="404040"/>
                  </a:solidFill>
                  <a:effectLst/>
                  <a:uLnTx/>
                  <a:uFillTx/>
                  <a:latin typeface="Verdana"/>
                  <a:ea typeface="+mn-ea"/>
                  <a:cs typeface="Verdana"/>
                </a:endParaRPr>
              </a:p>
              <a:p>
                <a:pPr marL="0" marR="3810" lvl="0" indent="0" algn="r" defTabSz="685800" rtl="0" eaLnBrk="1" fontAlgn="auto" latinLnBrk="0" hangingPunct="1">
                  <a:lnSpc>
                    <a:spcPct val="100000"/>
                  </a:lnSpc>
                  <a:spcBef>
                    <a:spcPts val="814"/>
                  </a:spcBef>
                  <a:spcAft>
                    <a:spcPts val="0"/>
                  </a:spcAft>
                  <a:buClrTx/>
                  <a:buSzTx/>
                  <a:buFontTx/>
                  <a:buNone/>
                  <a:tabLst/>
                  <a:defRPr/>
                </a:pPr>
                <a:r>
                  <a:rPr kumimoji="0" sz="825" b="0" i="0" u="none" strike="noStrike" kern="0" cap="none" spc="-19" normalizeH="0" baseline="0" noProof="0">
                    <a:ln>
                      <a:noFill/>
                    </a:ln>
                    <a:solidFill>
                      <a:srgbClr val="404040"/>
                    </a:solidFill>
                    <a:effectLst/>
                    <a:uLnTx/>
                    <a:uFillTx/>
                    <a:latin typeface="Verdana"/>
                    <a:ea typeface="+mn-ea"/>
                    <a:cs typeface="Verdana"/>
                  </a:rPr>
                  <a:t>14</a:t>
                </a:r>
                <a:endParaRPr kumimoji="0" sz="825" b="0" i="0" u="none" strike="noStrike" kern="0" cap="none" spc="0" normalizeH="0" baseline="0" noProof="0">
                  <a:ln>
                    <a:noFill/>
                  </a:ln>
                  <a:solidFill>
                    <a:srgbClr val="404040"/>
                  </a:solidFill>
                  <a:effectLst/>
                  <a:uLnTx/>
                  <a:uFillTx/>
                  <a:latin typeface="Verdana"/>
                  <a:ea typeface="+mn-ea"/>
                  <a:cs typeface="Verdana"/>
                </a:endParaRPr>
              </a:p>
              <a:p>
                <a:pPr marL="0" marR="3810" lvl="0" indent="0" algn="r" defTabSz="685800" rtl="0" eaLnBrk="1" fontAlgn="auto" latinLnBrk="0" hangingPunct="1">
                  <a:lnSpc>
                    <a:spcPct val="100000"/>
                  </a:lnSpc>
                  <a:spcBef>
                    <a:spcPts val="814"/>
                  </a:spcBef>
                  <a:spcAft>
                    <a:spcPts val="0"/>
                  </a:spcAft>
                  <a:buClrTx/>
                  <a:buSzTx/>
                  <a:buFontTx/>
                  <a:buNone/>
                  <a:tabLst/>
                  <a:defRPr/>
                </a:pPr>
                <a:r>
                  <a:rPr kumimoji="0" sz="825" b="0" i="0" u="none" strike="noStrike" kern="0" cap="none" spc="-19" normalizeH="0" baseline="0" noProof="0">
                    <a:ln>
                      <a:noFill/>
                    </a:ln>
                    <a:solidFill>
                      <a:srgbClr val="404040"/>
                    </a:solidFill>
                    <a:effectLst/>
                    <a:uLnTx/>
                    <a:uFillTx/>
                    <a:latin typeface="Verdana"/>
                    <a:ea typeface="+mn-ea"/>
                    <a:cs typeface="Verdana"/>
                  </a:rPr>
                  <a:t>12</a:t>
                </a:r>
                <a:endParaRPr kumimoji="0" sz="825" b="0" i="0" u="none" strike="noStrike" kern="0" cap="none" spc="0" normalizeH="0" baseline="0" noProof="0">
                  <a:ln>
                    <a:noFill/>
                  </a:ln>
                  <a:solidFill>
                    <a:srgbClr val="404040"/>
                  </a:solidFill>
                  <a:effectLst/>
                  <a:uLnTx/>
                  <a:uFillTx/>
                  <a:latin typeface="Verdana"/>
                  <a:ea typeface="+mn-ea"/>
                  <a:cs typeface="Verdana"/>
                </a:endParaRPr>
              </a:p>
              <a:p>
                <a:pPr marL="0" marR="3810" lvl="0" indent="0" algn="r" defTabSz="685800" rtl="0" eaLnBrk="1" fontAlgn="auto" latinLnBrk="0" hangingPunct="1">
                  <a:lnSpc>
                    <a:spcPct val="100000"/>
                  </a:lnSpc>
                  <a:spcBef>
                    <a:spcPts val="814"/>
                  </a:spcBef>
                  <a:spcAft>
                    <a:spcPts val="0"/>
                  </a:spcAft>
                  <a:buClrTx/>
                  <a:buSzTx/>
                  <a:buFontTx/>
                  <a:buNone/>
                  <a:tabLst/>
                  <a:defRPr/>
                </a:pPr>
                <a:r>
                  <a:rPr kumimoji="0" sz="825" b="0" i="0" u="none" strike="noStrike" kern="0" cap="none" spc="-19" normalizeH="0" baseline="0" noProof="0">
                    <a:ln>
                      <a:noFill/>
                    </a:ln>
                    <a:solidFill>
                      <a:srgbClr val="404040"/>
                    </a:solidFill>
                    <a:effectLst/>
                    <a:uLnTx/>
                    <a:uFillTx/>
                    <a:latin typeface="Verdana"/>
                    <a:ea typeface="+mn-ea"/>
                    <a:cs typeface="Verdana"/>
                  </a:rPr>
                  <a:t>10</a:t>
                </a:r>
                <a:endParaRPr kumimoji="0" sz="825" b="0" i="0" u="none" strike="noStrike" kern="0" cap="none" spc="0" normalizeH="0" baseline="0" noProof="0">
                  <a:ln>
                    <a:noFill/>
                  </a:ln>
                  <a:solidFill>
                    <a:srgbClr val="404040"/>
                  </a:solidFill>
                  <a:effectLst/>
                  <a:uLnTx/>
                  <a:uFillTx/>
                  <a:latin typeface="Verdana"/>
                  <a:ea typeface="+mn-ea"/>
                  <a:cs typeface="Verdana"/>
                </a:endParaRPr>
              </a:p>
              <a:p>
                <a:pPr marL="0" marR="4763" lvl="0" indent="0" algn="r" defTabSz="685800" rtl="0" eaLnBrk="1" fontAlgn="auto" latinLnBrk="0" hangingPunct="1">
                  <a:lnSpc>
                    <a:spcPct val="100000"/>
                  </a:lnSpc>
                  <a:spcBef>
                    <a:spcPts val="810"/>
                  </a:spcBef>
                  <a:spcAft>
                    <a:spcPts val="0"/>
                  </a:spcAft>
                  <a:buClrTx/>
                  <a:buSzTx/>
                  <a:buFontTx/>
                  <a:buNone/>
                  <a:tabLst/>
                  <a:defRPr/>
                </a:pPr>
                <a:r>
                  <a:rPr kumimoji="0" sz="825" b="0" i="0" u="none" strike="noStrike" kern="0" cap="none" spc="-19" normalizeH="0" baseline="0" noProof="0">
                    <a:ln>
                      <a:noFill/>
                    </a:ln>
                    <a:solidFill>
                      <a:srgbClr val="404040"/>
                    </a:solidFill>
                    <a:effectLst/>
                    <a:uLnTx/>
                    <a:uFillTx/>
                    <a:latin typeface="Verdana"/>
                    <a:ea typeface="+mn-ea"/>
                    <a:cs typeface="Verdana"/>
                  </a:rPr>
                  <a:t>8</a:t>
                </a:r>
                <a:endParaRPr kumimoji="0" sz="825" b="0" i="0" u="none" strike="noStrike" kern="0" cap="none" spc="0" normalizeH="0" baseline="0" noProof="0">
                  <a:ln>
                    <a:noFill/>
                  </a:ln>
                  <a:solidFill>
                    <a:srgbClr val="404040"/>
                  </a:solidFill>
                  <a:effectLst/>
                  <a:uLnTx/>
                  <a:uFillTx/>
                  <a:latin typeface="Verdana"/>
                  <a:ea typeface="+mn-ea"/>
                  <a:cs typeface="Verdana"/>
                </a:endParaRPr>
              </a:p>
              <a:p>
                <a:pPr marL="0" marR="4763" lvl="0" indent="0" algn="r" defTabSz="685800" rtl="0" eaLnBrk="1" fontAlgn="auto" latinLnBrk="0" hangingPunct="1">
                  <a:lnSpc>
                    <a:spcPct val="100000"/>
                  </a:lnSpc>
                  <a:spcBef>
                    <a:spcPts val="814"/>
                  </a:spcBef>
                  <a:spcAft>
                    <a:spcPts val="0"/>
                  </a:spcAft>
                  <a:buClrTx/>
                  <a:buSzTx/>
                  <a:buFontTx/>
                  <a:buNone/>
                  <a:tabLst/>
                  <a:defRPr/>
                </a:pPr>
                <a:r>
                  <a:rPr kumimoji="0" sz="825" b="0" i="0" u="none" strike="noStrike" kern="0" cap="none" spc="-19" normalizeH="0" baseline="0" noProof="0">
                    <a:ln>
                      <a:noFill/>
                    </a:ln>
                    <a:solidFill>
                      <a:srgbClr val="404040"/>
                    </a:solidFill>
                    <a:effectLst/>
                    <a:uLnTx/>
                    <a:uFillTx/>
                    <a:latin typeface="Verdana"/>
                    <a:ea typeface="+mn-ea"/>
                    <a:cs typeface="Verdana"/>
                  </a:rPr>
                  <a:t>6</a:t>
                </a:r>
                <a:endParaRPr kumimoji="0" sz="825" b="0" i="0" u="none" strike="noStrike" kern="0" cap="none" spc="0" normalizeH="0" baseline="0" noProof="0">
                  <a:ln>
                    <a:noFill/>
                  </a:ln>
                  <a:solidFill>
                    <a:srgbClr val="404040"/>
                  </a:solidFill>
                  <a:effectLst/>
                  <a:uLnTx/>
                  <a:uFillTx/>
                  <a:latin typeface="Verdana"/>
                  <a:ea typeface="+mn-ea"/>
                  <a:cs typeface="Verdana"/>
                </a:endParaRPr>
              </a:p>
              <a:p>
                <a:pPr marL="0" marR="4763" lvl="0" indent="0" algn="r" defTabSz="685800" rtl="0" eaLnBrk="1" fontAlgn="auto" latinLnBrk="0" hangingPunct="1">
                  <a:lnSpc>
                    <a:spcPct val="100000"/>
                  </a:lnSpc>
                  <a:spcBef>
                    <a:spcPts val="814"/>
                  </a:spcBef>
                  <a:spcAft>
                    <a:spcPts val="0"/>
                  </a:spcAft>
                  <a:buClrTx/>
                  <a:buSzTx/>
                  <a:buFontTx/>
                  <a:buNone/>
                  <a:tabLst/>
                  <a:defRPr/>
                </a:pPr>
                <a:r>
                  <a:rPr kumimoji="0" sz="825" b="0" i="0" u="none" strike="noStrike" kern="0" cap="none" spc="-19" normalizeH="0" baseline="0" noProof="0">
                    <a:ln>
                      <a:noFill/>
                    </a:ln>
                    <a:solidFill>
                      <a:srgbClr val="404040"/>
                    </a:solidFill>
                    <a:effectLst/>
                    <a:uLnTx/>
                    <a:uFillTx/>
                    <a:latin typeface="Verdana"/>
                    <a:ea typeface="+mn-ea"/>
                    <a:cs typeface="Verdana"/>
                  </a:rPr>
                  <a:t>4</a:t>
                </a:r>
                <a:endParaRPr kumimoji="0" sz="825" b="0" i="0" u="none" strike="noStrike" kern="0" cap="none" spc="0" normalizeH="0" baseline="0" noProof="0">
                  <a:ln>
                    <a:noFill/>
                  </a:ln>
                  <a:solidFill>
                    <a:srgbClr val="404040"/>
                  </a:solidFill>
                  <a:effectLst/>
                  <a:uLnTx/>
                  <a:uFillTx/>
                  <a:latin typeface="Verdana"/>
                  <a:ea typeface="+mn-ea"/>
                  <a:cs typeface="Verdana"/>
                </a:endParaRPr>
              </a:p>
              <a:p>
                <a:pPr marL="0" marR="4763" lvl="0" indent="0" algn="r" defTabSz="685800" rtl="0" eaLnBrk="1" fontAlgn="auto" latinLnBrk="0" hangingPunct="1">
                  <a:lnSpc>
                    <a:spcPct val="100000"/>
                  </a:lnSpc>
                  <a:spcBef>
                    <a:spcPts val="814"/>
                  </a:spcBef>
                  <a:spcAft>
                    <a:spcPts val="0"/>
                  </a:spcAft>
                  <a:buClrTx/>
                  <a:buSzTx/>
                  <a:buFontTx/>
                  <a:buNone/>
                  <a:tabLst/>
                  <a:defRPr/>
                </a:pPr>
                <a:r>
                  <a:rPr kumimoji="0" sz="825" b="0" i="0" u="none" strike="noStrike" kern="0" cap="none" spc="-19" normalizeH="0" baseline="0" noProof="0">
                    <a:ln>
                      <a:noFill/>
                    </a:ln>
                    <a:solidFill>
                      <a:srgbClr val="404040"/>
                    </a:solidFill>
                    <a:effectLst/>
                    <a:uLnTx/>
                    <a:uFillTx/>
                    <a:latin typeface="Verdana"/>
                    <a:ea typeface="+mn-ea"/>
                    <a:cs typeface="Verdana"/>
                  </a:rPr>
                  <a:t>2</a:t>
                </a:r>
                <a:endParaRPr kumimoji="0" sz="825" b="0" i="0" u="none" strike="noStrike" kern="0" cap="none" spc="0" normalizeH="0" baseline="0" noProof="0">
                  <a:ln>
                    <a:noFill/>
                  </a:ln>
                  <a:solidFill>
                    <a:srgbClr val="404040"/>
                  </a:solidFill>
                  <a:effectLst/>
                  <a:uLnTx/>
                  <a:uFillTx/>
                  <a:latin typeface="Verdana"/>
                  <a:ea typeface="+mn-ea"/>
                  <a:cs typeface="Verdana"/>
                </a:endParaRPr>
              </a:p>
              <a:p>
                <a:pPr marL="0" marR="4763" lvl="0" indent="0" algn="r" defTabSz="685800" rtl="0" eaLnBrk="1" fontAlgn="auto" latinLnBrk="0" hangingPunct="1">
                  <a:lnSpc>
                    <a:spcPct val="100000"/>
                  </a:lnSpc>
                  <a:spcBef>
                    <a:spcPts val="814"/>
                  </a:spcBef>
                  <a:spcAft>
                    <a:spcPts val="0"/>
                  </a:spcAft>
                  <a:buClrTx/>
                  <a:buSzTx/>
                  <a:buFontTx/>
                  <a:buNone/>
                  <a:tabLst/>
                  <a:defRPr/>
                </a:pPr>
                <a:r>
                  <a:rPr kumimoji="0" sz="825" b="0" i="0" u="none" strike="noStrike" kern="0" cap="none" spc="-19" normalizeH="0" baseline="0" noProof="0">
                    <a:ln>
                      <a:noFill/>
                    </a:ln>
                    <a:solidFill>
                      <a:srgbClr val="404040"/>
                    </a:solidFill>
                    <a:effectLst/>
                    <a:uLnTx/>
                    <a:uFillTx/>
                    <a:latin typeface="Verdana"/>
                    <a:ea typeface="+mn-ea"/>
                    <a:cs typeface="Verdana"/>
                  </a:rPr>
                  <a:t>0</a:t>
                </a:r>
                <a:endParaRPr kumimoji="0" sz="825" b="0" i="0" u="none" strike="noStrike" kern="0" cap="none" spc="0" normalizeH="0" baseline="0" noProof="0">
                  <a:ln>
                    <a:noFill/>
                  </a:ln>
                  <a:solidFill>
                    <a:srgbClr val="404040"/>
                  </a:solidFill>
                  <a:effectLst/>
                  <a:uLnTx/>
                  <a:uFillTx/>
                  <a:latin typeface="Verdana"/>
                  <a:ea typeface="+mn-ea"/>
                  <a:cs typeface="Verdana"/>
                </a:endParaRPr>
              </a:p>
            </p:txBody>
          </p:sp>
          <p:sp>
            <p:nvSpPr>
              <p:cNvPr id="150" name="object 26">
                <a:extLst>
                  <a:ext uri="{FF2B5EF4-FFF2-40B4-BE49-F238E27FC236}">
                    <a16:creationId xmlns:a16="http://schemas.microsoft.com/office/drawing/2014/main" id="{D28FB62E-B7FC-53CB-2F24-EDA5137A19FB}"/>
                  </a:ext>
                </a:extLst>
              </p:cNvPr>
              <p:cNvSpPr txBox="1"/>
              <p:nvPr/>
            </p:nvSpPr>
            <p:spPr>
              <a:xfrm>
                <a:off x="5223480" y="1713914"/>
                <a:ext cx="138788" cy="1303713"/>
              </a:xfrm>
              <a:prstGeom prst="rect">
                <a:avLst/>
              </a:prstGeom>
            </p:spPr>
            <p:txBody>
              <a:bodyPr vert="vert270" wrap="square" lIns="0" tIns="10478" rIns="0" bIns="0" rtlCol="0">
                <a:spAutoFit/>
              </a:bodyPr>
              <a:lstStyle/>
              <a:p>
                <a:pPr marL="9525" marR="0" lvl="0" indent="0" algn="ctr" defTabSz="685800" rtl="0" eaLnBrk="1" fontAlgn="auto" latinLnBrk="0" hangingPunct="1">
                  <a:lnSpc>
                    <a:spcPct val="100000"/>
                  </a:lnSpc>
                  <a:spcBef>
                    <a:spcPts val="83"/>
                  </a:spcBef>
                  <a:spcAft>
                    <a:spcPts val="0"/>
                  </a:spcAft>
                  <a:buClrTx/>
                  <a:buSzTx/>
                  <a:buFontTx/>
                  <a:buNone/>
                  <a:tabLst/>
                  <a:defRPr/>
                </a:pPr>
                <a:r>
                  <a:rPr kumimoji="0" lang="de-DE" sz="900" b="0" i="0" u="none" strike="noStrike" kern="0" cap="none" spc="0" normalizeH="0" baseline="0" noProof="0">
                    <a:ln>
                      <a:noFill/>
                    </a:ln>
                    <a:solidFill>
                      <a:srgbClr val="404040"/>
                    </a:solidFill>
                    <a:effectLst/>
                    <a:uLnTx/>
                    <a:uFillTx/>
                    <a:latin typeface="Verdana"/>
                    <a:ea typeface="+mn-ea"/>
                    <a:cs typeface="Verdana"/>
                  </a:rPr>
                  <a:t>Patientenanteil [%]</a:t>
                </a:r>
                <a:endParaRPr kumimoji="0" sz="900" b="0" i="0" u="none" strike="noStrike" kern="0" cap="none" spc="0" normalizeH="0" baseline="0" noProof="0">
                  <a:ln>
                    <a:noFill/>
                  </a:ln>
                  <a:solidFill>
                    <a:srgbClr val="404040"/>
                  </a:solidFill>
                  <a:effectLst/>
                  <a:uLnTx/>
                  <a:uFillTx/>
                  <a:latin typeface="Verdana"/>
                  <a:ea typeface="+mn-ea"/>
                  <a:cs typeface="Verdana"/>
                </a:endParaRPr>
              </a:p>
            </p:txBody>
          </p:sp>
          <p:sp>
            <p:nvSpPr>
              <p:cNvPr id="151" name="object 27">
                <a:extLst>
                  <a:ext uri="{FF2B5EF4-FFF2-40B4-BE49-F238E27FC236}">
                    <a16:creationId xmlns:a16="http://schemas.microsoft.com/office/drawing/2014/main" id="{C3F9915D-D9E4-5A7C-74F6-D4ECB3A8FF3C}"/>
                  </a:ext>
                </a:extLst>
              </p:cNvPr>
              <p:cNvSpPr/>
              <p:nvPr/>
            </p:nvSpPr>
            <p:spPr>
              <a:xfrm>
                <a:off x="4935473" y="792099"/>
                <a:ext cx="0" cy="3313748"/>
              </a:xfrm>
              <a:custGeom>
                <a:avLst/>
                <a:gdLst/>
                <a:ahLst/>
                <a:cxnLst/>
                <a:rect l="l" t="t" r="r" b="b"/>
                <a:pathLst>
                  <a:path h="4418330">
                    <a:moveTo>
                      <a:pt x="0" y="4417949"/>
                    </a:moveTo>
                    <a:lnTo>
                      <a:pt x="0" y="0"/>
                    </a:lnTo>
                  </a:path>
                </a:pathLst>
              </a:custGeom>
              <a:ln w="9525">
                <a:solidFill>
                  <a:srgbClr val="7900E6"/>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sp>
            <p:nvSpPr>
              <p:cNvPr id="152" name="object 29">
                <a:extLst>
                  <a:ext uri="{FF2B5EF4-FFF2-40B4-BE49-F238E27FC236}">
                    <a16:creationId xmlns:a16="http://schemas.microsoft.com/office/drawing/2014/main" id="{48C7BDC7-776E-4ABD-92E0-A387DAD58DC7}"/>
                  </a:ext>
                </a:extLst>
              </p:cNvPr>
              <p:cNvSpPr txBox="1"/>
              <p:nvPr/>
            </p:nvSpPr>
            <p:spPr>
              <a:xfrm>
                <a:off x="1026017" y="3545396"/>
                <a:ext cx="973103" cy="389147"/>
              </a:xfrm>
              <a:prstGeom prst="rect">
                <a:avLst/>
              </a:prstGeom>
            </p:spPr>
            <p:txBody>
              <a:bodyPr vert="horz" wrap="square" lIns="0" tIns="9525" rIns="0" bIns="0" rtlCol="0">
                <a:spAutoFit/>
              </a:bodyPr>
              <a:lstStyle/>
              <a:p>
                <a:pPr marL="0" marR="0" lvl="0" indent="0" algn="ctr" defTabSz="685800" rtl="0" eaLnBrk="1" fontAlgn="auto" latinLnBrk="0" hangingPunct="1">
                  <a:lnSpc>
                    <a:spcPct val="100000"/>
                  </a:lnSpc>
                  <a:spcBef>
                    <a:spcPts val="75"/>
                  </a:spcBef>
                  <a:spcAft>
                    <a:spcPts val="0"/>
                  </a:spcAft>
                  <a:buClrTx/>
                  <a:buSzTx/>
                  <a:buFontTx/>
                  <a:buNone/>
                  <a:tabLst/>
                  <a:defRPr/>
                </a:pPr>
                <a:r>
                  <a:rPr kumimoji="0" lang="de-DE" sz="900" b="0" i="0" u="none" strike="noStrike" kern="0" cap="none" spc="0" normalizeH="0" baseline="0" noProof="0">
                    <a:ln>
                      <a:noFill/>
                    </a:ln>
                    <a:solidFill>
                      <a:srgbClr val="404040"/>
                    </a:solidFill>
                    <a:effectLst/>
                    <a:uLnTx/>
                    <a:uFillTx/>
                    <a:latin typeface="Verdana"/>
                    <a:ea typeface="+mn-ea"/>
                    <a:cs typeface="Verdana"/>
                  </a:rPr>
                  <a:t>Keine</a:t>
                </a:r>
                <a:r>
                  <a:rPr kumimoji="0" sz="900" b="0" i="0" u="none" strike="noStrike" kern="0" cap="none" spc="-11" normalizeH="0" baseline="0" noProof="0">
                    <a:ln>
                      <a:noFill/>
                    </a:ln>
                    <a:solidFill>
                      <a:srgbClr val="404040"/>
                    </a:solidFill>
                    <a:effectLst/>
                    <a:uLnTx/>
                    <a:uFillTx/>
                    <a:latin typeface="Verdana"/>
                    <a:ea typeface="+mn-ea"/>
                    <a:cs typeface="Verdana"/>
                  </a:rPr>
                  <a:t> </a:t>
                </a:r>
                <a:r>
                  <a:rPr kumimoji="0" sz="900" b="0" i="0" u="none" strike="noStrike" kern="0" cap="none" spc="-8" normalizeH="0" baseline="0" noProof="0">
                    <a:ln>
                      <a:noFill/>
                    </a:ln>
                    <a:solidFill>
                      <a:srgbClr val="404040"/>
                    </a:solidFill>
                    <a:effectLst/>
                    <a:uLnTx/>
                    <a:uFillTx/>
                    <a:latin typeface="Verdana"/>
                    <a:ea typeface="+mn-ea"/>
                    <a:cs typeface="Verdana"/>
                  </a:rPr>
                  <a:t>(N</a:t>
                </a:r>
                <a:r>
                  <a:rPr kumimoji="0" lang="de-DE" sz="900" b="0" i="0" u="none" strike="noStrike" kern="0" cap="none" spc="-8" normalizeH="0" baseline="0" noProof="0">
                    <a:ln>
                      <a:noFill/>
                    </a:ln>
                    <a:solidFill>
                      <a:srgbClr val="404040"/>
                    </a:solidFill>
                    <a:effectLst/>
                    <a:uLnTx/>
                    <a:uFillTx/>
                    <a:latin typeface="Verdana"/>
                    <a:ea typeface="+mn-ea"/>
                    <a:cs typeface="Verdana"/>
                  </a:rPr>
                  <a:t> </a:t>
                </a:r>
                <a:r>
                  <a:rPr kumimoji="0" sz="900" b="0" i="0" u="none" strike="noStrike" kern="0" cap="none" spc="-8" normalizeH="0" baseline="0" noProof="0">
                    <a:ln>
                      <a:noFill/>
                    </a:ln>
                    <a:solidFill>
                      <a:srgbClr val="404040"/>
                    </a:solidFill>
                    <a:effectLst/>
                    <a:uLnTx/>
                    <a:uFillTx/>
                    <a:latin typeface="Verdana"/>
                    <a:ea typeface="+mn-ea"/>
                    <a:cs typeface="Verdana"/>
                  </a:rPr>
                  <a:t>=</a:t>
                </a:r>
                <a:r>
                  <a:rPr kumimoji="0" lang="de-DE" sz="900" b="0" i="0" u="none" strike="noStrike" kern="0" cap="none" spc="-8" normalizeH="0" baseline="0" noProof="0">
                    <a:ln>
                      <a:noFill/>
                    </a:ln>
                    <a:solidFill>
                      <a:srgbClr val="404040"/>
                    </a:solidFill>
                    <a:effectLst/>
                    <a:uLnTx/>
                    <a:uFillTx/>
                    <a:latin typeface="Verdana"/>
                    <a:ea typeface="+mn-ea"/>
                    <a:cs typeface="Verdana"/>
                  </a:rPr>
                  <a:t> </a:t>
                </a:r>
                <a:r>
                  <a:rPr kumimoji="0" sz="900" b="0" i="0" u="none" strike="noStrike" kern="0" cap="none" spc="-8" normalizeH="0" baseline="0" noProof="0">
                    <a:ln>
                      <a:noFill/>
                    </a:ln>
                    <a:solidFill>
                      <a:srgbClr val="404040"/>
                    </a:solidFill>
                    <a:effectLst/>
                    <a:uLnTx/>
                    <a:uFillTx/>
                    <a:latin typeface="Verdana"/>
                    <a:ea typeface="+mn-ea"/>
                    <a:cs typeface="Verdana"/>
                  </a:rPr>
                  <a:t>250)</a:t>
                </a:r>
                <a:endParaRPr kumimoji="0" sz="900" b="0" i="0" u="none" strike="noStrike" kern="0" cap="none" spc="0" normalizeH="0" baseline="0" noProof="0">
                  <a:ln>
                    <a:noFill/>
                  </a:ln>
                  <a:solidFill>
                    <a:srgbClr val="404040"/>
                  </a:solidFill>
                  <a:effectLst/>
                  <a:uLnTx/>
                  <a:uFillTx/>
                  <a:latin typeface="Verdana"/>
                  <a:ea typeface="+mn-ea"/>
                  <a:cs typeface="Verdana"/>
                </a:endParaRPr>
              </a:p>
              <a:p>
                <a:pPr marL="476" marR="0" lvl="0" indent="0" algn="ctr" defTabSz="685800" rtl="0" eaLnBrk="1" fontAlgn="auto" latinLnBrk="0" hangingPunct="1">
                  <a:lnSpc>
                    <a:spcPct val="100000"/>
                  </a:lnSpc>
                  <a:spcBef>
                    <a:spcPts val="4"/>
                  </a:spcBef>
                  <a:spcAft>
                    <a:spcPts val="0"/>
                  </a:spcAft>
                  <a:buClrTx/>
                  <a:buSzTx/>
                  <a:buFontTx/>
                  <a:buNone/>
                  <a:tabLst/>
                  <a:defRPr/>
                </a:pPr>
                <a:r>
                  <a:rPr kumimoji="0" sz="750" b="0" i="0" u="none" strike="noStrike" kern="0" cap="none" spc="0" normalizeH="0" baseline="0" noProof="0">
                    <a:ln>
                      <a:noFill/>
                    </a:ln>
                    <a:solidFill>
                      <a:srgbClr val="404040"/>
                    </a:solidFill>
                    <a:effectLst/>
                    <a:uLnTx/>
                    <a:uFillTx/>
                    <a:latin typeface="Verdana"/>
                    <a:ea typeface="+mn-ea"/>
                    <a:cs typeface="Verdana"/>
                  </a:rPr>
                  <a:t>&lt;</a:t>
                </a:r>
                <a:r>
                  <a:rPr kumimoji="0" lang="de-DE" sz="750" b="0" i="0" u="none" strike="noStrike" kern="0" cap="none" spc="0" normalizeH="0" baseline="0" noProof="0">
                    <a:ln>
                      <a:noFill/>
                    </a:ln>
                    <a:solidFill>
                      <a:srgbClr val="404040"/>
                    </a:solidFill>
                    <a:effectLst/>
                    <a:uLnTx/>
                    <a:uFillTx/>
                    <a:latin typeface="Verdana"/>
                    <a:ea typeface="+mn-ea"/>
                    <a:cs typeface="Verdana"/>
                  </a:rPr>
                  <a:t> </a:t>
                </a:r>
                <a:r>
                  <a:rPr kumimoji="0" sz="750" b="0" i="0" u="none" strike="noStrike" kern="0" cap="none" spc="0" normalizeH="0" baseline="0" noProof="0">
                    <a:ln>
                      <a:noFill/>
                    </a:ln>
                    <a:solidFill>
                      <a:srgbClr val="404040"/>
                    </a:solidFill>
                    <a:effectLst/>
                    <a:uLnTx/>
                    <a:uFillTx/>
                    <a:latin typeface="Verdana"/>
                    <a:ea typeface="+mn-ea"/>
                    <a:cs typeface="Verdana"/>
                  </a:rPr>
                  <a:t>0</a:t>
                </a:r>
                <a:r>
                  <a:rPr kumimoji="0" lang="de-DE" sz="750" b="0" i="0" u="none" strike="noStrike" kern="0" cap="none" spc="0" normalizeH="0" baseline="0" noProof="0">
                    <a:ln>
                      <a:noFill/>
                    </a:ln>
                    <a:solidFill>
                      <a:srgbClr val="404040"/>
                    </a:solidFill>
                    <a:effectLst/>
                    <a:uLnTx/>
                    <a:uFillTx/>
                    <a:latin typeface="Verdana"/>
                    <a:ea typeface="+mn-ea"/>
                    <a:cs typeface="Verdana"/>
                  </a:rPr>
                  <a:t>,</a:t>
                </a:r>
                <a:r>
                  <a:rPr kumimoji="0" sz="750" b="0" i="0" u="none" strike="noStrike" kern="0" cap="none" spc="0" normalizeH="0" baseline="0" noProof="0">
                    <a:ln>
                      <a:noFill/>
                    </a:ln>
                    <a:solidFill>
                      <a:srgbClr val="404040"/>
                    </a:solidFill>
                    <a:effectLst/>
                    <a:uLnTx/>
                    <a:uFillTx/>
                    <a:latin typeface="Verdana"/>
                    <a:ea typeface="+mn-ea"/>
                    <a:cs typeface="Verdana"/>
                  </a:rPr>
                  <a:t>04</a:t>
                </a:r>
                <a:r>
                  <a:rPr kumimoji="0" sz="750" b="0" i="0" u="none" strike="noStrike" kern="0" cap="none" spc="-30" normalizeH="0" baseline="0" noProof="0">
                    <a:ln>
                      <a:noFill/>
                    </a:ln>
                    <a:solidFill>
                      <a:srgbClr val="404040"/>
                    </a:solidFill>
                    <a:effectLst/>
                    <a:uLnTx/>
                    <a:uFillTx/>
                    <a:latin typeface="Verdana"/>
                    <a:ea typeface="+mn-ea"/>
                    <a:cs typeface="Verdana"/>
                  </a:rPr>
                  <a:t> </a:t>
                </a:r>
                <a:r>
                  <a:rPr kumimoji="0" sz="750" b="0" i="0" u="none" strike="noStrike" kern="0" cap="none" spc="-8" normalizeH="0" baseline="0" noProof="0">
                    <a:ln>
                      <a:noFill/>
                    </a:ln>
                    <a:solidFill>
                      <a:srgbClr val="404040"/>
                    </a:solidFill>
                    <a:effectLst/>
                    <a:uLnTx/>
                    <a:uFillTx/>
                    <a:latin typeface="Verdana"/>
                    <a:ea typeface="+mn-ea"/>
                    <a:cs typeface="Verdana"/>
                  </a:rPr>
                  <a:t>nmol/</a:t>
                </a:r>
                <a:r>
                  <a:rPr kumimoji="0" lang="de-DE" sz="750" b="0" i="0" u="none" strike="noStrike" kern="0" cap="none" spc="-8" normalizeH="0" baseline="0" noProof="0">
                    <a:ln>
                      <a:noFill/>
                    </a:ln>
                    <a:solidFill>
                      <a:srgbClr val="404040"/>
                    </a:solidFill>
                    <a:effectLst/>
                    <a:uLnTx/>
                    <a:uFillTx/>
                    <a:latin typeface="Verdana"/>
                    <a:ea typeface="+mn-ea"/>
                    <a:cs typeface="Verdana"/>
                  </a:rPr>
                  <a:t>l</a:t>
                </a:r>
                <a:endParaRPr kumimoji="0" sz="750" b="0" i="0" u="none" strike="noStrike" kern="0" cap="none" spc="0" normalizeH="0" baseline="0" noProof="0">
                  <a:ln>
                    <a:noFill/>
                  </a:ln>
                  <a:solidFill>
                    <a:srgbClr val="404040"/>
                  </a:solidFill>
                  <a:effectLst/>
                  <a:uLnTx/>
                  <a:uFillTx/>
                  <a:latin typeface="Verdana"/>
                  <a:ea typeface="+mn-ea"/>
                  <a:cs typeface="Verdana"/>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sz="750" b="0" i="0" u="none" strike="noStrike" kern="0" cap="none" spc="0" normalizeH="0" baseline="0" noProof="0">
                    <a:ln>
                      <a:noFill/>
                    </a:ln>
                    <a:solidFill>
                      <a:srgbClr val="404040"/>
                    </a:solidFill>
                    <a:effectLst/>
                    <a:uLnTx/>
                    <a:uFillTx/>
                    <a:latin typeface="Verdana"/>
                    <a:ea typeface="+mn-ea"/>
                    <a:cs typeface="Verdana"/>
                  </a:rPr>
                  <a:t>(</a:t>
                </a:r>
                <a:r>
                  <a:rPr kumimoji="0" lang="de-DE" sz="750" b="0" i="0" u="none" strike="noStrike" kern="0" cap="none" spc="0" normalizeH="0" baseline="0" noProof="0">
                    <a:ln>
                      <a:noFill/>
                    </a:ln>
                    <a:solidFill>
                      <a:srgbClr val="404040"/>
                    </a:solidFill>
                    <a:effectLst/>
                    <a:uLnTx/>
                    <a:uFillTx/>
                    <a:latin typeface="Verdana"/>
                    <a:ea typeface="+mn-ea"/>
                    <a:cs typeface="Verdana"/>
                  </a:rPr>
                  <a:t>&lt; </a:t>
                </a:r>
                <a:r>
                  <a:rPr kumimoji="0" sz="750" b="0" i="0" u="none" strike="noStrike" kern="0" cap="none" spc="0" normalizeH="0" baseline="0" noProof="0">
                    <a:ln>
                      <a:noFill/>
                    </a:ln>
                    <a:solidFill>
                      <a:srgbClr val="404040"/>
                    </a:solidFill>
                    <a:effectLst/>
                    <a:uLnTx/>
                    <a:uFillTx/>
                    <a:latin typeface="Verdana"/>
                    <a:ea typeface="+mn-ea"/>
                    <a:cs typeface="Verdana"/>
                  </a:rPr>
                  <a:t>0</a:t>
                </a:r>
                <a:r>
                  <a:rPr kumimoji="0" lang="de-DE" sz="750" b="0" i="0" u="none" strike="noStrike" kern="0" cap="none" spc="0" normalizeH="0" baseline="0" noProof="0">
                    <a:ln>
                      <a:noFill/>
                    </a:ln>
                    <a:solidFill>
                      <a:srgbClr val="404040"/>
                    </a:solidFill>
                    <a:effectLst/>
                    <a:uLnTx/>
                    <a:uFillTx/>
                    <a:latin typeface="Verdana"/>
                    <a:ea typeface="+mn-ea"/>
                    <a:cs typeface="Verdana"/>
                  </a:rPr>
                  <a:t>,</a:t>
                </a:r>
                <a:r>
                  <a:rPr kumimoji="0" sz="750" b="0" i="0" u="none" strike="noStrike" kern="0" cap="none" spc="0" normalizeH="0" baseline="0" noProof="0">
                    <a:ln>
                      <a:noFill/>
                    </a:ln>
                    <a:solidFill>
                      <a:srgbClr val="404040"/>
                    </a:solidFill>
                    <a:effectLst/>
                    <a:uLnTx/>
                    <a:uFillTx/>
                    <a:latin typeface="Verdana"/>
                    <a:ea typeface="+mn-ea"/>
                    <a:cs typeface="Verdana"/>
                  </a:rPr>
                  <a:t>1</a:t>
                </a:r>
                <a:r>
                  <a:rPr kumimoji="0" sz="750" b="0" i="0" u="none" strike="noStrike" kern="0" cap="none" spc="-19" normalizeH="0" baseline="0" noProof="0">
                    <a:ln>
                      <a:noFill/>
                    </a:ln>
                    <a:solidFill>
                      <a:srgbClr val="404040"/>
                    </a:solidFill>
                    <a:effectLst/>
                    <a:uLnTx/>
                    <a:uFillTx/>
                    <a:latin typeface="Verdana"/>
                    <a:ea typeface="+mn-ea"/>
                    <a:cs typeface="Verdana"/>
                  </a:rPr>
                  <a:t> </a:t>
                </a:r>
                <a:r>
                  <a:rPr kumimoji="0" sz="750" b="0" i="0" u="none" strike="noStrike" kern="0" cap="none" spc="-8" normalizeH="0" baseline="0" noProof="0">
                    <a:ln>
                      <a:noFill/>
                    </a:ln>
                    <a:solidFill>
                      <a:srgbClr val="404040"/>
                    </a:solidFill>
                    <a:effectLst/>
                    <a:uLnTx/>
                    <a:uFillTx/>
                    <a:latin typeface="Verdana"/>
                    <a:ea typeface="+mn-ea"/>
                    <a:cs typeface="Verdana"/>
                  </a:rPr>
                  <a:t>ng/m</a:t>
                </a:r>
                <a:r>
                  <a:rPr kumimoji="0" lang="de-DE" sz="750" b="0" i="0" u="none" strike="noStrike" kern="0" cap="none" spc="-8" normalizeH="0" baseline="0" noProof="0">
                    <a:ln>
                      <a:noFill/>
                    </a:ln>
                    <a:solidFill>
                      <a:srgbClr val="404040"/>
                    </a:solidFill>
                    <a:effectLst/>
                    <a:uLnTx/>
                    <a:uFillTx/>
                    <a:latin typeface="Verdana"/>
                    <a:ea typeface="+mn-ea"/>
                    <a:cs typeface="Verdana"/>
                  </a:rPr>
                  <a:t>l</a:t>
                </a:r>
                <a:r>
                  <a:rPr kumimoji="0" sz="750" b="0" i="0" u="none" strike="noStrike" kern="0" cap="none" spc="-8" normalizeH="0" baseline="0" noProof="0">
                    <a:ln>
                      <a:noFill/>
                    </a:ln>
                    <a:solidFill>
                      <a:srgbClr val="404040"/>
                    </a:solidFill>
                    <a:effectLst/>
                    <a:uLnTx/>
                    <a:uFillTx/>
                    <a:latin typeface="Verdana"/>
                    <a:ea typeface="+mn-ea"/>
                    <a:cs typeface="Verdana"/>
                  </a:rPr>
                  <a:t>)</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153" name="object 30">
                <a:extLst>
                  <a:ext uri="{FF2B5EF4-FFF2-40B4-BE49-F238E27FC236}">
                    <a16:creationId xmlns:a16="http://schemas.microsoft.com/office/drawing/2014/main" id="{31E40659-287D-6863-0E4C-F5A6F7CB9278}"/>
                  </a:ext>
                </a:extLst>
              </p:cNvPr>
              <p:cNvSpPr txBox="1"/>
              <p:nvPr/>
            </p:nvSpPr>
            <p:spPr>
              <a:xfrm>
                <a:off x="2154868" y="3545396"/>
                <a:ext cx="1054470" cy="389147"/>
              </a:xfrm>
              <a:prstGeom prst="rect">
                <a:avLst/>
              </a:prstGeom>
            </p:spPr>
            <p:txBody>
              <a:bodyPr vert="horz" wrap="square" lIns="0" tIns="9525" rIns="0" bIns="0" rtlCol="0">
                <a:spAutoFit/>
              </a:bodyPr>
              <a:lstStyle/>
              <a:p>
                <a:pPr marL="53816" marR="0" lvl="0" indent="0" algn="ctr" defTabSz="685800" rtl="0" eaLnBrk="1" fontAlgn="auto" latinLnBrk="0" hangingPunct="1">
                  <a:lnSpc>
                    <a:spcPct val="100000"/>
                  </a:lnSpc>
                  <a:spcBef>
                    <a:spcPts val="75"/>
                  </a:spcBef>
                  <a:spcAft>
                    <a:spcPts val="0"/>
                  </a:spcAft>
                  <a:buClrTx/>
                  <a:buSzTx/>
                  <a:buFontTx/>
                  <a:buNone/>
                  <a:tabLst/>
                  <a:defRPr/>
                </a:pPr>
                <a:r>
                  <a:rPr kumimoji="0" lang="de-DE" sz="900" b="0" i="0" u="none" strike="noStrike" kern="0" cap="none" spc="0" normalizeH="0" baseline="0" noProof="0">
                    <a:ln>
                      <a:noFill/>
                    </a:ln>
                    <a:solidFill>
                      <a:srgbClr val="404040"/>
                    </a:solidFill>
                    <a:effectLst/>
                    <a:uLnTx/>
                    <a:uFillTx/>
                    <a:latin typeface="Verdana"/>
                    <a:ea typeface="+mn-ea"/>
                    <a:cs typeface="Verdana"/>
                  </a:rPr>
                  <a:t>Niedrig</a:t>
                </a:r>
                <a:r>
                  <a:rPr kumimoji="0" sz="900" b="0" i="0" u="none" strike="noStrike" kern="0" cap="none" spc="-19" normalizeH="0" baseline="0" noProof="0">
                    <a:ln>
                      <a:noFill/>
                    </a:ln>
                    <a:solidFill>
                      <a:srgbClr val="404040"/>
                    </a:solidFill>
                    <a:effectLst/>
                    <a:uLnTx/>
                    <a:uFillTx/>
                    <a:latin typeface="Verdana"/>
                    <a:ea typeface="+mn-ea"/>
                    <a:cs typeface="Verdana"/>
                  </a:rPr>
                  <a:t> </a:t>
                </a:r>
                <a:r>
                  <a:rPr kumimoji="0" sz="900" b="0" i="0" u="none" strike="noStrike" kern="0" cap="none" spc="-8" normalizeH="0" baseline="0" noProof="0">
                    <a:ln>
                      <a:noFill/>
                    </a:ln>
                    <a:solidFill>
                      <a:srgbClr val="404040"/>
                    </a:solidFill>
                    <a:effectLst/>
                    <a:uLnTx/>
                    <a:uFillTx/>
                    <a:latin typeface="Verdana"/>
                    <a:ea typeface="+mn-ea"/>
                    <a:cs typeface="Verdana"/>
                  </a:rPr>
                  <a:t>(N</a:t>
                </a:r>
                <a:r>
                  <a:rPr kumimoji="0" lang="de-DE" sz="900" b="0" i="0" u="none" strike="noStrike" kern="0" cap="none" spc="-8" normalizeH="0" baseline="0" noProof="0">
                    <a:ln>
                      <a:noFill/>
                    </a:ln>
                    <a:solidFill>
                      <a:srgbClr val="404040"/>
                    </a:solidFill>
                    <a:effectLst/>
                    <a:uLnTx/>
                    <a:uFillTx/>
                    <a:latin typeface="Verdana"/>
                    <a:ea typeface="+mn-ea"/>
                    <a:cs typeface="Verdana"/>
                  </a:rPr>
                  <a:t> </a:t>
                </a:r>
                <a:r>
                  <a:rPr kumimoji="0" sz="900" b="0" i="0" u="none" strike="noStrike" kern="0" cap="none" spc="-8" normalizeH="0" baseline="0" noProof="0">
                    <a:ln>
                      <a:noFill/>
                    </a:ln>
                    <a:solidFill>
                      <a:srgbClr val="404040"/>
                    </a:solidFill>
                    <a:effectLst/>
                    <a:uLnTx/>
                    <a:uFillTx/>
                    <a:latin typeface="Verdana"/>
                    <a:ea typeface="+mn-ea"/>
                    <a:cs typeface="Verdana"/>
                  </a:rPr>
                  <a:t>=</a:t>
                </a:r>
                <a:r>
                  <a:rPr kumimoji="0" lang="de-DE" sz="900" b="0" i="0" u="none" strike="noStrike" kern="0" cap="none" spc="-8" normalizeH="0" baseline="0" noProof="0">
                    <a:ln>
                      <a:noFill/>
                    </a:ln>
                    <a:solidFill>
                      <a:srgbClr val="404040"/>
                    </a:solidFill>
                    <a:effectLst/>
                    <a:uLnTx/>
                    <a:uFillTx/>
                    <a:latin typeface="Verdana"/>
                    <a:ea typeface="+mn-ea"/>
                    <a:cs typeface="Verdana"/>
                  </a:rPr>
                  <a:t> </a:t>
                </a:r>
                <a:r>
                  <a:rPr kumimoji="0" sz="900" b="0" i="0" u="none" strike="noStrike" kern="0" cap="none" spc="-8" normalizeH="0" baseline="0" noProof="0">
                    <a:ln>
                      <a:noFill/>
                    </a:ln>
                    <a:solidFill>
                      <a:srgbClr val="404040"/>
                    </a:solidFill>
                    <a:effectLst/>
                    <a:uLnTx/>
                    <a:uFillTx/>
                    <a:latin typeface="Verdana"/>
                    <a:ea typeface="+mn-ea"/>
                    <a:cs typeface="Verdana"/>
                  </a:rPr>
                  <a:t>65)</a:t>
                </a:r>
                <a:endParaRPr kumimoji="0" sz="900" b="0" i="0" u="none" strike="noStrike" kern="0" cap="none" spc="0" normalizeH="0" baseline="0" noProof="0">
                  <a:ln>
                    <a:noFill/>
                  </a:ln>
                  <a:solidFill>
                    <a:srgbClr val="404040"/>
                  </a:solidFill>
                  <a:effectLst/>
                  <a:uLnTx/>
                  <a:uFillTx/>
                  <a:latin typeface="Verdana"/>
                  <a:ea typeface="+mn-ea"/>
                  <a:cs typeface="Verdana"/>
                </a:endParaRPr>
              </a:p>
              <a:p>
                <a:pPr marL="9525" marR="0" lvl="0" indent="0" algn="ctr" defTabSz="685800" rtl="0" eaLnBrk="1" fontAlgn="auto" latinLnBrk="0" hangingPunct="1">
                  <a:lnSpc>
                    <a:spcPct val="100000"/>
                  </a:lnSpc>
                  <a:spcBef>
                    <a:spcPts val="4"/>
                  </a:spcBef>
                  <a:spcAft>
                    <a:spcPts val="0"/>
                  </a:spcAft>
                  <a:buClrTx/>
                  <a:buSzTx/>
                  <a:buFontTx/>
                  <a:buNone/>
                  <a:tabLst/>
                  <a:defRPr/>
                </a:pPr>
                <a:r>
                  <a:rPr kumimoji="0" sz="750" b="0" i="0" u="none" strike="noStrike" kern="0" cap="none" spc="-8" normalizeH="0" baseline="0" noProof="0">
                    <a:ln>
                      <a:noFill/>
                    </a:ln>
                    <a:solidFill>
                      <a:srgbClr val="404040"/>
                    </a:solidFill>
                    <a:effectLst/>
                    <a:uLnTx/>
                    <a:uFillTx/>
                    <a:latin typeface="Verdana"/>
                    <a:ea typeface="+mn-ea"/>
                    <a:cs typeface="Verdana"/>
                  </a:rPr>
                  <a:t>0</a:t>
                </a:r>
                <a:r>
                  <a:rPr kumimoji="0" lang="de-DE" sz="750" b="0" i="0" u="none" strike="noStrike" kern="0" cap="none" spc="-8" normalizeH="0" baseline="0" noProof="0">
                    <a:ln>
                      <a:noFill/>
                    </a:ln>
                    <a:solidFill>
                      <a:srgbClr val="404040"/>
                    </a:solidFill>
                    <a:effectLst/>
                    <a:uLnTx/>
                    <a:uFillTx/>
                    <a:latin typeface="Verdana"/>
                    <a:ea typeface="+mn-ea"/>
                    <a:cs typeface="Verdana"/>
                  </a:rPr>
                  <a:t>,</a:t>
                </a:r>
                <a:r>
                  <a:rPr kumimoji="0" sz="750" b="0" i="0" u="none" strike="noStrike" kern="0" cap="none" spc="-8" normalizeH="0" baseline="0" noProof="0">
                    <a:ln>
                      <a:noFill/>
                    </a:ln>
                    <a:solidFill>
                      <a:srgbClr val="404040"/>
                    </a:solidFill>
                    <a:effectLst/>
                    <a:uLnTx/>
                    <a:uFillTx/>
                    <a:latin typeface="Verdana"/>
                    <a:ea typeface="+mn-ea"/>
                    <a:cs typeface="Verdana"/>
                  </a:rPr>
                  <a:t>04-</a:t>
                </a:r>
                <a:r>
                  <a:rPr kumimoji="0" sz="750" b="0" i="0" u="none" strike="noStrike" kern="0" cap="none" spc="0" normalizeH="0" baseline="0" noProof="0">
                    <a:ln>
                      <a:noFill/>
                    </a:ln>
                    <a:solidFill>
                      <a:srgbClr val="404040"/>
                    </a:solidFill>
                    <a:effectLst/>
                    <a:uLnTx/>
                    <a:uFillTx/>
                    <a:latin typeface="Verdana"/>
                    <a:ea typeface="+mn-ea"/>
                    <a:cs typeface="Verdana"/>
                  </a:rPr>
                  <a:t>0</a:t>
                </a:r>
                <a:r>
                  <a:rPr kumimoji="0" lang="de-DE" sz="750" b="0" i="0" u="none" strike="noStrike" kern="0" cap="none" spc="0" normalizeH="0" baseline="0" noProof="0">
                    <a:ln>
                      <a:noFill/>
                    </a:ln>
                    <a:solidFill>
                      <a:srgbClr val="404040"/>
                    </a:solidFill>
                    <a:effectLst/>
                    <a:uLnTx/>
                    <a:uFillTx/>
                    <a:latin typeface="Verdana"/>
                    <a:ea typeface="+mn-ea"/>
                    <a:cs typeface="Verdana"/>
                  </a:rPr>
                  <a:t>,</a:t>
                </a:r>
                <a:r>
                  <a:rPr kumimoji="0" sz="750" b="0" i="0" u="none" strike="noStrike" kern="0" cap="none" spc="0" normalizeH="0" baseline="0" noProof="0">
                    <a:ln>
                      <a:noFill/>
                    </a:ln>
                    <a:solidFill>
                      <a:srgbClr val="404040"/>
                    </a:solidFill>
                    <a:effectLst/>
                    <a:uLnTx/>
                    <a:uFillTx/>
                    <a:latin typeface="Verdana"/>
                    <a:ea typeface="+mn-ea"/>
                    <a:cs typeface="Verdana"/>
                  </a:rPr>
                  <a:t>2</a:t>
                </a:r>
                <a:r>
                  <a:rPr kumimoji="0" sz="750" b="0" i="0" u="none" strike="noStrike" kern="0" cap="none" spc="19" normalizeH="0" baseline="0" noProof="0">
                    <a:ln>
                      <a:noFill/>
                    </a:ln>
                    <a:solidFill>
                      <a:srgbClr val="404040"/>
                    </a:solidFill>
                    <a:effectLst/>
                    <a:uLnTx/>
                    <a:uFillTx/>
                    <a:latin typeface="Verdana"/>
                    <a:ea typeface="+mn-ea"/>
                    <a:cs typeface="Verdana"/>
                  </a:rPr>
                  <a:t> </a:t>
                </a:r>
                <a:r>
                  <a:rPr kumimoji="0" sz="750" b="0" i="0" u="none" strike="noStrike" kern="0" cap="none" spc="-8" normalizeH="0" baseline="0" noProof="0">
                    <a:ln>
                      <a:noFill/>
                    </a:ln>
                    <a:solidFill>
                      <a:srgbClr val="404040"/>
                    </a:solidFill>
                    <a:effectLst/>
                    <a:uLnTx/>
                    <a:uFillTx/>
                    <a:latin typeface="Verdana"/>
                    <a:ea typeface="+mn-ea"/>
                    <a:cs typeface="Verdana"/>
                  </a:rPr>
                  <a:t>nmol/</a:t>
                </a:r>
                <a:r>
                  <a:rPr kumimoji="0" lang="de-DE" sz="750" b="0" i="0" u="none" strike="noStrike" kern="0" cap="none" spc="-8" normalizeH="0" baseline="0" noProof="0">
                    <a:ln>
                      <a:noFill/>
                    </a:ln>
                    <a:solidFill>
                      <a:srgbClr val="404040"/>
                    </a:solidFill>
                    <a:effectLst/>
                    <a:uLnTx/>
                    <a:uFillTx/>
                    <a:latin typeface="Verdana"/>
                    <a:ea typeface="+mn-ea"/>
                    <a:cs typeface="Verdana"/>
                  </a:rPr>
                  <a:t>l</a:t>
                </a:r>
                <a:endParaRPr kumimoji="0" sz="750" b="0" i="0" u="none" strike="noStrike" kern="0" cap="none" spc="0" normalizeH="0" baseline="0" noProof="0">
                  <a:ln>
                    <a:noFill/>
                  </a:ln>
                  <a:solidFill>
                    <a:srgbClr val="404040"/>
                  </a:solidFill>
                  <a:effectLst/>
                  <a:uLnTx/>
                  <a:uFillTx/>
                  <a:latin typeface="Verdana"/>
                  <a:ea typeface="+mn-ea"/>
                  <a:cs typeface="Verdana"/>
                </a:endParaRPr>
              </a:p>
              <a:p>
                <a:pPr marL="9525" marR="0" lvl="0" indent="0" algn="ctr" defTabSz="685800" rtl="0" eaLnBrk="1" fontAlgn="auto" latinLnBrk="0" hangingPunct="1">
                  <a:lnSpc>
                    <a:spcPct val="100000"/>
                  </a:lnSpc>
                  <a:spcBef>
                    <a:spcPts val="0"/>
                  </a:spcBef>
                  <a:spcAft>
                    <a:spcPts val="0"/>
                  </a:spcAft>
                  <a:buClrTx/>
                  <a:buSzTx/>
                  <a:buFontTx/>
                  <a:buNone/>
                  <a:tabLst/>
                  <a:defRPr/>
                </a:pPr>
                <a:r>
                  <a:rPr kumimoji="0" sz="750" b="0" i="0" u="none" strike="noStrike" kern="0" cap="none" spc="-8" normalizeH="0" baseline="0" noProof="0">
                    <a:ln>
                      <a:noFill/>
                    </a:ln>
                    <a:solidFill>
                      <a:srgbClr val="404040"/>
                    </a:solidFill>
                    <a:effectLst/>
                    <a:uLnTx/>
                    <a:uFillTx/>
                    <a:latin typeface="Verdana"/>
                    <a:ea typeface="+mn-ea"/>
                    <a:cs typeface="Verdana"/>
                  </a:rPr>
                  <a:t>(0</a:t>
                </a:r>
                <a:r>
                  <a:rPr kumimoji="0" lang="de-DE" sz="750" b="0" i="0" u="none" strike="noStrike" kern="0" cap="none" spc="-8" normalizeH="0" baseline="0" noProof="0">
                    <a:ln>
                      <a:noFill/>
                    </a:ln>
                    <a:solidFill>
                      <a:srgbClr val="404040"/>
                    </a:solidFill>
                    <a:effectLst/>
                    <a:uLnTx/>
                    <a:uFillTx/>
                    <a:latin typeface="Verdana"/>
                    <a:ea typeface="+mn-ea"/>
                    <a:cs typeface="Verdana"/>
                  </a:rPr>
                  <a:t>,</a:t>
                </a:r>
                <a:r>
                  <a:rPr kumimoji="0" sz="750" b="0" i="0" u="none" strike="noStrike" kern="0" cap="none" spc="-8" normalizeH="0" baseline="0" noProof="0">
                    <a:ln>
                      <a:noFill/>
                    </a:ln>
                    <a:solidFill>
                      <a:srgbClr val="404040"/>
                    </a:solidFill>
                    <a:effectLst/>
                    <a:uLnTx/>
                    <a:uFillTx/>
                    <a:latin typeface="Verdana"/>
                    <a:ea typeface="+mn-ea"/>
                    <a:cs typeface="Verdana"/>
                  </a:rPr>
                  <a:t>1-</a:t>
                </a:r>
                <a:r>
                  <a:rPr kumimoji="0" sz="750" b="0" i="0" u="none" strike="noStrike" kern="0" cap="none" spc="0" normalizeH="0" baseline="0" noProof="0">
                    <a:ln>
                      <a:noFill/>
                    </a:ln>
                    <a:solidFill>
                      <a:srgbClr val="404040"/>
                    </a:solidFill>
                    <a:effectLst/>
                    <a:uLnTx/>
                    <a:uFillTx/>
                    <a:latin typeface="Verdana"/>
                    <a:ea typeface="+mn-ea"/>
                    <a:cs typeface="Verdana"/>
                  </a:rPr>
                  <a:t>0</a:t>
                </a:r>
                <a:r>
                  <a:rPr kumimoji="0" lang="de-DE" sz="750" b="0" i="0" u="none" strike="noStrike" kern="0" cap="none" spc="0" normalizeH="0" baseline="0" noProof="0">
                    <a:ln>
                      <a:noFill/>
                    </a:ln>
                    <a:solidFill>
                      <a:srgbClr val="404040"/>
                    </a:solidFill>
                    <a:effectLst/>
                    <a:uLnTx/>
                    <a:uFillTx/>
                    <a:latin typeface="Verdana"/>
                    <a:ea typeface="+mn-ea"/>
                    <a:cs typeface="Verdana"/>
                  </a:rPr>
                  <a:t>,</a:t>
                </a:r>
                <a:r>
                  <a:rPr kumimoji="0" sz="750" b="0" i="0" u="none" strike="noStrike" kern="0" cap="none" spc="0" normalizeH="0" baseline="0" noProof="0">
                    <a:ln>
                      <a:noFill/>
                    </a:ln>
                    <a:solidFill>
                      <a:srgbClr val="404040"/>
                    </a:solidFill>
                    <a:effectLst/>
                    <a:uLnTx/>
                    <a:uFillTx/>
                    <a:latin typeface="Verdana"/>
                    <a:ea typeface="+mn-ea"/>
                    <a:cs typeface="Verdana"/>
                  </a:rPr>
                  <a:t>6</a:t>
                </a:r>
                <a:r>
                  <a:rPr kumimoji="0" sz="750" b="0" i="0" u="none" strike="noStrike" kern="0" cap="none" spc="8" normalizeH="0" baseline="0" noProof="0">
                    <a:ln>
                      <a:noFill/>
                    </a:ln>
                    <a:solidFill>
                      <a:srgbClr val="404040"/>
                    </a:solidFill>
                    <a:effectLst/>
                    <a:uLnTx/>
                    <a:uFillTx/>
                    <a:latin typeface="Verdana"/>
                    <a:ea typeface="+mn-ea"/>
                    <a:cs typeface="Verdana"/>
                  </a:rPr>
                  <a:t> </a:t>
                </a:r>
                <a:r>
                  <a:rPr kumimoji="0" sz="750" b="0" i="0" u="none" strike="noStrike" kern="0" cap="none" spc="-8" normalizeH="0" baseline="0" noProof="0">
                    <a:ln>
                      <a:noFill/>
                    </a:ln>
                    <a:solidFill>
                      <a:srgbClr val="404040"/>
                    </a:solidFill>
                    <a:effectLst/>
                    <a:uLnTx/>
                    <a:uFillTx/>
                    <a:latin typeface="Verdana"/>
                    <a:ea typeface="+mn-ea"/>
                    <a:cs typeface="Verdana"/>
                  </a:rPr>
                  <a:t>ng/m</a:t>
                </a:r>
                <a:r>
                  <a:rPr kumimoji="0" lang="de-DE" sz="750" b="0" i="0" u="none" strike="noStrike" kern="0" cap="none" spc="-8" normalizeH="0" baseline="0" noProof="0">
                    <a:ln>
                      <a:noFill/>
                    </a:ln>
                    <a:solidFill>
                      <a:srgbClr val="404040"/>
                    </a:solidFill>
                    <a:effectLst/>
                    <a:uLnTx/>
                    <a:uFillTx/>
                    <a:latin typeface="Verdana"/>
                    <a:ea typeface="+mn-ea"/>
                    <a:cs typeface="Verdana"/>
                  </a:rPr>
                  <a:t>l</a:t>
                </a:r>
                <a:r>
                  <a:rPr kumimoji="0" sz="750" b="0" i="0" u="none" strike="noStrike" kern="0" cap="none" spc="-8" normalizeH="0" baseline="0" noProof="0">
                    <a:ln>
                      <a:noFill/>
                    </a:ln>
                    <a:solidFill>
                      <a:srgbClr val="404040"/>
                    </a:solidFill>
                    <a:effectLst/>
                    <a:uLnTx/>
                    <a:uFillTx/>
                    <a:latin typeface="Verdana"/>
                    <a:ea typeface="+mn-ea"/>
                    <a:cs typeface="Verdana"/>
                  </a:rPr>
                  <a:t>)</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154" name="object 31">
                <a:extLst>
                  <a:ext uri="{FF2B5EF4-FFF2-40B4-BE49-F238E27FC236}">
                    <a16:creationId xmlns:a16="http://schemas.microsoft.com/office/drawing/2014/main" id="{D0A96EA7-89B5-F3F0-7FDA-421C7C681D37}"/>
                  </a:ext>
                </a:extLst>
              </p:cNvPr>
              <p:cNvSpPr txBox="1"/>
              <p:nvPr/>
            </p:nvSpPr>
            <p:spPr>
              <a:xfrm>
                <a:off x="3425554" y="3545396"/>
                <a:ext cx="871218" cy="389147"/>
              </a:xfrm>
              <a:prstGeom prst="rect">
                <a:avLst/>
              </a:prstGeom>
            </p:spPr>
            <p:txBody>
              <a:bodyPr vert="horz" wrap="square" lIns="0" tIns="9525" rIns="0" bIns="0" rtlCol="0">
                <a:spAutoFit/>
              </a:bodyPr>
              <a:lstStyle/>
              <a:p>
                <a:pPr marL="0" marR="0" lvl="0" indent="0" algn="ctr" defTabSz="685800" rtl="0" eaLnBrk="1" fontAlgn="auto" latinLnBrk="0" hangingPunct="1">
                  <a:lnSpc>
                    <a:spcPct val="100000"/>
                  </a:lnSpc>
                  <a:spcBef>
                    <a:spcPts val="75"/>
                  </a:spcBef>
                  <a:spcAft>
                    <a:spcPts val="0"/>
                  </a:spcAft>
                  <a:buClrTx/>
                  <a:buSzTx/>
                  <a:buFontTx/>
                  <a:buNone/>
                  <a:tabLst/>
                  <a:defRPr/>
                </a:pPr>
                <a:r>
                  <a:rPr kumimoji="0" lang="de-DE" sz="900" b="0" i="0" u="none" strike="noStrike" kern="0" cap="none" spc="0" normalizeH="0" baseline="0" noProof="0">
                    <a:ln>
                      <a:noFill/>
                    </a:ln>
                    <a:solidFill>
                      <a:srgbClr val="404040"/>
                    </a:solidFill>
                    <a:effectLst/>
                    <a:uLnTx/>
                    <a:uFillTx/>
                    <a:latin typeface="Verdana"/>
                    <a:ea typeface="+mn-ea"/>
                    <a:cs typeface="Verdana"/>
                  </a:rPr>
                  <a:t>Hoch</a:t>
                </a:r>
                <a:r>
                  <a:rPr kumimoji="0" sz="900" b="0" i="0" u="none" strike="noStrike" kern="0" cap="none" spc="-19" normalizeH="0" baseline="0" noProof="0">
                    <a:ln>
                      <a:noFill/>
                    </a:ln>
                    <a:solidFill>
                      <a:srgbClr val="404040"/>
                    </a:solidFill>
                    <a:effectLst/>
                    <a:uLnTx/>
                    <a:uFillTx/>
                    <a:latin typeface="Verdana"/>
                    <a:ea typeface="+mn-ea"/>
                    <a:cs typeface="Verdana"/>
                  </a:rPr>
                  <a:t> </a:t>
                </a:r>
                <a:r>
                  <a:rPr kumimoji="0" sz="900" b="0" i="0" u="none" strike="noStrike" kern="0" cap="none" spc="-8" normalizeH="0" baseline="0" noProof="0">
                    <a:ln>
                      <a:noFill/>
                    </a:ln>
                    <a:solidFill>
                      <a:srgbClr val="404040"/>
                    </a:solidFill>
                    <a:effectLst/>
                    <a:uLnTx/>
                    <a:uFillTx/>
                    <a:latin typeface="Verdana"/>
                    <a:ea typeface="+mn-ea"/>
                    <a:cs typeface="Verdana"/>
                  </a:rPr>
                  <a:t>(N</a:t>
                </a:r>
                <a:r>
                  <a:rPr kumimoji="0" lang="de-DE" sz="900" b="0" i="0" u="none" strike="noStrike" kern="0" cap="none" spc="-8" normalizeH="0" baseline="0" noProof="0">
                    <a:ln>
                      <a:noFill/>
                    </a:ln>
                    <a:solidFill>
                      <a:srgbClr val="404040"/>
                    </a:solidFill>
                    <a:effectLst/>
                    <a:uLnTx/>
                    <a:uFillTx/>
                    <a:latin typeface="Verdana"/>
                    <a:ea typeface="+mn-ea"/>
                    <a:cs typeface="Verdana"/>
                  </a:rPr>
                  <a:t> </a:t>
                </a:r>
                <a:r>
                  <a:rPr kumimoji="0" sz="900" b="0" i="0" u="none" strike="noStrike" kern="0" cap="none" spc="-8" normalizeH="0" baseline="0" noProof="0">
                    <a:ln>
                      <a:noFill/>
                    </a:ln>
                    <a:solidFill>
                      <a:srgbClr val="404040"/>
                    </a:solidFill>
                    <a:effectLst/>
                    <a:uLnTx/>
                    <a:uFillTx/>
                    <a:latin typeface="Verdana"/>
                    <a:ea typeface="+mn-ea"/>
                    <a:cs typeface="Verdana"/>
                  </a:rPr>
                  <a:t>=</a:t>
                </a:r>
                <a:r>
                  <a:rPr kumimoji="0" lang="de-DE" sz="900" b="0" i="0" u="none" strike="noStrike" kern="0" cap="none" spc="-8" normalizeH="0" baseline="0" noProof="0">
                    <a:ln>
                      <a:noFill/>
                    </a:ln>
                    <a:solidFill>
                      <a:srgbClr val="404040"/>
                    </a:solidFill>
                    <a:effectLst/>
                    <a:uLnTx/>
                    <a:uFillTx/>
                    <a:latin typeface="Verdana"/>
                    <a:ea typeface="+mn-ea"/>
                    <a:cs typeface="Verdana"/>
                  </a:rPr>
                  <a:t> </a:t>
                </a:r>
                <a:r>
                  <a:rPr kumimoji="0" sz="900" b="0" i="0" u="none" strike="noStrike" kern="0" cap="none" spc="-8" normalizeH="0" baseline="0" noProof="0">
                    <a:ln>
                      <a:noFill/>
                    </a:ln>
                    <a:solidFill>
                      <a:srgbClr val="404040"/>
                    </a:solidFill>
                    <a:effectLst/>
                    <a:uLnTx/>
                    <a:uFillTx/>
                    <a:latin typeface="Verdana"/>
                    <a:ea typeface="+mn-ea"/>
                    <a:cs typeface="Verdana"/>
                  </a:rPr>
                  <a:t>27)</a:t>
                </a:r>
                <a:endParaRPr kumimoji="0" sz="900" b="0" i="0" u="none" strike="noStrike" kern="0" cap="none" spc="0" normalizeH="0" baseline="0" noProof="0">
                  <a:ln>
                    <a:noFill/>
                  </a:ln>
                  <a:solidFill>
                    <a:srgbClr val="404040"/>
                  </a:solidFill>
                  <a:effectLst/>
                  <a:uLnTx/>
                  <a:uFillTx/>
                  <a:latin typeface="Verdana"/>
                  <a:ea typeface="+mn-ea"/>
                  <a:cs typeface="Verdana"/>
                </a:endParaRPr>
              </a:p>
              <a:p>
                <a:pPr marL="0" marR="0" lvl="0" indent="0" algn="ctr" defTabSz="685800" rtl="0" eaLnBrk="1" fontAlgn="auto" latinLnBrk="0" hangingPunct="1">
                  <a:lnSpc>
                    <a:spcPct val="100000"/>
                  </a:lnSpc>
                  <a:spcBef>
                    <a:spcPts val="4"/>
                  </a:spcBef>
                  <a:spcAft>
                    <a:spcPts val="0"/>
                  </a:spcAft>
                  <a:buClrTx/>
                  <a:buSzTx/>
                  <a:buFontTx/>
                  <a:buNone/>
                  <a:tabLst/>
                  <a:defRPr/>
                </a:pPr>
                <a:r>
                  <a:rPr kumimoji="0" sz="750" b="0" i="0" u="none" strike="noStrike" kern="0" cap="none" spc="0" normalizeH="0" baseline="0" noProof="0">
                    <a:ln>
                      <a:noFill/>
                    </a:ln>
                    <a:solidFill>
                      <a:srgbClr val="404040"/>
                    </a:solidFill>
                    <a:effectLst/>
                    <a:uLnTx/>
                    <a:uFillTx/>
                    <a:latin typeface="Verdana"/>
                    <a:ea typeface="+mn-ea"/>
                    <a:cs typeface="Verdana"/>
                  </a:rPr>
                  <a:t>&gt;</a:t>
                </a:r>
                <a:r>
                  <a:rPr kumimoji="0" lang="de-DE" sz="750" b="0" i="0" u="none" strike="noStrike" kern="0" cap="none" spc="0" normalizeH="0" baseline="0" noProof="0">
                    <a:ln>
                      <a:noFill/>
                    </a:ln>
                    <a:solidFill>
                      <a:srgbClr val="404040"/>
                    </a:solidFill>
                    <a:effectLst/>
                    <a:uLnTx/>
                    <a:uFillTx/>
                    <a:latin typeface="Verdana"/>
                    <a:ea typeface="+mn-ea"/>
                    <a:cs typeface="Verdana"/>
                  </a:rPr>
                  <a:t> </a:t>
                </a:r>
                <a:r>
                  <a:rPr kumimoji="0" sz="750" b="0" i="0" u="none" strike="noStrike" kern="0" cap="none" spc="0" normalizeH="0" baseline="0" noProof="0">
                    <a:ln>
                      <a:noFill/>
                    </a:ln>
                    <a:solidFill>
                      <a:srgbClr val="404040"/>
                    </a:solidFill>
                    <a:effectLst/>
                    <a:uLnTx/>
                    <a:uFillTx/>
                    <a:latin typeface="Verdana"/>
                    <a:ea typeface="+mn-ea"/>
                    <a:cs typeface="Verdana"/>
                  </a:rPr>
                  <a:t>0</a:t>
                </a:r>
                <a:r>
                  <a:rPr kumimoji="0" lang="de-DE" sz="750" b="0" i="0" u="none" strike="noStrike" kern="0" cap="none" spc="0" normalizeH="0" baseline="0" noProof="0">
                    <a:ln>
                      <a:noFill/>
                    </a:ln>
                    <a:solidFill>
                      <a:srgbClr val="404040"/>
                    </a:solidFill>
                    <a:effectLst/>
                    <a:uLnTx/>
                    <a:uFillTx/>
                    <a:latin typeface="Verdana"/>
                    <a:ea typeface="+mn-ea"/>
                    <a:cs typeface="Verdana"/>
                  </a:rPr>
                  <a:t>,</a:t>
                </a:r>
                <a:r>
                  <a:rPr kumimoji="0" sz="750" b="0" i="0" u="none" strike="noStrike" kern="0" cap="none" spc="0" normalizeH="0" baseline="0" noProof="0">
                    <a:ln>
                      <a:noFill/>
                    </a:ln>
                    <a:solidFill>
                      <a:srgbClr val="404040"/>
                    </a:solidFill>
                    <a:effectLst/>
                    <a:uLnTx/>
                    <a:uFillTx/>
                    <a:latin typeface="Verdana"/>
                    <a:ea typeface="+mn-ea"/>
                    <a:cs typeface="Verdana"/>
                  </a:rPr>
                  <a:t>2</a:t>
                </a:r>
                <a:r>
                  <a:rPr kumimoji="0" sz="750" b="0" i="0" u="none" strike="noStrike" kern="0" cap="none" spc="-23" normalizeH="0" baseline="0" noProof="0">
                    <a:ln>
                      <a:noFill/>
                    </a:ln>
                    <a:solidFill>
                      <a:srgbClr val="404040"/>
                    </a:solidFill>
                    <a:effectLst/>
                    <a:uLnTx/>
                    <a:uFillTx/>
                    <a:latin typeface="Verdana"/>
                    <a:ea typeface="+mn-ea"/>
                    <a:cs typeface="Verdana"/>
                  </a:rPr>
                  <a:t> </a:t>
                </a:r>
                <a:r>
                  <a:rPr kumimoji="0" sz="750" b="0" i="0" u="none" strike="noStrike" kern="0" cap="none" spc="-8" normalizeH="0" baseline="0" noProof="0">
                    <a:ln>
                      <a:noFill/>
                    </a:ln>
                    <a:solidFill>
                      <a:srgbClr val="404040"/>
                    </a:solidFill>
                    <a:effectLst/>
                    <a:uLnTx/>
                    <a:uFillTx/>
                    <a:latin typeface="Verdana"/>
                    <a:ea typeface="+mn-ea"/>
                    <a:cs typeface="Verdana"/>
                  </a:rPr>
                  <a:t>nmol/</a:t>
                </a:r>
                <a:r>
                  <a:rPr kumimoji="0" lang="de-DE" sz="750" b="0" i="0" u="none" strike="noStrike" kern="0" cap="none" spc="-8" normalizeH="0" baseline="0" noProof="0">
                    <a:ln>
                      <a:noFill/>
                    </a:ln>
                    <a:solidFill>
                      <a:srgbClr val="404040"/>
                    </a:solidFill>
                    <a:effectLst/>
                    <a:uLnTx/>
                    <a:uFillTx/>
                    <a:latin typeface="Verdana"/>
                    <a:ea typeface="+mn-ea"/>
                    <a:cs typeface="Verdana"/>
                  </a:rPr>
                  <a:t>l</a:t>
                </a:r>
                <a:endParaRPr kumimoji="0" sz="750" b="0" i="0" u="none" strike="noStrike" kern="0" cap="none" spc="0" normalizeH="0" baseline="0" noProof="0">
                  <a:ln>
                    <a:noFill/>
                  </a:ln>
                  <a:solidFill>
                    <a:srgbClr val="404040"/>
                  </a:solidFill>
                  <a:effectLst/>
                  <a:uLnTx/>
                  <a:uFillTx/>
                  <a:latin typeface="Verdana"/>
                  <a:ea typeface="+mn-ea"/>
                  <a:cs typeface="Verdana"/>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sz="750" b="0" i="0" u="none" strike="noStrike" kern="0" cap="none" spc="0" normalizeH="0" baseline="0" noProof="0">
                    <a:ln>
                      <a:noFill/>
                    </a:ln>
                    <a:solidFill>
                      <a:srgbClr val="404040"/>
                    </a:solidFill>
                    <a:effectLst/>
                    <a:uLnTx/>
                    <a:uFillTx/>
                    <a:latin typeface="Verdana"/>
                    <a:ea typeface="+mn-ea"/>
                    <a:cs typeface="Verdana"/>
                  </a:rPr>
                  <a:t>(</a:t>
                </a:r>
                <a:r>
                  <a:rPr kumimoji="0" lang="de-DE" sz="750" b="0" i="0" u="none" strike="noStrike" kern="0" cap="none" spc="0" normalizeH="0" baseline="0" noProof="0">
                    <a:ln>
                      <a:noFill/>
                    </a:ln>
                    <a:solidFill>
                      <a:srgbClr val="404040"/>
                    </a:solidFill>
                    <a:effectLst/>
                    <a:uLnTx/>
                    <a:uFillTx/>
                    <a:latin typeface="Verdana"/>
                    <a:ea typeface="+mn-ea"/>
                    <a:cs typeface="Verdana"/>
                  </a:rPr>
                  <a:t>&gt; </a:t>
                </a:r>
                <a:r>
                  <a:rPr kumimoji="0" sz="750" b="0" i="0" u="none" strike="noStrike" kern="0" cap="none" spc="0" normalizeH="0" baseline="0" noProof="0">
                    <a:ln>
                      <a:noFill/>
                    </a:ln>
                    <a:solidFill>
                      <a:srgbClr val="404040"/>
                    </a:solidFill>
                    <a:effectLst/>
                    <a:uLnTx/>
                    <a:uFillTx/>
                    <a:latin typeface="Verdana"/>
                    <a:ea typeface="+mn-ea"/>
                    <a:cs typeface="Verdana"/>
                  </a:rPr>
                  <a:t>0</a:t>
                </a:r>
                <a:r>
                  <a:rPr kumimoji="0" lang="de-DE" sz="750" b="0" i="0" u="none" strike="noStrike" kern="0" cap="none" spc="0" normalizeH="0" baseline="0" noProof="0">
                    <a:ln>
                      <a:noFill/>
                    </a:ln>
                    <a:solidFill>
                      <a:srgbClr val="404040"/>
                    </a:solidFill>
                    <a:effectLst/>
                    <a:uLnTx/>
                    <a:uFillTx/>
                    <a:latin typeface="Verdana"/>
                    <a:ea typeface="+mn-ea"/>
                    <a:cs typeface="Verdana"/>
                  </a:rPr>
                  <a:t>,</a:t>
                </a:r>
                <a:r>
                  <a:rPr kumimoji="0" sz="750" b="0" i="0" u="none" strike="noStrike" kern="0" cap="none" spc="0" normalizeH="0" baseline="0" noProof="0">
                    <a:ln>
                      <a:noFill/>
                    </a:ln>
                    <a:solidFill>
                      <a:srgbClr val="404040"/>
                    </a:solidFill>
                    <a:effectLst/>
                    <a:uLnTx/>
                    <a:uFillTx/>
                    <a:latin typeface="Verdana"/>
                    <a:ea typeface="+mn-ea"/>
                    <a:cs typeface="Verdana"/>
                  </a:rPr>
                  <a:t>6</a:t>
                </a:r>
                <a:r>
                  <a:rPr kumimoji="0" sz="750" b="0" i="0" u="none" strike="noStrike" kern="0" cap="none" spc="-19" normalizeH="0" baseline="0" noProof="0">
                    <a:ln>
                      <a:noFill/>
                    </a:ln>
                    <a:solidFill>
                      <a:srgbClr val="404040"/>
                    </a:solidFill>
                    <a:effectLst/>
                    <a:uLnTx/>
                    <a:uFillTx/>
                    <a:latin typeface="Verdana"/>
                    <a:ea typeface="+mn-ea"/>
                    <a:cs typeface="Verdana"/>
                  </a:rPr>
                  <a:t> </a:t>
                </a:r>
                <a:r>
                  <a:rPr kumimoji="0" sz="750" b="0" i="0" u="none" strike="noStrike" kern="0" cap="none" spc="-8" normalizeH="0" baseline="0" noProof="0">
                    <a:ln>
                      <a:noFill/>
                    </a:ln>
                    <a:solidFill>
                      <a:srgbClr val="404040"/>
                    </a:solidFill>
                    <a:effectLst/>
                    <a:uLnTx/>
                    <a:uFillTx/>
                    <a:latin typeface="Verdana"/>
                    <a:ea typeface="+mn-ea"/>
                    <a:cs typeface="Verdana"/>
                  </a:rPr>
                  <a:t>ng/m</a:t>
                </a:r>
                <a:r>
                  <a:rPr kumimoji="0" lang="de-DE" sz="750" b="0" i="0" u="none" strike="noStrike" kern="0" cap="none" spc="-8" normalizeH="0" baseline="0" noProof="0">
                    <a:ln>
                      <a:noFill/>
                    </a:ln>
                    <a:solidFill>
                      <a:srgbClr val="404040"/>
                    </a:solidFill>
                    <a:effectLst/>
                    <a:uLnTx/>
                    <a:uFillTx/>
                    <a:latin typeface="Verdana"/>
                    <a:ea typeface="+mn-ea"/>
                    <a:cs typeface="Verdana"/>
                  </a:rPr>
                  <a:t>l</a:t>
                </a:r>
                <a:r>
                  <a:rPr kumimoji="0" sz="750" b="0" i="0" u="none" strike="noStrike" kern="0" cap="none" spc="-8" normalizeH="0" baseline="0" noProof="0">
                    <a:ln>
                      <a:noFill/>
                    </a:ln>
                    <a:solidFill>
                      <a:srgbClr val="404040"/>
                    </a:solidFill>
                    <a:effectLst/>
                    <a:uLnTx/>
                    <a:uFillTx/>
                    <a:latin typeface="Verdana"/>
                    <a:ea typeface="+mn-ea"/>
                    <a:cs typeface="Verdana"/>
                  </a:rPr>
                  <a:t>)</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155" name="object 32">
                <a:extLst>
                  <a:ext uri="{FF2B5EF4-FFF2-40B4-BE49-F238E27FC236}">
                    <a16:creationId xmlns:a16="http://schemas.microsoft.com/office/drawing/2014/main" id="{DB4ECDE3-E12C-4FEC-D391-B5652AEB4B89}"/>
                  </a:ext>
                </a:extLst>
              </p:cNvPr>
              <p:cNvSpPr txBox="1"/>
              <p:nvPr/>
            </p:nvSpPr>
            <p:spPr>
              <a:xfrm>
                <a:off x="5808095" y="3530346"/>
                <a:ext cx="955798" cy="389147"/>
              </a:xfrm>
              <a:prstGeom prst="rect">
                <a:avLst/>
              </a:prstGeom>
            </p:spPr>
            <p:txBody>
              <a:bodyPr vert="horz" wrap="square" lIns="0" tIns="9525" rIns="0" bIns="0" rtlCol="0">
                <a:spAutoFit/>
              </a:bodyPr>
              <a:lstStyle/>
              <a:p>
                <a:pPr marL="0" marR="0" lvl="0" indent="0" algn="ctr" defTabSz="685800" rtl="0" eaLnBrk="1" fontAlgn="auto" latinLnBrk="0" hangingPunct="1">
                  <a:lnSpc>
                    <a:spcPct val="100000"/>
                  </a:lnSpc>
                  <a:spcBef>
                    <a:spcPts val="75"/>
                  </a:spcBef>
                  <a:spcAft>
                    <a:spcPts val="0"/>
                  </a:spcAft>
                  <a:buClrTx/>
                  <a:buSzTx/>
                  <a:buFontTx/>
                  <a:buNone/>
                  <a:tabLst/>
                  <a:defRPr/>
                </a:pPr>
                <a:r>
                  <a:rPr kumimoji="0" lang="de-DE" sz="900" b="0" i="0" u="none" strike="noStrike" kern="0" cap="none" spc="0" normalizeH="0" baseline="0" noProof="0">
                    <a:ln>
                      <a:noFill/>
                    </a:ln>
                    <a:solidFill>
                      <a:srgbClr val="404040"/>
                    </a:solidFill>
                    <a:effectLst/>
                    <a:uLnTx/>
                    <a:uFillTx/>
                    <a:latin typeface="Verdana"/>
                    <a:ea typeface="+mn-ea"/>
                    <a:cs typeface="Verdana"/>
                  </a:rPr>
                  <a:t>Keine</a:t>
                </a:r>
                <a:r>
                  <a:rPr kumimoji="0" sz="900" b="0" i="0" u="none" strike="noStrike" kern="0" cap="none" spc="-11" normalizeH="0" baseline="0" noProof="0">
                    <a:ln>
                      <a:noFill/>
                    </a:ln>
                    <a:solidFill>
                      <a:srgbClr val="404040"/>
                    </a:solidFill>
                    <a:effectLst/>
                    <a:uLnTx/>
                    <a:uFillTx/>
                    <a:latin typeface="Verdana"/>
                    <a:ea typeface="+mn-ea"/>
                    <a:cs typeface="Verdana"/>
                  </a:rPr>
                  <a:t> </a:t>
                </a:r>
                <a:r>
                  <a:rPr kumimoji="0" sz="900" b="0" i="0" u="none" strike="noStrike" kern="0" cap="none" spc="-8" normalizeH="0" baseline="0" noProof="0">
                    <a:ln>
                      <a:noFill/>
                    </a:ln>
                    <a:solidFill>
                      <a:srgbClr val="404040"/>
                    </a:solidFill>
                    <a:effectLst/>
                    <a:uLnTx/>
                    <a:uFillTx/>
                    <a:latin typeface="Verdana"/>
                    <a:ea typeface="+mn-ea"/>
                    <a:cs typeface="Verdana"/>
                  </a:rPr>
                  <a:t>(N</a:t>
                </a:r>
                <a:r>
                  <a:rPr kumimoji="0" lang="de-DE" sz="900" b="0" i="0" u="none" strike="noStrike" kern="0" cap="none" spc="-8" normalizeH="0" baseline="0" noProof="0">
                    <a:ln>
                      <a:noFill/>
                    </a:ln>
                    <a:solidFill>
                      <a:srgbClr val="404040"/>
                    </a:solidFill>
                    <a:effectLst/>
                    <a:uLnTx/>
                    <a:uFillTx/>
                    <a:latin typeface="Verdana"/>
                    <a:ea typeface="+mn-ea"/>
                    <a:cs typeface="Verdana"/>
                  </a:rPr>
                  <a:t> </a:t>
                </a:r>
                <a:r>
                  <a:rPr kumimoji="0" sz="900" b="0" i="0" u="none" strike="noStrike" kern="0" cap="none" spc="-8" normalizeH="0" baseline="0" noProof="0">
                    <a:ln>
                      <a:noFill/>
                    </a:ln>
                    <a:solidFill>
                      <a:srgbClr val="404040"/>
                    </a:solidFill>
                    <a:effectLst/>
                    <a:uLnTx/>
                    <a:uFillTx/>
                    <a:latin typeface="Verdana"/>
                    <a:ea typeface="+mn-ea"/>
                    <a:cs typeface="Verdana"/>
                  </a:rPr>
                  <a:t>=</a:t>
                </a:r>
                <a:r>
                  <a:rPr kumimoji="0" lang="de-DE" sz="900" b="0" i="0" u="none" strike="noStrike" kern="0" cap="none" spc="-8" normalizeH="0" baseline="0" noProof="0">
                    <a:ln>
                      <a:noFill/>
                    </a:ln>
                    <a:solidFill>
                      <a:srgbClr val="404040"/>
                    </a:solidFill>
                    <a:effectLst/>
                    <a:uLnTx/>
                    <a:uFillTx/>
                    <a:latin typeface="Verdana"/>
                    <a:ea typeface="+mn-ea"/>
                    <a:cs typeface="Verdana"/>
                  </a:rPr>
                  <a:t> </a:t>
                </a:r>
                <a:r>
                  <a:rPr kumimoji="0" sz="900" b="0" i="0" u="none" strike="noStrike" kern="0" cap="none" spc="-8" normalizeH="0" baseline="0" noProof="0">
                    <a:ln>
                      <a:noFill/>
                    </a:ln>
                    <a:solidFill>
                      <a:srgbClr val="404040"/>
                    </a:solidFill>
                    <a:effectLst/>
                    <a:uLnTx/>
                    <a:uFillTx/>
                    <a:latin typeface="Verdana"/>
                    <a:ea typeface="+mn-ea"/>
                    <a:cs typeface="Verdana"/>
                  </a:rPr>
                  <a:t>250)</a:t>
                </a:r>
                <a:endParaRPr kumimoji="0" sz="900" b="0" i="0" u="none" strike="noStrike" kern="0" cap="none" spc="0" normalizeH="0" baseline="0" noProof="0">
                  <a:ln>
                    <a:noFill/>
                  </a:ln>
                  <a:solidFill>
                    <a:srgbClr val="404040"/>
                  </a:solidFill>
                  <a:effectLst/>
                  <a:uLnTx/>
                  <a:uFillTx/>
                  <a:latin typeface="Verdana"/>
                  <a:ea typeface="+mn-ea"/>
                  <a:cs typeface="Verdana"/>
                </a:endParaRPr>
              </a:p>
              <a:p>
                <a:pPr marL="476" marR="0" lvl="0" indent="0" algn="ctr" defTabSz="685800" rtl="0" eaLnBrk="1" fontAlgn="auto" latinLnBrk="0" hangingPunct="1">
                  <a:lnSpc>
                    <a:spcPct val="100000"/>
                  </a:lnSpc>
                  <a:spcBef>
                    <a:spcPts val="4"/>
                  </a:spcBef>
                  <a:spcAft>
                    <a:spcPts val="0"/>
                  </a:spcAft>
                  <a:buClrTx/>
                  <a:buSzTx/>
                  <a:buFontTx/>
                  <a:buNone/>
                  <a:tabLst/>
                  <a:defRPr/>
                </a:pPr>
                <a:r>
                  <a:rPr kumimoji="0" sz="750" b="0" i="0" u="none" strike="noStrike" kern="0" cap="none" spc="0" normalizeH="0" baseline="0" noProof="0">
                    <a:ln>
                      <a:noFill/>
                    </a:ln>
                    <a:solidFill>
                      <a:srgbClr val="404040"/>
                    </a:solidFill>
                    <a:effectLst/>
                    <a:uLnTx/>
                    <a:uFillTx/>
                    <a:latin typeface="Verdana"/>
                    <a:ea typeface="+mn-ea"/>
                    <a:cs typeface="Verdana"/>
                  </a:rPr>
                  <a:t>&lt;</a:t>
                </a:r>
                <a:r>
                  <a:rPr kumimoji="0" lang="de-DE" sz="750" b="0" i="0" u="none" strike="noStrike" kern="0" cap="none" spc="0" normalizeH="0" baseline="0" noProof="0">
                    <a:ln>
                      <a:noFill/>
                    </a:ln>
                    <a:solidFill>
                      <a:srgbClr val="404040"/>
                    </a:solidFill>
                    <a:effectLst/>
                    <a:uLnTx/>
                    <a:uFillTx/>
                    <a:latin typeface="Verdana"/>
                    <a:ea typeface="+mn-ea"/>
                    <a:cs typeface="Verdana"/>
                  </a:rPr>
                  <a:t> </a:t>
                </a:r>
                <a:r>
                  <a:rPr kumimoji="0" sz="750" b="0" i="0" u="none" strike="noStrike" kern="0" cap="none" spc="0" normalizeH="0" baseline="0" noProof="0">
                    <a:ln>
                      <a:noFill/>
                    </a:ln>
                    <a:solidFill>
                      <a:srgbClr val="404040"/>
                    </a:solidFill>
                    <a:effectLst/>
                    <a:uLnTx/>
                    <a:uFillTx/>
                    <a:latin typeface="Verdana"/>
                    <a:ea typeface="+mn-ea"/>
                    <a:cs typeface="Verdana"/>
                  </a:rPr>
                  <a:t>0</a:t>
                </a:r>
                <a:r>
                  <a:rPr kumimoji="0" lang="de-DE" sz="750" b="0" i="0" u="none" strike="noStrike" kern="0" cap="none" spc="0" normalizeH="0" baseline="0" noProof="0">
                    <a:ln>
                      <a:noFill/>
                    </a:ln>
                    <a:solidFill>
                      <a:srgbClr val="404040"/>
                    </a:solidFill>
                    <a:effectLst/>
                    <a:uLnTx/>
                    <a:uFillTx/>
                    <a:latin typeface="Verdana"/>
                    <a:ea typeface="+mn-ea"/>
                    <a:cs typeface="Verdana"/>
                  </a:rPr>
                  <a:t>,</a:t>
                </a:r>
                <a:r>
                  <a:rPr kumimoji="0" sz="750" b="0" i="0" u="none" strike="noStrike" kern="0" cap="none" spc="0" normalizeH="0" baseline="0" noProof="0">
                    <a:ln>
                      <a:noFill/>
                    </a:ln>
                    <a:solidFill>
                      <a:srgbClr val="404040"/>
                    </a:solidFill>
                    <a:effectLst/>
                    <a:uLnTx/>
                    <a:uFillTx/>
                    <a:latin typeface="Verdana"/>
                    <a:ea typeface="+mn-ea"/>
                    <a:cs typeface="Verdana"/>
                  </a:rPr>
                  <a:t>04</a:t>
                </a:r>
                <a:r>
                  <a:rPr kumimoji="0" sz="750" b="0" i="0" u="none" strike="noStrike" kern="0" cap="none" spc="-30" normalizeH="0" baseline="0" noProof="0">
                    <a:ln>
                      <a:noFill/>
                    </a:ln>
                    <a:solidFill>
                      <a:srgbClr val="404040"/>
                    </a:solidFill>
                    <a:effectLst/>
                    <a:uLnTx/>
                    <a:uFillTx/>
                    <a:latin typeface="Verdana"/>
                    <a:ea typeface="+mn-ea"/>
                    <a:cs typeface="Verdana"/>
                  </a:rPr>
                  <a:t> </a:t>
                </a:r>
                <a:r>
                  <a:rPr kumimoji="0" sz="750" b="0" i="0" u="none" strike="noStrike" kern="0" cap="none" spc="-8" normalizeH="0" baseline="0" noProof="0">
                    <a:ln>
                      <a:noFill/>
                    </a:ln>
                    <a:solidFill>
                      <a:srgbClr val="404040"/>
                    </a:solidFill>
                    <a:effectLst/>
                    <a:uLnTx/>
                    <a:uFillTx/>
                    <a:latin typeface="Verdana"/>
                    <a:ea typeface="+mn-ea"/>
                    <a:cs typeface="Verdana"/>
                  </a:rPr>
                  <a:t>nmol/</a:t>
                </a:r>
                <a:r>
                  <a:rPr kumimoji="0" lang="de-DE" sz="750" b="0" i="0" u="none" strike="noStrike" kern="0" cap="none" spc="-8" normalizeH="0" baseline="0" noProof="0">
                    <a:ln>
                      <a:noFill/>
                    </a:ln>
                    <a:solidFill>
                      <a:srgbClr val="404040"/>
                    </a:solidFill>
                    <a:effectLst/>
                    <a:uLnTx/>
                    <a:uFillTx/>
                    <a:latin typeface="Verdana"/>
                    <a:ea typeface="+mn-ea"/>
                    <a:cs typeface="Verdana"/>
                  </a:rPr>
                  <a:t>l</a:t>
                </a:r>
                <a:endParaRPr kumimoji="0" sz="750" b="0" i="0" u="none" strike="noStrike" kern="0" cap="none" spc="0" normalizeH="0" baseline="0" noProof="0">
                  <a:ln>
                    <a:noFill/>
                  </a:ln>
                  <a:solidFill>
                    <a:srgbClr val="404040"/>
                  </a:solidFill>
                  <a:effectLst/>
                  <a:uLnTx/>
                  <a:uFillTx/>
                  <a:latin typeface="Verdana"/>
                  <a:ea typeface="+mn-ea"/>
                  <a:cs typeface="Verdana"/>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sz="750" b="0" i="0" u="none" strike="noStrike" kern="0" cap="none" spc="0" normalizeH="0" baseline="0" noProof="0">
                    <a:ln>
                      <a:noFill/>
                    </a:ln>
                    <a:solidFill>
                      <a:srgbClr val="404040"/>
                    </a:solidFill>
                    <a:effectLst/>
                    <a:uLnTx/>
                    <a:uFillTx/>
                    <a:latin typeface="Verdana"/>
                    <a:ea typeface="+mn-ea"/>
                    <a:cs typeface="Verdana"/>
                  </a:rPr>
                  <a:t>(</a:t>
                </a:r>
                <a:r>
                  <a:rPr kumimoji="0" lang="de-DE" sz="750" b="0" i="0" u="none" strike="noStrike" kern="0" cap="none" spc="0" normalizeH="0" baseline="0" noProof="0">
                    <a:ln>
                      <a:noFill/>
                    </a:ln>
                    <a:solidFill>
                      <a:srgbClr val="404040"/>
                    </a:solidFill>
                    <a:effectLst/>
                    <a:uLnTx/>
                    <a:uFillTx/>
                    <a:latin typeface="Verdana"/>
                    <a:ea typeface="+mn-ea"/>
                    <a:cs typeface="Verdana"/>
                  </a:rPr>
                  <a:t>&lt; </a:t>
                </a:r>
                <a:r>
                  <a:rPr kumimoji="0" sz="750" b="0" i="0" u="none" strike="noStrike" kern="0" cap="none" spc="0" normalizeH="0" baseline="0" noProof="0">
                    <a:ln>
                      <a:noFill/>
                    </a:ln>
                    <a:solidFill>
                      <a:srgbClr val="404040"/>
                    </a:solidFill>
                    <a:effectLst/>
                    <a:uLnTx/>
                    <a:uFillTx/>
                    <a:latin typeface="Verdana"/>
                    <a:ea typeface="+mn-ea"/>
                    <a:cs typeface="Verdana"/>
                  </a:rPr>
                  <a:t>0</a:t>
                </a:r>
                <a:r>
                  <a:rPr kumimoji="0" lang="de-DE" sz="750" b="0" i="0" u="none" strike="noStrike" kern="0" cap="none" spc="0" normalizeH="0" baseline="0" noProof="0">
                    <a:ln>
                      <a:noFill/>
                    </a:ln>
                    <a:solidFill>
                      <a:srgbClr val="404040"/>
                    </a:solidFill>
                    <a:effectLst/>
                    <a:uLnTx/>
                    <a:uFillTx/>
                    <a:latin typeface="Verdana"/>
                    <a:ea typeface="+mn-ea"/>
                    <a:cs typeface="Verdana"/>
                  </a:rPr>
                  <a:t>,</a:t>
                </a:r>
                <a:r>
                  <a:rPr kumimoji="0" sz="750" b="0" i="0" u="none" strike="noStrike" kern="0" cap="none" spc="0" normalizeH="0" baseline="0" noProof="0">
                    <a:ln>
                      <a:noFill/>
                    </a:ln>
                    <a:solidFill>
                      <a:srgbClr val="404040"/>
                    </a:solidFill>
                    <a:effectLst/>
                    <a:uLnTx/>
                    <a:uFillTx/>
                    <a:latin typeface="Verdana"/>
                    <a:ea typeface="+mn-ea"/>
                    <a:cs typeface="Verdana"/>
                  </a:rPr>
                  <a:t>1</a:t>
                </a:r>
                <a:r>
                  <a:rPr kumimoji="0" sz="750" b="0" i="0" u="none" strike="noStrike" kern="0" cap="none" spc="-19" normalizeH="0" baseline="0" noProof="0">
                    <a:ln>
                      <a:noFill/>
                    </a:ln>
                    <a:solidFill>
                      <a:srgbClr val="404040"/>
                    </a:solidFill>
                    <a:effectLst/>
                    <a:uLnTx/>
                    <a:uFillTx/>
                    <a:latin typeface="Verdana"/>
                    <a:ea typeface="+mn-ea"/>
                    <a:cs typeface="Verdana"/>
                  </a:rPr>
                  <a:t> </a:t>
                </a:r>
                <a:r>
                  <a:rPr kumimoji="0" sz="750" b="0" i="0" u="none" strike="noStrike" kern="0" cap="none" spc="-8" normalizeH="0" baseline="0" noProof="0">
                    <a:ln>
                      <a:noFill/>
                    </a:ln>
                    <a:solidFill>
                      <a:srgbClr val="404040"/>
                    </a:solidFill>
                    <a:effectLst/>
                    <a:uLnTx/>
                    <a:uFillTx/>
                    <a:latin typeface="Verdana"/>
                    <a:ea typeface="+mn-ea"/>
                    <a:cs typeface="Verdana"/>
                  </a:rPr>
                  <a:t>ng/m</a:t>
                </a:r>
                <a:r>
                  <a:rPr kumimoji="0" lang="de-DE" sz="750" b="0" i="0" u="none" strike="noStrike" kern="0" cap="none" spc="-8" normalizeH="0" baseline="0" noProof="0">
                    <a:ln>
                      <a:noFill/>
                    </a:ln>
                    <a:solidFill>
                      <a:srgbClr val="404040"/>
                    </a:solidFill>
                    <a:effectLst/>
                    <a:uLnTx/>
                    <a:uFillTx/>
                    <a:latin typeface="Verdana"/>
                    <a:ea typeface="+mn-ea"/>
                    <a:cs typeface="Verdana"/>
                  </a:rPr>
                  <a:t>l</a:t>
                </a:r>
                <a:r>
                  <a:rPr kumimoji="0" sz="750" b="0" i="0" u="none" strike="noStrike" kern="0" cap="none" spc="-8" normalizeH="0" baseline="0" noProof="0">
                    <a:ln>
                      <a:noFill/>
                    </a:ln>
                    <a:solidFill>
                      <a:srgbClr val="404040"/>
                    </a:solidFill>
                    <a:effectLst/>
                    <a:uLnTx/>
                    <a:uFillTx/>
                    <a:latin typeface="Verdana"/>
                    <a:ea typeface="+mn-ea"/>
                    <a:cs typeface="Verdana"/>
                  </a:rPr>
                  <a:t>)</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156" name="object 33">
                <a:extLst>
                  <a:ext uri="{FF2B5EF4-FFF2-40B4-BE49-F238E27FC236}">
                    <a16:creationId xmlns:a16="http://schemas.microsoft.com/office/drawing/2014/main" id="{E0C7696E-6B3D-1083-5D5B-6D0300F750A8}"/>
                  </a:ext>
                </a:extLst>
              </p:cNvPr>
              <p:cNvSpPr txBox="1"/>
              <p:nvPr/>
            </p:nvSpPr>
            <p:spPr>
              <a:xfrm>
                <a:off x="6793543" y="3530346"/>
                <a:ext cx="1066224" cy="389147"/>
              </a:xfrm>
              <a:prstGeom prst="rect">
                <a:avLst/>
              </a:prstGeom>
            </p:spPr>
            <p:txBody>
              <a:bodyPr vert="horz" wrap="square" lIns="0" tIns="9525" rIns="0" bIns="0" rtlCol="0">
                <a:spAutoFit/>
              </a:bodyPr>
              <a:lstStyle/>
              <a:p>
                <a:pPr marL="53816" marR="0" lvl="0" indent="0" algn="ctr" defTabSz="685800" rtl="0" eaLnBrk="1" fontAlgn="auto" latinLnBrk="0" hangingPunct="1">
                  <a:lnSpc>
                    <a:spcPct val="100000"/>
                  </a:lnSpc>
                  <a:spcBef>
                    <a:spcPts val="75"/>
                  </a:spcBef>
                  <a:spcAft>
                    <a:spcPts val="0"/>
                  </a:spcAft>
                  <a:buClrTx/>
                  <a:buSzTx/>
                  <a:buFontTx/>
                  <a:buNone/>
                  <a:tabLst/>
                  <a:defRPr/>
                </a:pPr>
                <a:r>
                  <a:rPr kumimoji="0" lang="de-DE" sz="900" b="0" i="0" u="none" strike="noStrike" kern="0" cap="none" spc="0" normalizeH="0" baseline="0" noProof="0">
                    <a:ln>
                      <a:noFill/>
                    </a:ln>
                    <a:solidFill>
                      <a:srgbClr val="404040"/>
                    </a:solidFill>
                    <a:effectLst/>
                    <a:uLnTx/>
                    <a:uFillTx/>
                    <a:latin typeface="Verdana"/>
                    <a:ea typeface="+mn-ea"/>
                    <a:cs typeface="Verdana"/>
                  </a:rPr>
                  <a:t>Niedrig</a:t>
                </a:r>
                <a:r>
                  <a:rPr kumimoji="0" sz="900" b="0" i="0" u="none" strike="noStrike" kern="0" cap="none" spc="-19" normalizeH="0" baseline="0" noProof="0">
                    <a:ln>
                      <a:noFill/>
                    </a:ln>
                    <a:solidFill>
                      <a:srgbClr val="404040"/>
                    </a:solidFill>
                    <a:effectLst/>
                    <a:uLnTx/>
                    <a:uFillTx/>
                    <a:latin typeface="Verdana"/>
                    <a:ea typeface="+mn-ea"/>
                    <a:cs typeface="Verdana"/>
                  </a:rPr>
                  <a:t> </a:t>
                </a:r>
                <a:r>
                  <a:rPr kumimoji="0" sz="900" b="0" i="0" u="none" strike="noStrike" kern="0" cap="none" spc="-8" normalizeH="0" baseline="0" noProof="0">
                    <a:ln>
                      <a:noFill/>
                    </a:ln>
                    <a:solidFill>
                      <a:srgbClr val="404040"/>
                    </a:solidFill>
                    <a:effectLst/>
                    <a:uLnTx/>
                    <a:uFillTx/>
                    <a:latin typeface="Verdana"/>
                    <a:ea typeface="+mn-ea"/>
                    <a:cs typeface="Verdana"/>
                  </a:rPr>
                  <a:t>(N</a:t>
                </a:r>
                <a:r>
                  <a:rPr kumimoji="0" lang="de-DE" sz="900" b="0" i="0" u="none" strike="noStrike" kern="0" cap="none" spc="-8" normalizeH="0" baseline="0" noProof="0">
                    <a:ln>
                      <a:noFill/>
                    </a:ln>
                    <a:solidFill>
                      <a:srgbClr val="404040"/>
                    </a:solidFill>
                    <a:effectLst/>
                    <a:uLnTx/>
                    <a:uFillTx/>
                    <a:latin typeface="Verdana"/>
                    <a:ea typeface="+mn-ea"/>
                    <a:cs typeface="Verdana"/>
                  </a:rPr>
                  <a:t> </a:t>
                </a:r>
                <a:r>
                  <a:rPr kumimoji="0" sz="900" b="0" i="0" u="none" strike="noStrike" kern="0" cap="none" spc="-8" normalizeH="0" baseline="0" noProof="0">
                    <a:ln>
                      <a:noFill/>
                    </a:ln>
                    <a:solidFill>
                      <a:srgbClr val="404040"/>
                    </a:solidFill>
                    <a:effectLst/>
                    <a:uLnTx/>
                    <a:uFillTx/>
                    <a:latin typeface="Verdana"/>
                    <a:ea typeface="+mn-ea"/>
                    <a:cs typeface="Verdana"/>
                  </a:rPr>
                  <a:t>=</a:t>
                </a:r>
                <a:r>
                  <a:rPr kumimoji="0" lang="de-DE" sz="900" b="0" i="0" u="none" strike="noStrike" kern="0" cap="none" spc="-8" normalizeH="0" baseline="0" noProof="0">
                    <a:ln>
                      <a:noFill/>
                    </a:ln>
                    <a:solidFill>
                      <a:srgbClr val="404040"/>
                    </a:solidFill>
                    <a:effectLst/>
                    <a:uLnTx/>
                    <a:uFillTx/>
                    <a:latin typeface="Verdana"/>
                    <a:ea typeface="+mn-ea"/>
                    <a:cs typeface="Verdana"/>
                  </a:rPr>
                  <a:t> </a:t>
                </a:r>
                <a:r>
                  <a:rPr kumimoji="0" sz="900" b="0" i="0" u="none" strike="noStrike" kern="0" cap="none" spc="-8" normalizeH="0" baseline="0" noProof="0">
                    <a:ln>
                      <a:noFill/>
                    </a:ln>
                    <a:solidFill>
                      <a:srgbClr val="404040"/>
                    </a:solidFill>
                    <a:effectLst/>
                    <a:uLnTx/>
                    <a:uFillTx/>
                    <a:latin typeface="Verdana"/>
                    <a:ea typeface="+mn-ea"/>
                    <a:cs typeface="Verdana"/>
                  </a:rPr>
                  <a:t>65)</a:t>
                </a:r>
                <a:endParaRPr kumimoji="0" sz="900" b="0" i="0" u="none" strike="noStrike" kern="0" cap="none" spc="0" normalizeH="0" baseline="0" noProof="0">
                  <a:ln>
                    <a:noFill/>
                  </a:ln>
                  <a:solidFill>
                    <a:srgbClr val="404040"/>
                  </a:solidFill>
                  <a:effectLst/>
                  <a:uLnTx/>
                  <a:uFillTx/>
                  <a:latin typeface="Verdana"/>
                  <a:ea typeface="+mn-ea"/>
                  <a:cs typeface="Verdana"/>
                </a:endParaRPr>
              </a:p>
              <a:p>
                <a:pPr marL="9525" marR="0" lvl="0" indent="0" algn="ctr" defTabSz="685800" rtl="0" eaLnBrk="1" fontAlgn="auto" latinLnBrk="0" hangingPunct="1">
                  <a:lnSpc>
                    <a:spcPct val="100000"/>
                  </a:lnSpc>
                  <a:spcBef>
                    <a:spcPts val="4"/>
                  </a:spcBef>
                  <a:spcAft>
                    <a:spcPts val="0"/>
                  </a:spcAft>
                  <a:buClrTx/>
                  <a:buSzTx/>
                  <a:buFontTx/>
                  <a:buNone/>
                  <a:tabLst/>
                  <a:defRPr/>
                </a:pPr>
                <a:r>
                  <a:rPr kumimoji="0" sz="750" b="0" i="0" u="none" strike="noStrike" kern="0" cap="none" spc="-8" normalizeH="0" baseline="0" noProof="0">
                    <a:ln>
                      <a:noFill/>
                    </a:ln>
                    <a:solidFill>
                      <a:srgbClr val="404040"/>
                    </a:solidFill>
                    <a:effectLst/>
                    <a:uLnTx/>
                    <a:uFillTx/>
                    <a:latin typeface="Verdana"/>
                    <a:ea typeface="+mn-ea"/>
                    <a:cs typeface="Verdana"/>
                  </a:rPr>
                  <a:t>0</a:t>
                </a:r>
                <a:r>
                  <a:rPr kumimoji="0" lang="de-DE" sz="750" b="0" i="0" u="none" strike="noStrike" kern="0" cap="none" spc="-8" normalizeH="0" baseline="0" noProof="0">
                    <a:ln>
                      <a:noFill/>
                    </a:ln>
                    <a:solidFill>
                      <a:srgbClr val="404040"/>
                    </a:solidFill>
                    <a:effectLst/>
                    <a:uLnTx/>
                    <a:uFillTx/>
                    <a:latin typeface="Verdana"/>
                    <a:ea typeface="+mn-ea"/>
                    <a:cs typeface="Verdana"/>
                  </a:rPr>
                  <a:t>,</a:t>
                </a:r>
                <a:r>
                  <a:rPr kumimoji="0" sz="750" b="0" i="0" u="none" strike="noStrike" kern="0" cap="none" spc="-8" normalizeH="0" baseline="0" noProof="0">
                    <a:ln>
                      <a:noFill/>
                    </a:ln>
                    <a:solidFill>
                      <a:srgbClr val="404040"/>
                    </a:solidFill>
                    <a:effectLst/>
                    <a:uLnTx/>
                    <a:uFillTx/>
                    <a:latin typeface="Verdana"/>
                    <a:ea typeface="+mn-ea"/>
                    <a:cs typeface="Verdana"/>
                  </a:rPr>
                  <a:t>04-</a:t>
                </a:r>
                <a:r>
                  <a:rPr kumimoji="0" sz="750" b="0" i="0" u="none" strike="noStrike" kern="0" cap="none" spc="0" normalizeH="0" baseline="0" noProof="0">
                    <a:ln>
                      <a:noFill/>
                    </a:ln>
                    <a:solidFill>
                      <a:srgbClr val="404040"/>
                    </a:solidFill>
                    <a:effectLst/>
                    <a:uLnTx/>
                    <a:uFillTx/>
                    <a:latin typeface="Verdana"/>
                    <a:ea typeface="+mn-ea"/>
                    <a:cs typeface="Verdana"/>
                  </a:rPr>
                  <a:t>0</a:t>
                </a:r>
                <a:r>
                  <a:rPr kumimoji="0" lang="de-DE" sz="750" b="0" i="0" u="none" strike="noStrike" kern="0" cap="none" spc="0" normalizeH="0" baseline="0" noProof="0">
                    <a:ln>
                      <a:noFill/>
                    </a:ln>
                    <a:solidFill>
                      <a:srgbClr val="404040"/>
                    </a:solidFill>
                    <a:effectLst/>
                    <a:uLnTx/>
                    <a:uFillTx/>
                    <a:latin typeface="Verdana"/>
                    <a:ea typeface="+mn-ea"/>
                    <a:cs typeface="Verdana"/>
                  </a:rPr>
                  <a:t>,</a:t>
                </a:r>
                <a:r>
                  <a:rPr kumimoji="0" sz="750" b="0" i="0" u="none" strike="noStrike" kern="0" cap="none" spc="0" normalizeH="0" baseline="0" noProof="0">
                    <a:ln>
                      <a:noFill/>
                    </a:ln>
                    <a:solidFill>
                      <a:srgbClr val="404040"/>
                    </a:solidFill>
                    <a:effectLst/>
                    <a:uLnTx/>
                    <a:uFillTx/>
                    <a:latin typeface="Verdana"/>
                    <a:ea typeface="+mn-ea"/>
                    <a:cs typeface="Verdana"/>
                  </a:rPr>
                  <a:t>2</a:t>
                </a:r>
                <a:r>
                  <a:rPr kumimoji="0" sz="750" b="0" i="0" u="none" strike="noStrike" kern="0" cap="none" spc="19" normalizeH="0" baseline="0" noProof="0">
                    <a:ln>
                      <a:noFill/>
                    </a:ln>
                    <a:solidFill>
                      <a:srgbClr val="404040"/>
                    </a:solidFill>
                    <a:effectLst/>
                    <a:uLnTx/>
                    <a:uFillTx/>
                    <a:latin typeface="Verdana"/>
                    <a:ea typeface="+mn-ea"/>
                    <a:cs typeface="Verdana"/>
                  </a:rPr>
                  <a:t> </a:t>
                </a:r>
                <a:r>
                  <a:rPr kumimoji="0" sz="750" b="0" i="0" u="none" strike="noStrike" kern="0" cap="none" spc="-8" normalizeH="0" baseline="0" noProof="0">
                    <a:ln>
                      <a:noFill/>
                    </a:ln>
                    <a:solidFill>
                      <a:srgbClr val="404040"/>
                    </a:solidFill>
                    <a:effectLst/>
                    <a:uLnTx/>
                    <a:uFillTx/>
                    <a:latin typeface="Verdana"/>
                    <a:ea typeface="+mn-ea"/>
                    <a:cs typeface="Verdana"/>
                  </a:rPr>
                  <a:t>nmol/</a:t>
                </a:r>
                <a:r>
                  <a:rPr kumimoji="0" lang="de-DE" sz="750" b="0" i="0" u="none" strike="noStrike" kern="0" cap="none" spc="-8" normalizeH="0" baseline="0" noProof="0">
                    <a:ln>
                      <a:noFill/>
                    </a:ln>
                    <a:solidFill>
                      <a:srgbClr val="404040"/>
                    </a:solidFill>
                    <a:effectLst/>
                    <a:uLnTx/>
                    <a:uFillTx/>
                    <a:latin typeface="Verdana"/>
                    <a:ea typeface="+mn-ea"/>
                    <a:cs typeface="Verdana"/>
                  </a:rPr>
                  <a:t>l</a:t>
                </a:r>
                <a:endParaRPr kumimoji="0" sz="750" b="0" i="0" u="none" strike="noStrike" kern="0" cap="none" spc="0" normalizeH="0" baseline="0" noProof="0">
                  <a:ln>
                    <a:noFill/>
                  </a:ln>
                  <a:solidFill>
                    <a:srgbClr val="404040"/>
                  </a:solidFill>
                  <a:effectLst/>
                  <a:uLnTx/>
                  <a:uFillTx/>
                  <a:latin typeface="Verdana"/>
                  <a:ea typeface="+mn-ea"/>
                  <a:cs typeface="Verdana"/>
                </a:endParaRPr>
              </a:p>
              <a:p>
                <a:pPr marL="9525" marR="0" lvl="0" indent="0" algn="ctr" defTabSz="685800" rtl="0" eaLnBrk="1" fontAlgn="auto" latinLnBrk="0" hangingPunct="1">
                  <a:lnSpc>
                    <a:spcPct val="100000"/>
                  </a:lnSpc>
                  <a:spcBef>
                    <a:spcPts val="0"/>
                  </a:spcBef>
                  <a:spcAft>
                    <a:spcPts val="0"/>
                  </a:spcAft>
                  <a:buClrTx/>
                  <a:buSzTx/>
                  <a:buFontTx/>
                  <a:buNone/>
                  <a:tabLst/>
                  <a:defRPr/>
                </a:pPr>
                <a:r>
                  <a:rPr kumimoji="0" sz="750" b="0" i="0" u="none" strike="noStrike" kern="0" cap="none" spc="-8" normalizeH="0" baseline="0" noProof="0">
                    <a:ln>
                      <a:noFill/>
                    </a:ln>
                    <a:solidFill>
                      <a:srgbClr val="404040"/>
                    </a:solidFill>
                    <a:effectLst/>
                    <a:uLnTx/>
                    <a:uFillTx/>
                    <a:latin typeface="Verdana"/>
                    <a:ea typeface="+mn-ea"/>
                    <a:cs typeface="Verdana"/>
                  </a:rPr>
                  <a:t>(0</a:t>
                </a:r>
                <a:r>
                  <a:rPr kumimoji="0" lang="de-DE" sz="750" b="0" i="0" u="none" strike="noStrike" kern="0" cap="none" spc="-8" normalizeH="0" baseline="0" noProof="0">
                    <a:ln>
                      <a:noFill/>
                    </a:ln>
                    <a:solidFill>
                      <a:srgbClr val="404040"/>
                    </a:solidFill>
                    <a:effectLst/>
                    <a:uLnTx/>
                    <a:uFillTx/>
                    <a:latin typeface="Verdana"/>
                    <a:ea typeface="+mn-ea"/>
                    <a:cs typeface="Verdana"/>
                  </a:rPr>
                  <a:t>,</a:t>
                </a:r>
                <a:r>
                  <a:rPr kumimoji="0" sz="750" b="0" i="0" u="none" strike="noStrike" kern="0" cap="none" spc="-8" normalizeH="0" baseline="0" noProof="0">
                    <a:ln>
                      <a:noFill/>
                    </a:ln>
                    <a:solidFill>
                      <a:srgbClr val="404040"/>
                    </a:solidFill>
                    <a:effectLst/>
                    <a:uLnTx/>
                    <a:uFillTx/>
                    <a:latin typeface="Verdana"/>
                    <a:ea typeface="+mn-ea"/>
                    <a:cs typeface="Verdana"/>
                  </a:rPr>
                  <a:t>1-</a:t>
                </a:r>
                <a:r>
                  <a:rPr kumimoji="0" sz="750" b="0" i="0" u="none" strike="noStrike" kern="0" cap="none" spc="0" normalizeH="0" baseline="0" noProof="0">
                    <a:ln>
                      <a:noFill/>
                    </a:ln>
                    <a:solidFill>
                      <a:srgbClr val="404040"/>
                    </a:solidFill>
                    <a:effectLst/>
                    <a:uLnTx/>
                    <a:uFillTx/>
                    <a:latin typeface="Verdana"/>
                    <a:ea typeface="+mn-ea"/>
                    <a:cs typeface="Verdana"/>
                  </a:rPr>
                  <a:t>0</a:t>
                </a:r>
                <a:r>
                  <a:rPr kumimoji="0" lang="de-DE" sz="750" b="0" i="0" u="none" strike="noStrike" kern="0" cap="none" spc="0" normalizeH="0" baseline="0" noProof="0">
                    <a:ln>
                      <a:noFill/>
                    </a:ln>
                    <a:solidFill>
                      <a:srgbClr val="404040"/>
                    </a:solidFill>
                    <a:effectLst/>
                    <a:uLnTx/>
                    <a:uFillTx/>
                    <a:latin typeface="Verdana"/>
                    <a:ea typeface="+mn-ea"/>
                    <a:cs typeface="Verdana"/>
                  </a:rPr>
                  <a:t>,</a:t>
                </a:r>
                <a:r>
                  <a:rPr kumimoji="0" sz="750" b="0" i="0" u="none" strike="noStrike" kern="0" cap="none" spc="0" normalizeH="0" baseline="0" noProof="0">
                    <a:ln>
                      <a:noFill/>
                    </a:ln>
                    <a:solidFill>
                      <a:srgbClr val="404040"/>
                    </a:solidFill>
                    <a:effectLst/>
                    <a:uLnTx/>
                    <a:uFillTx/>
                    <a:latin typeface="Verdana"/>
                    <a:ea typeface="+mn-ea"/>
                    <a:cs typeface="Verdana"/>
                  </a:rPr>
                  <a:t>6</a:t>
                </a:r>
                <a:r>
                  <a:rPr kumimoji="0" sz="750" b="0" i="0" u="none" strike="noStrike" kern="0" cap="none" spc="11" normalizeH="0" baseline="0" noProof="0">
                    <a:ln>
                      <a:noFill/>
                    </a:ln>
                    <a:solidFill>
                      <a:srgbClr val="404040"/>
                    </a:solidFill>
                    <a:effectLst/>
                    <a:uLnTx/>
                    <a:uFillTx/>
                    <a:latin typeface="Verdana"/>
                    <a:ea typeface="+mn-ea"/>
                    <a:cs typeface="Verdana"/>
                  </a:rPr>
                  <a:t> </a:t>
                </a:r>
                <a:r>
                  <a:rPr kumimoji="0" sz="750" b="0" i="0" u="none" strike="noStrike" kern="0" cap="none" spc="-8" normalizeH="0" baseline="0" noProof="0">
                    <a:ln>
                      <a:noFill/>
                    </a:ln>
                    <a:solidFill>
                      <a:srgbClr val="404040"/>
                    </a:solidFill>
                    <a:effectLst/>
                    <a:uLnTx/>
                    <a:uFillTx/>
                    <a:latin typeface="Verdana"/>
                    <a:ea typeface="+mn-ea"/>
                    <a:cs typeface="Verdana"/>
                  </a:rPr>
                  <a:t>ng/m</a:t>
                </a:r>
                <a:r>
                  <a:rPr kumimoji="0" lang="de-DE" sz="750" b="0" i="0" u="none" strike="noStrike" kern="0" cap="none" spc="-8" normalizeH="0" baseline="0" noProof="0">
                    <a:ln>
                      <a:noFill/>
                    </a:ln>
                    <a:solidFill>
                      <a:srgbClr val="404040"/>
                    </a:solidFill>
                    <a:effectLst/>
                    <a:uLnTx/>
                    <a:uFillTx/>
                    <a:latin typeface="Verdana"/>
                    <a:ea typeface="+mn-ea"/>
                    <a:cs typeface="Verdana"/>
                  </a:rPr>
                  <a:t>l</a:t>
                </a:r>
                <a:r>
                  <a:rPr kumimoji="0" sz="750" b="0" i="0" u="none" strike="noStrike" kern="0" cap="none" spc="-8" normalizeH="0" baseline="0" noProof="0">
                    <a:ln>
                      <a:noFill/>
                    </a:ln>
                    <a:solidFill>
                      <a:srgbClr val="404040"/>
                    </a:solidFill>
                    <a:effectLst/>
                    <a:uLnTx/>
                    <a:uFillTx/>
                    <a:latin typeface="Verdana"/>
                    <a:ea typeface="+mn-ea"/>
                    <a:cs typeface="Verdana"/>
                  </a:rPr>
                  <a:t>)</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157" name="object 34">
                <a:extLst>
                  <a:ext uri="{FF2B5EF4-FFF2-40B4-BE49-F238E27FC236}">
                    <a16:creationId xmlns:a16="http://schemas.microsoft.com/office/drawing/2014/main" id="{47BC0BA4-3DD1-E62D-5AB7-1B6F43831FDE}"/>
                  </a:ext>
                </a:extLst>
              </p:cNvPr>
              <p:cNvSpPr txBox="1"/>
              <p:nvPr/>
            </p:nvSpPr>
            <p:spPr>
              <a:xfrm>
                <a:off x="7935641" y="3530346"/>
                <a:ext cx="857945" cy="389147"/>
              </a:xfrm>
              <a:prstGeom prst="rect">
                <a:avLst/>
              </a:prstGeom>
            </p:spPr>
            <p:txBody>
              <a:bodyPr vert="horz" wrap="square" lIns="0" tIns="9525" rIns="0" bIns="0" rtlCol="0">
                <a:spAutoFit/>
              </a:bodyPr>
              <a:lstStyle/>
              <a:p>
                <a:pPr marL="0" marR="0" lvl="0" indent="0" algn="ctr" defTabSz="685800" rtl="0" eaLnBrk="1" fontAlgn="auto" latinLnBrk="0" hangingPunct="1">
                  <a:lnSpc>
                    <a:spcPct val="100000"/>
                  </a:lnSpc>
                  <a:spcBef>
                    <a:spcPts val="75"/>
                  </a:spcBef>
                  <a:spcAft>
                    <a:spcPts val="0"/>
                  </a:spcAft>
                  <a:buClrTx/>
                  <a:buSzTx/>
                  <a:buFontTx/>
                  <a:buNone/>
                  <a:tabLst/>
                  <a:defRPr/>
                </a:pPr>
                <a:r>
                  <a:rPr kumimoji="0" sz="900" b="0" i="0" u="none" strike="noStrike" kern="0" cap="none" spc="0" normalizeH="0" baseline="0" noProof="0">
                    <a:ln>
                      <a:noFill/>
                    </a:ln>
                    <a:solidFill>
                      <a:srgbClr val="404040"/>
                    </a:solidFill>
                    <a:effectLst/>
                    <a:uLnTx/>
                    <a:uFillTx/>
                    <a:latin typeface="Verdana"/>
                    <a:ea typeface="+mn-ea"/>
                    <a:cs typeface="Verdana"/>
                  </a:rPr>
                  <a:t>H</a:t>
                </a:r>
                <a:r>
                  <a:rPr kumimoji="0" lang="de-DE" sz="900" b="0" i="0" u="none" strike="noStrike" kern="0" cap="none" spc="0" normalizeH="0" baseline="0" noProof="0">
                    <a:ln>
                      <a:noFill/>
                    </a:ln>
                    <a:solidFill>
                      <a:srgbClr val="404040"/>
                    </a:solidFill>
                    <a:effectLst/>
                    <a:uLnTx/>
                    <a:uFillTx/>
                    <a:latin typeface="Verdana"/>
                    <a:ea typeface="+mn-ea"/>
                    <a:cs typeface="Verdana"/>
                  </a:rPr>
                  <a:t>och</a:t>
                </a:r>
                <a:r>
                  <a:rPr kumimoji="0" sz="900" b="0" i="0" u="none" strike="noStrike" kern="0" cap="none" spc="-19" normalizeH="0" baseline="0" noProof="0">
                    <a:ln>
                      <a:noFill/>
                    </a:ln>
                    <a:solidFill>
                      <a:srgbClr val="404040"/>
                    </a:solidFill>
                    <a:effectLst/>
                    <a:uLnTx/>
                    <a:uFillTx/>
                    <a:latin typeface="Verdana"/>
                    <a:ea typeface="+mn-ea"/>
                    <a:cs typeface="Verdana"/>
                  </a:rPr>
                  <a:t> </a:t>
                </a:r>
                <a:r>
                  <a:rPr kumimoji="0" sz="900" b="0" i="0" u="none" strike="noStrike" kern="0" cap="none" spc="-8" normalizeH="0" baseline="0" noProof="0">
                    <a:ln>
                      <a:noFill/>
                    </a:ln>
                    <a:solidFill>
                      <a:srgbClr val="404040"/>
                    </a:solidFill>
                    <a:effectLst/>
                    <a:uLnTx/>
                    <a:uFillTx/>
                    <a:latin typeface="Verdana"/>
                    <a:ea typeface="+mn-ea"/>
                    <a:cs typeface="Verdana"/>
                  </a:rPr>
                  <a:t>(N</a:t>
                </a:r>
                <a:r>
                  <a:rPr kumimoji="0" lang="de-DE" sz="900" b="0" i="0" u="none" strike="noStrike" kern="0" cap="none" spc="-8" normalizeH="0" baseline="0" noProof="0">
                    <a:ln>
                      <a:noFill/>
                    </a:ln>
                    <a:solidFill>
                      <a:srgbClr val="404040"/>
                    </a:solidFill>
                    <a:effectLst/>
                    <a:uLnTx/>
                    <a:uFillTx/>
                    <a:latin typeface="Verdana"/>
                    <a:ea typeface="+mn-ea"/>
                    <a:cs typeface="Verdana"/>
                  </a:rPr>
                  <a:t> </a:t>
                </a:r>
                <a:r>
                  <a:rPr kumimoji="0" sz="900" b="0" i="0" u="none" strike="noStrike" kern="0" cap="none" spc="-8" normalizeH="0" baseline="0" noProof="0">
                    <a:ln>
                      <a:noFill/>
                    </a:ln>
                    <a:solidFill>
                      <a:srgbClr val="404040"/>
                    </a:solidFill>
                    <a:effectLst/>
                    <a:uLnTx/>
                    <a:uFillTx/>
                    <a:latin typeface="Verdana"/>
                    <a:ea typeface="+mn-ea"/>
                    <a:cs typeface="Verdana"/>
                  </a:rPr>
                  <a:t>=</a:t>
                </a:r>
                <a:r>
                  <a:rPr kumimoji="0" lang="de-DE" sz="900" b="0" i="0" u="none" strike="noStrike" kern="0" cap="none" spc="-8" normalizeH="0" baseline="0" noProof="0">
                    <a:ln>
                      <a:noFill/>
                    </a:ln>
                    <a:solidFill>
                      <a:srgbClr val="404040"/>
                    </a:solidFill>
                    <a:effectLst/>
                    <a:uLnTx/>
                    <a:uFillTx/>
                    <a:latin typeface="Verdana"/>
                    <a:ea typeface="+mn-ea"/>
                    <a:cs typeface="Verdana"/>
                  </a:rPr>
                  <a:t> </a:t>
                </a:r>
                <a:r>
                  <a:rPr kumimoji="0" sz="900" b="0" i="0" u="none" strike="noStrike" kern="0" cap="none" spc="-8" normalizeH="0" baseline="0" noProof="0">
                    <a:ln>
                      <a:noFill/>
                    </a:ln>
                    <a:solidFill>
                      <a:srgbClr val="404040"/>
                    </a:solidFill>
                    <a:effectLst/>
                    <a:uLnTx/>
                    <a:uFillTx/>
                    <a:latin typeface="Verdana"/>
                    <a:ea typeface="+mn-ea"/>
                    <a:cs typeface="Verdana"/>
                  </a:rPr>
                  <a:t>27)</a:t>
                </a:r>
                <a:endParaRPr kumimoji="0" sz="900" b="0" i="0" u="none" strike="noStrike" kern="0" cap="none" spc="0" normalizeH="0" baseline="0" noProof="0">
                  <a:ln>
                    <a:noFill/>
                  </a:ln>
                  <a:solidFill>
                    <a:srgbClr val="404040"/>
                  </a:solidFill>
                  <a:effectLst/>
                  <a:uLnTx/>
                  <a:uFillTx/>
                  <a:latin typeface="Verdana"/>
                  <a:ea typeface="+mn-ea"/>
                  <a:cs typeface="Verdana"/>
                </a:endParaRPr>
              </a:p>
              <a:p>
                <a:pPr marL="0" marR="0" lvl="0" indent="0" algn="ctr" defTabSz="685800" rtl="0" eaLnBrk="1" fontAlgn="auto" latinLnBrk="0" hangingPunct="1">
                  <a:lnSpc>
                    <a:spcPct val="100000"/>
                  </a:lnSpc>
                  <a:spcBef>
                    <a:spcPts val="4"/>
                  </a:spcBef>
                  <a:spcAft>
                    <a:spcPts val="0"/>
                  </a:spcAft>
                  <a:buClrTx/>
                  <a:buSzTx/>
                  <a:buFontTx/>
                  <a:buNone/>
                  <a:tabLst/>
                  <a:defRPr/>
                </a:pPr>
                <a:r>
                  <a:rPr kumimoji="0" sz="750" b="0" i="0" u="none" strike="noStrike" kern="0" cap="none" spc="0" normalizeH="0" baseline="0" noProof="0">
                    <a:ln>
                      <a:noFill/>
                    </a:ln>
                    <a:solidFill>
                      <a:srgbClr val="404040"/>
                    </a:solidFill>
                    <a:effectLst/>
                    <a:uLnTx/>
                    <a:uFillTx/>
                    <a:latin typeface="Verdana"/>
                    <a:ea typeface="+mn-ea"/>
                    <a:cs typeface="Verdana"/>
                  </a:rPr>
                  <a:t>&gt;</a:t>
                </a:r>
                <a:r>
                  <a:rPr kumimoji="0" lang="de-DE" sz="750" b="0" i="0" u="none" strike="noStrike" kern="0" cap="none" spc="0" normalizeH="0" baseline="0" noProof="0">
                    <a:ln>
                      <a:noFill/>
                    </a:ln>
                    <a:solidFill>
                      <a:srgbClr val="404040"/>
                    </a:solidFill>
                    <a:effectLst/>
                    <a:uLnTx/>
                    <a:uFillTx/>
                    <a:latin typeface="Verdana"/>
                    <a:ea typeface="+mn-ea"/>
                    <a:cs typeface="Verdana"/>
                  </a:rPr>
                  <a:t> </a:t>
                </a:r>
                <a:r>
                  <a:rPr kumimoji="0" sz="750" b="0" i="0" u="none" strike="noStrike" kern="0" cap="none" spc="0" normalizeH="0" baseline="0" noProof="0">
                    <a:ln>
                      <a:noFill/>
                    </a:ln>
                    <a:solidFill>
                      <a:srgbClr val="404040"/>
                    </a:solidFill>
                    <a:effectLst/>
                    <a:uLnTx/>
                    <a:uFillTx/>
                    <a:latin typeface="Verdana"/>
                    <a:ea typeface="+mn-ea"/>
                    <a:cs typeface="Verdana"/>
                  </a:rPr>
                  <a:t>0</a:t>
                </a:r>
                <a:r>
                  <a:rPr kumimoji="0" lang="de-DE" sz="750" b="0" i="0" u="none" strike="noStrike" kern="0" cap="none" spc="0" normalizeH="0" baseline="0" noProof="0">
                    <a:ln>
                      <a:noFill/>
                    </a:ln>
                    <a:solidFill>
                      <a:srgbClr val="404040"/>
                    </a:solidFill>
                    <a:effectLst/>
                    <a:uLnTx/>
                    <a:uFillTx/>
                    <a:latin typeface="Verdana"/>
                    <a:ea typeface="+mn-ea"/>
                    <a:cs typeface="Verdana"/>
                  </a:rPr>
                  <a:t>,</a:t>
                </a:r>
                <a:r>
                  <a:rPr kumimoji="0" sz="750" b="0" i="0" u="none" strike="noStrike" kern="0" cap="none" spc="0" normalizeH="0" baseline="0" noProof="0">
                    <a:ln>
                      <a:noFill/>
                    </a:ln>
                    <a:solidFill>
                      <a:srgbClr val="404040"/>
                    </a:solidFill>
                    <a:effectLst/>
                    <a:uLnTx/>
                    <a:uFillTx/>
                    <a:latin typeface="Verdana"/>
                    <a:ea typeface="+mn-ea"/>
                    <a:cs typeface="Verdana"/>
                  </a:rPr>
                  <a:t>2</a:t>
                </a:r>
                <a:r>
                  <a:rPr kumimoji="0" sz="750" b="0" i="0" u="none" strike="noStrike" kern="0" cap="none" spc="-23" normalizeH="0" baseline="0" noProof="0">
                    <a:ln>
                      <a:noFill/>
                    </a:ln>
                    <a:solidFill>
                      <a:srgbClr val="404040"/>
                    </a:solidFill>
                    <a:effectLst/>
                    <a:uLnTx/>
                    <a:uFillTx/>
                    <a:latin typeface="Verdana"/>
                    <a:ea typeface="+mn-ea"/>
                    <a:cs typeface="Verdana"/>
                  </a:rPr>
                  <a:t> </a:t>
                </a:r>
                <a:r>
                  <a:rPr kumimoji="0" sz="750" b="0" i="0" u="none" strike="noStrike" kern="0" cap="none" spc="-8" normalizeH="0" baseline="0" noProof="0">
                    <a:ln>
                      <a:noFill/>
                    </a:ln>
                    <a:solidFill>
                      <a:srgbClr val="404040"/>
                    </a:solidFill>
                    <a:effectLst/>
                    <a:uLnTx/>
                    <a:uFillTx/>
                    <a:latin typeface="Verdana"/>
                    <a:ea typeface="+mn-ea"/>
                    <a:cs typeface="Verdana"/>
                  </a:rPr>
                  <a:t>nmol/</a:t>
                </a:r>
                <a:r>
                  <a:rPr kumimoji="0" lang="de-DE" sz="750" b="0" i="0" u="none" strike="noStrike" kern="0" cap="none" spc="-8" normalizeH="0" baseline="0" noProof="0">
                    <a:ln>
                      <a:noFill/>
                    </a:ln>
                    <a:solidFill>
                      <a:srgbClr val="404040"/>
                    </a:solidFill>
                    <a:effectLst/>
                    <a:uLnTx/>
                    <a:uFillTx/>
                    <a:latin typeface="Verdana"/>
                    <a:ea typeface="+mn-ea"/>
                    <a:cs typeface="Verdana"/>
                  </a:rPr>
                  <a:t>l</a:t>
                </a:r>
                <a:endParaRPr kumimoji="0" sz="750" b="0" i="0" u="none" strike="noStrike" kern="0" cap="none" spc="0" normalizeH="0" baseline="0" noProof="0">
                  <a:ln>
                    <a:noFill/>
                  </a:ln>
                  <a:solidFill>
                    <a:srgbClr val="404040"/>
                  </a:solidFill>
                  <a:effectLst/>
                  <a:uLnTx/>
                  <a:uFillTx/>
                  <a:latin typeface="Verdana"/>
                  <a:ea typeface="+mn-ea"/>
                  <a:cs typeface="Verdana"/>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sz="750" b="0" i="0" u="none" strike="noStrike" kern="0" cap="none" spc="0" normalizeH="0" baseline="0" noProof="0">
                    <a:ln>
                      <a:noFill/>
                    </a:ln>
                    <a:solidFill>
                      <a:srgbClr val="404040"/>
                    </a:solidFill>
                    <a:effectLst/>
                    <a:uLnTx/>
                    <a:uFillTx/>
                    <a:latin typeface="Verdana"/>
                    <a:ea typeface="+mn-ea"/>
                    <a:cs typeface="Verdana"/>
                  </a:rPr>
                  <a:t>(0</a:t>
                </a:r>
                <a:r>
                  <a:rPr kumimoji="0" lang="de-DE" sz="750" b="0" i="0" u="none" strike="noStrike" kern="0" cap="none" spc="0" normalizeH="0" baseline="0" noProof="0">
                    <a:ln>
                      <a:noFill/>
                    </a:ln>
                    <a:solidFill>
                      <a:srgbClr val="404040"/>
                    </a:solidFill>
                    <a:effectLst/>
                    <a:uLnTx/>
                    <a:uFillTx/>
                    <a:latin typeface="Verdana"/>
                    <a:ea typeface="+mn-ea"/>
                    <a:cs typeface="Verdana"/>
                  </a:rPr>
                  <a:t>,</a:t>
                </a:r>
                <a:r>
                  <a:rPr kumimoji="0" sz="750" b="0" i="0" u="none" strike="noStrike" kern="0" cap="none" spc="0" normalizeH="0" baseline="0" noProof="0">
                    <a:ln>
                      <a:noFill/>
                    </a:ln>
                    <a:solidFill>
                      <a:srgbClr val="404040"/>
                    </a:solidFill>
                    <a:effectLst/>
                    <a:uLnTx/>
                    <a:uFillTx/>
                    <a:latin typeface="Verdana"/>
                    <a:ea typeface="+mn-ea"/>
                    <a:cs typeface="Verdana"/>
                  </a:rPr>
                  <a:t>6</a:t>
                </a:r>
                <a:r>
                  <a:rPr kumimoji="0" sz="750" b="0" i="0" u="none" strike="noStrike" kern="0" cap="none" spc="-19" normalizeH="0" baseline="0" noProof="0">
                    <a:ln>
                      <a:noFill/>
                    </a:ln>
                    <a:solidFill>
                      <a:srgbClr val="404040"/>
                    </a:solidFill>
                    <a:effectLst/>
                    <a:uLnTx/>
                    <a:uFillTx/>
                    <a:latin typeface="Verdana"/>
                    <a:ea typeface="+mn-ea"/>
                    <a:cs typeface="Verdana"/>
                  </a:rPr>
                  <a:t> </a:t>
                </a:r>
                <a:r>
                  <a:rPr kumimoji="0" sz="750" b="0" i="0" u="none" strike="noStrike" kern="0" cap="none" spc="-8" normalizeH="0" baseline="0" noProof="0">
                    <a:ln>
                      <a:noFill/>
                    </a:ln>
                    <a:solidFill>
                      <a:srgbClr val="404040"/>
                    </a:solidFill>
                    <a:effectLst/>
                    <a:uLnTx/>
                    <a:uFillTx/>
                    <a:latin typeface="Verdana"/>
                    <a:ea typeface="+mn-ea"/>
                    <a:cs typeface="Verdana"/>
                  </a:rPr>
                  <a:t>ng/m</a:t>
                </a:r>
                <a:r>
                  <a:rPr kumimoji="0" lang="de-DE" sz="750" b="0" i="0" u="none" strike="noStrike" kern="0" cap="none" spc="-8" normalizeH="0" baseline="0" noProof="0">
                    <a:ln>
                      <a:noFill/>
                    </a:ln>
                    <a:solidFill>
                      <a:srgbClr val="404040"/>
                    </a:solidFill>
                    <a:effectLst/>
                    <a:uLnTx/>
                    <a:uFillTx/>
                    <a:latin typeface="Verdana"/>
                    <a:ea typeface="+mn-ea"/>
                    <a:cs typeface="Verdana"/>
                  </a:rPr>
                  <a:t>l</a:t>
                </a:r>
                <a:r>
                  <a:rPr kumimoji="0" sz="750" b="0" i="0" u="none" strike="noStrike" kern="0" cap="none" spc="-8" normalizeH="0" baseline="0" noProof="0">
                    <a:ln>
                      <a:noFill/>
                    </a:ln>
                    <a:solidFill>
                      <a:srgbClr val="404040"/>
                    </a:solidFill>
                    <a:effectLst/>
                    <a:uLnTx/>
                    <a:uFillTx/>
                    <a:latin typeface="Verdana"/>
                    <a:ea typeface="+mn-ea"/>
                    <a:cs typeface="Verdana"/>
                  </a:rPr>
                  <a:t>)</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158" name="object 35">
                <a:extLst>
                  <a:ext uri="{FF2B5EF4-FFF2-40B4-BE49-F238E27FC236}">
                    <a16:creationId xmlns:a16="http://schemas.microsoft.com/office/drawing/2014/main" id="{274A3896-825B-70E2-E75B-B2C89EDD0280}"/>
                  </a:ext>
                </a:extLst>
              </p:cNvPr>
              <p:cNvSpPr txBox="1"/>
              <p:nvPr/>
            </p:nvSpPr>
            <p:spPr>
              <a:xfrm>
                <a:off x="6479190" y="3986594"/>
                <a:ext cx="1663065" cy="152103"/>
              </a:xfrm>
              <a:prstGeom prst="rect">
                <a:avLst/>
              </a:prstGeom>
            </p:spPr>
            <p:txBody>
              <a:bodyPr vert="horz" wrap="square" lIns="0" tIns="9525" rIns="0" bIns="0" rtlCol="0">
                <a:spAutoFit/>
              </a:bodyPr>
              <a:lstStyle/>
              <a:p>
                <a:pPr marL="28575" marR="0" lvl="0" indent="0" algn="l" defTabSz="685800" rtl="0" eaLnBrk="1" fontAlgn="auto" latinLnBrk="0" hangingPunct="1">
                  <a:lnSpc>
                    <a:spcPct val="100000"/>
                  </a:lnSpc>
                  <a:spcBef>
                    <a:spcPts val="75"/>
                  </a:spcBef>
                  <a:spcAft>
                    <a:spcPts val="0"/>
                  </a:spcAft>
                  <a:buClrTx/>
                  <a:buSzTx/>
                  <a:buFontTx/>
                  <a:buNone/>
                  <a:tabLst/>
                  <a:defRPr/>
                </a:pPr>
                <a:r>
                  <a:rPr kumimoji="0" lang="de-DE" sz="900" b="0" i="0" u="none" strike="noStrike" kern="0" cap="none" spc="0" normalizeH="0" baseline="0" noProof="0">
                    <a:ln>
                      <a:noFill/>
                    </a:ln>
                    <a:solidFill>
                      <a:srgbClr val="404040"/>
                    </a:solidFill>
                    <a:effectLst/>
                    <a:uLnTx/>
                    <a:uFillTx/>
                    <a:latin typeface="Verdana"/>
                    <a:ea typeface="+mn-ea"/>
                    <a:cs typeface="Verdana"/>
                  </a:rPr>
                  <a:t>Residuale Betazellfunktion</a:t>
                </a:r>
                <a:r>
                  <a:rPr kumimoji="0" sz="900" b="0" i="0" u="none" strike="noStrike" kern="0" cap="none" spc="-11" normalizeH="0" baseline="24305" noProof="0">
                    <a:ln>
                      <a:noFill/>
                    </a:ln>
                    <a:solidFill>
                      <a:srgbClr val="404040"/>
                    </a:solidFill>
                    <a:effectLst/>
                    <a:uLnTx/>
                    <a:uFillTx/>
                    <a:latin typeface="Verdana"/>
                    <a:ea typeface="+mn-ea"/>
                    <a:cs typeface="Verdana"/>
                  </a:rPr>
                  <a:t>‡</a:t>
                </a:r>
                <a:endParaRPr kumimoji="0" sz="900" b="0" i="0" u="none" strike="noStrike" kern="0" cap="none" spc="0" normalizeH="0" baseline="24305" noProof="0">
                  <a:ln>
                    <a:noFill/>
                  </a:ln>
                  <a:solidFill>
                    <a:srgbClr val="404040"/>
                  </a:solidFill>
                  <a:effectLst/>
                  <a:uLnTx/>
                  <a:uFillTx/>
                  <a:latin typeface="Verdana"/>
                  <a:ea typeface="+mn-ea"/>
                  <a:cs typeface="Verdana"/>
                </a:endParaRPr>
              </a:p>
            </p:txBody>
          </p:sp>
          <p:grpSp>
            <p:nvGrpSpPr>
              <p:cNvPr id="159" name="object 36">
                <a:extLst>
                  <a:ext uri="{FF2B5EF4-FFF2-40B4-BE49-F238E27FC236}">
                    <a16:creationId xmlns:a16="http://schemas.microsoft.com/office/drawing/2014/main" id="{841A68BB-AF20-0503-07D7-4109230D7AB1}"/>
                  </a:ext>
                </a:extLst>
              </p:cNvPr>
              <p:cNvGrpSpPr/>
              <p:nvPr/>
            </p:nvGrpSpPr>
            <p:grpSpPr>
              <a:xfrm>
                <a:off x="6276213" y="1101852"/>
                <a:ext cx="2324291" cy="1656398"/>
                <a:chOff x="8368283" y="1469136"/>
                <a:chExt cx="3099054" cy="2208530"/>
              </a:xfrm>
            </p:grpSpPr>
            <p:sp>
              <p:nvSpPr>
                <p:cNvPr id="171" name="object 37">
                  <a:extLst>
                    <a:ext uri="{FF2B5EF4-FFF2-40B4-BE49-F238E27FC236}">
                      <a16:creationId xmlns:a16="http://schemas.microsoft.com/office/drawing/2014/main" id="{9B664C94-2CC0-F6BE-BD19-78631B142EE1}"/>
                    </a:ext>
                  </a:extLst>
                </p:cNvPr>
                <p:cNvSpPr/>
                <p:nvPr/>
              </p:nvSpPr>
              <p:spPr>
                <a:xfrm>
                  <a:off x="8368283" y="1469136"/>
                  <a:ext cx="2773045" cy="2208530"/>
                </a:xfrm>
                <a:custGeom>
                  <a:avLst/>
                  <a:gdLst/>
                  <a:ahLst/>
                  <a:cxnLst/>
                  <a:rect l="l" t="t" r="r" b="b"/>
                  <a:pathLst>
                    <a:path w="2773045" h="2208529">
                      <a:moveTo>
                        <a:pt x="0" y="203835"/>
                      </a:moveTo>
                      <a:lnTo>
                        <a:pt x="0" y="1524"/>
                      </a:lnTo>
                    </a:path>
                    <a:path w="2773045" h="2208529">
                      <a:moveTo>
                        <a:pt x="2103120" y="0"/>
                      </a:moveTo>
                      <a:lnTo>
                        <a:pt x="0" y="0"/>
                      </a:lnTo>
                    </a:path>
                    <a:path w="2773045" h="2208529">
                      <a:moveTo>
                        <a:pt x="2772537" y="1261872"/>
                      </a:moveTo>
                      <a:lnTo>
                        <a:pt x="1386840" y="1261872"/>
                      </a:lnTo>
                    </a:path>
                    <a:path w="2773045" h="2208529">
                      <a:moveTo>
                        <a:pt x="1377696" y="1482471"/>
                      </a:moveTo>
                      <a:lnTo>
                        <a:pt x="1377696" y="1261872"/>
                      </a:lnTo>
                    </a:path>
                    <a:path w="2773045" h="2208529">
                      <a:moveTo>
                        <a:pt x="2772156" y="2208403"/>
                      </a:moveTo>
                      <a:lnTo>
                        <a:pt x="2772156" y="1261872"/>
                      </a:lnTo>
                    </a:path>
                    <a:path w="2773045" h="2208529">
                      <a:moveTo>
                        <a:pt x="2104644" y="1261364"/>
                      </a:moveTo>
                      <a:lnTo>
                        <a:pt x="2104644" y="0"/>
                      </a:lnTo>
                    </a:path>
                  </a:pathLst>
                </a:custGeom>
                <a:ln w="9525">
                  <a:solidFill>
                    <a:srgbClr val="7900E6"/>
                  </a:solidFill>
                  <a:prstDash val="sysDash"/>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sp>
              <p:nvSpPr>
                <p:cNvPr id="172" name="object 38">
                  <a:extLst>
                    <a:ext uri="{FF2B5EF4-FFF2-40B4-BE49-F238E27FC236}">
                      <a16:creationId xmlns:a16="http://schemas.microsoft.com/office/drawing/2014/main" id="{7B5E586A-F081-DD62-8862-976C7AA0E4FC}"/>
                    </a:ext>
                  </a:extLst>
                </p:cNvPr>
                <p:cNvSpPr/>
                <p:nvPr/>
              </p:nvSpPr>
              <p:spPr>
                <a:xfrm>
                  <a:off x="9455657" y="1747265"/>
                  <a:ext cx="2011680" cy="454227"/>
                </a:xfrm>
                <a:custGeom>
                  <a:avLst/>
                  <a:gdLst/>
                  <a:ahLst/>
                  <a:cxnLst/>
                  <a:rect l="l" t="t" r="r" b="b"/>
                  <a:pathLst>
                    <a:path w="2011679" h="681355">
                      <a:moveTo>
                        <a:pt x="1898142" y="0"/>
                      </a:moveTo>
                      <a:lnTo>
                        <a:pt x="113538" y="0"/>
                      </a:lnTo>
                      <a:lnTo>
                        <a:pt x="69330" y="8917"/>
                      </a:lnTo>
                      <a:lnTo>
                        <a:pt x="33242" y="33242"/>
                      </a:lnTo>
                      <a:lnTo>
                        <a:pt x="8917" y="69330"/>
                      </a:lnTo>
                      <a:lnTo>
                        <a:pt x="0" y="113537"/>
                      </a:lnTo>
                      <a:lnTo>
                        <a:pt x="0" y="567689"/>
                      </a:lnTo>
                      <a:lnTo>
                        <a:pt x="8917" y="611897"/>
                      </a:lnTo>
                      <a:lnTo>
                        <a:pt x="33242" y="647985"/>
                      </a:lnTo>
                      <a:lnTo>
                        <a:pt x="69330" y="672310"/>
                      </a:lnTo>
                      <a:lnTo>
                        <a:pt x="113538" y="681228"/>
                      </a:lnTo>
                      <a:lnTo>
                        <a:pt x="1898142" y="681228"/>
                      </a:lnTo>
                      <a:lnTo>
                        <a:pt x="1942349" y="672310"/>
                      </a:lnTo>
                      <a:lnTo>
                        <a:pt x="1978437" y="647985"/>
                      </a:lnTo>
                      <a:lnTo>
                        <a:pt x="2002762" y="611897"/>
                      </a:lnTo>
                      <a:lnTo>
                        <a:pt x="2011680" y="567689"/>
                      </a:lnTo>
                      <a:lnTo>
                        <a:pt x="2011680" y="113537"/>
                      </a:lnTo>
                      <a:lnTo>
                        <a:pt x="2002762" y="69330"/>
                      </a:lnTo>
                      <a:lnTo>
                        <a:pt x="1978437" y="33242"/>
                      </a:lnTo>
                      <a:lnTo>
                        <a:pt x="1942349" y="8917"/>
                      </a:lnTo>
                      <a:lnTo>
                        <a:pt x="1898142" y="0"/>
                      </a:lnTo>
                      <a:close/>
                    </a:path>
                  </a:pathLst>
                </a:custGeom>
                <a:solidFill>
                  <a:srgbClr val="FFFFFF"/>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sp>
              <p:nvSpPr>
                <p:cNvPr id="173" name="object 39">
                  <a:extLst>
                    <a:ext uri="{FF2B5EF4-FFF2-40B4-BE49-F238E27FC236}">
                      <a16:creationId xmlns:a16="http://schemas.microsoft.com/office/drawing/2014/main" id="{0F2168D6-B4D2-697A-7C11-8AE262D6E2AB}"/>
                    </a:ext>
                  </a:extLst>
                </p:cNvPr>
                <p:cNvSpPr/>
                <p:nvPr/>
              </p:nvSpPr>
              <p:spPr>
                <a:xfrm>
                  <a:off x="9455657" y="1779564"/>
                  <a:ext cx="2011680" cy="454227"/>
                </a:xfrm>
                <a:custGeom>
                  <a:avLst/>
                  <a:gdLst/>
                  <a:ahLst/>
                  <a:cxnLst/>
                  <a:rect l="l" t="t" r="r" b="b"/>
                  <a:pathLst>
                    <a:path w="2011679" h="681355">
                      <a:moveTo>
                        <a:pt x="0" y="113537"/>
                      </a:moveTo>
                      <a:lnTo>
                        <a:pt x="8917" y="69330"/>
                      </a:lnTo>
                      <a:lnTo>
                        <a:pt x="33242" y="33242"/>
                      </a:lnTo>
                      <a:lnTo>
                        <a:pt x="69330" y="8917"/>
                      </a:lnTo>
                      <a:lnTo>
                        <a:pt x="113538" y="0"/>
                      </a:lnTo>
                      <a:lnTo>
                        <a:pt x="1898142" y="0"/>
                      </a:lnTo>
                      <a:lnTo>
                        <a:pt x="1942349" y="8917"/>
                      </a:lnTo>
                      <a:lnTo>
                        <a:pt x="1978437" y="33242"/>
                      </a:lnTo>
                      <a:lnTo>
                        <a:pt x="2002762" y="69330"/>
                      </a:lnTo>
                      <a:lnTo>
                        <a:pt x="2011680" y="113537"/>
                      </a:lnTo>
                      <a:lnTo>
                        <a:pt x="2011680" y="567689"/>
                      </a:lnTo>
                      <a:lnTo>
                        <a:pt x="2002762" y="611897"/>
                      </a:lnTo>
                      <a:lnTo>
                        <a:pt x="1978437" y="647985"/>
                      </a:lnTo>
                      <a:lnTo>
                        <a:pt x="1942349" y="672310"/>
                      </a:lnTo>
                      <a:lnTo>
                        <a:pt x="1898142" y="681228"/>
                      </a:lnTo>
                      <a:lnTo>
                        <a:pt x="113538" y="681228"/>
                      </a:lnTo>
                      <a:lnTo>
                        <a:pt x="69330" y="672310"/>
                      </a:lnTo>
                      <a:lnTo>
                        <a:pt x="33242" y="647985"/>
                      </a:lnTo>
                      <a:lnTo>
                        <a:pt x="8917" y="611897"/>
                      </a:lnTo>
                      <a:lnTo>
                        <a:pt x="0" y="567689"/>
                      </a:lnTo>
                      <a:lnTo>
                        <a:pt x="0" y="113537"/>
                      </a:lnTo>
                      <a:close/>
                    </a:path>
                  </a:pathLst>
                </a:custGeom>
                <a:ln w="28575">
                  <a:solidFill>
                    <a:srgbClr val="7900E6"/>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grpSp>
          <p:grpSp>
            <p:nvGrpSpPr>
              <p:cNvPr id="160" name="object 40">
                <a:extLst>
                  <a:ext uri="{FF2B5EF4-FFF2-40B4-BE49-F238E27FC236}">
                    <a16:creationId xmlns:a16="http://schemas.microsoft.com/office/drawing/2014/main" id="{036EE4F7-1241-9C8C-B30E-3F8A66F73982}"/>
                  </a:ext>
                </a:extLst>
              </p:cNvPr>
              <p:cNvGrpSpPr/>
              <p:nvPr/>
            </p:nvGrpSpPr>
            <p:grpSpPr>
              <a:xfrm>
                <a:off x="1458325" y="1066276"/>
                <a:ext cx="3208496" cy="1583055"/>
                <a:chOff x="1944433" y="1421701"/>
                <a:chExt cx="4277995" cy="2110740"/>
              </a:xfrm>
            </p:grpSpPr>
            <p:sp>
              <p:nvSpPr>
                <p:cNvPr id="168" name="object 41">
                  <a:extLst>
                    <a:ext uri="{FF2B5EF4-FFF2-40B4-BE49-F238E27FC236}">
                      <a16:creationId xmlns:a16="http://schemas.microsoft.com/office/drawing/2014/main" id="{6889F3F2-3261-ED79-C46F-60C569594B2A}"/>
                    </a:ext>
                  </a:extLst>
                </p:cNvPr>
                <p:cNvSpPr/>
                <p:nvPr/>
              </p:nvSpPr>
              <p:spPr>
                <a:xfrm>
                  <a:off x="1949195" y="1426463"/>
                  <a:ext cx="3194050" cy="2101215"/>
                </a:xfrm>
                <a:custGeom>
                  <a:avLst/>
                  <a:gdLst/>
                  <a:ahLst/>
                  <a:cxnLst/>
                  <a:rect l="l" t="t" r="r" b="b"/>
                  <a:pathLst>
                    <a:path w="3194050" h="2101215">
                      <a:moveTo>
                        <a:pt x="0" y="0"/>
                      </a:moveTo>
                      <a:lnTo>
                        <a:pt x="3193542" y="0"/>
                      </a:lnTo>
                    </a:path>
                    <a:path w="3194050" h="2101215">
                      <a:moveTo>
                        <a:pt x="0" y="0"/>
                      </a:moveTo>
                      <a:lnTo>
                        <a:pt x="0" y="2100834"/>
                      </a:lnTo>
                    </a:path>
                  </a:pathLst>
                </a:custGeom>
                <a:ln w="9525">
                  <a:solidFill>
                    <a:srgbClr val="7900E6"/>
                  </a:solidFill>
                  <a:prstDash val="sysDash"/>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sp>
              <p:nvSpPr>
                <p:cNvPr id="169" name="object 42">
                  <a:extLst>
                    <a:ext uri="{FF2B5EF4-FFF2-40B4-BE49-F238E27FC236}">
                      <a16:creationId xmlns:a16="http://schemas.microsoft.com/office/drawing/2014/main" id="{FFDB1994-DB44-1592-2F32-1FFCEA5704B8}"/>
                    </a:ext>
                  </a:extLst>
                </p:cNvPr>
                <p:cNvSpPr/>
                <p:nvPr/>
              </p:nvSpPr>
              <p:spPr>
                <a:xfrm>
                  <a:off x="4078985" y="1575053"/>
                  <a:ext cx="2129155" cy="441959"/>
                </a:xfrm>
                <a:custGeom>
                  <a:avLst/>
                  <a:gdLst/>
                  <a:ahLst/>
                  <a:cxnLst/>
                  <a:rect l="l" t="t" r="r" b="b"/>
                  <a:pathLst>
                    <a:path w="2129154" h="441960">
                      <a:moveTo>
                        <a:pt x="2055367" y="0"/>
                      </a:moveTo>
                      <a:lnTo>
                        <a:pt x="73660" y="0"/>
                      </a:lnTo>
                      <a:lnTo>
                        <a:pt x="45005" y="5794"/>
                      </a:lnTo>
                      <a:lnTo>
                        <a:pt x="21589" y="21589"/>
                      </a:lnTo>
                      <a:lnTo>
                        <a:pt x="5794" y="45005"/>
                      </a:lnTo>
                      <a:lnTo>
                        <a:pt x="0" y="73660"/>
                      </a:lnTo>
                      <a:lnTo>
                        <a:pt x="0" y="368300"/>
                      </a:lnTo>
                      <a:lnTo>
                        <a:pt x="5794" y="396954"/>
                      </a:lnTo>
                      <a:lnTo>
                        <a:pt x="21589" y="420370"/>
                      </a:lnTo>
                      <a:lnTo>
                        <a:pt x="45005" y="436165"/>
                      </a:lnTo>
                      <a:lnTo>
                        <a:pt x="73660" y="441960"/>
                      </a:lnTo>
                      <a:lnTo>
                        <a:pt x="2055367" y="441960"/>
                      </a:lnTo>
                      <a:lnTo>
                        <a:pt x="2084022" y="436165"/>
                      </a:lnTo>
                      <a:lnTo>
                        <a:pt x="2107438" y="420370"/>
                      </a:lnTo>
                      <a:lnTo>
                        <a:pt x="2123233" y="396954"/>
                      </a:lnTo>
                      <a:lnTo>
                        <a:pt x="2129028" y="368300"/>
                      </a:lnTo>
                      <a:lnTo>
                        <a:pt x="2129028" y="73660"/>
                      </a:lnTo>
                      <a:lnTo>
                        <a:pt x="2123233" y="45005"/>
                      </a:lnTo>
                      <a:lnTo>
                        <a:pt x="2107438" y="21590"/>
                      </a:lnTo>
                      <a:lnTo>
                        <a:pt x="2084022" y="5794"/>
                      </a:lnTo>
                      <a:lnTo>
                        <a:pt x="2055367" y="0"/>
                      </a:lnTo>
                      <a:close/>
                    </a:path>
                  </a:pathLst>
                </a:custGeom>
                <a:solidFill>
                  <a:srgbClr val="FFFFFF"/>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sp>
              <p:nvSpPr>
                <p:cNvPr id="170" name="object 43">
                  <a:extLst>
                    <a:ext uri="{FF2B5EF4-FFF2-40B4-BE49-F238E27FC236}">
                      <a16:creationId xmlns:a16="http://schemas.microsoft.com/office/drawing/2014/main" id="{5754C518-4755-C3CD-3FA4-1C6221B59063}"/>
                    </a:ext>
                  </a:extLst>
                </p:cNvPr>
                <p:cNvSpPr/>
                <p:nvPr/>
              </p:nvSpPr>
              <p:spPr>
                <a:xfrm>
                  <a:off x="4078985" y="1575053"/>
                  <a:ext cx="2129155" cy="441959"/>
                </a:xfrm>
                <a:custGeom>
                  <a:avLst/>
                  <a:gdLst/>
                  <a:ahLst/>
                  <a:cxnLst/>
                  <a:rect l="l" t="t" r="r" b="b"/>
                  <a:pathLst>
                    <a:path w="2129154" h="441960">
                      <a:moveTo>
                        <a:pt x="0" y="73660"/>
                      </a:moveTo>
                      <a:lnTo>
                        <a:pt x="5794" y="45005"/>
                      </a:lnTo>
                      <a:lnTo>
                        <a:pt x="21589" y="21589"/>
                      </a:lnTo>
                      <a:lnTo>
                        <a:pt x="45005" y="5794"/>
                      </a:lnTo>
                      <a:lnTo>
                        <a:pt x="73660" y="0"/>
                      </a:lnTo>
                      <a:lnTo>
                        <a:pt x="2055367" y="0"/>
                      </a:lnTo>
                      <a:lnTo>
                        <a:pt x="2084022" y="5794"/>
                      </a:lnTo>
                      <a:lnTo>
                        <a:pt x="2107438" y="21590"/>
                      </a:lnTo>
                      <a:lnTo>
                        <a:pt x="2123233" y="45005"/>
                      </a:lnTo>
                      <a:lnTo>
                        <a:pt x="2129028" y="73660"/>
                      </a:lnTo>
                      <a:lnTo>
                        <a:pt x="2129028" y="368300"/>
                      </a:lnTo>
                      <a:lnTo>
                        <a:pt x="2123233" y="396954"/>
                      </a:lnTo>
                      <a:lnTo>
                        <a:pt x="2107438" y="420370"/>
                      </a:lnTo>
                      <a:lnTo>
                        <a:pt x="2084022" y="436165"/>
                      </a:lnTo>
                      <a:lnTo>
                        <a:pt x="2055367" y="441960"/>
                      </a:lnTo>
                      <a:lnTo>
                        <a:pt x="73660" y="441960"/>
                      </a:lnTo>
                      <a:lnTo>
                        <a:pt x="45005" y="436165"/>
                      </a:lnTo>
                      <a:lnTo>
                        <a:pt x="21589" y="420370"/>
                      </a:lnTo>
                      <a:lnTo>
                        <a:pt x="5794" y="396954"/>
                      </a:lnTo>
                      <a:lnTo>
                        <a:pt x="0" y="368300"/>
                      </a:lnTo>
                      <a:lnTo>
                        <a:pt x="0" y="73660"/>
                      </a:lnTo>
                      <a:close/>
                    </a:path>
                  </a:pathLst>
                </a:custGeom>
                <a:ln w="28575">
                  <a:solidFill>
                    <a:srgbClr val="7900E6"/>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grpSp>
          <p:sp>
            <p:nvSpPr>
              <p:cNvPr id="161" name="object 44">
                <a:extLst>
                  <a:ext uri="{FF2B5EF4-FFF2-40B4-BE49-F238E27FC236}">
                    <a16:creationId xmlns:a16="http://schemas.microsoft.com/office/drawing/2014/main" id="{1078D15B-58D3-40E1-054F-2B64C5796133}"/>
                  </a:ext>
                </a:extLst>
              </p:cNvPr>
              <p:cNvSpPr txBox="1"/>
              <p:nvPr/>
            </p:nvSpPr>
            <p:spPr>
              <a:xfrm>
                <a:off x="3094958" y="1210735"/>
                <a:ext cx="1529809" cy="259103"/>
              </a:xfrm>
              <a:prstGeom prst="rect">
                <a:avLst/>
              </a:prstGeom>
            </p:spPr>
            <p:txBody>
              <a:bodyPr vert="horz" wrap="square" lIns="0" tIns="20003" rIns="0" bIns="0" rtlCol="0">
                <a:spAutoFit/>
              </a:bodyPr>
              <a:lstStyle/>
              <a:p>
                <a:pPr marL="0" marR="0" lvl="0" indent="0" algn="ctr" defTabSz="685800" rtl="0" eaLnBrk="1" fontAlgn="auto" latinLnBrk="0" hangingPunct="1">
                  <a:lnSpc>
                    <a:spcPct val="100000"/>
                  </a:lnSpc>
                  <a:spcBef>
                    <a:spcPts val="158"/>
                  </a:spcBef>
                  <a:spcAft>
                    <a:spcPts val="0"/>
                  </a:spcAft>
                  <a:buClrTx/>
                  <a:buSzTx/>
                  <a:buFontTx/>
                  <a:buNone/>
                  <a:tabLst/>
                  <a:defRPr/>
                </a:pPr>
                <a:r>
                  <a:rPr kumimoji="0" sz="750" b="1" i="0" u="none" strike="noStrike" kern="0" cap="none" spc="0" normalizeH="0" baseline="0" noProof="0">
                    <a:ln>
                      <a:noFill/>
                    </a:ln>
                    <a:solidFill>
                      <a:srgbClr val="404040"/>
                    </a:solidFill>
                    <a:effectLst/>
                    <a:uLnTx/>
                    <a:uFillTx/>
                    <a:latin typeface="Verdana"/>
                    <a:ea typeface="+mn-ea"/>
                    <a:cs typeface="Verdana"/>
                  </a:rPr>
                  <a:t>Adjust</a:t>
                </a:r>
                <a:r>
                  <a:rPr kumimoji="0" lang="de-DE" sz="750" b="1" i="0" u="none" strike="noStrike" kern="0" cap="none" spc="0" normalizeH="0" baseline="0" noProof="0" err="1">
                    <a:ln>
                      <a:noFill/>
                    </a:ln>
                    <a:solidFill>
                      <a:srgbClr val="404040"/>
                    </a:solidFill>
                    <a:effectLst/>
                    <a:uLnTx/>
                    <a:uFillTx/>
                    <a:latin typeface="Verdana"/>
                    <a:ea typeface="+mn-ea"/>
                    <a:cs typeface="Verdana"/>
                  </a:rPr>
                  <a:t>ierte</a:t>
                </a:r>
                <a:r>
                  <a:rPr kumimoji="0" sz="750" b="1" i="0" u="none" strike="noStrike" kern="0" cap="none" spc="-30" normalizeH="0" baseline="0" noProof="0">
                    <a:ln>
                      <a:noFill/>
                    </a:ln>
                    <a:solidFill>
                      <a:srgbClr val="404040"/>
                    </a:solidFill>
                    <a:effectLst/>
                    <a:uLnTx/>
                    <a:uFillTx/>
                    <a:latin typeface="Verdana"/>
                    <a:ea typeface="+mn-ea"/>
                    <a:cs typeface="Verdana"/>
                  </a:rPr>
                  <a:t> </a:t>
                </a:r>
                <a:r>
                  <a:rPr kumimoji="0" sz="750" b="1" i="0" u="none" strike="noStrike" kern="0" cap="none" spc="0" normalizeH="0" baseline="0" noProof="0">
                    <a:ln>
                      <a:noFill/>
                    </a:ln>
                    <a:solidFill>
                      <a:srgbClr val="404040"/>
                    </a:solidFill>
                    <a:effectLst/>
                    <a:uLnTx/>
                    <a:uFillTx/>
                    <a:latin typeface="Verdana"/>
                    <a:ea typeface="+mn-ea"/>
                    <a:cs typeface="Verdana"/>
                  </a:rPr>
                  <a:t>OR:</a:t>
                </a:r>
                <a:r>
                  <a:rPr kumimoji="0" sz="750" b="1" i="0" u="none" strike="noStrike" kern="0" cap="none" spc="-38" normalizeH="0" baseline="0" noProof="0">
                    <a:ln>
                      <a:noFill/>
                    </a:ln>
                    <a:solidFill>
                      <a:srgbClr val="404040"/>
                    </a:solidFill>
                    <a:effectLst/>
                    <a:uLnTx/>
                    <a:uFillTx/>
                    <a:latin typeface="Verdana"/>
                    <a:ea typeface="+mn-ea"/>
                    <a:cs typeface="Verdana"/>
                  </a:rPr>
                  <a:t> </a:t>
                </a:r>
                <a:r>
                  <a:rPr kumimoji="0" sz="750" b="1" i="0" u="none" strike="noStrike" kern="0" cap="none" spc="-15" normalizeH="0" baseline="0" noProof="0">
                    <a:ln>
                      <a:noFill/>
                    </a:ln>
                    <a:solidFill>
                      <a:srgbClr val="404040"/>
                    </a:solidFill>
                    <a:effectLst/>
                    <a:uLnTx/>
                    <a:uFillTx/>
                    <a:latin typeface="Verdana"/>
                    <a:ea typeface="+mn-ea"/>
                    <a:cs typeface="Verdana"/>
                  </a:rPr>
                  <a:t>5</a:t>
                </a:r>
                <a:r>
                  <a:rPr kumimoji="0" lang="de-DE" sz="750" b="1" i="0" u="none" strike="noStrike" kern="0" cap="none" spc="-15" normalizeH="0" baseline="0" noProof="0">
                    <a:ln>
                      <a:noFill/>
                    </a:ln>
                    <a:solidFill>
                      <a:srgbClr val="404040"/>
                    </a:solidFill>
                    <a:effectLst/>
                    <a:uLnTx/>
                    <a:uFillTx/>
                    <a:latin typeface="Verdana"/>
                    <a:ea typeface="+mn-ea"/>
                    <a:cs typeface="Verdana"/>
                  </a:rPr>
                  <a:t>,</a:t>
                </a:r>
                <a:r>
                  <a:rPr kumimoji="0" sz="750" b="1" i="0" u="none" strike="noStrike" kern="0" cap="none" spc="-15" normalizeH="0" baseline="0" noProof="0">
                    <a:ln>
                      <a:noFill/>
                    </a:ln>
                    <a:solidFill>
                      <a:srgbClr val="404040"/>
                    </a:solidFill>
                    <a:effectLst/>
                    <a:uLnTx/>
                    <a:uFillTx/>
                    <a:latin typeface="Verdana"/>
                    <a:ea typeface="+mn-ea"/>
                    <a:cs typeface="Verdana"/>
                  </a:rPr>
                  <a:t>29</a:t>
                </a:r>
                <a:endParaRPr kumimoji="0" sz="750" b="0" i="0" u="none" strike="noStrike" kern="0" cap="none" spc="0" normalizeH="0" baseline="0" noProof="0">
                  <a:ln>
                    <a:noFill/>
                  </a:ln>
                  <a:solidFill>
                    <a:srgbClr val="404040"/>
                  </a:solidFill>
                  <a:effectLst/>
                  <a:uLnTx/>
                  <a:uFillTx/>
                  <a:latin typeface="Verdana"/>
                  <a:ea typeface="+mn-ea"/>
                  <a:cs typeface="Verdana"/>
                </a:endParaRPr>
              </a:p>
              <a:p>
                <a:pPr marL="0" marR="0" lvl="0" indent="0" algn="ctr" defTabSz="685800" rtl="0" eaLnBrk="1" fontAlgn="auto" latinLnBrk="0" hangingPunct="1">
                  <a:lnSpc>
                    <a:spcPct val="100000"/>
                  </a:lnSpc>
                  <a:spcBef>
                    <a:spcPts val="75"/>
                  </a:spcBef>
                  <a:spcAft>
                    <a:spcPts val="0"/>
                  </a:spcAft>
                  <a:buClrTx/>
                  <a:buSzTx/>
                  <a:buFontTx/>
                  <a:buNone/>
                  <a:tabLst/>
                  <a:defRPr/>
                </a:pPr>
                <a:r>
                  <a:rPr kumimoji="0" sz="675" b="0" i="0" u="none" strike="noStrike" kern="0" cap="none" spc="0" normalizeH="0" baseline="0" noProof="0">
                    <a:ln>
                      <a:noFill/>
                    </a:ln>
                    <a:solidFill>
                      <a:srgbClr val="404040"/>
                    </a:solidFill>
                    <a:effectLst/>
                    <a:uLnTx/>
                    <a:uFillTx/>
                    <a:latin typeface="Verdana"/>
                    <a:ea typeface="+mn-ea"/>
                    <a:cs typeface="Verdana"/>
                  </a:rPr>
                  <a:t>95</a:t>
                </a:r>
                <a:r>
                  <a:rPr kumimoji="0" lang="de-DE" sz="675" b="0" i="0" u="none" strike="noStrike" kern="0" cap="none" spc="0" normalizeH="0" baseline="0" noProof="0">
                    <a:ln>
                      <a:noFill/>
                    </a:ln>
                    <a:solidFill>
                      <a:srgbClr val="404040"/>
                    </a:solidFill>
                    <a:effectLst/>
                    <a:uLnTx/>
                    <a:uFillTx/>
                    <a:latin typeface="Verdana"/>
                    <a:ea typeface="+mn-ea"/>
                    <a:cs typeface="Verdana"/>
                  </a:rPr>
                  <a:t> </a:t>
                </a:r>
                <a:r>
                  <a:rPr kumimoji="0" sz="675" b="0" i="0" u="none" strike="noStrike" kern="0" cap="none" spc="0" normalizeH="0" baseline="0" noProof="0">
                    <a:ln>
                      <a:noFill/>
                    </a:ln>
                    <a:solidFill>
                      <a:srgbClr val="404040"/>
                    </a:solidFill>
                    <a:effectLst/>
                    <a:uLnTx/>
                    <a:uFillTx/>
                    <a:latin typeface="Verdana"/>
                    <a:ea typeface="+mn-ea"/>
                    <a:cs typeface="Verdana"/>
                  </a:rPr>
                  <a:t>%</a:t>
                </a:r>
                <a:r>
                  <a:rPr kumimoji="0" lang="de-DE" sz="675" b="0" i="0" u="none" strike="noStrike" kern="0" cap="none" spc="0" normalizeH="0" baseline="0" noProof="0">
                    <a:ln>
                      <a:noFill/>
                    </a:ln>
                    <a:solidFill>
                      <a:srgbClr val="404040"/>
                    </a:solidFill>
                    <a:effectLst/>
                    <a:uLnTx/>
                    <a:uFillTx/>
                    <a:latin typeface="Verdana"/>
                    <a:ea typeface="+mn-ea"/>
                    <a:cs typeface="Verdana"/>
                  </a:rPr>
                  <a:t>-K</a:t>
                </a:r>
                <a:r>
                  <a:rPr kumimoji="0" sz="675" b="0" i="0" u="none" strike="noStrike" kern="0" cap="none" spc="0" normalizeH="0" baseline="0" noProof="0">
                    <a:ln>
                      <a:noFill/>
                    </a:ln>
                    <a:solidFill>
                      <a:srgbClr val="404040"/>
                    </a:solidFill>
                    <a:effectLst/>
                    <a:uLnTx/>
                    <a:uFillTx/>
                    <a:latin typeface="Verdana"/>
                    <a:ea typeface="+mn-ea"/>
                    <a:cs typeface="Verdana"/>
                  </a:rPr>
                  <a:t>I:</a:t>
                </a:r>
                <a:r>
                  <a:rPr kumimoji="0" sz="675" b="0" i="0" u="none" strike="noStrike" kern="0" cap="none" spc="-4" normalizeH="0" baseline="0" noProof="0">
                    <a:ln>
                      <a:noFill/>
                    </a:ln>
                    <a:solidFill>
                      <a:srgbClr val="404040"/>
                    </a:solidFill>
                    <a:effectLst/>
                    <a:uLnTx/>
                    <a:uFillTx/>
                    <a:latin typeface="Verdana"/>
                    <a:ea typeface="+mn-ea"/>
                    <a:cs typeface="Verdana"/>
                  </a:rPr>
                  <a:t> </a:t>
                </a:r>
                <a:r>
                  <a:rPr kumimoji="0" sz="675" b="0" i="0" u="none" strike="noStrike" kern="0" cap="none" spc="-8" normalizeH="0" baseline="0" noProof="0">
                    <a:ln>
                      <a:noFill/>
                    </a:ln>
                    <a:solidFill>
                      <a:srgbClr val="404040"/>
                    </a:solidFill>
                    <a:effectLst/>
                    <a:uLnTx/>
                    <a:uFillTx/>
                    <a:latin typeface="Verdana"/>
                    <a:ea typeface="+mn-ea"/>
                    <a:cs typeface="Verdana"/>
                  </a:rPr>
                  <a:t>2</a:t>
                </a:r>
                <a:r>
                  <a:rPr kumimoji="0" lang="de-DE" sz="675" b="0" i="0" u="none" strike="noStrike" kern="0" cap="none" spc="-8" normalizeH="0" baseline="0" noProof="0">
                    <a:ln>
                      <a:noFill/>
                    </a:ln>
                    <a:solidFill>
                      <a:srgbClr val="404040"/>
                    </a:solidFill>
                    <a:effectLst/>
                    <a:uLnTx/>
                    <a:uFillTx/>
                    <a:latin typeface="Verdana"/>
                    <a:ea typeface="+mn-ea"/>
                    <a:cs typeface="Verdana"/>
                  </a:rPr>
                  <a:t>,</a:t>
                </a:r>
                <a:r>
                  <a:rPr kumimoji="0" sz="675" b="0" i="0" u="none" strike="noStrike" kern="0" cap="none" spc="-8" normalizeH="0" baseline="0" noProof="0">
                    <a:ln>
                      <a:noFill/>
                    </a:ln>
                    <a:solidFill>
                      <a:srgbClr val="404040"/>
                    </a:solidFill>
                    <a:effectLst/>
                    <a:uLnTx/>
                    <a:uFillTx/>
                    <a:latin typeface="Verdana"/>
                    <a:ea typeface="+mn-ea"/>
                    <a:cs typeface="Verdana"/>
                  </a:rPr>
                  <a:t>19-</a:t>
                </a:r>
                <a:r>
                  <a:rPr kumimoji="0" sz="675" b="0" i="0" u="none" strike="noStrike" kern="0" cap="none" spc="0" normalizeH="0" baseline="0" noProof="0">
                    <a:ln>
                      <a:noFill/>
                    </a:ln>
                    <a:solidFill>
                      <a:srgbClr val="404040"/>
                    </a:solidFill>
                    <a:effectLst/>
                    <a:uLnTx/>
                    <a:uFillTx/>
                    <a:latin typeface="Verdana"/>
                    <a:ea typeface="+mn-ea"/>
                    <a:cs typeface="Verdana"/>
                  </a:rPr>
                  <a:t>12</a:t>
                </a:r>
                <a:r>
                  <a:rPr kumimoji="0" lang="de-DE" sz="675" b="0" i="0" u="none" strike="noStrike" kern="0" cap="none" spc="0" normalizeH="0" baseline="0" noProof="0">
                    <a:ln>
                      <a:noFill/>
                    </a:ln>
                    <a:solidFill>
                      <a:srgbClr val="404040"/>
                    </a:solidFill>
                    <a:effectLst/>
                    <a:uLnTx/>
                    <a:uFillTx/>
                    <a:latin typeface="Verdana"/>
                    <a:ea typeface="+mn-ea"/>
                    <a:cs typeface="Verdana"/>
                  </a:rPr>
                  <a:t>,</a:t>
                </a:r>
                <a:r>
                  <a:rPr kumimoji="0" sz="675" b="0" i="0" u="none" strike="noStrike" kern="0" cap="none" spc="0" normalizeH="0" baseline="0" noProof="0">
                    <a:ln>
                      <a:noFill/>
                    </a:ln>
                    <a:solidFill>
                      <a:srgbClr val="404040"/>
                    </a:solidFill>
                    <a:effectLst/>
                    <a:uLnTx/>
                    <a:uFillTx/>
                    <a:latin typeface="Verdana"/>
                    <a:ea typeface="+mn-ea"/>
                    <a:cs typeface="Verdana"/>
                  </a:rPr>
                  <a:t>76;</a:t>
                </a:r>
                <a:r>
                  <a:rPr kumimoji="0" sz="675" b="0" i="0" u="none" strike="noStrike" kern="0" cap="none" spc="-4" normalizeH="0" baseline="0" noProof="0">
                    <a:ln>
                      <a:noFill/>
                    </a:ln>
                    <a:solidFill>
                      <a:srgbClr val="404040"/>
                    </a:solidFill>
                    <a:effectLst/>
                    <a:uLnTx/>
                    <a:uFillTx/>
                    <a:latin typeface="Verdana"/>
                    <a:ea typeface="+mn-ea"/>
                    <a:cs typeface="Verdana"/>
                  </a:rPr>
                  <a:t> </a:t>
                </a:r>
                <a:r>
                  <a:rPr kumimoji="0" lang="de-DE" sz="675" b="0" i="0" u="none" strike="noStrike" kern="0" cap="none" spc="-8" normalizeH="0" baseline="0" noProof="0">
                    <a:ln>
                      <a:noFill/>
                    </a:ln>
                    <a:solidFill>
                      <a:srgbClr val="404040"/>
                    </a:solidFill>
                    <a:effectLst/>
                    <a:uLnTx/>
                    <a:uFillTx/>
                    <a:latin typeface="Verdana"/>
                    <a:ea typeface="+mn-ea"/>
                    <a:cs typeface="Verdana"/>
                  </a:rPr>
                  <a:t>p </a:t>
                </a:r>
                <a:r>
                  <a:rPr kumimoji="0" sz="675" b="0" i="0" u="none" strike="noStrike" kern="0" cap="none" spc="-8" normalizeH="0" baseline="0" noProof="0">
                    <a:ln>
                      <a:noFill/>
                    </a:ln>
                    <a:solidFill>
                      <a:srgbClr val="404040"/>
                    </a:solidFill>
                    <a:effectLst/>
                    <a:uLnTx/>
                    <a:uFillTx/>
                    <a:latin typeface="Verdana"/>
                    <a:ea typeface="+mn-ea"/>
                    <a:cs typeface="Verdana"/>
                  </a:rPr>
                  <a:t>&lt;</a:t>
                </a:r>
                <a:r>
                  <a:rPr kumimoji="0" lang="de-DE" sz="675" b="0" i="0" u="none" strike="noStrike" kern="0" cap="none" spc="-8" normalizeH="0" baseline="0" noProof="0">
                    <a:ln>
                      <a:noFill/>
                    </a:ln>
                    <a:solidFill>
                      <a:srgbClr val="404040"/>
                    </a:solidFill>
                    <a:effectLst/>
                    <a:uLnTx/>
                    <a:uFillTx/>
                    <a:latin typeface="Verdana"/>
                    <a:ea typeface="+mn-ea"/>
                    <a:cs typeface="Verdana"/>
                  </a:rPr>
                  <a:t> </a:t>
                </a:r>
                <a:r>
                  <a:rPr kumimoji="0" sz="675" b="0" i="0" u="none" strike="noStrike" kern="0" cap="none" spc="-8" normalizeH="0" baseline="0" noProof="0">
                    <a:ln>
                      <a:noFill/>
                    </a:ln>
                    <a:solidFill>
                      <a:srgbClr val="404040"/>
                    </a:solidFill>
                    <a:effectLst/>
                    <a:uLnTx/>
                    <a:uFillTx/>
                    <a:latin typeface="Verdana"/>
                    <a:ea typeface="+mn-ea"/>
                    <a:cs typeface="Verdana"/>
                  </a:rPr>
                  <a:t>0</a:t>
                </a:r>
                <a:r>
                  <a:rPr kumimoji="0" lang="de-DE" sz="675" b="0" i="0" u="none" strike="noStrike" kern="0" cap="none" spc="-8" normalizeH="0" baseline="0" noProof="0">
                    <a:ln>
                      <a:noFill/>
                    </a:ln>
                    <a:solidFill>
                      <a:srgbClr val="404040"/>
                    </a:solidFill>
                    <a:effectLst/>
                    <a:uLnTx/>
                    <a:uFillTx/>
                    <a:latin typeface="Verdana"/>
                    <a:ea typeface="+mn-ea"/>
                    <a:cs typeface="Verdana"/>
                  </a:rPr>
                  <a:t>,</a:t>
                </a:r>
                <a:r>
                  <a:rPr kumimoji="0" sz="675" b="0" i="0" u="none" strike="noStrike" kern="0" cap="none" spc="-8" normalizeH="0" baseline="0" noProof="0">
                    <a:ln>
                      <a:noFill/>
                    </a:ln>
                    <a:solidFill>
                      <a:srgbClr val="404040"/>
                    </a:solidFill>
                    <a:effectLst/>
                    <a:uLnTx/>
                    <a:uFillTx/>
                    <a:latin typeface="Verdana"/>
                    <a:ea typeface="+mn-ea"/>
                    <a:cs typeface="Verdana"/>
                  </a:rPr>
                  <a:t>001*</a:t>
                </a:r>
                <a:endParaRPr kumimoji="0" sz="675" b="0" i="0" u="none" strike="noStrike" kern="0" cap="none" spc="0" normalizeH="0" baseline="0" noProof="0">
                  <a:ln>
                    <a:noFill/>
                  </a:ln>
                  <a:solidFill>
                    <a:srgbClr val="404040"/>
                  </a:solidFill>
                  <a:effectLst/>
                  <a:uLnTx/>
                  <a:uFillTx/>
                  <a:latin typeface="Verdana"/>
                  <a:ea typeface="+mn-ea"/>
                  <a:cs typeface="Verdana"/>
                </a:endParaRPr>
              </a:p>
            </p:txBody>
          </p:sp>
          <p:sp>
            <p:nvSpPr>
              <p:cNvPr id="162" name="object 45">
                <a:extLst>
                  <a:ext uri="{FF2B5EF4-FFF2-40B4-BE49-F238E27FC236}">
                    <a16:creationId xmlns:a16="http://schemas.microsoft.com/office/drawing/2014/main" id="{6AE3F906-F10C-EF6A-DF9D-56E3FECBBC2C}"/>
                  </a:ext>
                </a:extLst>
              </p:cNvPr>
              <p:cNvSpPr/>
              <p:nvPr/>
            </p:nvSpPr>
            <p:spPr>
              <a:xfrm>
                <a:off x="1878521" y="1820228"/>
                <a:ext cx="1600200" cy="331469"/>
              </a:xfrm>
              <a:custGeom>
                <a:avLst/>
                <a:gdLst/>
                <a:ahLst/>
                <a:cxnLst/>
                <a:rect l="l" t="t" r="r" b="b"/>
                <a:pathLst>
                  <a:path w="2133600" h="441960">
                    <a:moveTo>
                      <a:pt x="2059940" y="0"/>
                    </a:moveTo>
                    <a:lnTo>
                      <a:pt x="73660" y="0"/>
                    </a:lnTo>
                    <a:lnTo>
                      <a:pt x="45005" y="5794"/>
                    </a:lnTo>
                    <a:lnTo>
                      <a:pt x="21590" y="21589"/>
                    </a:lnTo>
                    <a:lnTo>
                      <a:pt x="5794" y="45005"/>
                    </a:lnTo>
                    <a:lnTo>
                      <a:pt x="0" y="73659"/>
                    </a:lnTo>
                    <a:lnTo>
                      <a:pt x="0" y="368300"/>
                    </a:lnTo>
                    <a:lnTo>
                      <a:pt x="5794" y="396954"/>
                    </a:lnTo>
                    <a:lnTo>
                      <a:pt x="21589" y="420369"/>
                    </a:lnTo>
                    <a:lnTo>
                      <a:pt x="45005" y="436165"/>
                    </a:lnTo>
                    <a:lnTo>
                      <a:pt x="73660" y="441959"/>
                    </a:lnTo>
                    <a:lnTo>
                      <a:pt x="2059940" y="441959"/>
                    </a:lnTo>
                    <a:lnTo>
                      <a:pt x="2088594" y="436165"/>
                    </a:lnTo>
                    <a:lnTo>
                      <a:pt x="2112010" y="420369"/>
                    </a:lnTo>
                    <a:lnTo>
                      <a:pt x="2127805" y="396954"/>
                    </a:lnTo>
                    <a:lnTo>
                      <a:pt x="2133600" y="368300"/>
                    </a:lnTo>
                    <a:lnTo>
                      <a:pt x="2133600" y="73659"/>
                    </a:lnTo>
                    <a:lnTo>
                      <a:pt x="2127805" y="45005"/>
                    </a:lnTo>
                    <a:lnTo>
                      <a:pt x="2112010" y="21589"/>
                    </a:lnTo>
                    <a:lnTo>
                      <a:pt x="2088594" y="5794"/>
                    </a:lnTo>
                    <a:lnTo>
                      <a:pt x="2059940" y="0"/>
                    </a:lnTo>
                    <a:close/>
                  </a:path>
                </a:pathLst>
              </a:custGeom>
              <a:solidFill>
                <a:srgbClr val="FFFFFF"/>
              </a:solidFill>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sp>
            <p:nvSpPr>
              <p:cNvPr id="163" name="object 46">
                <a:extLst>
                  <a:ext uri="{FF2B5EF4-FFF2-40B4-BE49-F238E27FC236}">
                    <a16:creationId xmlns:a16="http://schemas.microsoft.com/office/drawing/2014/main" id="{119E7B8A-99E9-B443-A2A5-939CC799E2C4}"/>
                  </a:ext>
                </a:extLst>
              </p:cNvPr>
              <p:cNvSpPr/>
              <p:nvPr/>
            </p:nvSpPr>
            <p:spPr>
              <a:xfrm>
                <a:off x="1878521" y="1820228"/>
                <a:ext cx="1600200" cy="331469"/>
              </a:xfrm>
              <a:custGeom>
                <a:avLst/>
                <a:gdLst/>
                <a:ahLst/>
                <a:cxnLst/>
                <a:rect l="l" t="t" r="r" b="b"/>
                <a:pathLst>
                  <a:path w="2133600" h="441960">
                    <a:moveTo>
                      <a:pt x="0" y="73659"/>
                    </a:moveTo>
                    <a:lnTo>
                      <a:pt x="5794" y="45005"/>
                    </a:lnTo>
                    <a:lnTo>
                      <a:pt x="21590" y="21589"/>
                    </a:lnTo>
                    <a:lnTo>
                      <a:pt x="45005" y="5794"/>
                    </a:lnTo>
                    <a:lnTo>
                      <a:pt x="73660" y="0"/>
                    </a:lnTo>
                    <a:lnTo>
                      <a:pt x="2059940" y="0"/>
                    </a:lnTo>
                    <a:lnTo>
                      <a:pt x="2088594" y="5794"/>
                    </a:lnTo>
                    <a:lnTo>
                      <a:pt x="2112010" y="21589"/>
                    </a:lnTo>
                    <a:lnTo>
                      <a:pt x="2127805" y="45005"/>
                    </a:lnTo>
                    <a:lnTo>
                      <a:pt x="2133600" y="73659"/>
                    </a:lnTo>
                    <a:lnTo>
                      <a:pt x="2133600" y="368300"/>
                    </a:lnTo>
                    <a:lnTo>
                      <a:pt x="2127805" y="396954"/>
                    </a:lnTo>
                    <a:lnTo>
                      <a:pt x="2112010" y="420369"/>
                    </a:lnTo>
                    <a:lnTo>
                      <a:pt x="2088594" y="436165"/>
                    </a:lnTo>
                    <a:lnTo>
                      <a:pt x="2059940" y="441959"/>
                    </a:lnTo>
                    <a:lnTo>
                      <a:pt x="73660" y="441959"/>
                    </a:lnTo>
                    <a:lnTo>
                      <a:pt x="45005" y="436165"/>
                    </a:lnTo>
                    <a:lnTo>
                      <a:pt x="21589" y="420369"/>
                    </a:lnTo>
                    <a:lnTo>
                      <a:pt x="5794" y="396954"/>
                    </a:lnTo>
                    <a:lnTo>
                      <a:pt x="0" y="368300"/>
                    </a:lnTo>
                    <a:lnTo>
                      <a:pt x="0" y="73659"/>
                    </a:lnTo>
                    <a:close/>
                  </a:path>
                </a:pathLst>
              </a:custGeom>
              <a:ln w="28575">
                <a:solidFill>
                  <a:srgbClr val="7900E6"/>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sp>
            <p:nvSpPr>
              <p:cNvPr id="164" name="object 47">
                <a:extLst>
                  <a:ext uri="{FF2B5EF4-FFF2-40B4-BE49-F238E27FC236}">
                    <a16:creationId xmlns:a16="http://schemas.microsoft.com/office/drawing/2014/main" id="{6C88A779-558A-2CD3-A1D6-1412A11B3632}"/>
                  </a:ext>
                </a:extLst>
              </p:cNvPr>
              <p:cNvSpPr txBox="1"/>
              <p:nvPr/>
            </p:nvSpPr>
            <p:spPr>
              <a:xfrm>
                <a:off x="1929480" y="1850465"/>
                <a:ext cx="1531515" cy="258609"/>
              </a:xfrm>
              <a:prstGeom prst="rect">
                <a:avLst/>
              </a:prstGeom>
            </p:spPr>
            <p:txBody>
              <a:bodyPr vert="horz" wrap="square" lIns="0" tIns="19526" rIns="0" bIns="0" rtlCol="0">
                <a:spAutoFit/>
              </a:bodyPr>
              <a:lstStyle/>
              <a:p>
                <a:pPr marL="1429" marR="0" lvl="0" indent="0" algn="ctr" defTabSz="685800" rtl="0" eaLnBrk="1" fontAlgn="auto" latinLnBrk="0" hangingPunct="1">
                  <a:lnSpc>
                    <a:spcPct val="100000"/>
                  </a:lnSpc>
                  <a:spcBef>
                    <a:spcPts val="153"/>
                  </a:spcBef>
                  <a:spcAft>
                    <a:spcPts val="0"/>
                  </a:spcAft>
                  <a:buClrTx/>
                  <a:buSzTx/>
                  <a:buFontTx/>
                  <a:buNone/>
                  <a:tabLst/>
                  <a:defRPr/>
                </a:pPr>
                <a:r>
                  <a:rPr kumimoji="0" sz="750" b="1" i="0" u="none" strike="noStrike" kern="0" cap="none" spc="0" normalizeH="0" baseline="0" noProof="0">
                    <a:ln>
                      <a:noFill/>
                    </a:ln>
                    <a:solidFill>
                      <a:srgbClr val="404040"/>
                    </a:solidFill>
                    <a:effectLst/>
                    <a:uLnTx/>
                    <a:uFillTx/>
                    <a:latin typeface="Verdana"/>
                    <a:ea typeface="+mn-ea"/>
                    <a:cs typeface="Verdana"/>
                  </a:rPr>
                  <a:t>Adjust</a:t>
                </a:r>
                <a:r>
                  <a:rPr kumimoji="0" lang="de-DE" sz="750" b="1" i="0" u="none" strike="noStrike" kern="0" cap="none" spc="0" normalizeH="0" baseline="0" noProof="0" err="1">
                    <a:ln>
                      <a:noFill/>
                    </a:ln>
                    <a:solidFill>
                      <a:srgbClr val="404040"/>
                    </a:solidFill>
                    <a:effectLst/>
                    <a:uLnTx/>
                    <a:uFillTx/>
                    <a:latin typeface="Verdana"/>
                    <a:ea typeface="+mn-ea"/>
                    <a:cs typeface="Verdana"/>
                  </a:rPr>
                  <a:t>ierte</a:t>
                </a:r>
                <a:r>
                  <a:rPr kumimoji="0" sz="750" b="1" i="0" u="none" strike="noStrike" kern="0" cap="none" spc="-30" normalizeH="0" baseline="0" noProof="0">
                    <a:ln>
                      <a:noFill/>
                    </a:ln>
                    <a:solidFill>
                      <a:srgbClr val="404040"/>
                    </a:solidFill>
                    <a:effectLst/>
                    <a:uLnTx/>
                    <a:uFillTx/>
                    <a:latin typeface="Verdana"/>
                    <a:ea typeface="+mn-ea"/>
                    <a:cs typeface="Verdana"/>
                  </a:rPr>
                  <a:t> </a:t>
                </a:r>
                <a:r>
                  <a:rPr kumimoji="0" sz="750" b="1" i="0" u="none" strike="noStrike" kern="0" cap="none" spc="0" normalizeH="0" baseline="0" noProof="0">
                    <a:ln>
                      <a:noFill/>
                    </a:ln>
                    <a:solidFill>
                      <a:srgbClr val="404040"/>
                    </a:solidFill>
                    <a:effectLst/>
                    <a:uLnTx/>
                    <a:uFillTx/>
                    <a:latin typeface="Verdana"/>
                    <a:ea typeface="+mn-ea"/>
                    <a:cs typeface="Verdana"/>
                  </a:rPr>
                  <a:t>OR:</a:t>
                </a:r>
                <a:r>
                  <a:rPr kumimoji="0" sz="750" b="1" i="0" u="none" strike="noStrike" kern="0" cap="none" spc="-38" normalizeH="0" baseline="0" noProof="0">
                    <a:ln>
                      <a:noFill/>
                    </a:ln>
                    <a:solidFill>
                      <a:srgbClr val="404040"/>
                    </a:solidFill>
                    <a:effectLst/>
                    <a:uLnTx/>
                    <a:uFillTx/>
                    <a:latin typeface="Verdana"/>
                    <a:ea typeface="+mn-ea"/>
                    <a:cs typeface="Verdana"/>
                  </a:rPr>
                  <a:t> </a:t>
                </a:r>
                <a:r>
                  <a:rPr kumimoji="0" sz="750" b="1" i="0" u="none" strike="noStrike" kern="0" cap="none" spc="-15" normalizeH="0" baseline="0" noProof="0">
                    <a:ln>
                      <a:noFill/>
                    </a:ln>
                    <a:solidFill>
                      <a:srgbClr val="404040"/>
                    </a:solidFill>
                    <a:effectLst/>
                    <a:uLnTx/>
                    <a:uFillTx/>
                    <a:latin typeface="Verdana"/>
                    <a:ea typeface="+mn-ea"/>
                    <a:cs typeface="Verdana"/>
                  </a:rPr>
                  <a:t>2</a:t>
                </a:r>
                <a:r>
                  <a:rPr kumimoji="0" lang="de-DE" sz="750" b="1" i="0" u="none" strike="noStrike" kern="0" cap="none" spc="-15" normalizeH="0" baseline="0" noProof="0">
                    <a:ln>
                      <a:noFill/>
                    </a:ln>
                    <a:solidFill>
                      <a:srgbClr val="404040"/>
                    </a:solidFill>
                    <a:effectLst/>
                    <a:uLnTx/>
                    <a:uFillTx/>
                    <a:latin typeface="Verdana"/>
                    <a:ea typeface="+mn-ea"/>
                    <a:cs typeface="Verdana"/>
                  </a:rPr>
                  <a:t>,</a:t>
                </a:r>
                <a:r>
                  <a:rPr kumimoji="0" sz="750" b="1" i="0" u="none" strike="noStrike" kern="0" cap="none" spc="-15" normalizeH="0" baseline="0" noProof="0">
                    <a:ln>
                      <a:noFill/>
                    </a:ln>
                    <a:solidFill>
                      <a:srgbClr val="404040"/>
                    </a:solidFill>
                    <a:effectLst/>
                    <a:uLnTx/>
                    <a:uFillTx/>
                    <a:latin typeface="Verdana"/>
                    <a:ea typeface="+mn-ea"/>
                    <a:cs typeface="Verdana"/>
                  </a:rPr>
                  <a:t>03</a:t>
                </a:r>
                <a:endParaRPr kumimoji="0" sz="750" b="0" i="0" u="none" strike="noStrike" kern="0" cap="none" spc="0" normalizeH="0" baseline="0" noProof="0">
                  <a:ln>
                    <a:noFill/>
                  </a:ln>
                  <a:solidFill>
                    <a:srgbClr val="404040"/>
                  </a:solidFill>
                  <a:effectLst/>
                  <a:uLnTx/>
                  <a:uFillTx/>
                  <a:latin typeface="Verdana"/>
                  <a:ea typeface="+mn-ea"/>
                  <a:cs typeface="Verdana"/>
                </a:endParaRPr>
              </a:p>
              <a:p>
                <a:pPr marL="0" marR="0" lvl="0" indent="0" algn="ctr" defTabSz="685800" rtl="0" eaLnBrk="1" fontAlgn="auto" latinLnBrk="0" hangingPunct="1">
                  <a:lnSpc>
                    <a:spcPct val="100000"/>
                  </a:lnSpc>
                  <a:spcBef>
                    <a:spcPts val="75"/>
                  </a:spcBef>
                  <a:spcAft>
                    <a:spcPts val="0"/>
                  </a:spcAft>
                  <a:buClrTx/>
                  <a:buSzTx/>
                  <a:buFontTx/>
                  <a:buNone/>
                  <a:tabLst/>
                  <a:defRPr/>
                </a:pPr>
                <a:r>
                  <a:rPr kumimoji="0" sz="675" b="0" i="0" u="none" strike="noStrike" kern="0" cap="none" spc="0" normalizeH="0" baseline="0" noProof="0">
                    <a:ln>
                      <a:noFill/>
                    </a:ln>
                    <a:solidFill>
                      <a:srgbClr val="404040"/>
                    </a:solidFill>
                    <a:effectLst/>
                    <a:uLnTx/>
                    <a:uFillTx/>
                    <a:latin typeface="Verdana"/>
                    <a:ea typeface="+mn-ea"/>
                    <a:cs typeface="Verdana"/>
                  </a:rPr>
                  <a:t>95</a:t>
                </a:r>
                <a:r>
                  <a:rPr kumimoji="0" lang="de-DE" sz="675" b="0" i="0" u="none" strike="noStrike" kern="0" cap="none" spc="0" normalizeH="0" baseline="0" noProof="0">
                    <a:ln>
                      <a:noFill/>
                    </a:ln>
                    <a:solidFill>
                      <a:srgbClr val="404040"/>
                    </a:solidFill>
                    <a:effectLst/>
                    <a:uLnTx/>
                    <a:uFillTx/>
                    <a:latin typeface="Verdana"/>
                    <a:ea typeface="+mn-ea"/>
                    <a:cs typeface="Verdana"/>
                  </a:rPr>
                  <a:t> </a:t>
                </a:r>
                <a:r>
                  <a:rPr kumimoji="0" sz="675" b="0" i="0" u="none" strike="noStrike" kern="0" cap="none" spc="0" normalizeH="0" baseline="0" noProof="0">
                    <a:ln>
                      <a:noFill/>
                    </a:ln>
                    <a:solidFill>
                      <a:srgbClr val="404040"/>
                    </a:solidFill>
                    <a:effectLst/>
                    <a:uLnTx/>
                    <a:uFillTx/>
                    <a:latin typeface="Verdana"/>
                    <a:ea typeface="+mn-ea"/>
                    <a:cs typeface="Verdana"/>
                  </a:rPr>
                  <a:t>%</a:t>
                </a:r>
                <a:r>
                  <a:rPr kumimoji="0" lang="de-DE" sz="675" b="0" i="0" u="none" strike="noStrike" kern="0" cap="none" spc="0" normalizeH="0" baseline="0" noProof="0">
                    <a:ln>
                      <a:noFill/>
                    </a:ln>
                    <a:solidFill>
                      <a:srgbClr val="404040"/>
                    </a:solidFill>
                    <a:effectLst/>
                    <a:uLnTx/>
                    <a:uFillTx/>
                    <a:latin typeface="Verdana"/>
                    <a:ea typeface="+mn-ea"/>
                    <a:cs typeface="Verdana"/>
                  </a:rPr>
                  <a:t>-K</a:t>
                </a:r>
                <a:r>
                  <a:rPr kumimoji="0" sz="675" b="0" i="0" u="none" strike="noStrike" kern="0" cap="none" spc="0" normalizeH="0" baseline="0" noProof="0">
                    <a:ln>
                      <a:noFill/>
                    </a:ln>
                    <a:solidFill>
                      <a:srgbClr val="404040"/>
                    </a:solidFill>
                    <a:effectLst/>
                    <a:uLnTx/>
                    <a:uFillTx/>
                    <a:latin typeface="Verdana"/>
                    <a:ea typeface="+mn-ea"/>
                    <a:cs typeface="Verdana"/>
                  </a:rPr>
                  <a:t>I: </a:t>
                </a:r>
                <a:r>
                  <a:rPr kumimoji="0" sz="675" b="0" i="0" u="none" strike="noStrike" kern="0" cap="none" spc="-8" normalizeH="0" baseline="0" noProof="0">
                    <a:ln>
                      <a:noFill/>
                    </a:ln>
                    <a:solidFill>
                      <a:srgbClr val="404040"/>
                    </a:solidFill>
                    <a:effectLst/>
                    <a:uLnTx/>
                    <a:uFillTx/>
                    <a:latin typeface="Verdana"/>
                    <a:ea typeface="+mn-ea"/>
                    <a:cs typeface="Verdana"/>
                  </a:rPr>
                  <a:t>1</a:t>
                </a:r>
                <a:r>
                  <a:rPr kumimoji="0" lang="de-DE" sz="675" b="0" i="0" u="none" strike="noStrike" kern="0" cap="none" spc="-8" normalizeH="0" baseline="0" noProof="0">
                    <a:ln>
                      <a:noFill/>
                    </a:ln>
                    <a:solidFill>
                      <a:srgbClr val="404040"/>
                    </a:solidFill>
                    <a:effectLst/>
                    <a:uLnTx/>
                    <a:uFillTx/>
                    <a:latin typeface="Verdana"/>
                    <a:ea typeface="+mn-ea"/>
                    <a:cs typeface="Verdana"/>
                  </a:rPr>
                  <a:t>,</a:t>
                </a:r>
                <a:r>
                  <a:rPr kumimoji="0" sz="675" b="0" i="0" u="none" strike="noStrike" kern="0" cap="none" spc="-8" normalizeH="0" baseline="0" noProof="0">
                    <a:ln>
                      <a:noFill/>
                    </a:ln>
                    <a:solidFill>
                      <a:srgbClr val="404040"/>
                    </a:solidFill>
                    <a:effectLst/>
                    <a:uLnTx/>
                    <a:uFillTx/>
                    <a:latin typeface="Verdana"/>
                    <a:ea typeface="+mn-ea"/>
                    <a:cs typeface="Verdana"/>
                  </a:rPr>
                  <a:t>04-</a:t>
                </a:r>
                <a:r>
                  <a:rPr kumimoji="0" sz="675" b="0" i="0" u="none" strike="noStrike" kern="0" cap="none" spc="0" normalizeH="0" baseline="0" noProof="0">
                    <a:ln>
                      <a:noFill/>
                    </a:ln>
                    <a:solidFill>
                      <a:srgbClr val="404040"/>
                    </a:solidFill>
                    <a:effectLst/>
                    <a:uLnTx/>
                    <a:uFillTx/>
                    <a:latin typeface="Verdana"/>
                    <a:ea typeface="+mn-ea"/>
                    <a:cs typeface="Verdana"/>
                  </a:rPr>
                  <a:t>3</a:t>
                </a:r>
                <a:r>
                  <a:rPr kumimoji="0" lang="de-DE" sz="675" b="0" i="0" u="none" strike="noStrike" kern="0" cap="none" spc="0" normalizeH="0" baseline="0" noProof="0">
                    <a:ln>
                      <a:noFill/>
                    </a:ln>
                    <a:solidFill>
                      <a:srgbClr val="404040"/>
                    </a:solidFill>
                    <a:effectLst/>
                    <a:uLnTx/>
                    <a:uFillTx/>
                    <a:latin typeface="Verdana"/>
                    <a:ea typeface="+mn-ea"/>
                    <a:cs typeface="Verdana"/>
                  </a:rPr>
                  <a:t>,</a:t>
                </a:r>
                <a:r>
                  <a:rPr kumimoji="0" sz="675" b="0" i="0" u="none" strike="noStrike" kern="0" cap="none" spc="0" normalizeH="0" baseline="0" noProof="0">
                    <a:ln>
                      <a:noFill/>
                    </a:ln>
                    <a:solidFill>
                      <a:srgbClr val="404040"/>
                    </a:solidFill>
                    <a:effectLst/>
                    <a:uLnTx/>
                    <a:uFillTx/>
                    <a:latin typeface="Verdana"/>
                    <a:ea typeface="+mn-ea"/>
                    <a:cs typeface="Verdana"/>
                  </a:rPr>
                  <a:t>97;</a:t>
                </a:r>
                <a:r>
                  <a:rPr kumimoji="0" sz="675" b="0" i="0" u="none" strike="noStrike" kern="0" cap="none" spc="-4" normalizeH="0" baseline="0" noProof="0">
                    <a:ln>
                      <a:noFill/>
                    </a:ln>
                    <a:solidFill>
                      <a:srgbClr val="404040"/>
                    </a:solidFill>
                    <a:effectLst/>
                    <a:uLnTx/>
                    <a:uFillTx/>
                    <a:latin typeface="Verdana"/>
                    <a:ea typeface="+mn-ea"/>
                    <a:cs typeface="Verdana"/>
                  </a:rPr>
                  <a:t> </a:t>
                </a:r>
                <a:r>
                  <a:rPr kumimoji="0" lang="de-DE" sz="675" b="0" i="0" u="none" strike="noStrike" kern="0" cap="none" spc="-8" normalizeH="0" baseline="0" noProof="0">
                    <a:ln>
                      <a:noFill/>
                    </a:ln>
                    <a:solidFill>
                      <a:srgbClr val="404040"/>
                    </a:solidFill>
                    <a:effectLst/>
                    <a:uLnTx/>
                    <a:uFillTx/>
                    <a:latin typeface="Verdana"/>
                    <a:ea typeface="+mn-ea"/>
                    <a:cs typeface="Verdana"/>
                  </a:rPr>
                  <a:t>p </a:t>
                </a:r>
                <a:r>
                  <a:rPr kumimoji="0" sz="675" b="0" i="0" u="none" strike="noStrike" kern="0" cap="none" spc="-8" normalizeH="0" baseline="0" noProof="0">
                    <a:ln>
                      <a:noFill/>
                    </a:ln>
                    <a:solidFill>
                      <a:srgbClr val="404040"/>
                    </a:solidFill>
                    <a:effectLst/>
                    <a:uLnTx/>
                    <a:uFillTx/>
                    <a:latin typeface="Verdana"/>
                    <a:ea typeface="+mn-ea"/>
                    <a:cs typeface="Verdana"/>
                  </a:rPr>
                  <a:t>&lt;</a:t>
                </a:r>
                <a:r>
                  <a:rPr kumimoji="0" lang="de-DE" sz="675" b="0" i="0" u="none" strike="noStrike" kern="0" cap="none" spc="-8" normalizeH="0" baseline="0" noProof="0">
                    <a:ln>
                      <a:noFill/>
                    </a:ln>
                    <a:solidFill>
                      <a:srgbClr val="404040"/>
                    </a:solidFill>
                    <a:effectLst/>
                    <a:uLnTx/>
                    <a:uFillTx/>
                    <a:latin typeface="Verdana"/>
                    <a:ea typeface="+mn-ea"/>
                    <a:cs typeface="Verdana"/>
                  </a:rPr>
                  <a:t> </a:t>
                </a:r>
                <a:r>
                  <a:rPr kumimoji="0" sz="675" b="0" i="0" u="none" strike="noStrike" kern="0" cap="none" spc="-8" normalizeH="0" baseline="0" noProof="0">
                    <a:ln>
                      <a:noFill/>
                    </a:ln>
                    <a:solidFill>
                      <a:srgbClr val="404040"/>
                    </a:solidFill>
                    <a:effectLst/>
                    <a:uLnTx/>
                    <a:uFillTx/>
                    <a:latin typeface="Verdana"/>
                    <a:ea typeface="+mn-ea"/>
                    <a:cs typeface="Verdana"/>
                  </a:rPr>
                  <a:t>0</a:t>
                </a:r>
                <a:r>
                  <a:rPr kumimoji="0" lang="de-DE" sz="675" b="0" i="0" u="none" strike="noStrike" kern="0" cap="none" spc="-8" normalizeH="0" baseline="0" noProof="0">
                    <a:ln>
                      <a:noFill/>
                    </a:ln>
                    <a:solidFill>
                      <a:srgbClr val="404040"/>
                    </a:solidFill>
                    <a:effectLst/>
                    <a:uLnTx/>
                    <a:uFillTx/>
                    <a:latin typeface="Verdana"/>
                    <a:ea typeface="+mn-ea"/>
                    <a:cs typeface="Verdana"/>
                  </a:rPr>
                  <a:t>,</a:t>
                </a:r>
                <a:r>
                  <a:rPr kumimoji="0" sz="675" b="0" i="0" u="none" strike="noStrike" kern="0" cap="none" spc="-8" normalizeH="0" baseline="0" noProof="0">
                    <a:ln>
                      <a:noFill/>
                    </a:ln>
                    <a:solidFill>
                      <a:srgbClr val="404040"/>
                    </a:solidFill>
                    <a:effectLst/>
                    <a:uLnTx/>
                    <a:uFillTx/>
                    <a:latin typeface="Verdana"/>
                    <a:ea typeface="+mn-ea"/>
                    <a:cs typeface="Verdana"/>
                  </a:rPr>
                  <a:t>02*</a:t>
                </a:r>
                <a:endParaRPr kumimoji="0" sz="675" b="0" i="0" u="none" strike="noStrike" kern="0" cap="none" spc="0" normalizeH="0" baseline="0" noProof="0">
                  <a:ln>
                    <a:noFill/>
                  </a:ln>
                  <a:solidFill>
                    <a:srgbClr val="404040"/>
                  </a:solidFill>
                  <a:effectLst/>
                  <a:uLnTx/>
                  <a:uFillTx/>
                  <a:latin typeface="Verdana"/>
                  <a:ea typeface="+mn-ea"/>
                  <a:cs typeface="Verdana"/>
                </a:endParaRPr>
              </a:p>
            </p:txBody>
          </p:sp>
          <p:sp>
            <p:nvSpPr>
              <p:cNvPr id="165" name="object 48">
                <a:extLst>
                  <a:ext uri="{FF2B5EF4-FFF2-40B4-BE49-F238E27FC236}">
                    <a16:creationId xmlns:a16="http://schemas.microsoft.com/office/drawing/2014/main" id="{9597830D-8B25-A62C-81DC-B15433884252}"/>
                  </a:ext>
                </a:extLst>
              </p:cNvPr>
              <p:cNvSpPr/>
              <p:nvPr/>
            </p:nvSpPr>
            <p:spPr>
              <a:xfrm>
                <a:off x="1539621" y="1072133"/>
                <a:ext cx="2316956" cy="1573530"/>
              </a:xfrm>
              <a:custGeom>
                <a:avLst/>
                <a:gdLst/>
                <a:ahLst/>
                <a:cxnLst/>
                <a:rect l="l" t="t" r="r" b="b"/>
                <a:pathLst>
                  <a:path w="3089275" h="2098040">
                    <a:moveTo>
                      <a:pt x="3089148" y="144525"/>
                    </a:moveTo>
                    <a:lnTo>
                      <a:pt x="3089148" y="0"/>
                    </a:lnTo>
                  </a:path>
                  <a:path w="3089275" h="2098040">
                    <a:moveTo>
                      <a:pt x="1517904" y="851915"/>
                    </a:moveTo>
                    <a:lnTo>
                      <a:pt x="1517904" y="996696"/>
                    </a:lnTo>
                  </a:path>
                  <a:path w="3089275" h="2098040">
                    <a:moveTo>
                      <a:pt x="0" y="851915"/>
                    </a:moveTo>
                    <a:lnTo>
                      <a:pt x="0" y="2097532"/>
                    </a:lnTo>
                  </a:path>
                  <a:path w="3089275" h="2098040">
                    <a:moveTo>
                      <a:pt x="12192" y="851915"/>
                    </a:moveTo>
                    <a:lnTo>
                      <a:pt x="1518158" y="851915"/>
                    </a:lnTo>
                  </a:path>
                </a:pathLst>
              </a:custGeom>
              <a:ln w="9525">
                <a:solidFill>
                  <a:srgbClr val="7900E6"/>
                </a:solidFill>
                <a:prstDash val="sysDash"/>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rgbClr val="404040"/>
                  </a:solidFill>
                  <a:effectLst/>
                  <a:uLnTx/>
                  <a:uFillTx/>
                  <a:latin typeface="Verdana"/>
                  <a:ea typeface="+mn-ea"/>
                  <a:cs typeface="+mn-cs"/>
                </a:endParaRPr>
              </a:p>
            </p:txBody>
          </p:sp>
          <p:sp>
            <p:nvSpPr>
              <p:cNvPr id="166" name="object 52">
                <a:extLst>
                  <a:ext uri="{FF2B5EF4-FFF2-40B4-BE49-F238E27FC236}">
                    <a16:creationId xmlns:a16="http://schemas.microsoft.com/office/drawing/2014/main" id="{373F9358-CE99-9CAA-D7B6-328F6A0F4DC5}"/>
                  </a:ext>
                </a:extLst>
              </p:cNvPr>
              <p:cNvSpPr txBox="1"/>
              <p:nvPr/>
            </p:nvSpPr>
            <p:spPr>
              <a:xfrm>
                <a:off x="7129607" y="1359124"/>
                <a:ext cx="1417271" cy="128399"/>
              </a:xfrm>
              <a:prstGeom prst="rect">
                <a:avLst/>
              </a:prstGeom>
            </p:spPr>
            <p:txBody>
              <a:bodyPr vert="horz" wrap="square" lIns="0" tIns="9525" rIns="0" bIns="0" rtlCol="0">
                <a:spAutoFit/>
              </a:bodyPr>
              <a:lstStyle/>
              <a:p>
                <a:pPr marL="9525" marR="0" lvl="0" indent="0" algn="ctr" defTabSz="685800" rtl="0" eaLnBrk="1" fontAlgn="auto" latinLnBrk="0" hangingPunct="1">
                  <a:lnSpc>
                    <a:spcPct val="100000"/>
                  </a:lnSpc>
                  <a:spcBef>
                    <a:spcPts val="75"/>
                  </a:spcBef>
                  <a:spcAft>
                    <a:spcPts val="0"/>
                  </a:spcAft>
                  <a:buClrTx/>
                  <a:buSzTx/>
                  <a:buFontTx/>
                  <a:buNone/>
                  <a:tabLst/>
                  <a:defRPr/>
                </a:pPr>
                <a:r>
                  <a:rPr kumimoji="0" sz="750" b="1" i="0" u="none" strike="noStrike" kern="0" cap="none" spc="0" normalizeH="0" baseline="0" noProof="0">
                    <a:ln>
                      <a:noFill/>
                    </a:ln>
                    <a:solidFill>
                      <a:srgbClr val="404040"/>
                    </a:solidFill>
                    <a:effectLst/>
                    <a:uLnTx/>
                    <a:uFillTx/>
                    <a:latin typeface="Verdana"/>
                    <a:ea typeface="+mn-ea"/>
                    <a:cs typeface="Verdana"/>
                  </a:rPr>
                  <a:t>Adjust</a:t>
                </a:r>
                <a:r>
                  <a:rPr kumimoji="0" lang="de-DE" sz="750" b="1" i="0" u="none" strike="noStrike" kern="0" cap="none" spc="0" normalizeH="0" baseline="0" noProof="0" err="1">
                    <a:ln>
                      <a:noFill/>
                    </a:ln>
                    <a:solidFill>
                      <a:srgbClr val="404040"/>
                    </a:solidFill>
                    <a:effectLst/>
                    <a:uLnTx/>
                    <a:uFillTx/>
                    <a:latin typeface="Verdana"/>
                    <a:ea typeface="+mn-ea"/>
                    <a:cs typeface="Verdana"/>
                  </a:rPr>
                  <a:t>ierte</a:t>
                </a:r>
                <a:r>
                  <a:rPr kumimoji="0" sz="750" b="1" i="0" u="none" strike="noStrike" kern="0" cap="none" spc="-34" normalizeH="0" baseline="0" noProof="0">
                    <a:ln>
                      <a:noFill/>
                    </a:ln>
                    <a:solidFill>
                      <a:srgbClr val="404040"/>
                    </a:solidFill>
                    <a:effectLst/>
                    <a:uLnTx/>
                    <a:uFillTx/>
                    <a:latin typeface="Verdana"/>
                    <a:ea typeface="+mn-ea"/>
                    <a:cs typeface="Verdana"/>
                  </a:rPr>
                  <a:t> </a:t>
                </a:r>
                <a:r>
                  <a:rPr kumimoji="0" sz="750" b="1" i="0" u="none" strike="noStrike" kern="0" cap="none" spc="0" normalizeH="0" baseline="0" noProof="0">
                    <a:ln>
                      <a:noFill/>
                    </a:ln>
                    <a:solidFill>
                      <a:srgbClr val="404040"/>
                    </a:solidFill>
                    <a:effectLst/>
                    <a:uLnTx/>
                    <a:uFillTx/>
                    <a:latin typeface="Verdana"/>
                    <a:ea typeface="+mn-ea"/>
                    <a:cs typeface="Verdana"/>
                  </a:rPr>
                  <a:t>OR:</a:t>
                </a:r>
                <a:r>
                  <a:rPr kumimoji="0" sz="750" b="1" i="0" u="none" strike="noStrike" kern="0" cap="none" spc="-23" normalizeH="0" baseline="0" noProof="0">
                    <a:ln>
                      <a:noFill/>
                    </a:ln>
                    <a:solidFill>
                      <a:srgbClr val="404040"/>
                    </a:solidFill>
                    <a:effectLst/>
                    <a:uLnTx/>
                    <a:uFillTx/>
                    <a:latin typeface="Verdana"/>
                    <a:ea typeface="+mn-ea"/>
                    <a:cs typeface="Verdana"/>
                  </a:rPr>
                  <a:t> </a:t>
                </a:r>
                <a:r>
                  <a:rPr kumimoji="0" sz="750" b="1" i="0" u="none" strike="noStrike" kern="0" cap="none" spc="-15" normalizeH="0" baseline="0" noProof="0">
                    <a:ln>
                      <a:noFill/>
                    </a:ln>
                    <a:solidFill>
                      <a:srgbClr val="404040"/>
                    </a:solidFill>
                    <a:effectLst/>
                    <a:uLnTx/>
                    <a:uFillTx/>
                    <a:latin typeface="Verdana"/>
                    <a:ea typeface="+mn-ea"/>
                    <a:cs typeface="Verdana"/>
                  </a:rPr>
                  <a:t>2</a:t>
                </a:r>
                <a:r>
                  <a:rPr kumimoji="0" lang="de-DE" sz="750" b="1" i="0" u="none" strike="noStrike" kern="0" cap="none" spc="-15" normalizeH="0" baseline="0" noProof="0">
                    <a:ln>
                      <a:noFill/>
                    </a:ln>
                    <a:solidFill>
                      <a:srgbClr val="404040"/>
                    </a:solidFill>
                    <a:effectLst/>
                    <a:uLnTx/>
                    <a:uFillTx/>
                    <a:latin typeface="Verdana"/>
                    <a:ea typeface="+mn-ea"/>
                    <a:cs typeface="Verdana"/>
                  </a:rPr>
                  <a:t>,</a:t>
                </a:r>
                <a:r>
                  <a:rPr kumimoji="0" sz="750" b="1" i="0" u="none" strike="noStrike" kern="0" cap="none" spc="-15" normalizeH="0" baseline="0" noProof="0">
                    <a:ln>
                      <a:noFill/>
                    </a:ln>
                    <a:solidFill>
                      <a:srgbClr val="404040"/>
                    </a:solidFill>
                    <a:effectLst/>
                    <a:uLnTx/>
                    <a:uFillTx/>
                    <a:latin typeface="Verdana"/>
                    <a:ea typeface="+mn-ea"/>
                    <a:cs typeface="Verdana"/>
                  </a:rPr>
                  <a:t>65</a:t>
                </a:r>
                <a:endParaRPr kumimoji="0" sz="750" b="0" i="0" u="none" strike="noStrike" kern="0" cap="none" spc="0" normalizeH="0" baseline="0" noProof="0">
                  <a:ln>
                    <a:noFill/>
                  </a:ln>
                  <a:solidFill>
                    <a:srgbClr val="404040"/>
                  </a:solidFill>
                  <a:effectLst/>
                  <a:uLnTx/>
                  <a:uFillTx/>
                  <a:latin typeface="Verdana"/>
                  <a:ea typeface="+mn-ea"/>
                  <a:cs typeface="Verdana"/>
                </a:endParaRPr>
              </a:p>
            </p:txBody>
          </p:sp>
          <p:sp>
            <p:nvSpPr>
              <p:cNvPr id="167" name="object 53">
                <a:extLst>
                  <a:ext uri="{FF2B5EF4-FFF2-40B4-BE49-F238E27FC236}">
                    <a16:creationId xmlns:a16="http://schemas.microsoft.com/office/drawing/2014/main" id="{EBE35910-8392-E35C-669B-B4F95AFAA9A1}"/>
                  </a:ext>
                </a:extLst>
              </p:cNvPr>
              <p:cNvSpPr txBox="1"/>
              <p:nvPr/>
            </p:nvSpPr>
            <p:spPr>
              <a:xfrm>
                <a:off x="7091744" y="1496283"/>
                <a:ext cx="1508760" cy="117831"/>
              </a:xfrm>
              <a:prstGeom prst="rect">
                <a:avLst/>
              </a:prstGeom>
            </p:spPr>
            <p:txBody>
              <a:bodyPr vert="horz" wrap="square" lIns="0" tIns="10001" rIns="0" bIns="0" rtlCol="0">
                <a:spAutoFit/>
              </a:bodyPr>
              <a:lstStyle/>
              <a:p>
                <a:pPr marL="0" marR="0" lvl="0" indent="0" algn="ctr" defTabSz="685800" rtl="0" eaLnBrk="1" fontAlgn="auto" latinLnBrk="0" hangingPunct="1">
                  <a:lnSpc>
                    <a:spcPct val="100000"/>
                  </a:lnSpc>
                  <a:spcBef>
                    <a:spcPts val="79"/>
                  </a:spcBef>
                  <a:spcAft>
                    <a:spcPts val="0"/>
                  </a:spcAft>
                  <a:buClrTx/>
                  <a:buSzTx/>
                  <a:buFontTx/>
                  <a:buNone/>
                  <a:tabLst/>
                  <a:defRPr/>
                </a:pPr>
                <a:r>
                  <a:rPr kumimoji="0" sz="680" b="0" i="0" u="none" strike="noStrike" kern="0" cap="none" spc="0" normalizeH="0" baseline="0" noProof="0">
                    <a:ln>
                      <a:noFill/>
                    </a:ln>
                    <a:solidFill>
                      <a:srgbClr val="404040"/>
                    </a:solidFill>
                    <a:effectLst/>
                    <a:uLnTx/>
                    <a:uFillTx/>
                    <a:latin typeface="Verdana"/>
                    <a:ea typeface="+mn-ea"/>
                    <a:cs typeface="Verdana"/>
                  </a:rPr>
                  <a:t>95</a:t>
                </a:r>
                <a:r>
                  <a:rPr kumimoji="0" lang="de-DE" sz="680" b="0" i="0" u="none" strike="noStrike" kern="0" cap="none" spc="0" normalizeH="0" baseline="0" noProof="0">
                    <a:ln>
                      <a:noFill/>
                    </a:ln>
                    <a:solidFill>
                      <a:srgbClr val="404040"/>
                    </a:solidFill>
                    <a:effectLst/>
                    <a:uLnTx/>
                    <a:uFillTx/>
                    <a:latin typeface="Verdana"/>
                    <a:ea typeface="+mn-ea"/>
                    <a:cs typeface="Verdana"/>
                  </a:rPr>
                  <a:t> </a:t>
                </a:r>
                <a:r>
                  <a:rPr kumimoji="0" sz="680" b="0" i="0" u="none" strike="noStrike" kern="0" cap="none" spc="0" normalizeH="0" baseline="0" noProof="0">
                    <a:ln>
                      <a:noFill/>
                    </a:ln>
                    <a:solidFill>
                      <a:srgbClr val="404040"/>
                    </a:solidFill>
                    <a:effectLst/>
                    <a:uLnTx/>
                    <a:uFillTx/>
                    <a:latin typeface="Verdana"/>
                    <a:ea typeface="+mn-ea"/>
                    <a:cs typeface="Verdana"/>
                  </a:rPr>
                  <a:t>%</a:t>
                </a:r>
                <a:r>
                  <a:rPr kumimoji="0" lang="de-DE" sz="680" b="0" i="0" u="none" strike="noStrike" kern="0" cap="none" spc="0" normalizeH="0" baseline="0" noProof="0">
                    <a:ln>
                      <a:noFill/>
                    </a:ln>
                    <a:solidFill>
                      <a:srgbClr val="404040"/>
                    </a:solidFill>
                    <a:effectLst/>
                    <a:uLnTx/>
                    <a:uFillTx/>
                    <a:latin typeface="Verdana"/>
                    <a:ea typeface="+mn-ea"/>
                    <a:cs typeface="Verdana"/>
                  </a:rPr>
                  <a:t>-K</a:t>
                </a:r>
                <a:r>
                  <a:rPr kumimoji="0" sz="680" b="0" i="0" u="none" strike="noStrike" kern="0" cap="none" spc="0" normalizeH="0" baseline="0" noProof="0">
                    <a:ln>
                      <a:noFill/>
                    </a:ln>
                    <a:solidFill>
                      <a:srgbClr val="404040"/>
                    </a:solidFill>
                    <a:effectLst/>
                    <a:uLnTx/>
                    <a:uFillTx/>
                    <a:latin typeface="Verdana"/>
                    <a:ea typeface="+mn-ea"/>
                    <a:cs typeface="Verdana"/>
                  </a:rPr>
                  <a:t>I:</a:t>
                </a:r>
                <a:r>
                  <a:rPr kumimoji="0" sz="680" b="0" i="0" u="none" strike="noStrike" kern="0" cap="none" spc="-11" normalizeH="0" baseline="0" noProof="0">
                    <a:ln>
                      <a:noFill/>
                    </a:ln>
                    <a:solidFill>
                      <a:srgbClr val="404040"/>
                    </a:solidFill>
                    <a:effectLst/>
                    <a:uLnTx/>
                    <a:uFillTx/>
                    <a:latin typeface="Verdana"/>
                    <a:ea typeface="+mn-ea"/>
                    <a:cs typeface="Verdana"/>
                  </a:rPr>
                  <a:t> </a:t>
                </a:r>
                <a:r>
                  <a:rPr kumimoji="0" sz="680" b="0" i="0" u="none" strike="noStrike" kern="0" cap="none" spc="-8" normalizeH="0" baseline="0" noProof="0">
                    <a:ln>
                      <a:noFill/>
                    </a:ln>
                    <a:solidFill>
                      <a:srgbClr val="404040"/>
                    </a:solidFill>
                    <a:effectLst/>
                    <a:uLnTx/>
                    <a:uFillTx/>
                    <a:latin typeface="Verdana"/>
                    <a:ea typeface="+mn-ea"/>
                    <a:cs typeface="Verdana"/>
                  </a:rPr>
                  <a:t>1</a:t>
                </a:r>
                <a:r>
                  <a:rPr kumimoji="0" lang="de-DE" sz="680" b="0" i="0" u="none" strike="noStrike" kern="0" cap="none" spc="-8" normalizeH="0" baseline="0" noProof="0">
                    <a:ln>
                      <a:noFill/>
                    </a:ln>
                    <a:solidFill>
                      <a:srgbClr val="404040"/>
                    </a:solidFill>
                    <a:effectLst/>
                    <a:uLnTx/>
                    <a:uFillTx/>
                    <a:latin typeface="Verdana"/>
                    <a:ea typeface="+mn-ea"/>
                    <a:cs typeface="Verdana"/>
                  </a:rPr>
                  <a:t>,</a:t>
                </a:r>
                <a:r>
                  <a:rPr kumimoji="0" sz="680" b="0" i="0" u="none" strike="noStrike" kern="0" cap="none" spc="-8" normalizeH="0" baseline="0" noProof="0">
                    <a:ln>
                      <a:noFill/>
                    </a:ln>
                    <a:solidFill>
                      <a:srgbClr val="404040"/>
                    </a:solidFill>
                    <a:effectLst/>
                    <a:uLnTx/>
                    <a:uFillTx/>
                    <a:latin typeface="Verdana"/>
                    <a:ea typeface="+mn-ea"/>
                    <a:cs typeface="Verdana"/>
                  </a:rPr>
                  <a:t>10-</a:t>
                </a:r>
                <a:r>
                  <a:rPr kumimoji="0" sz="680" b="0" i="0" u="none" strike="noStrike" kern="0" cap="none" spc="-15" normalizeH="0" baseline="0" noProof="0">
                    <a:ln>
                      <a:noFill/>
                    </a:ln>
                    <a:solidFill>
                      <a:srgbClr val="404040"/>
                    </a:solidFill>
                    <a:effectLst/>
                    <a:uLnTx/>
                    <a:uFillTx/>
                    <a:latin typeface="Verdana"/>
                    <a:ea typeface="+mn-ea"/>
                    <a:cs typeface="Verdana"/>
                  </a:rPr>
                  <a:t>7</a:t>
                </a:r>
                <a:r>
                  <a:rPr kumimoji="0" lang="de-DE" sz="680" b="0" i="0" u="none" strike="noStrike" kern="0" cap="none" spc="-15" normalizeH="0" baseline="0" noProof="0">
                    <a:ln>
                      <a:noFill/>
                    </a:ln>
                    <a:solidFill>
                      <a:srgbClr val="404040"/>
                    </a:solidFill>
                    <a:effectLst/>
                    <a:uLnTx/>
                    <a:uFillTx/>
                    <a:latin typeface="Verdana"/>
                    <a:ea typeface="+mn-ea"/>
                    <a:cs typeface="Verdana"/>
                  </a:rPr>
                  <a:t>,</a:t>
                </a:r>
                <a:r>
                  <a:rPr kumimoji="0" sz="680" b="0" i="0" u="none" strike="noStrike" kern="0" cap="none" spc="-15" normalizeH="0" baseline="0" noProof="0">
                    <a:ln>
                      <a:noFill/>
                    </a:ln>
                    <a:solidFill>
                      <a:srgbClr val="404040"/>
                    </a:solidFill>
                    <a:effectLst/>
                    <a:uLnTx/>
                    <a:uFillTx/>
                    <a:latin typeface="Verdana"/>
                    <a:ea typeface="+mn-ea"/>
                    <a:cs typeface="Verdana"/>
                  </a:rPr>
                  <a:t>08;</a:t>
                </a:r>
                <a:r>
                  <a:rPr kumimoji="0" lang="de-DE" sz="680" b="0" i="0" u="none" strike="noStrike" kern="0" cap="none" spc="-15" normalizeH="0" baseline="0" noProof="0">
                    <a:ln>
                      <a:noFill/>
                    </a:ln>
                    <a:solidFill>
                      <a:srgbClr val="404040"/>
                    </a:solidFill>
                    <a:effectLst/>
                    <a:uLnTx/>
                    <a:uFillTx/>
                    <a:latin typeface="Verdana"/>
                    <a:ea typeface="+mn-ea"/>
                    <a:cs typeface="Verdana"/>
                  </a:rPr>
                  <a:t> </a:t>
                </a:r>
                <a:r>
                  <a:rPr kumimoji="0" lang="de-DE" sz="680" b="0" i="0" u="none" strike="noStrike" kern="0" cap="none" spc="-8" normalizeH="0" baseline="0" noProof="0">
                    <a:ln>
                      <a:noFill/>
                    </a:ln>
                    <a:solidFill>
                      <a:srgbClr val="404040"/>
                    </a:solidFill>
                    <a:effectLst/>
                    <a:uLnTx/>
                    <a:uFillTx/>
                    <a:latin typeface="Verdana"/>
                    <a:ea typeface="+mn-ea"/>
                    <a:cs typeface="Verdana"/>
                  </a:rPr>
                  <a:t>p </a:t>
                </a:r>
                <a:r>
                  <a:rPr kumimoji="0" sz="680" b="0" i="0" u="none" strike="noStrike" kern="0" cap="none" spc="-8" normalizeH="0" baseline="0" noProof="0">
                    <a:ln>
                      <a:noFill/>
                    </a:ln>
                    <a:solidFill>
                      <a:srgbClr val="404040"/>
                    </a:solidFill>
                    <a:effectLst/>
                    <a:uLnTx/>
                    <a:uFillTx/>
                    <a:latin typeface="Verdana"/>
                    <a:ea typeface="+mn-ea"/>
                    <a:cs typeface="Verdana"/>
                  </a:rPr>
                  <a:t>=</a:t>
                </a:r>
                <a:r>
                  <a:rPr kumimoji="0" lang="de-DE" sz="680" b="0" i="0" u="none" strike="noStrike" kern="0" cap="none" spc="-8" normalizeH="0" baseline="0" noProof="0">
                    <a:ln>
                      <a:noFill/>
                    </a:ln>
                    <a:solidFill>
                      <a:srgbClr val="404040"/>
                    </a:solidFill>
                    <a:effectLst/>
                    <a:uLnTx/>
                    <a:uFillTx/>
                    <a:latin typeface="Verdana"/>
                    <a:ea typeface="+mn-ea"/>
                    <a:cs typeface="Verdana"/>
                  </a:rPr>
                  <a:t> </a:t>
                </a:r>
                <a:r>
                  <a:rPr kumimoji="0" sz="680" b="0" i="0" u="none" strike="noStrike" kern="0" cap="none" spc="-8" normalizeH="0" baseline="0" noProof="0">
                    <a:ln>
                      <a:noFill/>
                    </a:ln>
                    <a:solidFill>
                      <a:srgbClr val="404040"/>
                    </a:solidFill>
                    <a:effectLst/>
                    <a:uLnTx/>
                    <a:uFillTx/>
                    <a:latin typeface="Verdana"/>
                    <a:ea typeface="+mn-ea"/>
                    <a:cs typeface="Verdana"/>
                  </a:rPr>
                  <a:t>0</a:t>
                </a:r>
                <a:r>
                  <a:rPr kumimoji="0" lang="de-DE" sz="680" b="0" i="0" u="none" strike="noStrike" kern="0" cap="none" spc="-8" normalizeH="0" baseline="0" noProof="0">
                    <a:ln>
                      <a:noFill/>
                    </a:ln>
                    <a:solidFill>
                      <a:srgbClr val="404040"/>
                    </a:solidFill>
                    <a:effectLst/>
                    <a:uLnTx/>
                    <a:uFillTx/>
                    <a:latin typeface="Verdana"/>
                    <a:ea typeface="+mn-ea"/>
                    <a:cs typeface="Verdana"/>
                  </a:rPr>
                  <a:t>,</a:t>
                </a:r>
                <a:r>
                  <a:rPr kumimoji="0" sz="680" b="0" i="0" u="none" strike="noStrike" kern="0" cap="none" spc="-8" normalizeH="0" baseline="0" noProof="0">
                    <a:ln>
                      <a:noFill/>
                    </a:ln>
                    <a:solidFill>
                      <a:srgbClr val="404040"/>
                    </a:solidFill>
                    <a:effectLst/>
                    <a:uLnTx/>
                    <a:uFillTx/>
                    <a:latin typeface="Verdana"/>
                    <a:ea typeface="+mn-ea"/>
                    <a:cs typeface="Verdana"/>
                  </a:rPr>
                  <a:t>03</a:t>
                </a:r>
                <a:r>
                  <a:rPr kumimoji="0" sz="788" b="0" i="0" u="none" strike="noStrike" kern="0" cap="none" spc="-11" normalizeH="0" baseline="27777" noProof="0">
                    <a:ln>
                      <a:noFill/>
                    </a:ln>
                    <a:solidFill>
                      <a:srgbClr val="404040"/>
                    </a:solidFill>
                    <a:effectLst/>
                    <a:uLnTx/>
                    <a:uFillTx/>
                    <a:latin typeface="Verdana"/>
                    <a:ea typeface="+mn-ea"/>
                    <a:cs typeface="Verdana"/>
                  </a:rPr>
                  <a:t>†</a:t>
                </a:r>
                <a:endParaRPr kumimoji="0" sz="788" b="0" i="0" u="none" strike="noStrike" kern="0" cap="none" spc="0" normalizeH="0" baseline="27777" noProof="0">
                  <a:ln>
                    <a:noFill/>
                  </a:ln>
                  <a:solidFill>
                    <a:srgbClr val="404040"/>
                  </a:solidFill>
                  <a:effectLst/>
                  <a:uLnTx/>
                  <a:uFillTx/>
                  <a:latin typeface="Verdana"/>
                  <a:ea typeface="+mn-ea"/>
                  <a:cs typeface="Verdana"/>
                </a:endParaRPr>
              </a:p>
            </p:txBody>
          </p:sp>
        </p:grpSp>
        <p:sp>
          <p:nvSpPr>
            <p:cNvPr id="178" name="object 51">
              <a:extLst>
                <a:ext uri="{FF2B5EF4-FFF2-40B4-BE49-F238E27FC236}">
                  <a16:creationId xmlns:a16="http://schemas.microsoft.com/office/drawing/2014/main" id="{06B47F57-E7A5-54EF-9899-C04BF2678D71}"/>
                </a:ext>
              </a:extLst>
            </p:cNvPr>
            <p:cNvSpPr txBox="1"/>
            <p:nvPr/>
          </p:nvSpPr>
          <p:spPr>
            <a:xfrm>
              <a:off x="144704" y="4108903"/>
              <a:ext cx="4530090" cy="152103"/>
            </a:xfrm>
            <a:prstGeom prst="rect">
              <a:avLst/>
            </a:prstGeom>
          </p:spPr>
          <p:txBody>
            <a:bodyPr vert="horz" wrap="square" lIns="0" tIns="9525" rIns="0" bIns="0" rtlCol="0">
              <a:spAutoFit/>
            </a:bodyPr>
            <a:lstStyle/>
            <a:p>
              <a:pPr marL="1723073" marR="0" lvl="0" indent="0" algn="l" defTabSz="685800" rtl="0" eaLnBrk="1" fontAlgn="auto" latinLnBrk="0" hangingPunct="1">
                <a:lnSpc>
                  <a:spcPct val="100000"/>
                </a:lnSpc>
                <a:spcBef>
                  <a:spcPts val="75"/>
                </a:spcBef>
                <a:spcAft>
                  <a:spcPts val="0"/>
                </a:spcAft>
                <a:buClrTx/>
                <a:buSzTx/>
                <a:buFontTx/>
                <a:buNone/>
                <a:tabLst/>
                <a:defRPr/>
              </a:pPr>
              <a:r>
                <a:rPr kumimoji="0" lang="de-DE" sz="900" b="0" i="0" u="none" strike="noStrike" kern="0" cap="none" spc="0" normalizeH="0" baseline="0" noProof="0">
                  <a:ln>
                    <a:noFill/>
                  </a:ln>
                  <a:solidFill>
                    <a:srgbClr val="404040"/>
                  </a:solidFill>
                  <a:effectLst/>
                  <a:uLnTx/>
                  <a:uFillTx/>
                  <a:latin typeface="Verdana"/>
                  <a:ea typeface="+mn-ea"/>
                  <a:cs typeface="Verdana"/>
                </a:rPr>
                <a:t>Residuale Betazellfunktion</a:t>
              </a:r>
              <a:r>
                <a:rPr kumimoji="0" sz="900" b="0" i="0" u="none" strike="noStrike" kern="0" cap="none" spc="-11" normalizeH="0" baseline="24305" noProof="0">
                  <a:ln>
                    <a:noFill/>
                  </a:ln>
                  <a:solidFill>
                    <a:srgbClr val="404040"/>
                  </a:solidFill>
                  <a:effectLst/>
                  <a:uLnTx/>
                  <a:uFillTx/>
                  <a:latin typeface="Verdana"/>
                  <a:ea typeface="+mn-ea"/>
                  <a:cs typeface="Verdana"/>
                </a:rPr>
                <a:t>‡</a:t>
              </a:r>
              <a:endParaRPr kumimoji="0" sz="900" b="0" i="0" u="none" strike="noStrike" kern="0" cap="none" spc="0" normalizeH="0" baseline="24305" noProof="0">
                <a:ln>
                  <a:noFill/>
                </a:ln>
                <a:solidFill>
                  <a:srgbClr val="404040"/>
                </a:solidFill>
                <a:effectLst/>
                <a:uLnTx/>
                <a:uFillTx/>
                <a:latin typeface="Verdana"/>
                <a:ea typeface="+mn-ea"/>
                <a:cs typeface="Verdana"/>
              </a:endParaRPr>
            </a:p>
          </p:txBody>
        </p:sp>
      </p:grpSp>
      <p:sp>
        <p:nvSpPr>
          <p:cNvPr id="180" name="object 8">
            <a:extLst>
              <a:ext uri="{FF2B5EF4-FFF2-40B4-BE49-F238E27FC236}">
                <a16:creationId xmlns:a16="http://schemas.microsoft.com/office/drawing/2014/main" id="{EC785CFF-F56E-6A12-FA51-65083B51ACBB}"/>
              </a:ext>
            </a:extLst>
          </p:cNvPr>
          <p:cNvSpPr txBox="1"/>
          <p:nvPr/>
        </p:nvSpPr>
        <p:spPr>
          <a:xfrm>
            <a:off x="1252814" y="2906257"/>
            <a:ext cx="401594" cy="148117"/>
          </a:xfrm>
          <a:prstGeom prst="rect">
            <a:avLst/>
          </a:prstGeom>
        </p:spPr>
        <p:txBody>
          <a:bodyPr vert="horz" wrap="square" lIns="0" tIns="9525" rIns="0" bIns="0" rtlCol="0">
            <a:spAutoFit/>
          </a:bodyPr>
          <a:lstStyle/>
          <a:p>
            <a:pPr marL="9525" marR="0" lvl="0" indent="0" algn="ctr" defTabSz="685800" rtl="0" eaLnBrk="1" fontAlgn="auto" latinLnBrk="0" hangingPunct="1">
              <a:lnSpc>
                <a:spcPct val="100000"/>
              </a:lnSpc>
              <a:spcBef>
                <a:spcPts val="75"/>
              </a:spcBef>
              <a:spcAft>
                <a:spcPts val="0"/>
              </a:spcAft>
              <a:buClrTx/>
              <a:buSzTx/>
              <a:buFontTx/>
              <a:buNone/>
              <a:tabLst/>
              <a:defRPr/>
            </a:pPr>
            <a:r>
              <a:rPr kumimoji="0" lang="de-DE" sz="900" b="0" i="0" u="none" strike="noStrike" kern="0" cap="none" spc="-8" normalizeH="0" baseline="0" noProof="0">
                <a:ln>
                  <a:noFill/>
                </a:ln>
                <a:solidFill>
                  <a:sysClr val="windowText" lastClr="000000"/>
                </a:solidFill>
                <a:effectLst/>
                <a:uLnTx/>
                <a:uFillTx/>
                <a:latin typeface="Verdana"/>
                <a:ea typeface="+mn-ea"/>
                <a:cs typeface="Verdana"/>
              </a:rPr>
              <a:t>18,4</a:t>
            </a:r>
            <a:endParaRPr kumimoji="0" sz="900" b="0" i="0" u="none" strike="noStrike" kern="0" cap="none" spc="0" normalizeH="0" baseline="0" noProof="0">
              <a:ln>
                <a:noFill/>
              </a:ln>
              <a:solidFill>
                <a:sysClr val="windowText" lastClr="000000"/>
              </a:solidFill>
              <a:effectLst/>
              <a:uLnTx/>
              <a:uFillTx/>
              <a:latin typeface="Verdana"/>
              <a:ea typeface="+mn-ea"/>
              <a:cs typeface="Verdana"/>
            </a:endParaRPr>
          </a:p>
        </p:txBody>
      </p:sp>
    </p:spTree>
    <p:extLst>
      <p:ext uri="{BB962C8B-B14F-4D97-AF65-F5344CB8AC3E}">
        <p14:creationId xmlns:p14="http://schemas.microsoft.com/office/powerpoint/2010/main" val="537348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22E07B30-4884-D94F-093F-56EC7EB7A3F3}"/>
              </a:ext>
            </a:extLst>
          </p:cNvPr>
          <p:cNvSpPr txBox="1">
            <a:spLocks/>
          </p:cNvSpPr>
          <p:nvPr/>
        </p:nvSpPr>
        <p:spPr>
          <a:xfrm>
            <a:off x="314409" y="117394"/>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Eine höhere Betazell-Restfunktion kann das Risiko für (schwere) Hypoglykämien in den ersten Jahren senken </a:t>
            </a:r>
          </a:p>
        </p:txBody>
      </p:sp>
      <p:graphicFrame>
        <p:nvGraphicFramePr>
          <p:cNvPr id="32" name="Chart 31">
            <a:extLst>
              <a:ext uri="{FF2B5EF4-FFF2-40B4-BE49-F238E27FC236}">
                <a16:creationId xmlns:a16="http://schemas.microsoft.com/office/drawing/2014/main" id="{3598D023-803F-E5A0-7579-ECB9CC8DEA56}"/>
              </a:ext>
            </a:extLst>
          </p:cNvPr>
          <p:cNvGraphicFramePr/>
          <p:nvPr/>
        </p:nvGraphicFramePr>
        <p:xfrm>
          <a:off x="4219219" y="1409683"/>
          <a:ext cx="4525660" cy="2057637"/>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8">
            <a:extLst>
              <a:ext uri="{FF2B5EF4-FFF2-40B4-BE49-F238E27FC236}">
                <a16:creationId xmlns:a16="http://schemas.microsoft.com/office/drawing/2014/main" id="{F2F7B970-7B64-CDDC-1C1D-227A8195F090}"/>
              </a:ext>
            </a:extLst>
          </p:cNvPr>
          <p:cNvSpPr txBox="1"/>
          <p:nvPr/>
        </p:nvSpPr>
        <p:spPr>
          <a:xfrm>
            <a:off x="7315363" y="1440624"/>
            <a:ext cx="1429516" cy="1695336"/>
          </a:xfrm>
          <a:prstGeom prst="rect">
            <a:avLst/>
          </a:prstGeom>
          <a:noFill/>
          <a:ln>
            <a:noFill/>
          </a:ln>
        </p:spPr>
        <p:txBody>
          <a:bodyPr wrap="square" rtlCol="0">
            <a:spAutoFit/>
          </a:bodyPr>
          <a:lstStyle/>
          <a:p>
            <a:pPr marL="46434" marR="0" lvl="0" indent="-41671" algn="l" defTabSz="685783" rtl="0" eaLnBrk="1" fontAlgn="auto" latinLnBrk="0" hangingPunct="1">
              <a:lnSpc>
                <a:spcPct val="100000"/>
              </a:lnSpc>
              <a:spcBef>
                <a:spcPts val="150"/>
              </a:spcBef>
              <a:spcAft>
                <a:spcPts val="0"/>
              </a:spcAft>
              <a:buClrTx/>
              <a:buSzTx/>
              <a:buFontTx/>
              <a:buNone/>
              <a:tabLst/>
              <a:defRPr/>
            </a:pPr>
            <a:r>
              <a:rPr kumimoji="0" lang="de-DE" sz="750" b="1" i="0" u="none" strike="noStrike" kern="1200" cap="none" spc="0" normalizeH="0" baseline="0" noProof="0">
                <a:ln>
                  <a:noFill/>
                </a:ln>
                <a:solidFill>
                  <a:srgbClr val="404040"/>
                </a:solidFill>
                <a:effectLst/>
                <a:uLnTx/>
                <a:uFillTx/>
                <a:latin typeface="Verdana"/>
                <a:ea typeface="+mn-ea"/>
                <a:cs typeface="Arial" panose="020B0604020202020204" pitchFamily="34" charset="0"/>
              </a:rPr>
              <a:t>Gruppen nach stimuliertem C-Peptid</a:t>
            </a:r>
          </a:p>
          <a:p>
            <a:pPr marL="46434" marR="0" lvl="0" indent="-41671" algn="l" defTabSz="685783" rtl="0" eaLnBrk="1" fontAlgn="auto" latinLnBrk="0" hangingPunct="1">
              <a:lnSpc>
                <a:spcPct val="100000"/>
              </a:lnSpc>
              <a:spcBef>
                <a:spcPts val="150"/>
              </a:spcBef>
              <a:spcAft>
                <a:spcPts val="0"/>
              </a:spcAft>
              <a:buClrTx/>
              <a:buSzTx/>
              <a:buFontTx/>
              <a:buNone/>
              <a:tabLst/>
              <a:defRPr/>
            </a:pPr>
            <a:r>
              <a:rPr kumimoji="0" lang="de-DE" sz="750" b="1" i="0" u="none" strike="noStrike" kern="1200" cap="none" spc="0" normalizeH="0" baseline="0" noProof="0">
                <a:ln>
                  <a:noFill/>
                </a:ln>
                <a:solidFill>
                  <a:srgbClr val="404040"/>
                </a:solidFill>
                <a:effectLst/>
                <a:uLnTx/>
                <a:uFillTx/>
                <a:latin typeface="Verdana"/>
                <a:ea typeface="+mn-ea"/>
                <a:cs typeface="Arial" panose="020B0604020202020204" pitchFamily="34" charset="0"/>
              </a:rPr>
              <a:t>Nicht detektierbar:      </a:t>
            </a:r>
            <a:r>
              <a:rPr kumimoji="0" lang="de-DE" sz="75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 0.03 nmol/l BL</a:t>
            </a:r>
          </a:p>
          <a:p>
            <a:pPr marL="46434" marR="0" lvl="0" indent="-41671" algn="l" defTabSz="685783" rtl="0" eaLnBrk="1" fontAlgn="auto" latinLnBrk="0" hangingPunct="1">
              <a:lnSpc>
                <a:spcPct val="100000"/>
              </a:lnSpc>
              <a:spcBef>
                <a:spcPts val="150"/>
              </a:spcBef>
              <a:spcAft>
                <a:spcPts val="0"/>
              </a:spcAft>
              <a:buClrTx/>
              <a:buSzTx/>
              <a:buFontTx/>
              <a:buNone/>
              <a:tabLst/>
              <a:defRPr/>
            </a:pPr>
            <a:r>
              <a:rPr kumimoji="0" lang="de-DE" sz="750" b="1" i="0" u="none" strike="noStrike" kern="1200" cap="none" spc="0" normalizeH="0" baseline="0" noProof="0">
                <a:ln>
                  <a:noFill/>
                </a:ln>
                <a:solidFill>
                  <a:srgbClr val="404040"/>
                </a:solidFill>
                <a:effectLst/>
                <a:uLnTx/>
                <a:uFillTx/>
                <a:latin typeface="Verdana"/>
                <a:ea typeface="+mn-ea"/>
                <a:cs typeface="Arial" panose="020B0604020202020204" pitchFamily="34" charset="0"/>
              </a:rPr>
              <a:t>Minimal: 	           </a:t>
            </a:r>
            <a:r>
              <a:rPr kumimoji="0" lang="de-DE" sz="75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0.04-0.20 nmol/l BL</a:t>
            </a:r>
          </a:p>
          <a:p>
            <a:pPr marL="46434" marR="0" lvl="0" indent="-41671" algn="l" defTabSz="685783" rtl="0" eaLnBrk="1" fontAlgn="auto" latinLnBrk="0" hangingPunct="1">
              <a:lnSpc>
                <a:spcPct val="100000"/>
              </a:lnSpc>
              <a:spcBef>
                <a:spcPts val="150"/>
              </a:spcBef>
              <a:spcAft>
                <a:spcPts val="0"/>
              </a:spcAft>
              <a:buClrTx/>
              <a:buSzTx/>
              <a:buFontTx/>
              <a:buNone/>
              <a:tabLst/>
              <a:defRPr/>
            </a:pPr>
            <a:r>
              <a:rPr kumimoji="0" lang="de-DE" sz="750" b="1" i="0" u="none" strike="noStrike" kern="1200" cap="none" spc="0" normalizeH="0" baseline="0" noProof="0">
                <a:ln>
                  <a:noFill/>
                </a:ln>
                <a:solidFill>
                  <a:srgbClr val="404040"/>
                </a:solidFill>
                <a:effectLst/>
                <a:uLnTx/>
                <a:uFillTx/>
                <a:latin typeface="Verdana"/>
                <a:ea typeface="+mn-ea"/>
                <a:cs typeface="Arial" panose="020B0604020202020204" pitchFamily="34" charset="0"/>
              </a:rPr>
              <a:t>Nur Baseline:              </a:t>
            </a:r>
            <a:r>
              <a:rPr kumimoji="0" lang="de-DE" sz="75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&gt; 0.20 nmol/l BL, aber &lt; 0.20 nmol/l danach</a:t>
            </a:r>
          </a:p>
          <a:p>
            <a:pPr marL="46434" marR="0" lvl="0" indent="-41671" algn="l" defTabSz="685783" rtl="0" eaLnBrk="1" fontAlgn="auto" latinLnBrk="0" hangingPunct="1">
              <a:lnSpc>
                <a:spcPct val="100000"/>
              </a:lnSpc>
              <a:spcBef>
                <a:spcPts val="150"/>
              </a:spcBef>
              <a:spcAft>
                <a:spcPts val="0"/>
              </a:spcAft>
              <a:buClrTx/>
              <a:buSzTx/>
              <a:buFontTx/>
              <a:buNone/>
              <a:tabLst/>
              <a:defRPr/>
            </a:pPr>
            <a:r>
              <a:rPr kumimoji="0" lang="de-DE" sz="750" b="1" i="0" u="none" strike="noStrike" kern="1200" cap="none" spc="0" normalizeH="0" baseline="0" noProof="0">
                <a:ln>
                  <a:noFill/>
                </a:ln>
                <a:solidFill>
                  <a:srgbClr val="404040"/>
                </a:solidFill>
                <a:effectLst/>
                <a:uLnTx/>
                <a:uFillTx/>
                <a:latin typeface="Verdana"/>
                <a:ea typeface="+mn-ea"/>
                <a:cs typeface="Arial" panose="020B0604020202020204" pitchFamily="34" charset="0"/>
              </a:rPr>
              <a:t>Erhalten:	               </a:t>
            </a:r>
            <a:r>
              <a:rPr kumimoji="0" lang="de-DE" sz="75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&gt; 0.20 nmol/l BL und erneut mind. 1 Jahr später</a:t>
            </a:r>
          </a:p>
        </p:txBody>
      </p:sp>
      <p:graphicFrame>
        <p:nvGraphicFramePr>
          <p:cNvPr id="5" name="Chart 4">
            <a:extLst>
              <a:ext uri="{FF2B5EF4-FFF2-40B4-BE49-F238E27FC236}">
                <a16:creationId xmlns:a16="http://schemas.microsoft.com/office/drawing/2014/main" id="{9579343C-83FD-A6A0-8EE0-A75FD776029A}"/>
              </a:ext>
            </a:extLst>
          </p:cNvPr>
          <p:cNvGraphicFramePr/>
          <p:nvPr/>
        </p:nvGraphicFramePr>
        <p:xfrm>
          <a:off x="682085" y="1414846"/>
          <a:ext cx="3017597" cy="2052474"/>
        </p:xfrm>
        <a:graphic>
          <a:graphicData uri="http://schemas.openxmlformats.org/drawingml/2006/chart">
            <c:chart xmlns:c="http://schemas.openxmlformats.org/drawingml/2006/chart" xmlns:r="http://schemas.openxmlformats.org/officeDocument/2006/relationships" r:id="rId5"/>
          </a:graphicData>
        </a:graphic>
      </p:graphicFrame>
      <p:sp>
        <p:nvSpPr>
          <p:cNvPr id="8" name="TextBox 7">
            <a:extLst>
              <a:ext uri="{FF2B5EF4-FFF2-40B4-BE49-F238E27FC236}">
                <a16:creationId xmlns:a16="http://schemas.microsoft.com/office/drawing/2014/main" id="{A48779B0-AA26-DB09-59F1-2D1C4FEBC9C9}"/>
              </a:ext>
            </a:extLst>
          </p:cNvPr>
          <p:cNvSpPr txBox="1"/>
          <p:nvPr/>
        </p:nvSpPr>
        <p:spPr>
          <a:xfrm rot="16200000">
            <a:off x="-463027" y="2117701"/>
            <a:ext cx="2013809" cy="369332"/>
          </a:xfrm>
          <a:prstGeom prst="rect">
            <a:avLst/>
          </a:prstGeom>
          <a:noFill/>
        </p:spPr>
        <p:txBody>
          <a:bodyPr wrap="square" rtlCol="0">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Hypoglykämieraten [Ereignisse pro  100 Patientenjahre]</a:t>
            </a:r>
          </a:p>
        </p:txBody>
      </p:sp>
      <p:sp>
        <p:nvSpPr>
          <p:cNvPr id="28" name="TextBox 27">
            <a:extLst>
              <a:ext uri="{FF2B5EF4-FFF2-40B4-BE49-F238E27FC236}">
                <a16:creationId xmlns:a16="http://schemas.microsoft.com/office/drawing/2014/main" id="{B5BF8080-C4DB-C5CA-AAAD-ADBCF544080D}"/>
              </a:ext>
            </a:extLst>
          </p:cNvPr>
          <p:cNvSpPr txBox="1"/>
          <p:nvPr/>
        </p:nvSpPr>
        <p:spPr>
          <a:xfrm>
            <a:off x="910414" y="921078"/>
            <a:ext cx="2885410" cy="461665"/>
          </a:xfrm>
          <a:prstGeom prst="rect">
            <a:avLst/>
          </a:prstGeom>
          <a:noFill/>
        </p:spPr>
        <p:txBody>
          <a:bodyPr wrap="square"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err="1">
                <a:ln>
                  <a:noFill/>
                </a:ln>
                <a:solidFill>
                  <a:srgbClr val="404040"/>
                </a:solidFill>
                <a:effectLst/>
                <a:uLnTx/>
                <a:uFillTx/>
                <a:latin typeface="Verdana"/>
                <a:ea typeface="+mn-ea"/>
                <a:cs typeface="Arial" panose="020B0604020202020204" pitchFamily="34" charset="0"/>
              </a:rPr>
              <a:t>Hypoglykämieraten</a:t>
            </a:r>
            <a:r>
              <a:rPr kumimoji="0" lang="de-DE" sz="1200" b="1" i="0" u="none" strike="noStrike" kern="1200" cap="none" spc="0" normalizeH="0" baseline="0" noProof="0">
                <a:ln>
                  <a:noFill/>
                </a:ln>
                <a:solidFill>
                  <a:srgbClr val="404040"/>
                </a:solidFill>
                <a:effectLst/>
                <a:uLnTx/>
                <a:uFillTx/>
                <a:latin typeface="Verdana"/>
                <a:ea typeface="+mn-ea"/>
                <a:cs typeface="Arial" panose="020B0604020202020204" pitchFamily="34" charset="0"/>
              </a:rPr>
              <a:t> innerhalb der Studienjahre 1-6</a:t>
            </a:r>
          </a:p>
        </p:txBody>
      </p:sp>
      <p:sp>
        <p:nvSpPr>
          <p:cNvPr id="33" name="TextBox 32">
            <a:extLst>
              <a:ext uri="{FF2B5EF4-FFF2-40B4-BE49-F238E27FC236}">
                <a16:creationId xmlns:a16="http://schemas.microsoft.com/office/drawing/2014/main" id="{F7DC4ED2-6675-BCF9-9F08-5DEF2CEB9937}"/>
              </a:ext>
            </a:extLst>
          </p:cNvPr>
          <p:cNvSpPr txBox="1"/>
          <p:nvPr/>
        </p:nvSpPr>
        <p:spPr>
          <a:xfrm>
            <a:off x="1839441" y="3408947"/>
            <a:ext cx="4194094" cy="230832"/>
          </a:xfrm>
          <a:prstGeom prst="rect">
            <a:avLst/>
          </a:prstGeom>
          <a:noFill/>
        </p:spPr>
        <p:txBody>
          <a:bodyPr wrap="square"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Gruppen nach stimuliertem C-Peptid-Spiegel während der Studie</a:t>
            </a:r>
            <a:endParaRPr kumimoji="0" lang="de-DE" sz="900" b="0" i="0" u="none" strike="noStrike" kern="1200" cap="none" spc="0" normalizeH="0" baseline="30000" noProof="0">
              <a:ln>
                <a:noFill/>
              </a:ln>
              <a:solidFill>
                <a:srgbClr val="404040"/>
              </a:solidFill>
              <a:effectLst/>
              <a:uLnTx/>
              <a:uFillTx/>
              <a:latin typeface="Verdana"/>
              <a:ea typeface="+mn-ea"/>
              <a:cs typeface="Arial" panose="020B0604020202020204" pitchFamily="34" charset="0"/>
            </a:endParaRPr>
          </a:p>
        </p:txBody>
      </p:sp>
      <p:sp>
        <p:nvSpPr>
          <p:cNvPr id="4" name="TextBox 3037">
            <a:extLst>
              <a:ext uri="{FF2B5EF4-FFF2-40B4-BE49-F238E27FC236}">
                <a16:creationId xmlns:a16="http://schemas.microsoft.com/office/drawing/2014/main" id="{6F9912AC-DF56-A576-7E40-F900D233EF12}"/>
              </a:ext>
            </a:extLst>
          </p:cNvPr>
          <p:cNvSpPr txBox="1"/>
          <p:nvPr/>
        </p:nvSpPr>
        <p:spPr>
          <a:xfrm>
            <a:off x="359211" y="4937902"/>
            <a:ext cx="8270439" cy="184666"/>
          </a:xfrm>
          <a:prstGeom prst="rect">
            <a:avLst/>
          </a:prstGeom>
          <a:noFill/>
        </p:spPr>
        <p:txBody>
          <a:bodyPr wrap="square" rtlCol="0" anchor="b">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mn-cs"/>
              </a:rPr>
              <a:t>1.</a:t>
            </a:r>
            <a:r>
              <a:rPr kumimoji="0" lang="de-DE" sz="600" b="0" i="0" u="none" strike="noStrike" kern="1200" cap="none" spc="0" normalizeH="0" baseline="0" noProof="0" dirty="0">
                <a:ln>
                  <a:noFill/>
                </a:ln>
                <a:solidFill>
                  <a:srgbClr val="404040"/>
                </a:solidFill>
                <a:effectLst/>
                <a:uLnTx/>
                <a:uFillTx/>
                <a:latin typeface="Verdana"/>
                <a:ea typeface="+mn-ea"/>
                <a:cs typeface="+mn-cs"/>
              </a:rPr>
              <a:t> Steffes MW </a:t>
            </a:r>
            <a:r>
              <a:rPr kumimoji="0" lang="de-DE" sz="600" b="0" i="1" u="none" strike="noStrike" kern="1200" cap="none" spc="0" normalizeH="0" baseline="0" noProof="0" dirty="0">
                <a:ln>
                  <a:noFill/>
                </a:ln>
                <a:solidFill>
                  <a:srgbClr val="404040"/>
                </a:solidFill>
                <a:effectLst/>
                <a:uLnTx/>
                <a:uFillTx/>
                <a:latin typeface="Verdana"/>
                <a:ea typeface="+mn-ea"/>
                <a:cs typeface="+mn-cs"/>
              </a:rPr>
              <a:t>et al. Diabetes Care </a:t>
            </a:r>
            <a:r>
              <a:rPr kumimoji="0" lang="de-DE" sz="600" b="0" i="0" u="none" strike="noStrike" kern="1200" cap="none" spc="0" normalizeH="0" baseline="0" noProof="0" dirty="0">
                <a:ln>
                  <a:noFill/>
                </a:ln>
                <a:solidFill>
                  <a:srgbClr val="404040"/>
                </a:solidFill>
                <a:effectLst/>
                <a:uLnTx/>
                <a:uFillTx/>
                <a:latin typeface="Verdana"/>
                <a:ea typeface="+mn-ea"/>
                <a:cs typeface="+mn-cs"/>
              </a:rPr>
              <a:t>2003; 26: 832–6. </a:t>
            </a:r>
          </a:p>
        </p:txBody>
      </p:sp>
      <p:sp>
        <p:nvSpPr>
          <p:cNvPr id="7" name="Footer Placeholder 4">
            <a:extLst>
              <a:ext uri="{FF2B5EF4-FFF2-40B4-BE49-F238E27FC236}">
                <a16:creationId xmlns:a16="http://schemas.microsoft.com/office/drawing/2014/main" id="{BCA60EE1-ACCC-9045-DD3C-76221FA016DC}"/>
              </a:ext>
            </a:extLst>
          </p:cNvPr>
          <p:cNvSpPr txBox="1">
            <a:spLocks/>
          </p:cNvSpPr>
          <p:nvPr/>
        </p:nvSpPr>
        <p:spPr>
          <a:xfrm>
            <a:off x="398033" y="4787335"/>
            <a:ext cx="8533721" cy="200056"/>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685783">
              <a:lnSpc>
                <a:spcPct val="100000"/>
              </a:lnSpc>
              <a:spcBef>
                <a:spcPts val="300"/>
              </a:spcBef>
              <a:buClrTx/>
              <a:buNone/>
              <a:defRPr/>
            </a:pPr>
            <a:r>
              <a:rPr lang="de-DE" sz="600" dirty="0">
                <a:solidFill>
                  <a:srgbClr val="404040"/>
                </a:solidFill>
                <a:latin typeface="+mn-lt"/>
                <a:ea typeface="Arial"/>
                <a:cs typeface="Arial"/>
              </a:rPr>
              <a:t>Abbildung modifiziert nach Steffes MW 2003</a:t>
            </a:r>
            <a:r>
              <a:rPr lang="de-DE" sz="600" baseline="30000" dirty="0">
                <a:solidFill>
                  <a:srgbClr val="404040"/>
                </a:solidFill>
                <a:latin typeface="+mn-lt"/>
                <a:ea typeface="Arial"/>
                <a:cs typeface="Arial"/>
              </a:rPr>
              <a:t>1</a:t>
            </a:r>
            <a:r>
              <a:rPr lang="de-DE" sz="600" dirty="0">
                <a:solidFill>
                  <a:srgbClr val="404040"/>
                </a:solidFill>
                <a:latin typeface="+mn-lt"/>
                <a:ea typeface="Arial"/>
                <a:cs typeface="Arial"/>
              </a:rPr>
              <a:t>. </a:t>
            </a:r>
            <a:r>
              <a:rPr kumimoji="0" lang="en-US"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BL: Baseline; C-</a:t>
            </a:r>
            <a:r>
              <a:rPr kumimoji="0" lang="en-US" sz="60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Peptid</a:t>
            </a:r>
            <a:r>
              <a:rPr kumimoji="0" lang="en-US"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Connecting peptide, </a:t>
            </a:r>
            <a:r>
              <a:rPr kumimoji="0" lang="en-US" sz="60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Verbindungspeptid</a:t>
            </a:r>
            <a:r>
              <a:rPr kumimoji="0" lang="en-US"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DCCT</a:t>
            </a:r>
            <a:r>
              <a:rPr lang="en-US" sz="600" dirty="0">
                <a:solidFill>
                  <a:srgbClr val="404040"/>
                </a:solidFill>
                <a:latin typeface="+mn-lt"/>
                <a:ea typeface="Verdana" panose="020B0604030504040204" pitchFamily="34" charset="0"/>
                <a:cs typeface="Verdana" panose="020B0604030504040204" pitchFamily="34" charset="0"/>
              </a:rPr>
              <a:t>:</a:t>
            </a:r>
            <a:r>
              <a:rPr kumimoji="0" lang="en-US"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Diabetes Control and Complications Trial. </a:t>
            </a:r>
            <a:r>
              <a:rPr kumimoji="0" lang="de-DE"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Fehlerbalken stellen Standardfehler dar. </a:t>
            </a: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p:txBody>
      </p:sp>
      <p:sp>
        <p:nvSpPr>
          <p:cNvPr id="3" name="TextBox 27">
            <a:extLst>
              <a:ext uri="{FF2B5EF4-FFF2-40B4-BE49-F238E27FC236}">
                <a16:creationId xmlns:a16="http://schemas.microsoft.com/office/drawing/2014/main" id="{266E5E94-D596-838C-2F57-6D71FEAF2EB8}"/>
              </a:ext>
            </a:extLst>
          </p:cNvPr>
          <p:cNvSpPr txBox="1"/>
          <p:nvPr/>
        </p:nvSpPr>
        <p:spPr>
          <a:xfrm>
            <a:off x="4160095" y="921078"/>
            <a:ext cx="3328280" cy="461665"/>
          </a:xfrm>
          <a:prstGeom prst="rect">
            <a:avLst/>
          </a:prstGeom>
          <a:noFill/>
        </p:spPr>
        <p:txBody>
          <a:bodyPr wrap="square"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a:ln>
                  <a:noFill/>
                </a:ln>
                <a:solidFill>
                  <a:srgbClr val="404040"/>
                </a:solidFill>
                <a:effectLst/>
                <a:uLnTx/>
                <a:uFillTx/>
                <a:latin typeface="Verdana"/>
                <a:ea typeface="+mn-ea"/>
                <a:cs typeface="Arial" panose="020B0604020202020204" pitchFamily="34" charset="0"/>
              </a:rPr>
              <a:t>Inzidenz schwerer Hypoglykämien innerhalb der Studienjahre 1-6</a:t>
            </a:r>
            <a:endParaRPr kumimoji="0" lang="en-US" sz="1200" b="1" i="0" u="none" strike="noStrike" kern="1200" cap="none" spc="0" normalizeH="0" baseline="0" noProof="0">
              <a:ln>
                <a:noFill/>
              </a:ln>
              <a:solidFill>
                <a:srgbClr val="404040"/>
              </a:solidFill>
              <a:effectLst/>
              <a:uLnTx/>
              <a:uFillTx/>
              <a:latin typeface="Verdana"/>
              <a:ea typeface="+mn-ea"/>
              <a:cs typeface="Arial" panose="020B0604020202020204" pitchFamily="34" charset="0"/>
            </a:endParaRPr>
          </a:p>
        </p:txBody>
      </p:sp>
      <p:sp>
        <p:nvSpPr>
          <p:cNvPr id="10" name="TextBox 7">
            <a:extLst>
              <a:ext uri="{FF2B5EF4-FFF2-40B4-BE49-F238E27FC236}">
                <a16:creationId xmlns:a16="http://schemas.microsoft.com/office/drawing/2014/main" id="{55079FBC-78B8-B2C1-D120-7D4DFD08EF90}"/>
              </a:ext>
            </a:extLst>
          </p:cNvPr>
          <p:cNvSpPr txBox="1"/>
          <p:nvPr/>
        </p:nvSpPr>
        <p:spPr>
          <a:xfrm rot="16200000">
            <a:off x="2954674" y="2131298"/>
            <a:ext cx="2111299" cy="369332"/>
          </a:xfrm>
          <a:prstGeom prst="rect">
            <a:avLst/>
          </a:prstGeom>
          <a:noFill/>
        </p:spPr>
        <p:txBody>
          <a:bodyPr wrap="square" rtlCol="0">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Hypoglykämieinzidenz [≥ 1 Ereignis innerhalb der Jahre 1-6]</a:t>
            </a:r>
          </a:p>
        </p:txBody>
      </p:sp>
      <p:sp>
        <p:nvSpPr>
          <p:cNvPr id="12" name="Rechteck: abgerundete Ecken 11">
            <a:extLst>
              <a:ext uri="{FF2B5EF4-FFF2-40B4-BE49-F238E27FC236}">
                <a16:creationId xmlns:a16="http://schemas.microsoft.com/office/drawing/2014/main" id="{B7F2F556-B605-092D-B892-5E732035009C}"/>
              </a:ext>
            </a:extLst>
          </p:cNvPr>
          <p:cNvSpPr/>
          <p:nvPr/>
        </p:nvSpPr>
        <p:spPr>
          <a:xfrm>
            <a:off x="456736" y="3665203"/>
            <a:ext cx="8230528" cy="1032475"/>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lvl="0" indent="-171450" defTabSz="685800">
              <a:spcAft>
                <a:spcPts val="600"/>
              </a:spcAft>
              <a:buClr>
                <a:schemeClr val="accent2"/>
              </a:buClr>
              <a:buFont typeface="Arial" panose="020B0604020202020204" pitchFamily="34" charset="0"/>
              <a:buChar char="•"/>
              <a:defRPr/>
            </a:pPr>
            <a:r>
              <a:rPr lang="de-DE" sz="1100">
                <a:solidFill>
                  <a:schemeClr val="bg1"/>
                </a:solidFill>
              </a:rPr>
              <a:t>Teilnehmer in der DCCT-Studie mit stimuliertem C-Peptid ≥ 0,04 </a:t>
            </a:r>
            <a:r>
              <a:rPr lang="de-DE" sz="1100" err="1">
                <a:solidFill>
                  <a:schemeClr val="bg1"/>
                </a:solidFill>
              </a:rPr>
              <a:t>nmol</a:t>
            </a:r>
            <a:r>
              <a:rPr lang="de-DE" sz="1100">
                <a:solidFill>
                  <a:schemeClr val="bg1"/>
                </a:solidFill>
              </a:rPr>
              <a:t>/l zu BL wie auch mit erhaltenem          C-Peptid wiesen signifikant </a:t>
            </a:r>
            <a:r>
              <a:rPr lang="de-DE" sz="1100" b="1">
                <a:solidFill>
                  <a:schemeClr val="bg1"/>
                </a:solidFill>
              </a:rPr>
              <a:t>niedrigere Hypoglykämie-Ereignisraten </a:t>
            </a:r>
            <a:r>
              <a:rPr lang="de-DE" sz="1100">
                <a:solidFill>
                  <a:schemeClr val="bg1"/>
                </a:solidFill>
              </a:rPr>
              <a:t>auf als Teilnehmer mit nicht nachweisbarem C-Peptid zu BL (p &lt; 0,05)</a:t>
            </a:r>
          </a:p>
          <a:p>
            <a:pPr marL="171450" lvl="0" indent="-171450" defTabSz="685800">
              <a:buClr>
                <a:schemeClr val="accent2"/>
              </a:buClr>
              <a:buFont typeface="Arial" panose="020B0604020202020204" pitchFamily="34" charset="0"/>
              <a:buChar char="•"/>
              <a:defRPr/>
            </a:pPr>
            <a:r>
              <a:rPr lang="de-DE" sz="1100">
                <a:solidFill>
                  <a:schemeClr val="bg1"/>
                </a:solidFill>
              </a:rPr>
              <a:t>Die Inzidenz schwerer Hypoglykämien war mit erhaltenem C-Peptid bei intensivierter BZ-Einstellung signifikant geringer als mit allen anderen Gruppen (p &lt; 0,001)</a:t>
            </a:r>
          </a:p>
        </p:txBody>
      </p:sp>
    </p:spTree>
    <p:extLst>
      <p:ext uri="{BB962C8B-B14F-4D97-AF65-F5344CB8AC3E}">
        <p14:creationId xmlns:p14="http://schemas.microsoft.com/office/powerpoint/2010/main" val="302565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22E07B30-4884-D94F-093F-56EC7EB7A3F3}"/>
              </a:ext>
            </a:extLst>
          </p:cNvPr>
          <p:cNvSpPr txBox="1">
            <a:spLocks/>
          </p:cNvSpPr>
          <p:nvPr/>
        </p:nvSpPr>
        <p:spPr>
          <a:xfrm>
            <a:off x="314409" y="116931"/>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Eine Betazell-Restfunktion kann das Risiko für schwere Hypoglykämien auch über 35 Jahre senken </a:t>
            </a:r>
          </a:p>
        </p:txBody>
      </p:sp>
      <p:graphicFrame>
        <p:nvGraphicFramePr>
          <p:cNvPr id="32" name="Chart 31">
            <a:extLst>
              <a:ext uri="{FF2B5EF4-FFF2-40B4-BE49-F238E27FC236}">
                <a16:creationId xmlns:a16="http://schemas.microsoft.com/office/drawing/2014/main" id="{3598D023-803F-E5A0-7579-ECB9CC8DEA56}"/>
              </a:ext>
            </a:extLst>
          </p:cNvPr>
          <p:cNvGraphicFramePr/>
          <p:nvPr/>
        </p:nvGraphicFramePr>
        <p:xfrm>
          <a:off x="728544" y="1404767"/>
          <a:ext cx="8016335" cy="2057637"/>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8">
            <a:extLst>
              <a:ext uri="{FF2B5EF4-FFF2-40B4-BE49-F238E27FC236}">
                <a16:creationId xmlns:a16="http://schemas.microsoft.com/office/drawing/2014/main" id="{F2F7B970-7B64-CDDC-1C1D-227A8195F090}"/>
              </a:ext>
            </a:extLst>
          </p:cNvPr>
          <p:cNvSpPr txBox="1"/>
          <p:nvPr/>
        </p:nvSpPr>
        <p:spPr>
          <a:xfrm>
            <a:off x="7315363" y="1435708"/>
            <a:ext cx="1469426" cy="1349087"/>
          </a:xfrm>
          <a:prstGeom prst="rect">
            <a:avLst/>
          </a:prstGeom>
          <a:noFill/>
          <a:ln>
            <a:noFill/>
          </a:ln>
        </p:spPr>
        <p:txBody>
          <a:bodyPr wrap="square" rtlCol="0">
            <a:spAutoFit/>
          </a:bodyPr>
          <a:lstStyle/>
          <a:p>
            <a:pPr marL="46434" marR="0" lvl="0" indent="-41671" algn="l" defTabSz="685783" rtl="0" eaLnBrk="1" fontAlgn="auto" latinLnBrk="0" hangingPunct="1">
              <a:lnSpc>
                <a:spcPct val="100000"/>
              </a:lnSpc>
              <a:spcBef>
                <a:spcPts val="150"/>
              </a:spcBef>
              <a:spcAft>
                <a:spcPts val="0"/>
              </a:spcAft>
              <a:buClrTx/>
              <a:buSzTx/>
              <a:buFontTx/>
              <a:buNone/>
              <a:tabLst/>
              <a:defRPr/>
            </a:pPr>
            <a:r>
              <a:rPr kumimoji="0" lang="de-DE" sz="750" b="1" i="0" u="none" strike="noStrike" kern="1200" cap="none" spc="0" normalizeH="0" baseline="0" noProof="0">
                <a:ln>
                  <a:noFill/>
                </a:ln>
                <a:solidFill>
                  <a:srgbClr val="404040"/>
                </a:solidFill>
                <a:effectLst/>
                <a:uLnTx/>
                <a:uFillTx/>
                <a:latin typeface="Verdana"/>
                <a:ea typeface="+mn-ea"/>
                <a:cs typeface="Arial" panose="020B0604020202020204" pitchFamily="34" charset="0"/>
              </a:rPr>
              <a:t>Gruppen nach stimuliertem C-Peptid</a:t>
            </a:r>
          </a:p>
          <a:p>
            <a:pPr marL="46434" marR="0" lvl="0" indent="-41671" algn="l" defTabSz="685783" rtl="0" eaLnBrk="1" fontAlgn="auto" latinLnBrk="0" hangingPunct="1">
              <a:lnSpc>
                <a:spcPct val="100000"/>
              </a:lnSpc>
              <a:spcBef>
                <a:spcPts val="150"/>
              </a:spcBef>
              <a:spcAft>
                <a:spcPts val="0"/>
              </a:spcAft>
              <a:buClrTx/>
              <a:buSzTx/>
              <a:buFontTx/>
              <a:buNone/>
              <a:tabLst/>
              <a:defRPr/>
            </a:pPr>
            <a:r>
              <a:rPr kumimoji="0" lang="de-DE" sz="750" b="1" i="0" u="none" strike="noStrike" kern="1200" cap="none" spc="0" normalizeH="0" baseline="0" noProof="0">
                <a:ln>
                  <a:noFill/>
                </a:ln>
                <a:solidFill>
                  <a:srgbClr val="404040"/>
                </a:solidFill>
                <a:effectLst/>
                <a:uLnTx/>
                <a:uFillTx/>
                <a:latin typeface="Verdana"/>
                <a:ea typeface="+mn-ea"/>
                <a:cs typeface="Arial" panose="020B0604020202020204" pitchFamily="34" charset="0"/>
              </a:rPr>
              <a:t>Nicht detektierbar:      </a:t>
            </a:r>
            <a:r>
              <a:rPr kumimoji="0" lang="de-DE" sz="75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 0.003 nmol/l</a:t>
            </a:r>
          </a:p>
          <a:p>
            <a:pPr marL="46434" marR="0" lvl="0" indent="-41671" algn="l" defTabSz="685783" rtl="0" eaLnBrk="1" fontAlgn="auto" latinLnBrk="0" hangingPunct="1">
              <a:lnSpc>
                <a:spcPct val="100000"/>
              </a:lnSpc>
              <a:spcBef>
                <a:spcPts val="150"/>
              </a:spcBef>
              <a:spcAft>
                <a:spcPts val="0"/>
              </a:spcAft>
              <a:buClrTx/>
              <a:buSzTx/>
              <a:buFontTx/>
              <a:buNone/>
              <a:tabLst/>
              <a:defRPr/>
            </a:pPr>
            <a:r>
              <a:rPr kumimoji="0" lang="de-DE" sz="750" b="1" i="0" u="none" strike="noStrike" kern="1200" cap="none" spc="0" normalizeH="0" baseline="0" noProof="0">
                <a:ln>
                  <a:noFill/>
                </a:ln>
                <a:solidFill>
                  <a:srgbClr val="404040"/>
                </a:solidFill>
                <a:effectLst/>
                <a:uLnTx/>
                <a:uFillTx/>
                <a:latin typeface="Verdana"/>
                <a:ea typeface="+mn-ea"/>
                <a:cs typeface="Arial" panose="020B0604020202020204" pitchFamily="34" charset="0"/>
              </a:rPr>
              <a:t>Hoch/mittel:                 &gt; </a:t>
            </a:r>
            <a:r>
              <a:rPr kumimoji="0" lang="de-DE" sz="75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0,03 nmol/l</a:t>
            </a:r>
          </a:p>
          <a:p>
            <a:pPr marL="46434" marR="0" lvl="0" indent="-41671" algn="l" defTabSz="685783" rtl="0" eaLnBrk="1" fontAlgn="auto" latinLnBrk="0" hangingPunct="1">
              <a:lnSpc>
                <a:spcPct val="100000"/>
              </a:lnSpc>
              <a:spcBef>
                <a:spcPts val="150"/>
              </a:spcBef>
              <a:spcAft>
                <a:spcPts val="0"/>
              </a:spcAft>
              <a:buClrTx/>
              <a:buSzTx/>
              <a:buFontTx/>
              <a:buNone/>
              <a:tabLst/>
              <a:defRPr/>
            </a:pPr>
            <a:r>
              <a:rPr kumimoji="0" lang="de-DE" sz="750" b="1" i="0" u="none" strike="noStrike" kern="1200" cap="none" spc="0" normalizeH="0" baseline="0" noProof="0">
                <a:ln>
                  <a:noFill/>
                </a:ln>
                <a:solidFill>
                  <a:srgbClr val="404040"/>
                </a:solidFill>
                <a:effectLst/>
                <a:uLnTx/>
                <a:uFillTx/>
                <a:latin typeface="Verdana"/>
                <a:ea typeface="+mn-ea"/>
                <a:cs typeface="Arial" panose="020B0604020202020204" pitchFamily="34" charset="0"/>
              </a:rPr>
              <a:t>Mittel:   	                </a:t>
            </a:r>
            <a:r>
              <a:rPr kumimoji="0" lang="de-DE" sz="75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&gt; 0,03 bis ≤ 0,2 nmol/l</a:t>
            </a:r>
          </a:p>
          <a:p>
            <a:pPr marL="46434" marR="0" lvl="0" indent="-41671" algn="l" defTabSz="685783" rtl="0" eaLnBrk="1" fontAlgn="auto" latinLnBrk="0" hangingPunct="1">
              <a:lnSpc>
                <a:spcPct val="100000"/>
              </a:lnSpc>
              <a:spcBef>
                <a:spcPts val="150"/>
              </a:spcBef>
              <a:spcAft>
                <a:spcPts val="0"/>
              </a:spcAft>
              <a:buClrTx/>
              <a:buSzTx/>
              <a:buFontTx/>
              <a:buNone/>
              <a:tabLst/>
              <a:defRPr/>
            </a:pPr>
            <a:r>
              <a:rPr kumimoji="0" lang="de-DE" sz="750" b="1" i="0" u="none" strike="noStrike" kern="1200" cap="none" spc="0" normalizeH="0" baseline="0" noProof="0">
                <a:ln>
                  <a:noFill/>
                </a:ln>
                <a:solidFill>
                  <a:srgbClr val="404040"/>
                </a:solidFill>
                <a:effectLst/>
                <a:uLnTx/>
                <a:uFillTx/>
                <a:latin typeface="Verdana"/>
                <a:ea typeface="+mn-ea"/>
                <a:cs typeface="Arial" panose="020B0604020202020204" pitchFamily="34" charset="0"/>
              </a:rPr>
              <a:t>Hoch:	               </a:t>
            </a:r>
            <a:r>
              <a:rPr kumimoji="0" lang="de-DE" sz="75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 &gt; 0,2 nmol/l</a:t>
            </a:r>
          </a:p>
        </p:txBody>
      </p:sp>
      <p:sp>
        <p:nvSpPr>
          <p:cNvPr id="8" name="TextBox 7">
            <a:extLst>
              <a:ext uri="{FF2B5EF4-FFF2-40B4-BE49-F238E27FC236}">
                <a16:creationId xmlns:a16="http://schemas.microsoft.com/office/drawing/2014/main" id="{A48779B0-AA26-DB09-59F1-2D1C4FEBC9C9}"/>
              </a:ext>
            </a:extLst>
          </p:cNvPr>
          <p:cNvSpPr txBox="1"/>
          <p:nvPr/>
        </p:nvSpPr>
        <p:spPr>
          <a:xfrm rot="16200000">
            <a:off x="-463027" y="2112785"/>
            <a:ext cx="2013809" cy="369332"/>
          </a:xfrm>
          <a:prstGeom prst="rect">
            <a:avLst/>
          </a:prstGeom>
          <a:noFill/>
        </p:spPr>
        <p:txBody>
          <a:bodyPr wrap="square" rtlCol="0">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Jede Hypoglykämie* mit erforderlicher Fremdhilfe [%]</a:t>
            </a:r>
          </a:p>
        </p:txBody>
      </p:sp>
      <p:sp>
        <p:nvSpPr>
          <p:cNvPr id="28" name="TextBox 27">
            <a:extLst>
              <a:ext uri="{FF2B5EF4-FFF2-40B4-BE49-F238E27FC236}">
                <a16:creationId xmlns:a16="http://schemas.microsoft.com/office/drawing/2014/main" id="{B5BF8080-C4DB-C5CA-AAAD-ADBCF544080D}"/>
              </a:ext>
            </a:extLst>
          </p:cNvPr>
          <p:cNvSpPr txBox="1"/>
          <p:nvPr/>
        </p:nvSpPr>
        <p:spPr>
          <a:xfrm>
            <a:off x="1215540" y="931251"/>
            <a:ext cx="5441895" cy="276999"/>
          </a:xfrm>
          <a:prstGeom prst="rect">
            <a:avLst/>
          </a:prstGeom>
          <a:noFill/>
        </p:spPr>
        <p:txBody>
          <a:bodyPr wrap="square"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a:ln>
                  <a:noFill/>
                </a:ln>
                <a:solidFill>
                  <a:srgbClr val="404040"/>
                </a:solidFill>
                <a:effectLst/>
                <a:uLnTx/>
                <a:uFillTx/>
                <a:latin typeface="Verdana"/>
                <a:ea typeface="+mn-ea"/>
                <a:cs typeface="Arial" panose="020B0604020202020204" pitchFamily="34" charset="0"/>
              </a:rPr>
              <a:t>Schwere Hypoglykämien in den Studienjahren 1-35</a:t>
            </a:r>
            <a:endParaRPr kumimoji="0" lang="en-US" sz="1200" b="1" i="0" u="none" strike="noStrike" kern="1200" cap="none" spc="0" normalizeH="0" baseline="0" noProof="0">
              <a:ln>
                <a:noFill/>
              </a:ln>
              <a:solidFill>
                <a:srgbClr val="404040"/>
              </a:solidFill>
              <a:effectLst/>
              <a:uLnTx/>
              <a:uFillTx/>
              <a:latin typeface="Verdana"/>
              <a:ea typeface="+mn-ea"/>
              <a:cs typeface="Arial" panose="020B0604020202020204" pitchFamily="34" charset="0"/>
            </a:endParaRPr>
          </a:p>
        </p:txBody>
      </p:sp>
      <p:sp>
        <p:nvSpPr>
          <p:cNvPr id="33" name="TextBox 32">
            <a:extLst>
              <a:ext uri="{FF2B5EF4-FFF2-40B4-BE49-F238E27FC236}">
                <a16:creationId xmlns:a16="http://schemas.microsoft.com/office/drawing/2014/main" id="{F7DC4ED2-6675-BCF9-9F08-5DEF2CEB9937}"/>
              </a:ext>
            </a:extLst>
          </p:cNvPr>
          <p:cNvSpPr txBox="1"/>
          <p:nvPr/>
        </p:nvSpPr>
        <p:spPr>
          <a:xfrm>
            <a:off x="1839441" y="3300126"/>
            <a:ext cx="4194094" cy="230832"/>
          </a:xfrm>
          <a:prstGeom prst="rect">
            <a:avLst/>
          </a:prstGeom>
          <a:noFill/>
        </p:spPr>
        <p:txBody>
          <a:bodyPr wrap="square"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Gruppen nach stimuliertem C-Peptid-Spiegel nach 35 Jahren</a:t>
            </a:r>
            <a:endParaRPr kumimoji="0" lang="de-DE" sz="900" b="0" i="0" u="none" strike="noStrike" kern="1200" cap="none" spc="0" normalizeH="0" baseline="30000" noProof="0">
              <a:ln>
                <a:noFill/>
              </a:ln>
              <a:solidFill>
                <a:srgbClr val="404040"/>
              </a:solidFill>
              <a:effectLst/>
              <a:uLnTx/>
              <a:uFillTx/>
              <a:latin typeface="Verdana"/>
              <a:ea typeface="+mn-ea"/>
              <a:cs typeface="Arial" panose="020B0604020202020204" pitchFamily="34" charset="0"/>
            </a:endParaRPr>
          </a:p>
        </p:txBody>
      </p:sp>
      <p:sp>
        <p:nvSpPr>
          <p:cNvPr id="4" name="TextBox 3037">
            <a:extLst>
              <a:ext uri="{FF2B5EF4-FFF2-40B4-BE49-F238E27FC236}">
                <a16:creationId xmlns:a16="http://schemas.microsoft.com/office/drawing/2014/main" id="{6F9912AC-DF56-A576-7E40-F900D233EF12}"/>
              </a:ext>
            </a:extLst>
          </p:cNvPr>
          <p:cNvSpPr txBox="1"/>
          <p:nvPr/>
        </p:nvSpPr>
        <p:spPr>
          <a:xfrm>
            <a:off x="314409" y="4937799"/>
            <a:ext cx="8315241" cy="184666"/>
          </a:xfrm>
          <a:prstGeom prst="rect">
            <a:avLst/>
          </a:prstGeom>
          <a:noFill/>
        </p:spPr>
        <p:txBody>
          <a:bodyPr wrap="square" rtlCol="0" anchor="b">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mn-cs"/>
              </a:rPr>
              <a:t>1.</a:t>
            </a:r>
            <a:r>
              <a:rPr kumimoji="0" lang="de-DE" sz="600" b="0" i="0" u="none" strike="noStrike" kern="1200" cap="none" spc="0" normalizeH="0" baseline="0" noProof="0" dirty="0">
                <a:ln>
                  <a:noFill/>
                </a:ln>
                <a:solidFill>
                  <a:srgbClr val="404040"/>
                </a:solidFill>
                <a:effectLst/>
                <a:uLnTx/>
                <a:uFillTx/>
                <a:latin typeface="Verdana"/>
                <a:ea typeface="+mn-ea"/>
                <a:cs typeface="+mn-cs"/>
              </a:rPr>
              <a:t> </a:t>
            </a:r>
            <a:r>
              <a:rPr kumimoji="0" lang="de-DE" sz="600" b="0" i="0" u="none" strike="noStrike" kern="1200" cap="none" spc="0" normalizeH="0" baseline="0" noProof="0" dirty="0" err="1">
                <a:ln>
                  <a:noFill/>
                </a:ln>
                <a:solidFill>
                  <a:srgbClr val="404040"/>
                </a:solidFill>
                <a:effectLst/>
                <a:uLnTx/>
                <a:uFillTx/>
                <a:latin typeface="Verdana"/>
                <a:ea typeface="+mn-ea"/>
                <a:cs typeface="+mn-cs"/>
              </a:rPr>
              <a:t>Gubitosi</a:t>
            </a:r>
            <a:r>
              <a:rPr kumimoji="0" lang="de-DE" sz="600" b="0" i="0" u="none" strike="noStrike" kern="1200" cap="none" spc="0" normalizeH="0" baseline="0" noProof="0" dirty="0">
                <a:ln>
                  <a:noFill/>
                </a:ln>
                <a:solidFill>
                  <a:srgbClr val="404040"/>
                </a:solidFill>
                <a:effectLst/>
                <a:uLnTx/>
                <a:uFillTx/>
                <a:latin typeface="Verdana"/>
                <a:ea typeface="+mn-ea"/>
                <a:cs typeface="+mn-cs"/>
              </a:rPr>
              <a:t>-Klug RA </a:t>
            </a:r>
            <a:r>
              <a:rPr kumimoji="0" lang="de-DE" sz="600" b="0" i="1" u="none" strike="noStrike" kern="1200" cap="none" spc="0" normalizeH="0" baseline="0" noProof="0" dirty="0">
                <a:ln>
                  <a:noFill/>
                </a:ln>
                <a:solidFill>
                  <a:srgbClr val="404040"/>
                </a:solidFill>
                <a:effectLst/>
                <a:uLnTx/>
                <a:uFillTx/>
                <a:latin typeface="Verdana"/>
                <a:ea typeface="+mn-ea"/>
                <a:cs typeface="+mn-cs"/>
              </a:rPr>
              <a:t>et al. </a:t>
            </a:r>
            <a:r>
              <a:rPr kumimoji="0" lang="de-DE" sz="600" b="0" i="1" u="none" strike="noStrike" kern="1200" cap="none" spc="0" normalizeH="0" baseline="0" noProof="0" dirty="0" err="1">
                <a:ln>
                  <a:noFill/>
                </a:ln>
                <a:solidFill>
                  <a:srgbClr val="404040"/>
                </a:solidFill>
                <a:effectLst/>
                <a:uLnTx/>
                <a:uFillTx/>
                <a:latin typeface="Verdana"/>
                <a:ea typeface="+mn-ea"/>
                <a:cs typeface="+mn-cs"/>
              </a:rPr>
              <a:t>Clin</a:t>
            </a:r>
            <a:r>
              <a:rPr kumimoji="0" lang="de-DE" sz="600" b="0" i="1" u="none" strike="noStrike" kern="1200" cap="none" spc="0" normalizeH="0" baseline="0" noProof="0" dirty="0">
                <a:ln>
                  <a:noFill/>
                </a:ln>
                <a:solidFill>
                  <a:srgbClr val="404040"/>
                </a:solidFill>
                <a:effectLst/>
                <a:uLnTx/>
                <a:uFillTx/>
                <a:latin typeface="Verdana"/>
                <a:ea typeface="+mn-ea"/>
                <a:cs typeface="+mn-cs"/>
              </a:rPr>
              <a:t> </a:t>
            </a:r>
            <a:r>
              <a:rPr kumimoji="0" lang="de-DE" sz="600" b="0" i="1" u="none" strike="noStrike" kern="1200" cap="none" spc="0" normalizeH="0" baseline="0" noProof="0" dirty="0" err="1">
                <a:ln>
                  <a:noFill/>
                </a:ln>
                <a:solidFill>
                  <a:srgbClr val="404040"/>
                </a:solidFill>
                <a:effectLst/>
                <a:uLnTx/>
                <a:uFillTx/>
                <a:latin typeface="Verdana"/>
                <a:ea typeface="+mn-ea"/>
                <a:cs typeface="+mn-cs"/>
              </a:rPr>
              <a:t>Invest</a:t>
            </a:r>
            <a:r>
              <a:rPr kumimoji="0" lang="de-DE" sz="600" b="0" i="1" u="none" strike="noStrike" kern="1200" cap="none" spc="0" normalizeH="0" baseline="0" noProof="0" dirty="0">
                <a:ln>
                  <a:noFill/>
                </a:ln>
                <a:solidFill>
                  <a:srgbClr val="404040"/>
                </a:solidFill>
                <a:effectLst/>
                <a:uLnTx/>
                <a:uFillTx/>
                <a:latin typeface="Verdana"/>
                <a:ea typeface="+mn-ea"/>
                <a:cs typeface="+mn-cs"/>
              </a:rPr>
              <a:t> </a:t>
            </a:r>
            <a:r>
              <a:rPr kumimoji="0" lang="de-DE" sz="600" b="0" i="0" u="none" strike="noStrike" kern="1200" cap="none" spc="0" normalizeH="0" baseline="0" noProof="0" dirty="0">
                <a:ln>
                  <a:noFill/>
                </a:ln>
                <a:solidFill>
                  <a:srgbClr val="404040"/>
                </a:solidFill>
                <a:effectLst/>
                <a:uLnTx/>
                <a:uFillTx/>
                <a:latin typeface="Verdana"/>
                <a:ea typeface="+mn-ea"/>
                <a:cs typeface="+mn-cs"/>
              </a:rPr>
              <a:t>2021; 131: e143011. </a:t>
            </a:r>
          </a:p>
        </p:txBody>
      </p:sp>
      <p:sp>
        <p:nvSpPr>
          <p:cNvPr id="7" name="Footer Placeholder 4">
            <a:extLst>
              <a:ext uri="{FF2B5EF4-FFF2-40B4-BE49-F238E27FC236}">
                <a16:creationId xmlns:a16="http://schemas.microsoft.com/office/drawing/2014/main" id="{BCA60EE1-ACCC-9045-DD3C-76221FA016DC}"/>
              </a:ext>
            </a:extLst>
          </p:cNvPr>
          <p:cNvSpPr txBox="1">
            <a:spLocks/>
          </p:cNvSpPr>
          <p:nvPr/>
        </p:nvSpPr>
        <p:spPr>
          <a:xfrm>
            <a:off x="359212" y="4787919"/>
            <a:ext cx="8470380" cy="200056"/>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685783">
              <a:lnSpc>
                <a:spcPct val="100000"/>
              </a:lnSpc>
              <a:spcBef>
                <a:spcPts val="300"/>
              </a:spcBef>
              <a:buClrTx/>
              <a:buNone/>
              <a:defRPr/>
            </a:pPr>
            <a:r>
              <a:rPr lang="de-DE" sz="600" dirty="0">
                <a:solidFill>
                  <a:srgbClr val="404040"/>
                </a:solidFill>
                <a:latin typeface="+mn-lt"/>
                <a:ea typeface="Arial"/>
                <a:cs typeface="Arial"/>
              </a:rPr>
              <a:t>Abbildung modifiziert nach </a:t>
            </a:r>
            <a:r>
              <a:rPr lang="de-DE" sz="600" dirty="0" err="1">
                <a:solidFill>
                  <a:srgbClr val="404040"/>
                </a:solidFill>
                <a:latin typeface="+mn-lt"/>
                <a:ea typeface="Arial"/>
                <a:cs typeface="Arial"/>
              </a:rPr>
              <a:t>Gubitosi</a:t>
            </a:r>
            <a:r>
              <a:rPr lang="de-DE" sz="600" dirty="0">
                <a:solidFill>
                  <a:srgbClr val="404040"/>
                </a:solidFill>
                <a:latin typeface="+mn-lt"/>
                <a:ea typeface="Arial"/>
                <a:cs typeface="Arial"/>
              </a:rPr>
              <a:t>-Klug 2021</a:t>
            </a:r>
            <a:r>
              <a:rPr lang="de-DE" sz="600" baseline="30000" dirty="0">
                <a:solidFill>
                  <a:srgbClr val="404040"/>
                </a:solidFill>
                <a:latin typeface="+mn-lt"/>
                <a:ea typeface="Arial"/>
                <a:cs typeface="Arial"/>
              </a:rPr>
              <a:t>1</a:t>
            </a:r>
            <a:r>
              <a:rPr lang="de-DE" sz="600" dirty="0">
                <a:solidFill>
                  <a:srgbClr val="404040"/>
                </a:solidFill>
                <a:latin typeface="+mn-lt"/>
                <a:ea typeface="Arial"/>
                <a:cs typeface="Arial"/>
              </a:rPr>
              <a:t>. </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BL: Baseline; C-Peptid: </a:t>
            </a:r>
            <a:r>
              <a:rPr lang="de-DE" sz="600" dirty="0" err="1">
                <a:solidFill>
                  <a:srgbClr val="404040"/>
                </a:solidFill>
                <a:latin typeface="+mn-lt"/>
                <a:ea typeface="Verdana" panose="020B0604030504040204" pitchFamily="34" charset="0"/>
                <a:cs typeface="Verdana" panose="020B0604030504040204" pitchFamily="34" charset="0"/>
              </a:rPr>
              <a:t>Connecting</a:t>
            </a:r>
            <a:r>
              <a:rPr lang="de-DE" sz="600" dirty="0">
                <a:solidFill>
                  <a:srgbClr val="404040"/>
                </a:solidFill>
                <a:latin typeface="+mn-lt"/>
                <a:ea typeface="Verdana" panose="020B0604030504040204" pitchFamily="34" charset="0"/>
                <a:cs typeface="Verdana" panose="020B0604030504040204" pitchFamily="34" charset="0"/>
              </a:rPr>
              <a:t> </a:t>
            </a:r>
            <a:r>
              <a:rPr lang="de-DE" sz="600" dirty="0" err="1">
                <a:solidFill>
                  <a:srgbClr val="404040"/>
                </a:solidFill>
                <a:latin typeface="+mn-lt"/>
                <a:ea typeface="Verdana" panose="020B0604030504040204" pitchFamily="34" charset="0"/>
                <a:cs typeface="Verdana" panose="020B0604030504040204" pitchFamily="34" charset="0"/>
              </a:rPr>
              <a:t>peptide</a:t>
            </a:r>
            <a:r>
              <a:rPr lang="de-DE" sz="600" dirty="0">
                <a:solidFill>
                  <a:srgbClr val="404040"/>
                </a:solidFill>
                <a:latin typeface="+mn-lt"/>
                <a:ea typeface="Verdana" panose="020B0604030504040204" pitchFamily="34" charset="0"/>
                <a:cs typeface="Verdana" panose="020B0604030504040204" pitchFamily="34" charset="0"/>
              </a:rPr>
              <a:t>, Verbindungspeptid; </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DCCT: Diabetes Control and </a:t>
            </a:r>
            <a:r>
              <a:rPr kumimoji="0" lang="de-DE" sz="60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Complications</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Trial; EDIC: </a:t>
            </a:r>
            <a:r>
              <a:rPr kumimoji="0" lang="de-DE" sz="60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Epidemiology</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a:t>
            </a:r>
            <a:r>
              <a:rPr kumimoji="0" lang="de-DE" sz="60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of</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Diabetes </a:t>
            </a:r>
            <a:r>
              <a:rPr kumimoji="0" lang="de-DE" sz="60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Interventions</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and </a:t>
            </a:r>
            <a:r>
              <a:rPr kumimoji="0" lang="de-DE" sz="60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Complications</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 Auftreten schwerer Hypoglykämien vierteljährlich dokumentiert in der DCCT-Studie und jeweils innerhalb der letzten 3 Monate bei den jährlichen Visiten in der EDIC-Studie</a:t>
            </a:r>
            <a:r>
              <a:rPr kumimoji="0" lang="de-DE"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a:t>
            </a:r>
          </a:p>
        </p:txBody>
      </p:sp>
      <p:cxnSp>
        <p:nvCxnSpPr>
          <p:cNvPr id="26" name="Gerader Verbinder 25">
            <a:extLst>
              <a:ext uri="{FF2B5EF4-FFF2-40B4-BE49-F238E27FC236}">
                <a16:creationId xmlns:a16="http://schemas.microsoft.com/office/drawing/2014/main" id="{DA61B5B0-DBA2-2BB2-8448-A9C0CEC36AEA}"/>
              </a:ext>
            </a:extLst>
          </p:cNvPr>
          <p:cNvCxnSpPr/>
          <p:nvPr/>
        </p:nvCxnSpPr>
        <p:spPr>
          <a:xfrm flipV="1">
            <a:off x="1724891" y="1377827"/>
            <a:ext cx="0" cy="57881"/>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Gerader Verbinder 28">
            <a:extLst>
              <a:ext uri="{FF2B5EF4-FFF2-40B4-BE49-F238E27FC236}">
                <a16:creationId xmlns:a16="http://schemas.microsoft.com/office/drawing/2014/main" id="{02540F8C-4FAB-FB3F-63C5-6F74476E3390}"/>
              </a:ext>
            </a:extLst>
          </p:cNvPr>
          <p:cNvCxnSpPr>
            <a:cxnSpLocks/>
          </p:cNvCxnSpPr>
          <p:nvPr/>
        </p:nvCxnSpPr>
        <p:spPr>
          <a:xfrm>
            <a:off x="1724891" y="1377827"/>
            <a:ext cx="1447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Gerader Verbinder 30">
            <a:extLst>
              <a:ext uri="{FF2B5EF4-FFF2-40B4-BE49-F238E27FC236}">
                <a16:creationId xmlns:a16="http://schemas.microsoft.com/office/drawing/2014/main" id="{6218CE9B-EA3E-E098-075A-24A866E5892D}"/>
              </a:ext>
            </a:extLst>
          </p:cNvPr>
          <p:cNvCxnSpPr/>
          <p:nvPr/>
        </p:nvCxnSpPr>
        <p:spPr>
          <a:xfrm>
            <a:off x="3172691" y="1377827"/>
            <a:ext cx="0" cy="556449"/>
          </a:xfrm>
          <a:prstGeom prst="line">
            <a:avLst/>
          </a:prstGeom>
        </p:spPr>
        <p:style>
          <a:lnRef idx="1">
            <a:schemeClr val="accent1"/>
          </a:lnRef>
          <a:fillRef idx="0">
            <a:schemeClr val="accent1"/>
          </a:fillRef>
          <a:effectRef idx="0">
            <a:schemeClr val="accent1"/>
          </a:effectRef>
          <a:fontRef idx="minor">
            <a:schemeClr val="tx1"/>
          </a:fontRef>
        </p:style>
      </p:cxnSp>
      <p:sp>
        <p:nvSpPr>
          <p:cNvPr id="35" name="Textfeld 34">
            <a:extLst>
              <a:ext uri="{FF2B5EF4-FFF2-40B4-BE49-F238E27FC236}">
                <a16:creationId xmlns:a16="http://schemas.microsoft.com/office/drawing/2014/main" id="{46518B8D-7103-0155-E055-2249F350A7B0}"/>
              </a:ext>
            </a:extLst>
          </p:cNvPr>
          <p:cNvSpPr txBox="1"/>
          <p:nvPr/>
        </p:nvSpPr>
        <p:spPr>
          <a:xfrm>
            <a:off x="2027842" y="1166704"/>
            <a:ext cx="841897" cy="2308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404040"/>
                </a:solidFill>
                <a:effectLst/>
                <a:uLnTx/>
                <a:uFillTx/>
                <a:latin typeface="Verdana"/>
                <a:ea typeface="+mn-ea"/>
                <a:cs typeface="+mn-cs"/>
              </a:rPr>
              <a:t>p &lt; 0,0001</a:t>
            </a:r>
          </a:p>
        </p:txBody>
      </p:sp>
      <p:sp>
        <p:nvSpPr>
          <p:cNvPr id="9" name="Rechteck: abgerundete Ecken 8">
            <a:extLst>
              <a:ext uri="{FF2B5EF4-FFF2-40B4-BE49-F238E27FC236}">
                <a16:creationId xmlns:a16="http://schemas.microsoft.com/office/drawing/2014/main" id="{0E5FFB2B-1254-E54D-70B1-653F95E36F81}"/>
              </a:ext>
            </a:extLst>
          </p:cNvPr>
          <p:cNvSpPr/>
          <p:nvPr/>
        </p:nvSpPr>
        <p:spPr>
          <a:xfrm>
            <a:off x="446639" y="3648401"/>
            <a:ext cx="8385667" cy="874438"/>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lvl="0" indent="-171450" defTabSz="685800">
              <a:spcAft>
                <a:spcPts val="600"/>
              </a:spcAft>
              <a:buClr>
                <a:schemeClr val="accent2"/>
              </a:buClr>
              <a:buFont typeface="Arial" panose="020B0604020202020204" pitchFamily="34" charset="0"/>
              <a:buChar char="•"/>
              <a:defRPr/>
            </a:pPr>
            <a:r>
              <a:rPr lang="de-DE" sz="1100">
                <a:solidFill>
                  <a:schemeClr val="bg1"/>
                </a:solidFill>
              </a:rPr>
              <a:t>Nach 35 Jahren gab es noch 12,4 % DCCT/EDIC-Teilnehmer mit stimuliertem C-Peptid ≥ 0,003 </a:t>
            </a:r>
            <a:r>
              <a:rPr lang="de-DE" sz="1100" err="1">
                <a:solidFill>
                  <a:schemeClr val="bg1"/>
                </a:solidFill>
              </a:rPr>
              <a:t>nmol</a:t>
            </a:r>
            <a:r>
              <a:rPr lang="de-DE" sz="1100">
                <a:solidFill>
                  <a:schemeClr val="bg1"/>
                </a:solidFill>
              </a:rPr>
              <a:t>/l; diese hatten zu BL niedrigere HbA</a:t>
            </a:r>
            <a:r>
              <a:rPr lang="de-DE" sz="1100" baseline="-25000">
                <a:solidFill>
                  <a:schemeClr val="bg1"/>
                </a:solidFill>
              </a:rPr>
              <a:t>1c</a:t>
            </a:r>
            <a:r>
              <a:rPr lang="de-DE" sz="1100">
                <a:solidFill>
                  <a:schemeClr val="bg1"/>
                </a:solidFill>
              </a:rPr>
              <a:t>-Werte, höhere stimulierte C-Peptid-Spiegel und geringeren Insulinbedarf</a:t>
            </a:r>
          </a:p>
          <a:p>
            <a:pPr marL="171450" lvl="0" indent="-171450" defTabSz="685800">
              <a:buClr>
                <a:schemeClr val="accent2"/>
              </a:buClr>
              <a:buFont typeface="Arial" panose="020B0604020202020204" pitchFamily="34" charset="0"/>
              <a:buChar char="•"/>
              <a:defRPr/>
            </a:pPr>
            <a:r>
              <a:rPr lang="de-DE" sz="1100">
                <a:solidFill>
                  <a:schemeClr val="bg1"/>
                </a:solidFill>
              </a:rPr>
              <a:t>Die Inzidenz schwerer Hypoglykämien im DCCT/EDIC-Studienverlauf war bei Teilnehmern mit stimuliertem C-Peptid ≥ 0,03 </a:t>
            </a:r>
            <a:r>
              <a:rPr lang="de-DE" sz="1100" err="1">
                <a:solidFill>
                  <a:schemeClr val="bg1"/>
                </a:solidFill>
              </a:rPr>
              <a:t>nmol</a:t>
            </a:r>
            <a:r>
              <a:rPr lang="de-DE" sz="1100">
                <a:solidFill>
                  <a:schemeClr val="bg1"/>
                </a:solidFill>
              </a:rPr>
              <a:t>/l signifikant geringer als bei Teilnehmern ohne C-Peptid-Antwort (45 vs. 70 %; p &lt; 0,0001)</a:t>
            </a:r>
          </a:p>
        </p:txBody>
      </p:sp>
    </p:spTree>
    <p:extLst>
      <p:ext uri="{BB962C8B-B14F-4D97-AF65-F5344CB8AC3E}">
        <p14:creationId xmlns:p14="http://schemas.microsoft.com/office/powerpoint/2010/main" val="2294264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Textplatzhalter 9">
            <a:extLst>
              <a:ext uri="{FF2B5EF4-FFF2-40B4-BE49-F238E27FC236}">
                <a16:creationId xmlns:a16="http://schemas.microsoft.com/office/drawing/2014/main" id="{E9134C15-1EAD-2BE4-D92A-AFD63BD8633A}"/>
              </a:ext>
            </a:extLst>
          </p:cNvPr>
          <p:cNvSpPr txBox="1">
            <a:spLocks/>
          </p:cNvSpPr>
          <p:nvPr/>
        </p:nvSpPr>
        <p:spPr>
          <a:xfrm>
            <a:off x="314408" y="116931"/>
            <a:ext cx="851805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Gute </a:t>
            </a:r>
            <a:r>
              <a:rPr kumimoji="0" lang="de-DE" sz="2000" b="1" i="0" u="none" strike="noStrike" kern="1200" cap="none" spc="0" normalizeH="0" baseline="0" noProof="0" dirty="0" err="1">
                <a:ln>
                  <a:noFill/>
                </a:ln>
                <a:solidFill>
                  <a:srgbClr val="7030A0"/>
                </a:solidFill>
                <a:effectLst/>
                <a:uLnTx/>
                <a:uFillTx/>
                <a:latin typeface="Verdana"/>
                <a:ea typeface="+mn-ea"/>
                <a:cs typeface="+mn-cs"/>
              </a:rPr>
              <a:t>Glykämiekontrolle</a:t>
            </a:r>
            <a:r>
              <a:rPr kumimoji="0" lang="de-DE" sz="2000" b="1" i="0" u="none" strike="noStrike" kern="1200" cap="none" spc="0" normalizeH="0" baseline="0" noProof="0" dirty="0">
                <a:ln>
                  <a:noFill/>
                </a:ln>
                <a:solidFill>
                  <a:srgbClr val="7030A0"/>
                </a:solidFill>
                <a:effectLst/>
                <a:uLnTx/>
                <a:uFillTx/>
                <a:latin typeface="Verdana"/>
                <a:ea typeface="+mn-ea"/>
                <a:cs typeface="+mn-cs"/>
              </a:rPr>
              <a:t> zu Beginn des klinisch manifesten T1D kann das Risiko für makrovaskuläre Komplikationen über 30 Jahre senken</a:t>
            </a:r>
          </a:p>
        </p:txBody>
      </p:sp>
      <p:sp>
        <p:nvSpPr>
          <p:cNvPr id="8" name="TextBox 3037">
            <a:extLst>
              <a:ext uri="{FF2B5EF4-FFF2-40B4-BE49-F238E27FC236}">
                <a16:creationId xmlns:a16="http://schemas.microsoft.com/office/drawing/2014/main" id="{93D04F44-B898-D2CF-B3AD-B3AA26590C50}"/>
              </a:ext>
            </a:extLst>
          </p:cNvPr>
          <p:cNvSpPr txBox="1"/>
          <p:nvPr/>
        </p:nvSpPr>
        <p:spPr>
          <a:xfrm>
            <a:off x="314406" y="4749053"/>
            <a:ext cx="8600993" cy="369332"/>
          </a:xfrm>
          <a:prstGeom prst="rect">
            <a:avLst/>
          </a:prstGeom>
          <a:noFill/>
        </p:spPr>
        <p:txBody>
          <a:bodyPr wrap="square" rtlCol="0" anchor="b">
            <a:spAutoFit/>
          </a:bodyPr>
          <a:lstStyle/>
          <a:p>
            <a:pPr lvl="0" defTabSz="685800">
              <a:defRPr/>
            </a:pPr>
            <a:r>
              <a:rPr lang="de-DE" sz="600" dirty="0">
                <a:solidFill>
                  <a:srgbClr val="404040"/>
                </a:solidFill>
                <a:ea typeface="Arial"/>
                <a:cs typeface="Arial"/>
              </a:rPr>
              <a:t>Abbildung modifiziert nach DCCT/EDIC Study Research Group 2016</a:t>
            </a:r>
            <a:r>
              <a:rPr lang="de-DE" sz="600" baseline="30000" dirty="0">
                <a:solidFill>
                  <a:srgbClr val="404040"/>
                </a:solidFill>
                <a:ea typeface="Arial"/>
                <a:cs typeface="Arial"/>
              </a:rPr>
              <a:t>1</a:t>
            </a:r>
            <a:r>
              <a:rPr lang="de-DE" sz="600" dirty="0">
                <a:solidFill>
                  <a:srgbClr val="404040"/>
                </a:solidFill>
                <a:ea typeface="Arial"/>
                <a:cs typeface="Arial"/>
              </a:rPr>
              <a:t>. CVD: </a:t>
            </a:r>
            <a:r>
              <a:rPr lang="de-DE" sz="600" dirty="0" err="1">
                <a:solidFill>
                  <a:srgbClr val="404040"/>
                </a:solidFill>
                <a:ea typeface="Arial"/>
                <a:cs typeface="Arial"/>
              </a:rPr>
              <a:t>Cardiovacular</a:t>
            </a:r>
            <a:r>
              <a:rPr lang="de-DE" sz="600" dirty="0">
                <a:solidFill>
                  <a:srgbClr val="404040"/>
                </a:solidFill>
                <a:ea typeface="Arial"/>
                <a:cs typeface="Arial"/>
              </a:rPr>
              <a:t> </a:t>
            </a:r>
            <a:r>
              <a:rPr lang="de-DE" sz="600" dirty="0" err="1">
                <a:solidFill>
                  <a:srgbClr val="404040"/>
                </a:solidFill>
                <a:ea typeface="Arial"/>
                <a:cs typeface="Arial"/>
              </a:rPr>
              <a:t>disease</a:t>
            </a:r>
            <a:r>
              <a:rPr lang="de-DE" sz="600" dirty="0">
                <a:solidFill>
                  <a:srgbClr val="404040"/>
                </a:solidFill>
                <a:ea typeface="Arial"/>
                <a:cs typeface="Arial"/>
              </a:rPr>
              <a:t>, kardiovaskuläre Erkrankung; </a:t>
            </a:r>
            <a:r>
              <a:rPr lang="de-DE" sz="600" dirty="0">
                <a:solidFill>
                  <a:srgbClr val="404040"/>
                </a:solidFill>
                <a:ea typeface="Verdana" panose="020B0604030504040204" pitchFamily="34" charset="0"/>
                <a:cs typeface="Verdana" panose="020B0604030504040204" pitchFamily="34" charset="0"/>
              </a:rPr>
              <a:t>DCCT: Diabetes Control and </a:t>
            </a:r>
            <a:r>
              <a:rPr lang="de-DE" sz="600" dirty="0" err="1">
                <a:solidFill>
                  <a:srgbClr val="404040"/>
                </a:solidFill>
                <a:ea typeface="Verdana" panose="020B0604030504040204" pitchFamily="34" charset="0"/>
                <a:cs typeface="Verdana" panose="020B0604030504040204" pitchFamily="34" charset="0"/>
              </a:rPr>
              <a:t>Complications</a:t>
            </a:r>
            <a:r>
              <a:rPr lang="de-DE" sz="600" dirty="0">
                <a:solidFill>
                  <a:srgbClr val="404040"/>
                </a:solidFill>
                <a:ea typeface="Verdana" panose="020B0604030504040204" pitchFamily="34" charset="0"/>
                <a:cs typeface="Verdana" panose="020B0604030504040204" pitchFamily="34" charset="0"/>
              </a:rPr>
              <a:t> Trial; EDIC: </a:t>
            </a:r>
            <a:r>
              <a:rPr lang="de-DE" sz="600" dirty="0" err="1">
                <a:solidFill>
                  <a:srgbClr val="404040"/>
                </a:solidFill>
                <a:ea typeface="Verdana" panose="020B0604030504040204" pitchFamily="34" charset="0"/>
                <a:cs typeface="Verdana" panose="020B0604030504040204" pitchFamily="34" charset="0"/>
              </a:rPr>
              <a:t>Epidemiology</a:t>
            </a:r>
            <a:r>
              <a:rPr lang="de-DE" sz="600" dirty="0">
                <a:solidFill>
                  <a:srgbClr val="404040"/>
                </a:solidFill>
                <a:ea typeface="Verdana" panose="020B0604030504040204" pitchFamily="34" charset="0"/>
                <a:cs typeface="Verdana" panose="020B0604030504040204" pitchFamily="34" charset="0"/>
              </a:rPr>
              <a:t> </a:t>
            </a:r>
            <a:r>
              <a:rPr lang="de-DE" sz="600" dirty="0" err="1">
                <a:solidFill>
                  <a:srgbClr val="404040"/>
                </a:solidFill>
                <a:ea typeface="Verdana" panose="020B0604030504040204" pitchFamily="34" charset="0"/>
                <a:cs typeface="Verdana" panose="020B0604030504040204" pitchFamily="34" charset="0"/>
              </a:rPr>
              <a:t>of</a:t>
            </a:r>
            <a:r>
              <a:rPr lang="de-DE" sz="600" dirty="0">
                <a:solidFill>
                  <a:srgbClr val="404040"/>
                </a:solidFill>
                <a:ea typeface="Verdana" panose="020B0604030504040204" pitchFamily="34" charset="0"/>
                <a:cs typeface="Verdana" panose="020B0604030504040204" pitchFamily="34" charset="0"/>
              </a:rPr>
              <a:t> Diabetes </a:t>
            </a:r>
            <a:r>
              <a:rPr lang="de-DE" sz="600" dirty="0" err="1">
                <a:solidFill>
                  <a:srgbClr val="404040"/>
                </a:solidFill>
                <a:ea typeface="Verdana" panose="020B0604030504040204" pitchFamily="34" charset="0"/>
                <a:cs typeface="Verdana" panose="020B0604030504040204" pitchFamily="34" charset="0"/>
              </a:rPr>
              <a:t>Interventions</a:t>
            </a:r>
            <a:r>
              <a:rPr lang="de-DE" sz="600" dirty="0">
                <a:solidFill>
                  <a:srgbClr val="404040"/>
                </a:solidFill>
                <a:ea typeface="Verdana" panose="020B0604030504040204" pitchFamily="34" charset="0"/>
                <a:cs typeface="Verdana" panose="020B0604030504040204" pitchFamily="34" charset="0"/>
              </a:rPr>
              <a:t> and </a:t>
            </a:r>
            <a:r>
              <a:rPr lang="de-DE" sz="600" dirty="0" err="1">
                <a:solidFill>
                  <a:srgbClr val="404040"/>
                </a:solidFill>
                <a:ea typeface="Verdana" panose="020B0604030504040204" pitchFamily="34" charset="0"/>
                <a:cs typeface="Verdana" panose="020B0604030504040204" pitchFamily="34" charset="0"/>
              </a:rPr>
              <a:t>Complications</a:t>
            </a:r>
            <a:r>
              <a:rPr lang="de-DE" sz="600" dirty="0">
                <a:solidFill>
                  <a:srgbClr val="404040"/>
                </a:solidFill>
                <a:ea typeface="Verdana" panose="020B0604030504040204" pitchFamily="34" charset="0"/>
                <a:cs typeface="Verdana" panose="020B0604030504040204" pitchFamily="34" charset="0"/>
              </a:rPr>
              <a:t>. </a:t>
            </a:r>
            <a:r>
              <a:rPr lang="de-DE" sz="600" dirty="0">
                <a:solidFill>
                  <a:srgbClr val="404040"/>
                </a:solidFill>
                <a:ea typeface="Arial"/>
                <a:cs typeface="Arial"/>
              </a:rPr>
              <a:t>HbA</a:t>
            </a:r>
            <a:r>
              <a:rPr lang="de-DE" sz="600" baseline="-25000" dirty="0">
                <a:solidFill>
                  <a:srgbClr val="404040"/>
                </a:solidFill>
                <a:ea typeface="Arial"/>
                <a:cs typeface="Arial"/>
              </a:rPr>
              <a:t>1c</a:t>
            </a:r>
            <a:r>
              <a:rPr lang="de-DE" sz="600" dirty="0">
                <a:solidFill>
                  <a:srgbClr val="404040"/>
                </a:solidFill>
                <a:ea typeface="Arial"/>
                <a:cs typeface="Arial"/>
              </a:rPr>
              <a:t>: </a:t>
            </a:r>
            <a:r>
              <a:rPr lang="de-DE" sz="600" dirty="0" err="1">
                <a:solidFill>
                  <a:srgbClr val="404040"/>
                </a:solidFill>
                <a:ea typeface="Arial"/>
                <a:cs typeface="Arial"/>
              </a:rPr>
              <a:t>glykiertes</a:t>
            </a:r>
            <a:r>
              <a:rPr lang="de-DE" sz="600" dirty="0">
                <a:solidFill>
                  <a:srgbClr val="404040"/>
                </a:solidFill>
                <a:ea typeface="Arial"/>
                <a:cs typeface="Arial"/>
              </a:rPr>
              <a:t> Hämoglobin A</a:t>
            </a:r>
            <a:r>
              <a:rPr lang="de-DE" sz="600" baseline="-25000" dirty="0">
                <a:solidFill>
                  <a:srgbClr val="404040"/>
                </a:solidFill>
                <a:ea typeface="Arial"/>
                <a:cs typeface="Arial"/>
              </a:rPr>
              <a:t>1c</a:t>
            </a:r>
            <a:r>
              <a:rPr lang="de-DE" sz="600" dirty="0">
                <a:solidFill>
                  <a:srgbClr val="404040"/>
                </a:solidFill>
                <a:ea typeface="Arial"/>
                <a:cs typeface="Arial"/>
              </a:rPr>
              <a:t>; Intensive Behandlung = Basal-Bolus-Insulintherapie; KI: Konfidenzintervall; Konventionelle Behandlung = Mischinsulintherapie; T1D: Typ-1-Diabetes.</a:t>
            </a:r>
            <a:endParaRPr kumimoji="0" lang="de-DE" sz="600" b="0" i="0" u="none" strike="noStrike" kern="1200" cap="none" spc="0" normalizeH="0" baseline="0" noProof="0" dirty="0">
              <a:ln>
                <a:noFill/>
              </a:ln>
              <a:solidFill>
                <a:srgbClr val="404040"/>
              </a:solidFill>
              <a:effectLst/>
              <a:uLnTx/>
              <a:uFillTx/>
              <a:ea typeface="+mn-ea"/>
              <a:cs typeface="+mn-cs"/>
            </a:endParaRPr>
          </a:p>
          <a:p>
            <a:pPr lvl="0" defTabSz="685800">
              <a:defRPr/>
            </a:pPr>
            <a:r>
              <a:rPr kumimoji="0" lang="de-DE" sz="600" b="1" i="0" u="none" strike="noStrike" kern="1200" cap="none" spc="0" normalizeH="0" baseline="0" noProof="0" dirty="0">
                <a:ln>
                  <a:noFill/>
                </a:ln>
                <a:solidFill>
                  <a:srgbClr val="404040"/>
                </a:solidFill>
                <a:effectLst/>
                <a:uLnTx/>
                <a:uFillTx/>
                <a:latin typeface="Verdana"/>
                <a:ea typeface="+mn-ea"/>
                <a:cs typeface="+mn-cs"/>
              </a:rPr>
              <a:t>1. </a:t>
            </a:r>
            <a:r>
              <a:rPr kumimoji="0" lang="de-DE" sz="600" b="0" i="0" u="none" strike="noStrike" kern="1200" cap="none" spc="0" normalizeH="0" baseline="0" noProof="0" dirty="0">
                <a:ln>
                  <a:noFill/>
                </a:ln>
                <a:solidFill>
                  <a:srgbClr val="404040"/>
                </a:solidFill>
                <a:effectLst/>
                <a:uLnTx/>
                <a:uFillTx/>
                <a:latin typeface="Verdana"/>
                <a:ea typeface="+mn-ea"/>
                <a:cs typeface="+mn-cs"/>
              </a:rPr>
              <a:t>DCCT/EDIC Study Research Group</a:t>
            </a:r>
            <a:r>
              <a:rPr kumimoji="0" lang="de-DE" sz="600" b="0" i="1" u="none" strike="noStrike" kern="1200" cap="none" spc="0" normalizeH="0" baseline="0" noProof="0" dirty="0">
                <a:ln>
                  <a:noFill/>
                </a:ln>
                <a:solidFill>
                  <a:srgbClr val="404040"/>
                </a:solidFill>
                <a:effectLst/>
                <a:uLnTx/>
                <a:uFillTx/>
                <a:latin typeface="Verdana"/>
                <a:ea typeface="+mn-ea"/>
                <a:cs typeface="+mn-cs"/>
              </a:rPr>
              <a:t>. </a:t>
            </a:r>
            <a:r>
              <a:rPr kumimoji="0" lang="da-DK" sz="600" b="0" i="1" u="none" strike="noStrike" kern="1200" cap="none" spc="0" normalizeH="0" baseline="0" noProof="0" dirty="0">
                <a:ln>
                  <a:noFill/>
                </a:ln>
                <a:solidFill>
                  <a:srgbClr val="404040"/>
                </a:solidFill>
                <a:effectLst/>
                <a:uLnTx/>
                <a:uFillTx/>
                <a:latin typeface="Verdana"/>
                <a:ea typeface="+mn-ea"/>
                <a:cs typeface="+mn-cs"/>
              </a:rPr>
              <a:t>Diabetes Care </a:t>
            </a:r>
            <a:r>
              <a:rPr kumimoji="0" lang="da-DK" sz="600" b="0" i="0" u="none" strike="noStrike" kern="1200" cap="none" spc="0" normalizeH="0" baseline="0" noProof="0" dirty="0">
                <a:ln>
                  <a:noFill/>
                </a:ln>
                <a:solidFill>
                  <a:srgbClr val="404040"/>
                </a:solidFill>
                <a:effectLst/>
                <a:uLnTx/>
                <a:uFillTx/>
                <a:latin typeface="Verdana"/>
                <a:ea typeface="+mn-ea"/>
                <a:cs typeface="+mn-cs"/>
              </a:rPr>
              <a:t>2016; 39: 686</a:t>
            </a:r>
            <a:r>
              <a:rPr lang="de-DE" sz="600" dirty="0">
                <a:solidFill>
                  <a:srgbClr val="404040"/>
                </a:solidFill>
              </a:rPr>
              <a:t>–</a:t>
            </a:r>
            <a:r>
              <a:rPr kumimoji="0" lang="da-DK" sz="600" b="0" i="0" u="none" strike="noStrike" kern="1200" cap="none" spc="0" normalizeH="0" baseline="0" noProof="0" dirty="0">
                <a:ln>
                  <a:noFill/>
                </a:ln>
                <a:solidFill>
                  <a:srgbClr val="404040"/>
                </a:solidFill>
                <a:effectLst/>
                <a:uLnTx/>
                <a:uFillTx/>
                <a:latin typeface="Verdana"/>
                <a:ea typeface="+mn-ea"/>
                <a:cs typeface="+mn-cs"/>
              </a:rPr>
              <a:t>93. </a:t>
            </a:r>
            <a:r>
              <a:rPr kumimoji="0" lang="da-DK" sz="600" b="1" i="0" u="none" strike="noStrike" kern="1200" cap="none" spc="0" normalizeH="0" baseline="0" noProof="0" dirty="0">
                <a:ln>
                  <a:noFill/>
                </a:ln>
                <a:solidFill>
                  <a:srgbClr val="404040"/>
                </a:solidFill>
                <a:effectLst/>
                <a:uLnTx/>
                <a:uFillTx/>
                <a:latin typeface="Verdana"/>
                <a:ea typeface="+mn-ea"/>
                <a:cs typeface="+mn-cs"/>
              </a:rPr>
              <a:t>2.</a:t>
            </a:r>
            <a:r>
              <a:rPr kumimoji="0" lang="da-DK" sz="600" b="0" i="0" u="none" strike="noStrike" kern="1200" cap="none" spc="0" normalizeH="0" baseline="0" noProof="0" dirty="0">
                <a:ln>
                  <a:noFill/>
                </a:ln>
                <a:solidFill>
                  <a:srgbClr val="404040"/>
                </a:solidFill>
                <a:effectLst/>
                <a:uLnTx/>
                <a:uFillTx/>
                <a:latin typeface="Verdana"/>
                <a:ea typeface="+mn-ea"/>
                <a:cs typeface="+mn-cs"/>
              </a:rPr>
              <a:t> </a:t>
            </a:r>
            <a:r>
              <a:rPr lang="de-DE" sz="600" dirty="0">
                <a:solidFill>
                  <a:srgbClr val="404040"/>
                </a:solidFill>
              </a:rPr>
              <a:t>Nathan DM für die DCCT/EDIC Study Research Group</a:t>
            </a:r>
            <a:r>
              <a:rPr lang="de-DE" sz="600" i="1" dirty="0">
                <a:solidFill>
                  <a:srgbClr val="404040"/>
                </a:solidFill>
              </a:rPr>
              <a:t>. </a:t>
            </a:r>
            <a:r>
              <a:rPr lang="da-DK" sz="600" i="1" dirty="0">
                <a:solidFill>
                  <a:srgbClr val="404040"/>
                </a:solidFill>
              </a:rPr>
              <a:t>Diabetes Care </a:t>
            </a:r>
            <a:r>
              <a:rPr lang="da-DK" sz="600" dirty="0">
                <a:solidFill>
                  <a:srgbClr val="404040"/>
                </a:solidFill>
              </a:rPr>
              <a:t>2014; 37: 9</a:t>
            </a:r>
            <a:r>
              <a:rPr lang="de-DE" sz="600" dirty="0">
                <a:solidFill>
                  <a:srgbClr val="404040"/>
                </a:solidFill>
              </a:rPr>
              <a:t>–16</a:t>
            </a:r>
            <a:r>
              <a:rPr lang="da-DK" sz="600" dirty="0">
                <a:solidFill>
                  <a:srgbClr val="404040"/>
                </a:solidFill>
              </a:rPr>
              <a:t>. </a:t>
            </a:r>
            <a:endParaRPr kumimoji="0" lang="de-DE" sz="600" b="0" i="0" u="none" strike="noStrike" kern="1200" cap="none" spc="0" normalizeH="0" baseline="0" noProof="0" dirty="0">
              <a:ln>
                <a:noFill/>
              </a:ln>
              <a:solidFill>
                <a:srgbClr val="404040"/>
              </a:solidFill>
              <a:effectLst/>
              <a:uLnTx/>
              <a:uFillTx/>
              <a:latin typeface="Verdana"/>
              <a:ea typeface="+mn-ea"/>
              <a:cs typeface="+mn-cs"/>
            </a:endParaRPr>
          </a:p>
        </p:txBody>
      </p:sp>
      <p:grpSp>
        <p:nvGrpSpPr>
          <p:cNvPr id="202" name="Gruppieren 201">
            <a:extLst>
              <a:ext uri="{FF2B5EF4-FFF2-40B4-BE49-F238E27FC236}">
                <a16:creationId xmlns:a16="http://schemas.microsoft.com/office/drawing/2014/main" id="{D6B8DB9B-18D5-FFFA-C619-63DD3BD9D702}"/>
              </a:ext>
            </a:extLst>
          </p:cNvPr>
          <p:cNvGrpSpPr/>
          <p:nvPr/>
        </p:nvGrpSpPr>
        <p:grpSpPr>
          <a:xfrm>
            <a:off x="911268" y="1216907"/>
            <a:ext cx="7321463" cy="2979312"/>
            <a:chOff x="911268" y="1216907"/>
            <a:chExt cx="7321463" cy="3442574"/>
          </a:xfrm>
        </p:grpSpPr>
        <p:grpSp>
          <p:nvGrpSpPr>
            <p:cNvPr id="9" name="Group 12">
              <a:extLst>
                <a:ext uri="{FF2B5EF4-FFF2-40B4-BE49-F238E27FC236}">
                  <a16:creationId xmlns:a16="http://schemas.microsoft.com/office/drawing/2014/main" id="{CDE6EE2E-F2A9-060B-31ED-879B31EAAFC0}"/>
                </a:ext>
              </a:extLst>
            </p:cNvPr>
            <p:cNvGrpSpPr/>
            <p:nvPr/>
          </p:nvGrpSpPr>
          <p:grpSpPr>
            <a:xfrm>
              <a:off x="911268" y="1478071"/>
              <a:ext cx="7321463" cy="3181410"/>
              <a:chOff x="4838658" y="1408551"/>
              <a:chExt cx="7222238" cy="4549249"/>
            </a:xfrm>
          </p:grpSpPr>
          <p:sp>
            <p:nvSpPr>
              <p:cNvPr id="10" name="TextBox 13">
                <a:extLst>
                  <a:ext uri="{FF2B5EF4-FFF2-40B4-BE49-F238E27FC236}">
                    <a16:creationId xmlns:a16="http://schemas.microsoft.com/office/drawing/2014/main" id="{8A445ABB-B68A-4CEB-FA3C-936F6DB59170}"/>
                  </a:ext>
                </a:extLst>
              </p:cNvPr>
              <p:cNvSpPr txBox="1"/>
              <p:nvPr/>
            </p:nvSpPr>
            <p:spPr>
              <a:xfrm>
                <a:off x="6954974" y="5649726"/>
                <a:ext cx="2736091" cy="308074"/>
              </a:xfrm>
              <a:prstGeom prst="rect">
                <a:avLst/>
              </a:prstGeom>
              <a:noFill/>
            </p:spPr>
            <p:txBody>
              <a:bodyPr wrap="none" rtlCol="0">
                <a:spAutoFit/>
              </a:bodyPr>
              <a:lstStyle/>
              <a:p>
                <a:pPr algn="ctr"/>
                <a:r>
                  <a:rPr lang="en-GB" sz="800">
                    <a:solidFill>
                      <a:srgbClr val="404040"/>
                    </a:solidFill>
                  </a:rPr>
                  <a:t>Zeit </a:t>
                </a:r>
                <a:r>
                  <a:rPr lang="en-GB" sz="800" err="1">
                    <a:solidFill>
                      <a:srgbClr val="404040"/>
                    </a:solidFill>
                  </a:rPr>
                  <a:t>seit</a:t>
                </a:r>
                <a:r>
                  <a:rPr lang="en-GB" sz="800">
                    <a:solidFill>
                      <a:srgbClr val="404040"/>
                    </a:solidFill>
                  </a:rPr>
                  <a:t> </a:t>
                </a:r>
                <a:r>
                  <a:rPr lang="en-GB" sz="800" err="1">
                    <a:solidFill>
                      <a:srgbClr val="404040"/>
                    </a:solidFill>
                  </a:rPr>
                  <a:t>Studieneinschluss</a:t>
                </a:r>
                <a:r>
                  <a:rPr lang="en-GB" sz="800">
                    <a:solidFill>
                      <a:srgbClr val="404040"/>
                    </a:solidFill>
                  </a:rPr>
                  <a:t> [Jahre]</a:t>
                </a:r>
              </a:p>
            </p:txBody>
          </p:sp>
          <p:graphicFrame>
            <p:nvGraphicFramePr>
              <p:cNvPr id="11" name="Chart 15">
                <a:extLst>
                  <a:ext uri="{FF2B5EF4-FFF2-40B4-BE49-F238E27FC236}">
                    <a16:creationId xmlns:a16="http://schemas.microsoft.com/office/drawing/2014/main" id="{7371C2BD-C275-2148-FD52-62571505BDEA}"/>
                  </a:ext>
                </a:extLst>
              </p:cNvPr>
              <p:cNvGraphicFramePr/>
              <p:nvPr>
                <p:extLst>
                  <p:ext uri="{D42A27DB-BD31-4B8C-83A1-F6EECF244321}">
                    <p14:modId xmlns:p14="http://schemas.microsoft.com/office/powerpoint/2010/main" val="2540420820"/>
                  </p:ext>
                </p:extLst>
              </p:nvPr>
            </p:nvGraphicFramePr>
            <p:xfrm>
              <a:off x="4838658" y="1408551"/>
              <a:ext cx="7222238" cy="4416219"/>
            </p:xfrm>
            <a:graphic>
              <a:graphicData uri="http://schemas.openxmlformats.org/drawingml/2006/chart">
                <c:chart xmlns:c="http://schemas.openxmlformats.org/drawingml/2006/chart" xmlns:r="http://schemas.openxmlformats.org/officeDocument/2006/relationships" r:id="rId3"/>
              </a:graphicData>
            </a:graphic>
          </p:graphicFrame>
          <p:grpSp>
            <p:nvGrpSpPr>
              <p:cNvPr id="12" name="Graphic 11">
                <a:extLst>
                  <a:ext uri="{FF2B5EF4-FFF2-40B4-BE49-F238E27FC236}">
                    <a16:creationId xmlns:a16="http://schemas.microsoft.com/office/drawing/2014/main" id="{6DFD92F6-BCE9-D4EF-A304-E9970E634C9C}"/>
                  </a:ext>
                </a:extLst>
              </p:cNvPr>
              <p:cNvGrpSpPr/>
              <p:nvPr/>
            </p:nvGrpSpPr>
            <p:grpSpPr>
              <a:xfrm>
                <a:off x="5409439" y="2125968"/>
                <a:ext cx="5951625" cy="3104780"/>
                <a:chOff x="3245347" y="2002410"/>
                <a:chExt cx="4167861" cy="2174245"/>
              </a:xfrm>
              <a:noFill/>
            </p:grpSpPr>
            <p:sp>
              <p:nvSpPr>
                <p:cNvPr id="98" name="Freeform: Shape 101">
                  <a:extLst>
                    <a:ext uri="{FF2B5EF4-FFF2-40B4-BE49-F238E27FC236}">
                      <a16:creationId xmlns:a16="http://schemas.microsoft.com/office/drawing/2014/main" id="{A6588554-7091-CE10-5ADE-F00E5BFFA07B}"/>
                    </a:ext>
                  </a:extLst>
                </p:cNvPr>
                <p:cNvSpPr/>
                <p:nvPr/>
              </p:nvSpPr>
              <p:spPr>
                <a:xfrm>
                  <a:off x="3245347" y="2002410"/>
                  <a:ext cx="4167861" cy="2174245"/>
                </a:xfrm>
                <a:custGeom>
                  <a:avLst/>
                  <a:gdLst>
                    <a:gd name="connsiteX0" fmla="*/ 0 w 4167861"/>
                    <a:gd name="connsiteY0" fmla="*/ 2174246 h 2174245"/>
                    <a:gd name="connsiteX1" fmla="*/ 0 w 4167861"/>
                    <a:gd name="connsiteY1" fmla="*/ 2174246 h 2174245"/>
                    <a:gd name="connsiteX2" fmla="*/ 106095 w 4167861"/>
                    <a:gd name="connsiteY2" fmla="*/ 2174246 h 2174245"/>
                    <a:gd name="connsiteX3" fmla="*/ 106095 w 4167861"/>
                    <a:gd name="connsiteY3" fmla="*/ 2157841 h 2174245"/>
                    <a:gd name="connsiteX4" fmla="*/ 294081 w 4167861"/>
                    <a:gd name="connsiteY4" fmla="*/ 2157841 h 2174245"/>
                    <a:gd name="connsiteX5" fmla="*/ 294081 w 4167861"/>
                    <a:gd name="connsiteY5" fmla="*/ 2142615 h 2174245"/>
                    <a:gd name="connsiteX6" fmla="*/ 336744 w 4167861"/>
                    <a:gd name="connsiteY6" fmla="*/ 2142615 h 2174245"/>
                    <a:gd name="connsiteX7" fmla="*/ 336744 w 4167861"/>
                    <a:gd name="connsiteY7" fmla="*/ 2127388 h 2174245"/>
                    <a:gd name="connsiteX8" fmla="*/ 377113 w 4167861"/>
                    <a:gd name="connsiteY8" fmla="*/ 2127388 h 2174245"/>
                    <a:gd name="connsiteX9" fmla="*/ 377113 w 4167861"/>
                    <a:gd name="connsiteY9" fmla="*/ 2110983 h 2174245"/>
                    <a:gd name="connsiteX10" fmla="*/ 482057 w 4167861"/>
                    <a:gd name="connsiteY10" fmla="*/ 2110983 h 2174245"/>
                    <a:gd name="connsiteX11" fmla="*/ 482057 w 4167861"/>
                    <a:gd name="connsiteY11" fmla="*/ 2095757 h 2174245"/>
                    <a:gd name="connsiteX12" fmla="*/ 507432 w 4167861"/>
                    <a:gd name="connsiteY12" fmla="*/ 2095757 h 2174245"/>
                    <a:gd name="connsiteX13" fmla="*/ 507432 w 4167861"/>
                    <a:gd name="connsiteY13" fmla="*/ 2080530 h 2174245"/>
                    <a:gd name="connsiteX14" fmla="*/ 509734 w 4167861"/>
                    <a:gd name="connsiteY14" fmla="*/ 2080530 h 2174245"/>
                    <a:gd name="connsiteX15" fmla="*/ 509734 w 4167861"/>
                    <a:gd name="connsiteY15" fmla="*/ 2064125 h 2174245"/>
                    <a:gd name="connsiteX16" fmla="*/ 515500 w 4167861"/>
                    <a:gd name="connsiteY16" fmla="*/ 2064125 h 2174245"/>
                    <a:gd name="connsiteX17" fmla="*/ 515500 w 4167861"/>
                    <a:gd name="connsiteY17" fmla="*/ 2048899 h 2174245"/>
                    <a:gd name="connsiteX18" fmla="*/ 631985 w 4167861"/>
                    <a:gd name="connsiteY18" fmla="*/ 2048899 h 2174245"/>
                    <a:gd name="connsiteX19" fmla="*/ 631985 w 4167861"/>
                    <a:gd name="connsiteY19" fmla="*/ 2031325 h 2174245"/>
                    <a:gd name="connsiteX20" fmla="*/ 1012552 w 4167861"/>
                    <a:gd name="connsiteY20" fmla="*/ 2031325 h 2174245"/>
                    <a:gd name="connsiteX21" fmla="*/ 1012552 w 4167861"/>
                    <a:gd name="connsiteY21" fmla="*/ 2016098 h 2174245"/>
                    <a:gd name="connsiteX22" fmla="*/ 1103662 w 4167861"/>
                    <a:gd name="connsiteY22" fmla="*/ 2016098 h 2174245"/>
                    <a:gd name="connsiteX23" fmla="*/ 1103662 w 4167861"/>
                    <a:gd name="connsiteY23" fmla="*/ 1999693 h 2174245"/>
                    <a:gd name="connsiteX24" fmla="*/ 1210917 w 4167861"/>
                    <a:gd name="connsiteY24" fmla="*/ 1999693 h 2174245"/>
                    <a:gd name="connsiteX25" fmla="*/ 1210917 w 4167861"/>
                    <a:gd name="connsiteY25" fmla="*/ 1984467 h 2174245"/>
                    <a:gd name="connsiteX26" fmla="*/ 1317013 w 4167861"/>
                    <a:gd name="connsiteY26" fmla="*/ 1984467 h 2174245"/>
                    <a:gd name="connsiteX27" fmla="*/ 1317013 w 4167861"/>
                    <a:gd name="connsiteY27" fmla="*/ 1966893 h 2174245"/>
                    <a:gd name="connsiteX28" fmla="*/ 1389674 w 4167861"/>
                    <a:gd name="connsiteY28" fmla="*/ 1966893 h 2174245"/>
                    <a:gd name="connsiteX29" fmla="*/ 1389674 w 4167861"/>
                    <a:gd name="connsiteY29" fmla="*/ 1951666 h 2174245"/>
                    <a:gd name="connsiteX30" fmla="*/ 1393128 w 4167861"/>
                    <a:gd name="connsiteY30" fmla="*/ 1951666 h 2174245"/>
                    <a:gd name="connsiteX31" fmla="*/ 1393128 w 4167861"/>
                    <a:gd name="connsiteY31" fmla="*/ 1936439 h 2174245"/>
                    <a:gd name="connsiteX32" fmla="*/ 1458863 w 4167861"/>
                    <a:gd name="connsiteY32" fmla="*/ 1936439 h 2174245"/>
                    <a:gd name="connsiteX33" fmla="*/ 1458863 w 4167861"/>
                    <a:gd name="connsiteY33" fmla="*/ 1918866 h 2174245"/>
                    <a:gd name="connsiteX34" fmla="*/ 1494618 w 4167861"/>
                    <a:gd name="connsiteY34" fmla="*/ 1918866 h 2174245"/>
                    <a:gd name="connsiteX35" fmla="*/ 1494618 w 4167861"/>
                    <a:gd name="connsiteY35" fmla="*/ 1903639 h 2174245"/>
                    <a:gd name="connsiteX36" fmla="*/ 1564967 w 4167861"/>
                    <a:gd name="connsiteY36" fmla="*/ 1903639 h 2174245"/>
                    <a:gd name="connsiteX37" fmla="*/ 1564967 w 4167861"/>
                    <a:gd name="connsiteY37" fmla="*/ 1887234 h 2174245"/>
                    <a:gd name="connsiteX38" fmla="*/ 1601874 w 4167861"/>
                    <a:gd name="connsiteY38" fmla="*/ 1887234 h 2174245"/>
                    <a:gd name="connsiteX39" fmla="*/ 1601874 w 4167861"/>
                    <a:gd name="connsiteY39" fmla="*/ 1870838 h 2174245"/>
                    <a:gd name="connsiteX40" fmla="*/ 1612254 w 4167861"/>
                    <a:gd name="connsiteY40" fmla="*/ 1870838 h 2174245"/>
                    <a:gd name="connsiteX41" fmla="*/ 1612254 w 4167861"/>
                    <a:gd name="connsiteY41" fmla="*/ 1854434 h 2174245"/>
                    <a:gd name="connsiteX42" fmla="*/ 1623785 w 4167861"/>
                    <a:gd name="connsiteY42" fmla="*/ 1854434 h 2174245"/>
                    <a:gd name="connsiteX43" fmla="*/ 1623785 w 4167861"/>
                    <a:gd name="connsiteY43" fmla="*/ 1838038 h 2174245"/>
                    <a:gd name="connsiteX44" fmla="*/ 1641083 w 4167861"/>
                    <a:gd name="connsiteY44" fmla="*/ 1838038 h 2174245"/>
                    <a:gd name="connsiteX45" fmla="*/ 1641083 w 4167861"/>
                    <a:gd name="connsiteY45" fmla="*/ 1821633 h 2174245"/>
                    <a:gd name="connsiteX46" fmla="*/ 1648000 w 4167861"/>
                    <a:gd name="connsiteY46" fmla="*/ 1821633 h 2174245"/>
                    <a:gd name="connsiteX47" fmla="*/ 1648000 w 4167861"/>
                    <a:gd name="connsiteY47" fmla="*/ 1806406 h 2174245"/>
                    <a:gd name="connsiteX48" fmla="*/ 1654917 w 4167861"/>
                    <a:gd name="connsiteY48" fmla="*/ 1806406 h 2174245"/>
                    <a:gd name="connsiteX49" fmla="*/ 1654917 w 4167861"/>
                    <a:gd name="connsiteY49" fmla="*/ 1788832 h 2174245"/>
                    <a:gd name="connsiteX50" fmla="*/ 1692975 w 4167861"/>
                    <a:gd name="connsiteY50" fmla="*/ 1788832 h 2174245"/>
                    <a:gd name="connsiteX51" fmla="*/ 1692975 w 4167861"/>
                    <a:gd name="connsiteY51" fmla="*/ 1773606 h 2174245"/>
                    <a:gd name="connsiteX52" fmla="*/ 1737958 w 4167861"/>
                    <a:gd name="connsiteY52" fmla="*/ 1773606 h 2174245"/>
                    <a:gd name="connsiteX53" fmla="*/ 1737958 w 4167861"/>
                    <a:gd name="connsiteY53" fmla="*/ 1756032 h 2174245"/>
                    <a:gd name="connsiteX54" fmla="*/ 1765636 w 4167861"/>
                    <a:gd name="connsiteY54" fmla="*/ 1756032 h 2174245"/>
                    <a:gd name="connsiteX55" fmla="*/ 1765636 w 4167861"/>
                    <a:gd name="connsiteY55" fmla="*/ 1740805 h 2174245"/>
                    <a:gd name="connsiteX56" fmla="*/ 1777167 w 4167861"/>
                    <a:gd name="connsiteY56" fmla="*/ 1740805 h 2174245"/>
                    <a:gd name="connsiteX57" fmla="*/ 1777167 w 4167861"/>
                    <a:gd name="connsiteY57" fmla="*/ 1723231 h 2174245"/>
                    <a:gd name="connsiteX58" fmla="*/ 1797927 w 4167861"/>
                    <a:gd name="connsiteY58" fmla="*/ 1723231 h 2174245"/>
                    <a:gd name="connsiteX59" fmla="*/ 1797927 w 4167861"/>
                    <a:gd name="connsiteY59" fmla="*/ 1708005 h 2174245"/>
                    <a:gd name="connsiteX60" fmla="*/ 1803693 w 4167861"/>
                    <a:gd name="connsiteY60" fmla="*/ 1708005 h 2174245"/>
                    <a:gd name="connsiteX61" fmla="*/ 1803693 w 4167861"/>
                    <a:gd name="connsiteY61" fmla="*/ 1690431 h 2174245"/>
                    <a:gd name="connsiteX62" fmla="*/ 1825605 w 4167861"/>
                    <a:gd name="connsiteY62" fmla="*/ 1690431 h 2174245"/>
                    <a:gd name="connsiteX63" fmla="*/ 1825605 w 4167861"/>
                    <a:gd name="connsiteY63" fmla="*/ 1675204 h 2174245"/>
                    <a:gd name="connsiteX64" fmla="*/ 1922471 w 4167861"/>
                    <a:gd name="connsiteY64" fmla="*/ 1675204 h 2174245"/>
                    <a:gd name="connsiteX65" fmla="*/ 1922471 w 4167861"/>
                    <a:gd name="connsiteY65" fmla="*/ 1657630 h 2174245"/>
                    <a:gd name="connsiteX66" fmla="*/ 1923632 w 4167861"/>
                    <a:gd name="connsiteY66" fmla="*/ 1657630 h 2174245"/>
                    <a:gd name="connsiteX67" fmla="*/ 1923632 w 4167861"/>
                    <a:gd name="connsiteY67" fmla="*/ 1642394 h 2174245"/>
                    <a:gd name="connsiteX68" fmla="*/ 1946695 w 4167861"/>
                    <a:gd name="connsiteY68" fmla="*/ 1642394 h 2174245"/>
                    <a:gd name="connsiteX69" fmla="*/ 1946695 w 4167861"/>
                    <a:gd name="connsiteY69" fmla="*/ 1624829 h 2174245"/>
                    <a:gd name="connsiteX70" fmla="*/ 1968606 w 4167861"/>
                    <a:gd name="connsiteY70" fmla="*/ 1624829 h 2174245"/>
                    <a:gd name="connsiteX71" fmla="*/ 1968606 w 4167861"/>
                    <a:gd name="connsiteY71" fmla="*/ 1609594 h 2174245"/>
                    <a:gd name="connsiteX72" fmla="*/ 1996284 w 4167861"/>
                    <a:gd name="connsiteY72" fmla="*/ 1609594 h 2174245"/>
                    <a:gd name="connsiteX73" fmla="*/ 1996284 w 4167861"/>
                    <a:gd name="connsiteY73" fmla="*/ 1592029 h 2174245"/>
                    <a:gd name="connsiteX74" fmla="*/ 1998587 w 4167861"/>
                    <a:gd name="connsiteY74" fmla="*/ 1592029 h 2174245"/>
                    <a:gd name="connsiteX75" fmla="*/ 1998587 w 4167861"/>
                    <a:gd name="connsiteY75" fmla="*/ 1576793 h 2174245"/>
                    <a:gd name="connsiteX76" fmla="*/ 2033190 w 4167861"/>
                    <a:gd name="connsiteY76" fmla="*/ 1576793 h 2174245"/>
                    <a:gd name="connsiteX77" fmla="*/ 2033190 w 4167861"/>
                    <a:gd name="connsiteY77" fmla="*/ 1559228 h 2174245"/>
                    <a:gd name="connsiteX78" fmla="*/ 2071248 w 4167861"/>
                    <a:gd name="connsiteY78" fmla="*/ 1559228 h 2174245"/>
                    <a:gd name="connsiteX79" fmla="*/ 2071248 w 4167861"/>
                    <a:gd name="connsiteY79" fmla="*/ 1543993 h 2174245"/>
                    <a:gd name="connsiteX80" fmla="*/ 2080468 w 4167861"/>
                    <a:gd name="connsiteY80" fmla="*/ 1543993 h 2174245"/>
                    <a:gd name="connsiteX81" fmla="*/ 2080468 w 4167861"/>
                    <a:gd name="connsiteY81" fmla="*/ 1526428 h 2174245"/>
                    <a:gd name="connsiteX82" fmla="*/ 2111608 w 4167861"/>
                    <a:gd name="connsiteY82" fmla="*/ 1526428 h 2174245"/>
                    <a:gd name="connsiteX83" fmla="*/ 2111608 w 4167861"/>
                    <a:gd name="connsiteY83" fmla="*/ 1508854 h 2174245"/>
                    <a:gd name="connsiteX84" fmla="*/ 2117374 w 4167861"/>
                    <a:gd name="connsiteY84" fmla="*/ 1508854 h 2174245"/>
                    <a:gd name="connsiteX85" fmla="*/ 2117374 w 4167861"/>
                    <a:gd name="connsiteY85" fmla="*/ 1493627 h 2174245"/>
                    <a:gd name="connsiteX86" fmla="*/ 2120837 w 4167861"/>
                    <a:gd name="connsiteY86" fmla="*/ 1493627 h 2174245"/>
                    <a:gd name="connsiteX87" fmla="*/ 2120837 w 4167861"/>
                    <a:gd name="connsiteY87" fmla="*/ 1476053 h 2174245"/>
                    <a:gd name="connsiteX88" fmla="*/ 2138134 w 4167861"/>
                    <a:gd name="connsiteY88" fmla="*/ 1476053 h 2174245"/>
                    <a:gd name="connsiteX89" fmla="*/ 2138134 w 4167861"/>
                    <a:gd name="connsiteY89" fmla="*/ 1460818 h 2174245"/>
                    <a:gd name="connsiteX90" fmla="*/ 2143900 w 4167861"/>
                    <a:gd name="connsiteY90" fmla="*/ 1460818 h 2174245"/>
                    <a:gd name="connsiteX91" fmla="*/ 2143900 w 4167861"/>
                    <a:gd name="connsiteY91" fmla="*/ 1443253 h 2174245"/>
                    <a:gd name="connsiteX92" fmla="*/ 2147363 w 4167861"/>
                    <a:gd name="connsiteY92" fmla="*/ 1443253 h 2174245"/>
                    <a:gd name="connsiteX93" fmla="*/ 2147363 w 4167861"/>
                    <a:gd name="connsiteY93" fmla="*/ 1426848 h 2174245"/>
                    <a:gd name="connsiteX94" fmla="*/ 2175041 w 4167861"/>
                    <a:gd name="connsiteY94" fmla="*/ 1426848 h 2174245"/>
                    <a:gd name="connsiteX95" fmla="*/ 2175041 w 4167861"/>
                    <a:gd name="connsiteY95" fmla="*/ 1410452 h 2174245"/>
                    <a:gd name="connsiteX96" fmla="*/ 2217713 w 4167861"/>
                    <a:gd name="connsiteY96" fmla="*/ 1410452 h 2174245"/>
                    <a:gd name="connsiteX97" fmla="*/ 2217713 w 4167861"/>
                    <a:gd name="connsiteY97" fmla="*/ 1394047 h 2174245"/>
                    <a:gd name="connsiteX98" fmla="*/ 2218864 w 4167861"/>
                    <a:gd name="connsiteY98" fmla="*/ 1394047 h 2174245"/>
                    <a:gd name="connsiteX99" fmla="*/ 2218864 w 4167861"/>
                    <a:gd name="connsiteY99" fmla="*/ 1376473 h 2174245"/>
                    <a:gd name="connsiteX100" fmla="*/ 2267302 w 4167861"/>
                    <a:gd name="connsiteY100" fmla="*/ 1376473 h 2174245"/>
                    <a:gd name="connsiteX101" fmla="*/ 2267302 w 4167861"/>
                    <a:gd name="connsiteY101" fmla="*/ 1361247 h 2174245"/>
                    <a:gd name="connsiteX102" fmla="*/ 2276522 w 4167861"/>
                    <a:gd name="connsiteY102" fmla="*/ 1361247 h 2174245"/>
                    <a:gd name="connsiteX103" fmla="*/ 2276522 w 4167861"/>
                    <a:gd name="connsiteY103" fmla="*/ 1343673 h 2174245"/>
                    <a:gd name="connsiteX104" fmla="*/ 2378011 w 4167861"/>
                    <a:gd name="connsiteY104" fmla="*/ 1343673 h 2174245"/>
                    <a:gd name="connsiteX105" fmla="*/ 2378011 w 4167861"/>
                    <a:gd name="connsiteY105" fmla="*/ 1326099 h 2174245"/>
                    <a:gd name="connsiteX106" fmla="*/ 2379163 w 4167861"/>
                    <a:gd name="connsiteY106" fmla="*/ 1326099 h 2174245"/>
                    <a:gd name="connsiteX107" fmla="*/ 2379163 w 4167861"/>
                    <a:gd name="connsiteY107" fmla="*/ 1310872 h 2174245"/>
                    <a:gd name="connsiteX108" fmla="*/ 2388392 w 4167861"/>
                    <a:gd name="connsiteY108" fmla="*/ 1310872 h 2174245"/>
                    <a:gd name="connsiteX109" fmla="*/ 2388392 w 4167861"/>
                    <a:gd name="connsiteY109" fmla="*/ 1293298 h 2174245"/>
                    <a:gd name="connsiteX110" fmla="*/ 2470273 w 4167861"/>
                    <a:gd name="connsiteY110" fmla="*/ 1293298 h 2174245"/>
                    <a:gd name="connsiteX111" fmla="*/ 2470273 w 4167861"/>
                    <a:gd name="connsiteY111" fmla="*/ 1276902 h 2174245"/>
                    <a:gd name="connsiteX112" fmla="*/ 2485267 w 4167861"/>
                    <a:gd name="connsiteY112" fmla="*/ 1276902 h 2174245"/>
                    <a:gd name="connsiteX113" fmla="*/ 2485267 w 4167861"/>
                    <a:gd name="connsiteY113" fmla="*/ 1259328 h 2174245"/>
                    <a:gd name="connsiteX114" fmla="*/ 2497950 w 4167861"/>
                    <a:gd name="connsiteY114" fmla="*/ 1259328 h 2174245"/>
                    <a:gd name="connsiteX115" fmla="*/ 2497950 w 4167861"/>
                    <a:gd name="connsiteY115" fmla="*/ 1242933 h 2174245"/>
                    <a:gd name="connsiteX116" fmla="*/ 2517559 w 4167861"/>
                    <a:gd name="connsiteY116" fmla="*/ 1242933 h 2174245"/>
                    <a:gd name="connsiteX117" fmla="*/ 2517559 w 4167861"/>
                    <a:gd name="connsiteY117" fmla="*/ 1226528 h 2174245"/>
                    <a:gd name="connsiteX118" fmla="*/ 2524476 w 4167861"/>
                    <a:gd name="connsiteY118" fmla="*/ 1226528 h 2174245"/>
                    <a:gd name="connsiteX119" fmla="*/ 2524476 w 4167861"/>
                    <a:gd name="connsiteY119" fmla="*/ 1191380 h 2174245"/>
                    <a:gd name="connsiteX120" fmla="*/ 2570602 w 4167861"/>
                    <a:gd name="connsiteY120" fmla="*/ 1191380 h 2174245"/>
                    <a:gd name="connsiteX121" fmla="*/ 2570602 w 4167861"/>
                    <a:gd name="connsiteY121" fmla="*/ 1176153 h 2174245"/>
                    <a:gd name="connsiteX122" fmla="*/ 2600591 w 4167861"/>
                    <a:gd name="connsiteY122" fmla="*/ 1176153 h 2174245"/>
                    <a:gd name="connsiteX123" fmla="*/ 2600591 w 4167861"/>
                    <a:gd name="connsiteY123" fmla="*/ 1158579 h 2174245"/>
                    <a:gd name="connsiteX124" fmla="*/ 2619040 w 4167861"/>
                    <a:gd name="connsiteY124" fmla="*/ 1158579 h 2174245"/>
                    <a:gd name="connsiteX125" fmla="*/ 2619040 w 4167861"/>
                    <a:gd name="connsiteY125" fmla="*/ 1142183 h 2174245"/>
                    <a:gd name="connsiteX126" fmla="*/ 2628269 w 4167861"/>
                    <a:gd name="connsiteY126" fmla="*/ 1142183 h 2174245"/>
                    <a:gd name="connsiteX127" fmla="*/ 2628269 w 4167861"/>
                    <a:gd name="connsiteY127" fmla="*/ 1124609 h 2174245"/>
                    <a:gd name="connsiteX128" fmla="*/ 2685926 w 4167861"/>
                    <a:gd name="connsiteY128" fmla="*/ 1124609 h 2174245"/>
                    <a:gd name="connsiteX129" fmla="*/ 2685926 w 4167861"/>
                    <a:gd name="connsiteY129" fmla="*/ 1107035 h 2174245"/>
                    <a:gd name="connsiteX130" fmla="*/ 2691701 w 4167861"/>
                    <a:gd name="connsiteY130" fmla="*/ 1107035 h 2174245"/>
                    <a:gd name="connsiteX131" fmla="*/ 2691701 w 4167861"/>
                    <a:gd name="connsiteY131" fmla="*/ 1090639 h 2174245"/>
                    <a:gd name="connsiteX132" fmla="*/ 2702073 w 4167861"/>
                    <a:gd name="connsiteY132" fmla="*/ 1090639 h 2174245"/>
                    <a:gd name="connsiteX133" fmla="*/ 2702073 w 4167861"/>
                    <a:gd name="connsiteY133" fmla="*/ 1073066 h 2174245"/>
                    <a:gd name="connsiteX134" fmla="*/ 2780499 w 4167861"/>
                    <a:gd name="connsiteY134" fmla="*/ 1073066 h 2174245"/>
                    <a:gd name="connsiteX135" fmla="*/ 2780499 w 4167861"/>
                    <a:gd name="connsiteY135" fmla="*/ 1055492 h 2174245"/>
                    <a:gd name="connsiteX136" fmla="*/ 2878526 w 4167861"/>
                    <a:gd name="connsiteY136" fmla="*/ 1055492 h 2174245"/>
                    <a:gd name="connsiteX137" fmla="*/ 2878526 w 4167861"/>
                    <a:gd name="connsiteY137" fmla="*/ 1039096 h 2174245"/>
                    <a:gd name="connsiteX138" fmla="*/ 2903901 w 4167861"/>
                    <a:gd name="connsiteY138" fmla="*/ 1039096 h 2174245"/>
                    <a:gd name="connsiteX139" fmla="*/ 2903901 w 4167861"/>
                    <a:gd name="connsiteY139" fmla="*/ 1021522 h 2174245"/>
                    <a:gd name="connsiteX140" fmla="*/ 2916584 w 4167861"/>
                    <a:gd name="connsiteY140" fmla="*/ 1021522 h 2174245"/>
                    <a:gd name="connsiteX141" fmla="*/ 2916584 w 4167861"/>
                    <a:gd name="connsiteY141" fmla="*/ 1003948 h 2174245"/>
                    <a:gd name="connsiteX142" fmla="*/ 2953490 w 4167861"/>
                    <a:gd name="connsiteY142" fmla="*/ 1003948 h 2174245"/>
                    <a:gd name="connsiteX143" fmla="*/ 2953490 w 4167861"/>
                    <a:gd name="connsiteY143" fmla="*/ 987552 h 2174245"/>
                    <a:gd name="connsiteX144" fmla="*/ 3008845 w 4167861"/>
                    <a:gd name="connsiteY144" fmla="*/ 987552 h 2174245"/>
                    <a:gd name="connsiteX145" fmla="*/ 3008845 w 4167861"/>
                    <a:gd name="connsiteY145" fmla="*/ 969978 h 2174245"/>
                    <a:gd name="connsiteX146" fmla="*/ 3018065 w 4167861"/>
                    <a:gd name="connsiteY146" fmla="*/ 969978 h 2174245"/>
                    <a:gd name="connsiteX147" fmla="*/ 3018065 w 4167861"/>
                    <a:gd name="connsiteY147" fmla="*/ 952404 h 2174245"/>
                    <a:gd name="connsiteX148" fmla="*/ 3036522 w 4167861"/>
                    <a:gd name="connsiteY148" fmla="*/ 952404 h 2174245"/>
                    <a:gd name="connsiteX149" fmla="*/ 3036522 w 4167861"/>
                    <a:gd name="connsiteY149" fmla="*/ 936008 h 2174245"/>
                    <a:gd name="connsiteX150" fmla="*/ 3063048 w 4167861"/>
                    <a:gd name="connsiteY150" fmla="*/ 936008 h 2174245"/>
                    <a:gd name="connsiteX151" fmla="*/ 3063048 w 4167861"/>
                    <a:gd name="connsiteY151" fmla="*/ 918434 h 2174245"/>
                    <a:gd name="connsiteX152" fmla="*/ 3087263 w 4167861"/>
                    <a:gd name="connsiteY152" fmla="*/ 918434 h 2174245"/>
                    <a:gd name="connsiteX153" fmla="*/ 3087263 w 4167861"/>
                    <a:gd name="connsiteY153" fmla="*/ 900860 h 2174245"/>
                    <a:gd name="connsiteX154" fmla="*/ 3184138 w 4167861"/>
                    <a:gd name="connsiteY154" fmla="*/ 900860 h 2174245"/>
                    <a:gd name="connsiteX155" fmla="*/ 3184138 w 4167861"/>
                    <a:gd name="connsiteY155" fmla="*/ 884465 h 2174245"/>
                    <a:gd name="connsiteX156" fmla="*/ 3208353 w 4167861"/>
                    <a:gd name="connsiteY156" fmla="*/ 884465 h 2174245"/>
                    <a:gd name="connsiteX157" fmla="*/ 3208353 w 4167861"/>
                    <a:gd name="connsiteY157" fmla="*/ 865712 h 2174245"/>
                    <a:gd name="connsiteX158" fmla="*/ 3229113 w 4167861"/>
                    <a:gd name="connsiteY158" fmla="*/ 865712 h 2174245"/>
                    <a:gd name="connsiteX159" fmla="*/ 3229113 w 4167861"/>
                    <a:gd name="connsiteY159" fmla="*/ 848147 h 2174245"/>
                    <a:gd name="connsiteX160" fmla="*/ 3322526 w 4167861"/>
                    <a:gd name="connsiteY160" fmla="*/ 848147 h 2174245"/>
                    <a:gd name="connsiteX161" fmla="*/ 3322526 w 4167861"/>
                    <a:gd name="connsiteY161" fmla="*/ 829404 h 2174245"/>
                    <a:gd name="connsiteX162" fmla="*/ 3338671 w 4167861"/>
                    <a:gd name="connsiteY162" fmla="*/ 829404 h 2174245"/>
                    <a:gd name="connsiteX163" fmla="*/ 3338671 w 4167861"/>
                    <a:gd name="connsiteY163" fmla="*/ 811830 h 2174245"/>
                    <a:gd name="connsiteX164" fmla="*/ 3399792 w 4167861"/>
                    <a:gd name="connsiteY164" fmla="*/ 811830 h 2174245"/>
                    <a:gd name="connsiteX165" fmla="*/ 3399792 w 4167861"/>
                    <a:gd name="connsiteY165" fmla="*/ 793087 h 2174245"/>
                    <a:gd name="connsiteX166" fmla="*/ 3400952 w 4167861"/>
                    <a:gd name="connsiteY166" fmla="*/ 793087 h 2174245"/>
                    <a:gd name="connsiteX167" fmla="*/ 3400952 w 4167861"/>
                    <a:gd name="connsiteY167" fmla="*/ 755600 h 2174245"/>
                    <a:gd name="connsiteX168" fmla="*/ 3413635 w 4167861"/>
                    <a:gd name="connsiteY168" fmla="*/ 755600 h 2174245"/>
                    <a:gd name="connsiteX169" fmla="*/ 3413635 w 4167861"/>
                    <a:gd name="connsiteY169" fmla="*/ 735688 h 2174245"/>
                    <a:gd name="connsiteX170" fmla="*/ 3436698 w 4167861"/>
                    <a:gd name="connsiteY170" fmla="*/ 735688 h 2174245"/>
                    <a:gd name="connsiteX171" fmla="*/ 3436698 w 4167861"/>
                    <a:gd name="connsiteY171" fmla="*/ 716945 h 2174245"/>
                    <a:gd name="connsiteX172" fmla="*/ 3470142 w 4167861"/>
                    <a:gd name="connsiteY172" fmla="*/ 716945 h 2174245"/>
                    <a:gd name="connsiteX173" fmla="*/ 3470142 w 4167861"/>
                    <a:gd name="connsiteY173" fmla="*/ 695854 h 2174245"/>
                    <a:gd name="connsiteX174" fmla="*/ 3509359 w 4167861"/>
                    <a:gd name="connsiteY174" fmla="*/ 695854 h 2174245"/>
                    <a:gd name="connsiteX175" fmla="*/ 3509359 w 4167861"/>
                    <a:gd name="connsiteY175" fmla="*/ 674764 h 2174245"/>
                    <a:gd name="connsiteX176" fmla="*/ 3576246 w 4167861"/>
                    <a:gd name="connsiteY176" fmla="*/ 674764 h 2174245"/>
                    <a:gd name="connsiteX177" fmla="*/ 3576246 w 4167861"/>
                    <a:gd name="connsiteY177" fmla="*/ 648996 h 2174245"/>
                    <a:gd name="connsiteX178" fmla="*/ 3690419 w 4167861"/>
                    <a:gd name="connsiteY178" fmla="*/ 648996 h 2174245"/>
                    <a:gd name="connsiteX179" fmla="*/ 3690419 w 4167861"/>
                    <a:gd name="connsiteY179" fmla="*/ 616196 h 2174245"/>
                    <a:gd name="connsiteX180" fmla="*/ 3715784 w 4167861"/>
                    <a:gd name="connsiteY180" fmla="*/ 616196 h 2174245"/>
                    <a:gd name="connsiteX181" fmla="*/ 3715784 w 4167861"/>
                    <a:gd name="connsiteY181" fmla="*/ 581048 h 2174245"/>
                    <a:gd name="connsiteX182" fmla="*/ 3725013 w 4167861"/>
                    <a:gd name="connsiteY182" fmla="*/ 581048 h 2174245"/>
                    <a:gd name="connsiteX183" fmla="*/ 3725013 w 4167861"/>
                    <a:gd name="connsiteY183" fmla="*/ 508422 h 2174245"/>
                    <a:gd name="connsiteX184" fmla="*/ 3764222 w 4167861"/>
                    <a:gd name="connsiteY184" fmla="*/ 508422 h 2174245"/>
                    <a:gd name="connsiteX185" fmla="*/ 3764222 w 4167861"/>
                    <a:gd name="connsiteY185" fmla="*/ 463903 h 2174245"/>
                    <a:gd name="connsiteX186" fmla="*/ 3794211 w 4167861"/>
                    <a:gd name="connsiteY186" fmla="*/ 463903 h 2174245"/>
                    <a:gd name="connsiteX187" fmla="*/ 3794211 w 4167861"/>
                    <a:gd name="connsiteY187" fmla="*/ 413528 h 2174245"/>
                    <a:gd name="connsiteX188" fmla="*/ 3823040 w 4167861"/>
                    <a:gd name="connsiteY188" fmla="*/ 413528 h 2174245"/>
                    <a:gd name="connsiteX189" fmla="*/ 3823040 w 4167861"/>
                    <a:gd name="connsiteY189" fmla="*/ 357299 h 2174245"/>
                    <a:gd name="connsiteX190" fmla="*/ 3827654 w 4167861"/>
                    <a:gd name="connsiteY190" fmla="*/ 357299 h 2174245"/>
                    <a:gd name="connsiteX191" fmla="*/ 3827654 w 4167861"/>
                    <a:gd name="connsiteY191" fmla="*/ 302239 h 2174245"/>
                    <a:gd name="connsiteX192" fmla="*/ 3879555 w 4167861"/>
                    <a:gd name="connsiteY192" fmla="*/ 302239 h 2174245"/>
                    <a:gd name="connsiteX193" fmla="*/ 3879555 w 4167861"/>
                    <a:gd name="connsiteY193" fmla="*/ 237806 h 2174245"/>
                    <a:gd name="connsiteX194" fmla="*/ 3984499 w 4167861"/>
                    <a:gd name="connsiteY194" fmla="*/ 237806 h 2174245"/>
                    <a:gd name="connsiteX195" fmla="*/ 3984499 w 4167861"/>
                    <a:gd name="connsiteY195" fmla="*/ 138235 h 2174245"/>
                    <a:gd name="connsiteX196" fmla="*/ 4166710 w 4167861"/>
                    <a:gd name="connsiteY196" fmla="*/ 138235 h 2174245"/>
                    <a:gd name="connsiteX197" fmla="*/ 4166710 w 4167861"/>
                    <a:gd name="connsiteY197" fmla="*/ 0 h 2174245"/>
                    <a:gd name="connsiteX198" fmla="*/ 4167861 w 4167861"/>
                    <a:gd name="connsiteY198" fmla="*/ 0 h 2174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Lst>
                  <a:rect l="l" t="t" r="r" b="b"/>
                  <a:pathLst>
                    <a:path w="4167861" h="2174245">
                      <a:moveTo>
                        <a:pt x="0" y="2174246"/>
                      </a:moveTo>
                      <a:lnTo>
                        <a:pt x="0" y="2174246"/>
                      </a:lnTo>
                      <a:lnTo>
                        <a:pt x="106095" y="2174246"/>
                      </a:lnTo>
                      <a:lnTo>
                        <a:pt x="106095" y="2157841"/>
                      </a:lnTo>
                      <a:lnTo>
                        <a:pt x="294081" y="2157841"/>
                      </a:lnTo>
                      <a:lnTo>
                        <a:pt x="294081" y="2142615"/>
                      </a:lnTo>
                      <a:lnTo>
                        <a:pt x="336744" y="2142615"/>
                      </a:lnTo>
                      <a:lnTo>
                        <a:pt x="336744" y="2127388"/>
                      </a:lnTo>
                      <a:lnTo>
                        <a:pt x="377113" y="2127388"/>
                      </a:lnTo>
                      <a:lnTo>
                        <a:pt x="377113" y="2110983"/>
                      </a:lnTo>
                      <a:lnTo>
                        <a:pt x="482057" y="2110983"/>
                      </a:lnTo>
                      <a:lnTo>
                        <a:pt x="482057" y="2095757"/>
                      </a:lnTo>
                      <a:lnTo>
                        <a:pt x="507432" y="2095757"/>
                      </a:lnTo>
                      <a:lnTo>
                        <a:pt x="507432" y="2080530"/>
                      </a:lnTo>
                      <a:lnTo>
                        <a:pt x="509734" y="2080530"/>
                      </a:lnTo>
                      <a:lnTo>
                        <a:pt x="509734" y="2064125"/>
                      </a:lnTo>
                      <a:lnTo>
                        <a:pt x="515500" y="2064125"/>
                      </a:lnTo>
                      <a:lnTo>
                        <a:pt x="515500" y="2048899"/>
                      </a:lnTo>
                      <a:lnTo>
                        <a:pt x="631985" y="2048899"/>
                      </a:lnTo>
                      <a:lnTo>
                        <a:pt x="631985" y="2031325"/>
                      </a:lnTo>
                      <a:lnTo>
                        <a:pt x="1012552" y="2031325"/>
                      </a:lnTo>
                      <a:lnTo>
                        <a:pt x="1012552" y="2016098"/>
                      </a:lnTo>
                      <a:lnTo>
                        <a:pt x="1103662" y="2016098"/>
                      </a:lnTo>
                      <a:lnTo>
                        <a:pt x="1103662" y="1999693"/>
                      </a:lnTo>
                      <a:lnTo>
                        <a:pt x="1210917" y="1999693"/>
                      </a:lnTo>
                      <a:lnTo>
                        <a:pt x="1210917" y="1984467"/>
                      </a:lnTo>
                      <a:lnTo>
                        <a:pt x="1317013" y="1984467"/>
                      </a:lnTo>
                      <a:lnTo>
                        <a:pt x="1317013" y="1966893"/>
                      </a:lnTo>
                      <a:lnTo>
                        <a:pt x="1389674" y="1966893"/>
                      </a:lnTo>
                      <a:lnTo>
                        <a:pt x="1389674" y="1951666"/>
                      </a:lnTo>
                      <a:lnTo>
                        <a:pt x="1393128" y="1951666"/>
                      </a:lnTo>
                      <a:lnTo>
                        <a:pt x="1393128" y="1936439"/>
                      </a:lnTo>
                      <a:lnTo>
                        <a:pt x="1458863" y="1936439"/>
                      </a:lnTo>
                      <a:lnTo>
                        <a:pt x="1458863" y="1918866"/>
                      </a:lnTo>
                      <a:lnTo>
                        <a:pt x="1494618" y="1918866"/>
                      </a:lnTo>
                      <a:lnTo>
                        <a:pt x="1494618" y="1903639"/>
                      </a:lnTo>
                      <a:lnTo>
                        <a:pt x="1564967" y="1903639"/>
                      </a:lnTo>
                      <a:lnTo>
                        <a:pt x="1564967" y="1887234"/>
                      </a:lnTo>
                      <a:lnTo>
                        <a:pt x="1601874" y="1887234"/>
                      </a:lnTo>
                      <a:lnTo>
                        <a:pt x="1601874" y="1870838"/>
                      </a:lnTo>
                      <a:lnTo>
                        <a:pt x="1612254" y="1870838"/>
                      </a:lnTo>
                      <a:lnTo>
                        <a:pt x="1612254" y="1854434"/>
                      </a:lnTo>
                      <a:lnTo>
                        <a:pt x="1623785" y="1854434"/>
                      </a:lnTo>
                      <a:lnTo>
                        <a:pt x="1623785" y="1838038"/>
                      </a:lnTo>
                      <a:lnTo>
                        <a:pt x="1641083" y="1838038"/>
                      </a:lnTo>
                      <a:lnTo>
                        <a:pt x="1641083" y="1821633"/>
                      </a:lnTo>
                      <a:lnTo>
                        <a:pt x="1648000" y="1821633"/>
                      </a:lnTo>
                      <a:lnTo>
                        <a:pt x="1648000" y="1806406"/>
                      </a:lnTo>
                      <a:lnTo>
                        <a:pt x="1654917" y="1806406"/>
                      </a:lnTo>
                      <a:lnTo>
                        <a:pt x="1654917" y="1788832"/>
                      </a:lnTo>
                      <a:lnTo>
                        <a:pt x="1692975" y="1788832"/>
                      </a:lnTo>
                      <a:lnTo>
                        <a:pt x="1692975" y="1773606"/>
                      </a:lnTo>
                      <a:lnTo>
                        <a:pt x="1737958" y="1773606"/>
                      </a:lnTo>
                      <a:lnTo>
                        <a:pt x="1737958" y="1756032"/>
                      </a:lnTo>
                      <a:lnTo>
                        <a:pt x="1765636" y="1756032"/>
                      </a:lnTo>
                      <a:lnTo>
                        <a:pt x="1765636" y="1740805"/>
                      </a:lnTo>
                      <a:lnTo>
                        <a:pt x="1777167" y="1740805"/>
                      </a:lnTo>
                      <a:lnTo>
                        <a:pt x="1777167" y="1723231"/>
                      </a:lnTo>
                      <a:lnTo>
                        <a:pt x="1797927" y="1723231"/>
                      </a:lnTo>
                      <a:lnTo>
                        <a:pt x="1797927" y="1708005"/>
                      </a:lnTo>
                      <a:lnTo>
                        <a:pt x="1803693" y="1708005"/>
                      </a:lnTo>
                      <a:lnTo>
                        <a:pt x="1803693" y="1690431"/>
                      </a:lnTo>
                      <a:lnTo>
                        <a:pt x="1825605" y="1690431"/>
                      </a:lnTo>
                      <a:lnTo>
                        <a:pt x="1825605" y="1675204"/>
                      </a:lnTo>
                      <a:lnTo>
                        <a:pt x="1922471" y="1675204"/>
                      </a:lnTo>
                      <a:lnTo>
                        <a:pt x="1922471" y="1657630"/>
                      </a:lnTo>
                      <a:lnTo>
                        <a:pt x="1923632" y="1657630"/>
                      </a:lnTo>
                      <a:lnTo>
                        <a:pt x="1923632" y="1642394"/>
                      </a:lnTo>
                      <a:lnTo>
                        <a:pt x="1946695" y="1642394"/>
                      </a:lnTo>
                      <a:lnTo>
                        <a:pt x="1946695" y="1624829"/>
                      </a:lnTo>
                      <a:lnTo>
                        <a:pt x="1968606" y="1624829"/>
                      </a:lnTo>
                      <a:lnTo>
                        <a:pt x="1968606" y="1609594"/>
                      </a:lnTo>
                      <a:lnTo>
                        <a:pt x="1996284" y="1609594"/>
                      </a:lnTo>
                      <a:lnTo>
                        <a:pt x="1996284" y="1592029"/>
                      </a:lnTo>
                      <a:lnTo>
                        <a:pt x="1998587" y="1592029"/>
                      </a:lnTo>
                      <a:lnTo>
                        <a:pt x="1998587" y="1576793"/>
                      </a:lnTo>
                      <a:lnTo>
                        <a:pt x="2033190" y="1576793"/>
                      </a:lnTo>
                      <a:lnTo>
                        <a:pt x="2033190" y="1559228"/>
                      </a:lnTo>
                      <a:lnTo>
                        <a:pt x="2071248" y="1559228"/>
                      </a:lnTo>
                      <a:lnTo>
                        <a:pt x="2071248" y="1543993"/>
                      </a:lnTo>
                      <a:lnTo>
                        <a:pt x="2080468" y="1543993"/>
                      </a:lnTo>
                      <a:lnTo>
                        <a:pt x="2080468" y="1526428"/>
                      </a:lnTo>
                      <a:lnTo>
                        <a:pt x="2111608" y="1526428"/>
                      </a:lnTo>
                      <a:lnTo>
                        <a:pt x="2111608" y="1508854"/>
                      </a:lnTo>
                      <a:lnTo>
                        <a:pt x="2117374" y="1508854"/>
                      </a:lnTo>
                      <a:lnTo>
                        <a:pt x="2117374" y="1493627"/>
                      </a:lnTo>
                      <a:lnTo>
                        <a:pt x="2120837" y="1493627"/>
                      </a:lnTo>
                      <a:lnTo>
                        <a:pt x="2120837" y="1476053"/>
                      </a:lnTo>
                      <a:lnTo>
                        <a:pt x="2138134" y="1476053"/>
                      </a:lnTo>
                      <a:lnTo>
                        <a:pt x="2138134" y="1460818"/>
                      </a:lnTo>
                      <a:lnTo>
                        <a:pt x="2143900" y="1460818"/>
                      </a:lnTo>
                      <a:lnTo>
                        <a:pt x="2143900" y="1443253"/>
                      </a:lnTo>
                      <a:lnTo>
                        <a:pt x="2147363" y="1443253"/>
                      </a:lnTo>
                      <a:lnTo>
                        <a:pt x="2147363" y="1426848"/>
                      </a:lnTo>
                      <a:lnTo>
                        <a:pt x="2175041" y="1426848"/>
                      </a:lnTo>
                      <a:lnTo>
                        <a:pt x="2175041" y="1410452"/>
                      </a:lnTo>
                      <a:lnTo>
                        <a:pt x="2217713" y="1410452"/>
                      </a:lnTo>
                      <a:lnTo>
                        <a:pt x="2217713" y="1394047"/>
                      </a:lnTo>
                      <a:lnTo>
                        <a:pt x="2218864" y="1394047"/>
                      </a:lnTo>
                      <a:lnTo>
                        <a:pt x="2218864" y="1376473"/>
                      </a:lnTo>
                      <a:lnTo>
                        <a:pt x="2267302" y="1376473"/>
                      </a:lnTo>
                      <a:lnTo>
                        <a:pt x="2267302" y="1361247"/>
                      </a:lnTo>
                      <a:lnTo>
                        <a:pt x="2276522" y="1361247"/>
                      </a:lnTo>
                      <a:lnTo>
                        <a:pt x="2276522" y="1343673"/>
                      </a:lnTo>
                      <a:lnTo>
                        <a:pt x="2378011" y="1343673"/>
                      </a:lnTo>
                      <a:lnTo>
                        <a:pt x="2378011" y="1326099"/>
                      </a:lnTo>
                      <a:lnTo>
                        <a:pt x="2379163" y="1326099"/>
                      </a:lnTo>
                      <a:lnTo>
                        <a:pt x="2379163" y="1310872"/>
                      </a:lnTo>
                      <a:lnTo>
                        <a:pt x="2388392" y="1310872"/>
                      </a:lnTo>
                      <a:lnTo>
                        <a:pt x="2388392" y="1293298"/>
                      </a:lnTo>
                      <a:lnTo>
                        <a:pt x="2470273" y="1293298"/>
                      </a:lnTo>
                      <a:lnTo>
                        <a:pt x="2470273" y="1276902"/>
                      </a:lnTo>
                      <a:lnTo>
                        <a:pt x="2485267" y="1276902"/>
                      </a:lnTo>
                      <a:lnTo>
                        <a:pt x="2485267" y="1259328"/>
                      </a:lnTo>
                      <a:lnTo>
                        <a:pt x="2497950" y="1259328"/>
                      </a:lnTo>
                      <a:lnTo>
                        <a:pt x="2497950" y="1242933"/>
                      </a:lnTo>
                      <a:lnTo>
                        <a:pt x="2517559" y="1242933"/>
                      </a:lnTo>
                      <a:lnTo>
                        <a:pt x="2517559" y="1226528"/>
                      </a:lnTo>
                      <a:lnTo>
                        <a:pt x="2524476" y="1226528"/>
                      </a:lnTo>
                      <a:lnTo>
                        <a:pt x="2524476" y="1191380"/>
                      </a:lnTo>
                      <a:lnTo>
                        <a:pt x="2570602" y="1191380"/>
                      </a:lnTo>
                      <a:lnTo>
                        <a:pt x="2570602" y="1176153"/>
                      </a:lnTo>
                      <a:lnTo>
                        <a:pt x="2600591" y="1176153"/>
                      </a:lnTo>
                      <a:lnTo>
                        <a:pt x="2600591" y="1158579"/>
                      </a:lnTo>
                      <a:lnTo>
                        <a:pt x="2619040" y="1158579"/>
                      </a:lnTo>
                      <a:lnTo>
                        <a:pt x="2619040" y="1142183"/>
                      </a:lnTo>
                      <a:lnTo>
                        <a:pt x="2628269" y="1142183"/>
                      </a:lnTo>
                      <a:lnTo>
                        <a:pt x="2628269" y="1124609"/>
                      </a:lnTo>
                      <a:lnTo>
                        <a:pt x="2685926" y="1124609"/>
                      </a:lnTo>
                      <a:lnTo>
                        <a:pt x="2685926" y="1107035"/>
                      </a:lnTo>
                      <a:lnTo>
                        <a:pt x="2691701" y="1107035"/>
                      </a:lnTo>
                      <a:lnTo>
                        <a:pt x="2691701" y="1090639"/>
                      </a:lnTo>
                      <a:lnTo>
                        <a:pt x="2702073" y="1090639"/>
                      </a:lnTo>
                      <a:lnTo>
                        <a:pt x="2702073" y="1073066"/>
                      </a:lnTo>
                      <a:lnTo>
                        <a:pt x="2780499" y="1073066"/>
                      </a:lnTo>
                      <a:lnTo>
                        <a:pt x="2780499" y="1055492"/>
                      </a:lnTo>
                      <a:lnTo>
                        <a:pt x="2878526" y="1055492"/>
                      </a:lnTo>
                      <a:lnTo>
                        <a:pt x="2878526" y="1039096"/>
                      </a:lnTo>
                      <a:lnTo>
                        <a:pt x="2903901" y="1039096"/>
                      </a:lnTo>
                      <a:lnTo>
                        <a:pt x="2903901" y="1021522"/>
                      </a:lnTo>
                      <a:lnTo>
                        <a:pt x="2916584" y="1021522"/>
                      </a:lnTo>
                      <a:lnTo>
                        <a:pt x="2916584" y="1003948"/>
                      </a:lnTo>
                      <a:lnTo>
                        <a:pt x="2953490" y="1003948"/>
                      </a:lnTo>
                      <a:lnTo>
                        <a:pt x="2953490" y="987552"/>
                      </a:lnTo>
                      <a:lnTo>
                        <a:pt x="3008845" y="987552"/>
                      </a:lnTo>
                      <a:lnTo>
                        <a:pt x="3008845" y="969978"/>
                      </a:lnTo>
                      <a:lnTo>
                        <a:pt x="3018065" y="969978"/>
                      </a:lnTo>
                      <a:lnTo>
                        <a:pt x="3018065" y="952404"/>
                      </a:lnTo>
                      <a:lnTo>
                        <a:pt x="3036522" y="952404"/>
                      </a:lnTo>
                      <a:lnTo>
                        <a:pt x="3036522" y="936008"/>
                      </a:lnTo>
                      <a:lnTo>
                        <a:pt x="3063048" y="936008"/>
                      </a:lnTo>
                      <a:lnTo>
                        <a:pt x="3063048" y="918434"/>
                      </a:lnTo>
                      <a:lnTo>
                        <a:pt x="3087263" y="918434"/>
                      </a:lnTo>
                      <a:lnTo>
                        <a:pt x="3087263" y="900860"/>
                      </a:lnTo>
                      <a:lnTo>
                        <a:pt x="3184138" y="900860"/>
                      </a:lnTo>
                      <a:lnTo>
                        <a:pt x="3184138" y="884465"/>
                      </a:lnTo>
                      <a:lnTo>
                        <a:pt x="3208353" y="884465"/>
                      </a:lnTo>
                      <a:lnTo>
                        <a:pt x="3208353" y="865712"/>
                      </a:lnTo>
                      <a:lnTo>
                        <a:pt x="3229113" y="865712"/>
                      </a:lnTo>
                      <a:lnTo>
                        <a:pt x="3229113" y="848147"/>
                      </a:lnTo>
                      <a:lnTo>
                        <a:pt x="3322526" y="848147"/>
                      </a:lnTo>
                      <a:lnTo>
                        <a:pt x="3322526" y="829404"/>
                      </a:lnTo>
                      <a:lnTo>
                        <a:pt x="3338671" y="829404"/>
                      </a:lnTo>
                      <a:lnTo>
                        <a:pt x="3338671" y="811830"/>
                      </a:lnTo>
                      <a:lnTo>
                        <a:pt x="3399792" y="811830"/>
                      </a:lnTo>
                      <a:lnTo>
                        <a:pt x="3399792" y="793087"/>
                      </a:lnTo>
                      <a:lnTo>
                        <a:pt x="3400952" y="793087"/>
                      </a:lnTo>
                      <a:lnTo>
                        <a:pt x="3400952" y="755600"/>
                      </a:lnTo>
                      <a:lnTo>
                        <a:pt x="3413635" y="755600"/>
                      </a:lnTo>
                      <a:lnTo>
                        <a:pt x="3413635" y="735688"/>
                      </a:lnTo>
                      <a:lnTo>
                        <a:pt x="3436698" y="735688"/>
                      </a:lnTo>
                      <a:lnTo>
                        <a:pt x="3436698" y="716945"/>
                      </a:lnTo>
                      <a:lnTo>
                        <a:pt x="3470142" y="716945"/>
                      </a:lnTo>
                      <a:lnTo>
                        <a:pt x="3470142" y="695854"/>
                      </a:lnTo>
                      <a:lnTo>
                        <a:pt x="3509359" y="695854"/>
                      </a:lnTo>
                      <a:lnTo>
                        <a:pt x="3509359" y="674764"/>
                      </a:lnTo>
                      <a:lnTo>
                        <a:pt x="3576246" y="674764"/>
                      </a:lnTo>
                      <a:lnTo>
                        <a:pt x="3576246" y="648996"/>
                      </a:lnTo>
                      <a:lnTo>
                        <a:pt x="3690419" y="648996"/>
                      </a:lnTo>
                      <a:lnTo>
                        <a:pt x="3690419" y="616196"/>
                      </a:lnTo>
                      <a:lnTo>
                        <a:pt x="3715784" y="616196"/>
                      </a:lnTo>
                      <a:lnTo>
                        <a:pt x="3715784" y="581048"/>
                      </a:lnTo>
                      <a:lnTo>
                        <a:pt x="3725013" y="581048"/>
                      </a:lnTo>
                      <a:lnTo>
                        <a:pt x="3725013" y="508422"/>
                      </a:lnTo>
                      <a:lnTo>
                        <a:pt x="3764222" y="508422"/>
                      </a:lnTo>
                      <a:lnTo>
                        <a:pt x="3764222" y="463903"/>
                      </a:lnTo>
                      <a:lnTo>
                        <a:pt x="3794211" y="463903"/>
                      </a:lnTo>
                      <a:lnTo>
                        <a:pt x="3794211" y="413528"/>
                      </a:lnTo>
                      <a:lnTo>
                        <a:pt x="3823040" y="413528"/>
                      </a:lnTo>
                      <a:lnTo>
                        <a:pt x="3823040" y="357299"/>
                      </a:lnTo>
                      <a:lnTo>
                        <a:pt x="3827654" y="357299"/>
                      </a:lnTo>
                      <a:lnTo>
                        <a:pt x="3827654" y="302239"/>
                      </a:lnTo>
                      <a:lnTo>
                        <a:pt x="3879555" y="302239"/>
                      </a:lnTo>
                      <a:lnTo>
                        <a:pt x="3879555" y="237806"/>
                      </a:lnTo>
                      <a:lnTo>
                        <a:pt x="3984499" y="237806"/>
                      </a:lnTo>
                      <a:lnTo>
                        <a:pt x="3984499" y="138235"/>
                      </a:lnTo>
                      <a:lnTo>
                        <a:pt x="4166710" y="138235"/>
                      </a:lnTo>
                      <a:lnTo>
                        <a:pt x="4166710" y="0"/>
                      </a:lnTo>
                      <a:lnTo>
                        <a:pt x="4167861" y="0"/>
                      </a:lnTo>
                    </a:path>
                  </a:pathLst>
                </a:custGeom>
                <a:noFill/>
                <a:ln w="19050" cap="flat">
                  <a:solidFill>
                    <a:schemeClr val="accent1"/>
                  </a:solidFill>
                  <a:prstDash val="solid"/>
                  <a:round/>
                </a:ln>
              </p:spPr>
              <p:txBody>
                <a:bodyPr rtlCol="0" anchor="ctr"/>
                <a:lstStyle/>
                <a:p>
                  <a:endParaRPr lang="en-US" sz="1050"/>
                </a:p>
              </p:txBody>
            </p:sp>
            <p:sp>
              <p:nvSpPr>
                <p:cNvPr id="99" name="Freeform: Shape 102">
                  <a:extLst>
                    <a:ext uri="{FF2B5EF4-FFF2-40B4-BE49-F238E27FC236}">
                      <a16:creationId xmlns:a16="http://schemas.microsoft.com/office/drawing/2014/main" id="{607552FD-461C-DFD0-BD8A-80DBBF5AD50A}"/>
                    </a:ext>
                  </a:extLst>
                </p:cNvPr>
                <p:cNvSpPr/>
                <p:nvPr/>
              </p:nvSpPr>
              <p:spPr>
                <a:xfrm>
                  <a:off x="7229846" y="2140645"/>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00" name="Freeform: Shape 103">
                  <a:extLst>
                    <a:ext uri="{FF2B5EF4-FFF2-40B4-BE49-F238E27FC236}">
                      <a16:creationId xmlns:a16="http://schemas.microsoft.com/office/drawing/2014/main" id="{53297548-88B0-7D69-6EA4-FC1A658ECF94}"/>
                    </a:ext>
                  </a:extLst>
                </p:cNvPr>
                <p:cNvSpPr/>
                <p:nvPr/>
              </p:nvSpPr>
              <p:spPr>
                <a:xfrm>
                  <a:off x="7124902" y="2240217"/>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6"/>
                  </a:solidFill>
                  <a:prstDash val="solid"/>
                  <a:round/>
                </a:ln>
              </p:spPr>
              <p:txBody>
                <a:bodyPr rtlCol="0" anchor="ctr"/>
                <a:lstStyle/>
                <a:p>
                  <a:endParaRPr lang="en-US" sz="1050"/>
                </a:p>
              </p:txBody>
            </p:sp>
            <p:sp>
              <p:nvSpPr>
                <p:cNvPr id="101" name="Freeform: Shape 104">
                  <a:extLst>
                    <a:ext uri="{FF2B5EF4-FFF2-40B4-BE49-F238E27FC236}">
                      <a16:creationId xmlns:a16="http://schemas.microsoft.com/office/drawing/2014/main" id="{7D084EB2-05AC-FB5B-85F4-1E4D06E1724F}"/>
                    </a:ext>
                  </a:extLst>
                </p:cNvPr>
                <p:cNvSpPr/>
                <p:nvPr/>
              </p:nvSpPr>
              <p:spPr>
                <a:xfrm>
                  <a:off x="7073002" y="2304649"/>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02" name="Freeform: Shape 105">
                  <a:extLst>
                    <a:ext uri="{FF2B5EF4-FFF2-40B4-BE49-F238E27FC236}">
                      <a16:creationId xmlns:a16="http://schemas.microsoft.com/office/drawing/2014/main" id="{E6241BB4-F1A6-FE1A-BBB5-E28F457AE9BC}"/>
                    </a:ext>
                  </a:extLst>
                </p:cNvPr>
                <p:cNvSpPr/>
                <p:nvPr/>
              </p:nvSpPr>
              <p:spPr>
                <a:xfrm>
                  <a:off x="7068388" y="2359709"/>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03" name="Freeform: Shape 106">
                  <a:extLst>
                    <a:ext uri="{FF2B5EF4-FFF2-40B4-BE49-F238E27FC236}">
                      <a16:creationId xmlns:a16="http://schemas.microsoft.com/office/drawing/2014/main" id="{6CAAA62E-6CCE-A9CC-B6A8-DE8D56FAB9D3}"/>
                    </a:ext>
                  </a:extLst>
                </p:cNvPr>
                <p:cNvSpPr/>
                <p:nvPr/>
              </p:nvSpPr>
              <p:spPr>
                <a:xfrm>
                  <a:off x="7039558" y="2415938"/>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04" name="Freeform: Shape 107">
                  <a:extLst>
                    <a:ext uri="{FF2B5EF4-FFF2-40B4-BE49-F238E27FC236}">
                      <a16:creationId xmlns:a16="http://schemas.microsoft.com/office/drawing/2014/main" id="{3DE3A8AF-4988-B877-6DD4-867615436ECA}"/>
                    </a:ext>
                  </a:extLst>
                </p:cNvPr>
                <p:cNvSpPr/>
                <p:nvPr/>
              </p:nvSpPr>
              <p:spPr>
                <a:xfrm>
                  <a:off x="7009569" y="2466313"/>
                  <a:ext cx="2311" cy="8925"/>
                </a:xfrm>
                <a:custGeom>
                  <a:avLst/>
                  <a:gdLst>
                    <a:gd name="connsiteX0" fmla="*/ 0 w 2311"/>
                    <a:gd name="connsiteY0" fmla="*/ 0 h 8925"/>
                    <a:gd name="connsiteX1" fmla="*/ 0 w 2311"/>
                    <a:gd name="connsiteY1" fmla="*/ 0 h 8925"/>
                    <a:gd name="connsiteX2" fmla="*/ 2312 w 2311"/>
                    <a:gd name="connsiteY2" fmla="*/ 0 h 8925"/>
                  </a:gdLst>
                  <a:ahLst/>
                  <a:cxnLst>
                    <a:cxn ang="0">
                      <a:pos x="connsiteX0" y="connsiteY0"/>
                    </a:cxn>
                    <a:cxn ang="0">
                      <a:pos x="connsiteX1" y="connsiteY1"/>
                    </a:cxn>
                    <a:cxn ang="0">
                      <a:pos x="connsiteX2" y="connsiteY2"/>
                    </a:cxn>
                  </a:cxnLst>
                  <a:rect l="l" t="t" r="r" b="b"/>
                  <a:pathLst>
                    <a:path w="2311" h="8925">
                      <a:moveTo>
                        <a:pt x="0" y="0"/>
                      </a:moveTo>
                      <a:lnTo>
                        <a:pt x="0" y="0"/>
                      </a:lnTo>
                      <a:lnTo>
                        <a:pt x="2312" y="0"/>
                      </a:lnTo>
                    </a:path>
                  </a:pathLst>
                </a:custGeom>
                <a:noFill/>
                <a:ln w="19050" cap="flat">
                  <a:solidFill>
                    <a:schemeClr val="accent6"/>
                  </a:solidFill>
                  <a:prstDash val="solid"/>
                  <a:round/>
                </a:ln>
              </p:spPr>
              <p:txBody>
                <a:bodyPr rtlCol="0" anchor="ctr"/>
                <a:lstStyle/>
                <a:p>
                  <a:endParaRPr lang="en-US" sz="1050"/>
                </a:p>
              </p:txBody>
            </p:sp>
            <p:sp>
              <p:nvSpPr>
                <p:cNvPr id="105" name="Freeform: Shape 108">
                  <a:extLst>
                    <a:ext uri="{FF2B5EF4-FFF2-40B4-BE49-F238E27FC236}">
                      <a16:creationId xmlns:a16="http://schemas.microsoft.com/office/drawing/2014/main" id="{39F8285A-F6F0-95B7-06D2-8D735B813405}"/>
                    </a:ext>
                  </a:extLst>
                </p:cNvPr>
                <p:cNvSpPr/>
                <p:nvPr/>
              </p:nvSpPr>
              <p:spPr>
                <a:xfrm>
                  <a:off x="6970360" y="2510832"/>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06" name="Freeform: Shape 109">
                  <a:extLst>
                    <a:ext uri="{FF2B5EF4-FFF2-40B4-BE49-F238E27FC236}">
                      <a16:creationId xmlns:a16="http://schemas.microsoft.com/office/drawing/2014/main" id="{55831910-68D0-85F3-F9E1-2F9EBEC113D6}"/>
                    </a:ext>
                  </a:extLst>
                </p:cNvPr>
                <p:cNvSpPr/>
                <p:nvPr/>
              </p:nvSpPr>
              <p:spPr>
                <a:xfrm>
                  <a:off x="6970360" y="2547150"/>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07" name="Freeform: Shape 110">
                  <a:extLst>
                    <a:ext uri="{FF2B5EF4-FFF2-40B4-BE49-F238E27FC236}">
                      <a16:creationId xmlns:a16="http://schemas.microsoft.com/office/drawing/2014/main" id="{71AA7049-CD7D-B512-F19C-A36590AACFAD}"/>
                    </a:ext>
                  </a:extLst>
                </p:cNvPr>
                <p:cNvSpPr/>
                <p:nvPr/>
              </p:nvSpPr>
              <p:spPr>
                <a:xfrm>
                  <a:off x="6961132" y="2583458"/>
                  <a:ext cx="1160" cy="8925"/>
                </a:xfrm>
                <a:custGeom>
                  <a:avLst/>
                  <a:gdLst>
                    <a:gd name="connsiteX0" fmla="*/ 0 w 1160"/>
                    <a:gd name="connsiteY0" fmla="*/ 0 h 8925"/>
                    <a:gd name="connsiteX1" fmla="*/ 0 w 1160"/>
                    <a:gd name="connsiteY1" fmla="*/ 0 h 8925"/>
                    <a:gd name="connsiteX2" fmla="*/ 1160 w 1160"/>
                    <a:gd name="connsiteY2" fmla="*/ 0 h 8925"/>
                  </a:gdLst>
                  <a:ahLst/>
                  <a:cxnLst>
                    <a:cxn ang="0">
                      <a:pos x="connsiteX0" y="connsiteY0"/>
                    </a:cxn>
                    <a:cxn ang="0">
                      <a:pos x="connsiteX1" y="connsiteY1"/>
                    </a:cxn>
                    <a:cxn ang="0">
                      <a:pos x="connsiteX2" y="connsiteY2"/>
                    </a:cxn>
                  </a:cxnLst>
                  <a:rect l="l" t="t" r="r" b="b"/>
                  <a:pathLst>
                    <a:path w="1160" h="8925">
                      <a:moveTo>
                        <a:pt x="0" y="0"/>
                      </a:moveTo>
                      <a:lnTo>
                        <a:pt x="0" y="0"/>
                      </a:lnTo>
                      <a:lnTo>
                        <a:pt x="1160" y="0"/>
                      </a:lnTo>
                    </a:path>
                  </a:pathLst>
                </a:custGeom>
                <a:noFill/>
                <a:ln w="19050" cap="flat">
                  <a:solidFill>
                    <a:schemeClr val="accent6"/>
                  </a:solidFill>
                  <a:prstDash val="solid"/>
                  <a:round/>
                </a:ln>
              </p:spPr>
              <p:txBody>
                <a:bodyPr rtlCol="0" anchor="ctr"/>
                <a:lstStyle/>
                <a:p>
                  <a:endParaRPr lang="en-US" sz="1050"/>
                </a:p>
              </p:txBody>
            </p:sp>
            <p:sp>
              <p:nvSpPr>
                <p:cNvPr id="108" name="Freeform: Shape 111">
                  <a:extLst>
                    <a:ext uri="{FF2B5EF4-FFF2-40B4-BE49-F238E27FC236}">
                      <a16:creationId xmlns:a16="http://schemas.microsoft.com/office/drawing/2014/main" id="{12161650-32AF-A612-E9F0-EF0DB353A469}"/>
                    </a:ext>
                  </a:extLst>
                </p:cNvPr>
                <p:cNvSpPr/>
                <p:nvPr/>
              </p:nvSpPr>
              <p:spPr>
                <a:xfrm>
                  <a:off x="6935766" y="2618606"/>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6"/>
                  </a:solidFill>
                  <a:prstDash val="solid"/>
                  <a:round/>
                </a:ln>
              </p:spPr>
              <p:txBody>
                <a:bodyPr rtlCol="0" anchor="ctr"/>
                <a:lstStyle/>
                <a:p>
                  <a:endParaRPr lang="en-US" sz="1050"/>
                </a:p>
              </p:txBody>
            </p:sp>
            <p:sp>
              <p:nvSpPr>
                <p:cNvPr id="109" name="Freeform: Shape 112">
                  <a:extLst>
                    <a:ext uri="{FF2B5EF4-FFF2-40B4-BE49-F238E27FC236}">
                      <a16:creationId xmlns:a16="http://schemas.microsoft.com/office/drawing/2014/main" id="{DFFE58FC-80F8-9BEC-7418-853B6C433EB4}"/>
                    </a:ext>
                  </a:extLst>
                </p:cNvPr>
                <p:cNvSpPr/>
                <p:nvPr/>
              </p:nvSpPr>
              <p:spPr>
                <a:xfrm>
                  <a:off x="6821593" y="2651406"/>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6"/>
                  </a:solidFill>
                  <a:prstDash val="solid"/>
                  <a:round/>
                </a:ln>
              </p:spPr>
              <p:txBody>
                <a:bodyPr rtlCol="0" anchor="ctr"/>
                <a:lstStyle/>
                <a:p>
                  <a:endParaRPr lang="en-US" sz="1050"/>
                </a:p>
              </p:txBody>
            </p:sp>
            <p:sp>
              <p:nvSpPr>
                <p:cNvPr id="110" name="Freeform: Shape 113">
                  <a:extLst>
                    <a:ext uri="{FF2B5EF4-FFF2-40B4-BE49-F238E27FC236}">
                      <a16:creationId xmlns:a16="http://schemas.microsoft.com/office/drawing/2014/main" id="{E922E3E0-AFDD-1D60-2341-3F2D7DD6142E}"/>
                    </a:ext>
                  </a:extLst>
                </p:cNvPr>
                <p:cNvSpPr/>
                <p:nvPr/>
              </p:nvSpPr>
              <p:spPr>
                <a:xfrm>
                  <a:off x="6754707" y="2677174"/>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11" name="Freeform: Shape 114">
                  <a:extLst>
                    <a:ext uri="{FF2B5EF4-FFF2-40B4-BE49-F238E27FC236}">
                      <a16:creationId xmlns:a16="http://schemas.microsoft.com/office/drawing/2014/main" id="{4FF216DD-1424-A0DE-EC89-5C2D40B87B5F}"/>
                    </a:ext>
                  </a:extLst>
                </p:cNvPr>
                <p:cNvSpPr/>
                <p:nvPr/>
              </p:nvSpPr>
              <p:spPr>
                <a:xfrm>
                  <a:off x="6715489" y="2698264"/>
                  <a:ext cx="2311" cy="8925"/>
                </a:xfrm>
                <a:custGeom>
                  <a:avLst/>
                  <a:gdLst>
                    <a:gd name="connsiteX0" fmla="*/ 0 w 2311"/>
                    <a:gd name="connsiteY0" fmla="*/ 0 h 8925"/>
                    <a:gd name="connsiteX1" fmla="*/ 0 w 2311"/>
                    <a:gd name="connsiteY1" fmla="*/ 0 h 8925"/>
                    <a:gd name="connsiteX2" fmla="*/ 2311 w 2311"/>
                    <a:gd name="connsiteY2" fmla="*/ 0 h 8925"/>
                  </a:gdLst>
                  <a:ahLst/>
                  <a:cxnLst>
                    <a:cxn ang="0">
                      <a:pos x="connsiteX0" y="connsiteY0"/>
                    </a:cxn>
                    <a:cxn ang="0">
                      <a:pos x="connsiteX1" y="connsiteY1"/>
                    </a:cxn>
                    <a:cxn ang="0">
                      <a:pos x="connsiteX2" y="connsiteY2"/>
                    </a:cxn>
                  </a:cxnLst>
                  <a:rect l="l" t="t" r="r" b="b"/>
                  <a:pathLst>
                    <a:path w="2311" h="8925">
                      <a:moveTo>
                        <a:pt x="0" y="0"/>
                      </a:moveTo>
                      <a:lnTo>
                        <a:pt x="0" y="0"/>
                      </a:lnTo>
                      <a:lnTo>
                        <a:pt x="2311" y="0"/>
                      </a:lnTo>
                    </a:path>
                  </a:pathLst>
                </a:custGeom>
                <a:noFill/>
                <a:ln w="19050" cap="flat">
                  <a:solidFill>
                    <a:schemeClr val="accent6"/>
                  </a:solidFill>
                  <a:prstDash val="solid"/>
                  <a:round/>
                </a:ln>
              </p:spPr>
              <p:txBody>
                <a:bodyPr rtlCol="0" anchor="ctr"/>
                <a:lstStyle/>
                <a:p>
                  <a:endParaRPr lang="en-US" sz="1050"/>
                </a:p>
              </p:txBody>
            </p:sp>
            <p:sp>
              <p:nvSpPr>
                <p:cNvPr id="112" name="Freeform: Shape 115">
                  <a:extLst>
                    <a:ext uri="{FF2B5EF4-FFF2-40B4-BE49-F238E27FC236}">
                      <a16:creationId xmlns:a16="http://schemas.microsoft.com/office/drawing/2014/main" id="{1BE821D7-C155-8BDA-7962-ECBD0B2DDDA3}"/>
                    </a:ext>
                  </a:extLst>
                </p:cNvPr>
                <p:cNvSpPr/>
                <p:nvPr/>
              </p:nvSpPr>
              <p:spPr>
                <a:xfrm>
                  <a:off x="6682046" y="2719355"/>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13" name="Freeform: Shape 116">
                  <a:extLst>
                    <a:ext uri="{FF2B5EF4-FFF2-40B4-BE49-F238E27FC236}">
                      <a16:creationId xmlns:a16="http://schemas.microsoft.com/office/drawing/2014/main" id="{7301B462-A443-7490-A924-E03A4D782A58}"/>
                    </a:ext>
                  </a:extLst>
                </p:cNvPr>
                <p:cNvSpPr/>
                <p:nvPr/>
              </p:nvSpPr>
              <p:spPr>
                <a:xfrm>
                  <a:off x="6658983" y="2738098"/>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14" name="Freeform: Shape 117">
                  <a:extLst>
                    <a:ext uri="{FF2B5EF4-FFF2-40B4-BE49-F238E27FC236}">
                      <a16:creationId xmlns:a16="http://schemas.microsoft.com/office/drawing/2014/main" id="{2BA0C9EE-298D-658D-95BB-552CAA0A06DD}"/>
                    </a:ext>
                  </a:extLst>
                </p:cNvPr>
                <p:cNvSpPr/>
                <p:nvPr/>
              </p:nvSpPr>
              <p:spPr>
                <a:xfrm>
                  <a:off x="6646300" y="2758011"/>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6"/>
                  </a:solidFill>
                  <a:prstDash val="solid"/>
                  <a:round/>
                </a:ln>
              </p:spPr>
              <p:txBody>
                <a:bodyPr rtlCol="0" anchor="ctr"/>
                <a:lstStyle/>
                <a:p>
                  <a:endParaRPr lang="en-US" sz="1050"/>
                </a:p>
              </p:txBody>
            </p:sp>
            <p:sp>
              <p:nvSpPr>
                <p:cNvPr id="115" name="Freeform: Shape 118">
                  <a:extLst>
                    <a:ext uri="{FF2B5EF4-FFF2-40B4-BE49-F238E27FC236}">
                      <a16:creationId xmlns:a16="http://schemas.microsoft.com/office/drawing/2014/main" id="{43255583-6C8F-8B17-50D7-F9A3E6A14725}"/>
                    </a:ext>
                  </a:extLst>
                </p:cNvPr>
                <p:cNvSpPr/>
                <p:nvPr/>
              </p:nvSpPr>
              <p:spPr>
                <a:xfrm>
                  <a:off x="6646300" y="2776754"/>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6"/>
                  </a:solidFill>
                  <a:prstDash val="solid"/>
                  <a:round/>
                </a:ln>
              </p:spPr>
              <p:txBody>
                <a:bodyPr rtlCol="0" anchor="ctr"/>
                <a:lstStyle/>
                <a:p>
                  <a:endParaRPr lang="en-US" sz="1050"/>
                </a:p>
              </p:txBody>
            </p:sp>
            <p:sp>
              <p:nvSpPr>
                <p:cNvPr id="116" name="Freeform: Shape 119">
                  <a:extLst>
                    <a:ext uri="{FF2B5EF4-FFF2-40B4-BE49-F238E27FC236}">
                      <a16:creationId xmlns:a16="http://schemas.microsoft.com/office/drawing/2014/main" id="{E26295FE-B759-8B7C-0418-684C0C357F5B}"/>
                    </a:ext>
                  </a:extLst>
                </p:cNvPr>
                <p:cNvSpPr/>
                <p:nvPr/>
              </p:nvSpPr>
              <p:spPr>
                <a:xfrm>
                  <a:off x="6645139" y="2795497"/>
                  <a:ext cx="1160" cy="8925"/>
                </a:xfrm>
                <a:custGeom>
                  <a:avLst/>
                  <a:gdLst>
                    <a:gd name="connsiteX0" fmla="*/ 0 w 1160"/>
                    <a:gd name="connsiteY0" fmla="*/ 0 h 8925"/>
                    <a:gd name="connsiteX1" fmla="*/ 0 w 1160"/>
                    <a:gd name="connsiteY1" fmla="*/ 0 h 8925"/>
                    <a:gd name="connsiteX2" fmla="*/ 1160 w 1160"/>
                    <a:gd name="connsiteY2" fmla="*/ 0 h 8925"/>
                  </a:gdLst>
                  <a:ahLst/>
                  <a:cxnLst>
                    <a:cxn ang="0">
                      <a:pos x="connsiteX0" y="connsiteY0"/>
                    </a:cxn>
                    <a:cxn ang="0">
                      <a:pos x="connsiteX1" y="connsiteY1"/>
                    </a:cxn>
                    <a:cxn ang="0">
                      <a:pos x="connsiteX2" y="connsiteY2"/>
                    </a:cxn>
                  </a:cxnLst>
                  <a:rect l="l" t="t" r="r" b="b"/>
                  <a:pathLst>
                    <a:path w="1160" h="8925">
                      <a:moveTo>
                        <a:pt x="0" y="0"/>
                      </a:moveTo>
                      <a:lnTo>
                        <a:pt x="0" y="0"/>
                      </a:lnTo>
                      <a:lnTo>
                        <a:pt x="1160" y="0"/>
                      </a:lnTo>
                    </a:path>
                  </a:pathLst>
                </a:custGeom>
                <a:noFill/>
                <a:ln w="19050" cap="flat">
                  <a:solidFill>
                    <a:schemeClr val="accent6"/>
                  </a:solidFill>
                  <a:prstDash val="solid"/>
                  <a:round/>
                </a:ln>
              </p:spPr>
              <p:txBody>
                <a:bodyPr rtlCol="0" anchor="ctr"/>
                <a:lstStyle/>
                <a:p>
                  <a:endParaRPr lang="en-US" sz="1050"/>
                </a:p>
              </p:txBody>
            </p:sp>
            <p:sp>
              <p:nvSpPr>
                <p:cNvPr id="117" name="Freeform: Shape 120">
                  <a:extLst>
                    <a:ext uri="{FF2B5EF4-FFF2-40B4-BE49-F238E27FC236}">
                      <a16:creationId xmlns:a16="http://schemas.microsoft.com/office/drawing/2014/main" id="{8FF26D02-6589-DA72-BD7E-11AC8905080A}"/>
                    </a:ext>
                  </a:extLst>
                </p:cNvPr>
                <p:cNvSpPr/>
                <p:nvPr/>
              </p:nvSpPr>
              <p:spPr>
                <a:xfrm>
                  <a:off x="6584018" y="2814240"/>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18" name="Freeform: Shape 121">
                  <a:extLst>
                    <a:ext uri="{FF2B5EF4-FFF2-40B4-BE49-F238E27FC236}">
                      <a16:creationId xmlns:a16="http://schemas.microsoft.com/office/drawing/2014/main" id="{150BA886-9D1C-FE6E-2452-707077614478}"/>
                    </a:ext>
                  </a:extLst>
                </p:cNvPr>
                <p:cNvSpPr/>
                <p:nvPr/>
              </p:nvSpPr>
              <p:spPr>
                <a:xfrm>
                  <a:off x="6567873" y="2831814"/>
                  <a:ext cx="2311" cy="8925"/>
                </a:xfrm>
                <a:custGeom>
                  <a:avLst/>
                  <a:gdLst>
                    <a:gd name="connsiteX0" fmla="*/ 0 w 2311"/>
                    <a:gd name="connsiteY0" fmla="*/ 0 h 8925"/>
                    <a:gd name="connsiteX1" fmla="*/ 0 w 2311"/>
                    <a:gd name="connsiteY1" fmla="*/ 0 h 8925"/>
                    <a:gd name="connsiteX2" fmla="*/ 2311 w 2311"/>
                    <a:gd name="connsiteY2" fmla="*/ 0 h 8925"/>
                  </a:gdLst>
                  <a:ahLst/>
                  <a:cxnLst>
                    <a:cxn ang="0">
                      <a:pos x="connsiteX0" y="connsiteY0"/>
                    </a:cxn>
                    <a:cxn ang="0">
                      <a:pos x="connsiteX1" y="connsiteY1"/>
                    </a:cxn>
                    <a:cxn ang="0">
                      <a:pos x="connsiteX2" y="connsiteY2"/>
                    </a:cxn>
                  </a:cxnLst>
                  <a:rect l="l" t="t" r="r" b="b"/>
                  <a:pathLst>
                    <a:path w="2311" h="8925">
                      <a:moveTo>
                        <a:pt x="0" y="0"/>
                      </a:moveTo>
                      <a:lnTo>
                        <a:pt x="0" y="0"/>
                      </a:lnTo>
                      <a:lnTo>
                        <a:pt x="2311" y="0"/>
                      </a:lnTo>
                    </a:path>
                  </a:pathLst>
                </a:custGeom>
                <a:noFill/>
                <a:ln w="19050" cap="flat">
                  <a:solidFill>
                    <a:schemeClr val="accent6"/>
                  </a:solidFill>
                  <a:prstDash val="solid"/>
                  <a:round/>
                </a:ln>
              </p:spPr>
              <p:txBody>
                <a:bodyPr rtlCol="0" anchor="ctr"/>
                <a:lstStyle/>
                <a:p>
                  <a:endParaRPr lang="en-US" sz="1050"/>
                </a:p>
              </p:txBody>
            </p:sp>
            <p:sp>
              <p:nvSpPr>
                <p:cNvPr id="119" name="Freeform: Shape 122">
                  <a:extLst>
                    <a:ext uri="{FF2B5EF4-FFF2-40B4-BE49-F238E27FC236}">
                      <a16:creationId xmlns:a16="http://schemas.microsoft.com/office/drawing/2014/main" id="{3F156E7A-C784-A8F8-264A-11E90F55C91E}"/>
                    </a:ext>
                  </a:extLst>
                </p:cNvPr>
                <p:cNvSpPr/>
                <p:nvPr/>
              </p:nvSpPr>
              <p:spPr>
                <a:xfrm>
                  <a:off x="6474460" y="2850557"/>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20" name="Freeform: Shape 123">
                  <a:extLst>
                    <a:ext uri="{FF2B5EF4-FFF2-40B4-BE49-F238E27FC236}">
                      <a16:creationId xmlns:a16="http://schemas.microsoft.com/office/drawing/2014/main" id="{F856BD20-7DC5-B2E9-EC0D-1A8A84635DC1}"/>
                    </a:ext>
                  </a:extLst>
                </p:cNvPr>
                <p:cNvSpPr/>
                <p:nvPr/>
              </p:nvSpPr>
              <p:spPr>
                <a:xfrm>
                  <a:off x="6453700" y="2868122"/>
                  <a:ext cx="2311" cy="8925"/>
                </a:xfrm>
                <a:custGeom>
                  <a:avLst/>
                  <a:gdLst>
                    <a:gd name="connsiteX0" fmla="*/ 0 w 2311"/>
                    <a:gd name="connsiteY0" fmla="*/ 0 h 8925"/>
                    <a:gd name="connsiteX1" fmla="*/ 0 w 2311"/>
                    <a:gd name="connsiteY1" fmla="*/ 0 h 8925"/>
                    <a:gd name="connsiteX2" fmla="*/ 2311 w 2311"/>
                    <a:gd name="connsiteY2" fmla="*/ 0 h 8925"/>
                  </a:gdLst>
                  <a:ahLst/>
                  <a:cxnLst>
                    <a:cxn ang="0">
                      <a:pos x="connsiteX0" y="connsiteY0"/>
                    </a:cxn>
                    <a:cxn ang="0">
                      <a:pos x="connsiteX1" y="connsiteY1"/>
                    </a:cxn>
                    <a:cxn ang="0">
                      <a:pos x="connsiteX2" y="connsiteY2"/>
                    </a:cxn>
                  </a:cxnLst>
                  <a:rect l="l" t="t" r="r" b="b"/>
                  <a:pathLst>
                    <a:path w="2311" h="8925">
                      <a:moveTo>
                        <a:pt x="0" y="0"/>
                      </a:moveTo>
                      <a:lnTo>
                        <a:pt x="0" y="0"/>
                      </a:lnTo>
                      <a:lnTo>
                        <a:pt x="2311" y="0"/>
                      </a:lnTo>
                    </a:path>
                  </a:pathLst>
                </a:custGeom>
                <a:noFill/>
                <a:ln w="19050" cap="flat">
                  <a:solidFill>
                    <a:schemeClr val="accent6"/>
                  </a:solidFill>
                  <a:prstDash val="solid"/>
                  <a:round/>
                </a:ln>
              </p:spPr>
              <p:txBody>
                <a:bodyPr rtlCol="0" anchor="ctr"/>
                <a:lstStyle/>
                <a:p>
                  <a:endParaRPr lang="en-US" sz="1050"/>
                </a:p>
              </p:txBody>
            </p:sp>
            <p:sp>
              <p:nvSpPr>
                <p:cNvPr id="121" name="Freeform: Shape 124">
                  <a:extLst>
                    <a:ext uri="{FF2B5EF4-FFF2-40B4-BE49-F238E27FC236}">
                      <a16:creationId xmlns:a16="http://schemas.microsoft.com/office/drawing/2014/main" id="{8F22E420-D0BF-DB62-3F51-7CDC12E6EAFF}"/>
                    </a:ext>
                  </a:extLst>
                </p:cNvPr>
                <p:cNvSpPr/>
                <p:nvPr/>
              </p:nvSpPr>
              <p:spPr>
                <a:xfrm>
                  <a:off x="6429486" y="2886875"/>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22" name="Freeform: Shape 125">
                  <a:extLst>
                    <a:ext uri="{FF2B5EF4-FFF2-40B4-BE49-F238E27FC236}">
                      <a16:creationId xmlns:a16="http://schemas.microsoft.com/office/drawing/2014/main" id="{4535EA2C-F327-CB1E-342D-BD6BB73E93B7}"/>
                    </a:ext>
                  </a:extLst>
                </p:cNvPr>
                <p:cNvSpPr/>
                <p:nvPr/>
              </p:nvSpPr>
              <p:spPr>
                <a:xfrm>
                  <a:off x="6332610" y="2903270"/>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23" name="Freeform: Shape 126">
                  <a:extLst>
                    <a:ext uri="{FF2B5EF4-FFF2-40B4-BE49-F238E27FC236}">
                      <a16:creationId xmlns:a16="http://schemas.microsoft.com/office/drawing/2014/main" id="{E06A0B98-40BD-7A2C-D003-9BBA4F5FEF55}"/>
                    </a:ext>
                  </a:extLst>
                </p:cNvPr>
                <p:cNvSpPr/>
                <p:nvPr/>
              </p:nvSpPr>
              <p:spPr>
                <a:xfrm>
                  <a:off x="6308396" y="2920844"/>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24" name="Freeform: Shape 127">
                  <a:extLst>
                    <a:ext uri="{FF2B5EF4-FFF2-40B4-BE49-F238E27FC236}">
                      <a16:creationId xmlns:a16="http://schemas.microsoft.com/office/drawing/2014/main" id="{E78464EE-ADE4-7B52-B786-B936A78BEC3C}"/>
                    </a:ext>
                  </a:extLst>
                </p:cNvPr>
                <p:cNvSpPr/>
                <p:nvPr/>
              </p:nvSpPr>
              <p:spPr>
                <a:xfrm>
                  <a:off x="6281870" y="2938418"/>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25" name="Freeform: Shape 128">
                  <a:extLst>
                    <a:ext uri="{FF2B5EF4-FFF2-40B4-BE49-F238E27FC236}">
                      <a16:creationId xmlns:a16="http://schemas.microsoft.com/office/drawing/2014/main" id="{9F5A7F06-7814-7F8C-1915-38882F61FBF8}"/>
                    </a:ext>
                  </a:extLst>
                </p:cNvPr>
                <p:cNvSpPr/>
                <p:nvPr/>
              </p:nvSpPr>
              <p:spPr>
                <a:xfrm>
                  <a:off x="6263412" y="2954814"/>
                  <a:ext cx="1160" cy="8925"/>
                </a:xfrm>
                <a:custGeom>
                  <a:avLst/>
                  <a:gdLst>
                    <a:gd name="connsiteX0" fmla="*/ 0 w 1160"/>
                    <a:gd name="connsiteY0" fmla="*/ 0 h 8925"/>
                    <a:gd name="connsiteX1" fmla="*/ 0 w 1160"/>
                    <a:gd name="connsiteY1" fmla="*/ 0 h 8925"/>
                    <a:gd name="connsiteX2" fmla="*/ 1160 w 1160"/>
                    <a:gd name="connsiteY2" fmla="*/ 0 h 8925"/>
                  </a:gdLst>
                  <a:ahLst/>
                  <a:cxnLst>
                    <a:cxn ang="0">
                      <a:pos x="connsiteX0" y="connsiteY0"/>
                    </a:cxn>
                    <a:cxn ang="0">
                      <a:pos x="connsiteX1" y="connsiteY1"/>
                    </a:cxn>
                    <a:cxn ang="0">
                      <a:pos x="connsiteX2" y="connsiteY2"/>
                    </a:cxn>
                  </a:cxnLst>
                  <a:rect l="l" t="t" r="r" b="b"/>
                  <a:pathLst>
                    <a:path w="1160" h="8925">
                      <a:moveTo>
                        <a:pt x="0" y="0"/>
                      </a:moveTo>
                      <a:lnTo>
                        <a:pt x="0" y="0"/>
                      </a:lnTo>
                      <a:lnTo>
                        <a:pt x="1160" y="0"/>
                      </a:lnTo>
                    </a:path>
                  </a:pathLst>
                </a:custGeom>
                <a:noFill/>
                <a:ln w="19050" cap="flat">
                  <a:solidFill>
                    <a:schemeClr val="accent6"/>
                  </a:solidFill>
                  <a:prstDash val="solid"/>
                  <a:round/>
                </a:ln>
              </p:spPr>
              <p:txBody>
                <a:bodyPr rtlCol="0" anchor="ctr"/>
                <a:lstStyle/>
                <a:p>
                  <a:endParaRPr lang="en-US" sz="1050"/>
                </a:p>
              </p:txBody>
            </p:sp>
            <p:sp>
              <p:nvSpPr>
                <p:cNvPr id="126" name="Freeform: Shape 129">
                  <a:extLst>
                    <a:ext uri="{FF2B5EF4-FFF2-40B4-BE49-F238E27FC236}">
                      <a16:creationId xmlns:a16="http://schemas.microsoft.com/office/drawing/2014/main" id="{64A2DEF4-732C-40B1-91DB-4D99C63E1E1D}"/>
                    </a:ext>
                  </a:extLst>
                </p:cNvPr>
                <p:cNvSpPr/>
                <p:nvPr/>
              </p:nvSpPr>
              <p:spPr>
                <a:xfrm>
                  <a:off x="6254192" y="2972388"/>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27" name="Freeform: Shape 130">
                  <a:extLst>
                    <a:ext uri="{FF2B5EF4-FFF2-40B4-BE49-F238E27FC236}">
                      <a16:creationId xmlns:a16="http://schemas.microsoft.com/office/drawing/2014/main" id="{7EAF4E40-DE6E-827B-7D0F-7B683E96C615}"/>
                    </a:ext>
                  </a:extLst>
                </p:cNvPr>
                <p:cNvSpPr/>
                <p:nvPr/>
              </p:nvSpPr>
              <p:spPr>
                <a:xfrm>
                  <a:off x="6198837" y="2989962"/>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28" name="Freeform: Shape 131">
                  <a:extLst>
                    <a:ext uri="{FF2B5EF4-FFF2-40B4-BE49-F238E27FC236}">
                      <a16:creationId xmlns:a16="http://schemas.microsoft.com/office/drawing/2014/main" id="{5CCBFB74-78A6-587D-DAA1-48780F9FE374}"/>
                    </a:ext>
                  </a:extLst>
                </p:cNvPr>
                <p:cNvSpPr/>
                <p:nvPr/>
              </p:nvSpPr>
              <p:spPr>
                <a:xfrm>
                  <a:off x="6161931" y="3006358"/>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29" name="Freeform: Shape 132">
                  <a:extLst>
                    <a:ext uri="{FF2B5EF4-FFF2-40B4-BE49-F238E27FC236}">
                      <a16:creationId xmlns:a16="http://schemas.microsoft.com/office/drawing/2014/main" id="{001385C8-D6E5-85F3-705B-38B5CD5D7324}"/>
                    </a:ext>
                  </a:extLst>
                </p:cNvPr>
                <p:cNvSpPr/>
                <p:nvPr/>
              </p:nvSpPr>
              <p:spPr>
                <a:xfrm>
                  <a:off x="6149248" y="3023932"/>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6"/>
                  </a:solidFill>
                  <a:prstDash val="solid"/>
                  <a:round/>
                </a:ln>
              </p:spPr>
              <p:txBody>
                <a:bodyPr rtlCol="0" anchor="ctr"/>
                <a:lstStyle/>
                <a:p>
                  <a:endParaRPr lang="en-US" sz="1050"/>
                </a:p>
              </p:txBody>
            </p:sp>
            <p:sp>
              <p:nvSpPr>
                <p:cNvPr id="130" name="Freeform: Shape 133">
                  <a:extLst>
                    <a:ext uri="{FF2B5EF4-FFF2-40B4-BE49-F238E27FC236}">
                      <a16:creationId xmlns:a16="http://schemas.microsoft.com/office/drawing/2014/main" id="{9BBFD513-D033-E0EC-BE36-AC76C4B60034}"/>
                    </a:ext>
                  </a:extLst>
                </p:cNvPr>
                <p:cNvSpPr/>
                <p:nvPr/>
              </p:nvSpPr>
              <p:spPr>
                <a:xfrm>
                  <a:off x="6123873" y="3041506"/>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31" name="Freeform: Shape 134">
                  <a:extLst>
                    <a:ext uri="{FF2B5EF4-FFF2-40B4-BE49-F238E27FC236}">
                      <a16:creationId xmlns:a16="http://schemas.microsoft.com/office/drawing/2014/main" id="{00E9B957-4227-80F6-80F8-138596513A7E}"/>
                    </a:ext>
                  </a:extLst>
                </p:cNvPr>
                <p:cNvSpPr/>
                <p:nvPr/>
              </p:nvSpPr>
              <p:spPr>
                <a:xfrm>
                  <a:off x="6025847" y="3057902"/>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6"/>
                  </a:solidFill>
                  <a:prstDash val="solid"/>
                  <a:round/>
                </a:ln>
              </p:spPr>
              <p:txBody>
                <a:bodyPr rtlCol="0" anchor="ctr"/>
                <a:lstStyle/>
                <a:p>
                  <a:endParaRPr lang="en-US" sz="1050"/>
                </a:p>
              </p:txBody>
            </p:sp>
            <p:sp>
              <p:nvSpPr>
                <p:cNvPr id="132" name="Freeform: Shape 135">
                  <a:extLst>
                    <a:ext uri="{FF2B5EF4-FFF2-40B4-BE49-F238E27FC236}">
                      <a16:creationId xmlns:a16="http://schemas.microsoft.com/office/drawing/2014/main" id="{05CA6E5F-2CF0-4706-265C-405E18837BD5}"/>
                    </a:ext>
                  </a:extLst>
                </p:cNvPr>
                <p:cNvSpPr/>
                <p:nvPr/>
              </p:nvSpPr>
              <p:spPr>
                <a:xfrm>
                  <a:off x="5947420" y="3075476"/>
                  <a:ext cx="2311" cy="8925"/>
                </a:xfrm>
                <a:custGeom>
                  <a:avLst/>
                  <a:gdLst>
                    <a:gd name="connsiteX0" fmla="*/ 0 w 2311"/>
                    <a:gd name="connsiteY0" fmla="*/ 0 h 8925"/>
                    <a:gd name="connsiteX1" fmla="*/ 0 w 2311"/>
                    <a:gd name="connsiteY1" fmla="*/ 0 h 8925"/>
                    <a:gd name="connsiteX2" fmla="*/ 2311 w 2311"/>
                    <a:gd name="connsiteY2" fmla="*/ 0 h 8925"/>
                  </a:gdLst>
                  <a:ahLst/>
                  <a:cxnLst>
                    <a:cxn ang="0">
                      <a:pos x="connsiteX0" y="connsiteY0"/>
                    </a:cxn>
                    <a:cxn ang="0">
                      <a:pos x="connsiteX1" y="connsiteY1"/>
                    </a:cxn>
                    <a:cxn ang="0">
                      <a:pos x="connsiteX2" y="connsiteY2"/>
                    </a:cxn>
                  </a:cxnLst>
                  <a:rect l="l" t="t" r="r" b="b"/>
                  <a:pathLst>
                    <a:path w="2311" h="8925">
                      <a:moveTo>
                        <a:pt x="0" y="0"/>
                      </a:moveTo>
                      <a:lnTo>
                        <a:pt x="0" y="0"/>
                      </a:lnTo>
                      <a:lnTo>
                        <a:pt x="2311" y="0"/>
                      </a:lnTo>
                    </a:path>
                  </a:pathLst>
                </a:custGeom>
                <a:noFill/>
                <a:ln w="19050" cap="flat">
                  <a:solidFill>
                    <a:schemeClr val="accent6"/>
                  </a:solidFill>
                  <a:prstDash val="solid"/>
                  <a:round/>
                </a:ln>
              </p:spPr>
              <p:txBody>
                <a:bodyPr rtlCol="0" anchor="ctr"/>
                <a:lstStyle/>
                <a:p>
                  <a:endParaRPr lang="en-US" sz="1050"/>
                </a:p>
              </p:txBody>
            </p:sp>
            <p:sp>
              <p:nvSpPr>
                <p:cNvPr id="133" name="Freeform: Shape 136">
                  <a:extLst>
                    <a:ext uri="{FF2B5EF4-FFF2-40B4-BE49-F238E27FC236}">
                      <a16:creationId xmlns:a16="http://schemas.microsoft.com/office/drawing/2014/main" id="{8B7ABAEB-F640-0EE9-18A7-1406B4ADF8F4}"/>
                    </a:ext>
                  </a:extLst>
                </p:cNvPr>
                <p:cNvSpPr/>
                <p:nvPr/>
              </p:nvSpPr>
              <p:spPr>
                <a:xfrm>
                  <a:off x="5937048" y="3093049"/>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34" name="Freeform: Shape 137">
                  <a:extLst>
                    <a:ext uri="{FF2B5EF4-FFF2-40B4-BE49-F238E27FC236}">
                      <a16:creationId xmlns:a16="http://schemas.microsoft.com/office/drawing/2014/main" id="{16741727-866C-B77E-3F47-2AAD11074D03}"/>
                    </a:ext>
                  </a:extLst>
                </p:cNvPr>
                <p:cNvSpPr/>
                <p:nvPr/>
              </p:nvSpPr>
              <p:spPr>
                <a:xfrm>
                  <a:off x="5931274" y="3109445"/>
                  <a:ext cx="1160" cy="8925"/>
                </a:xfrm>
                <a:custGeom>
                  <a:avLst/>
                  <a:gdLst>
                    <a:gd name="connsiteX0" fmla="*/ 0 w 1160"/>
                    <a:gd name="connsiteY0" fmla="*/ 0 h 8925"/>
                    <a:gd name="connsiteX1" fmla="*/ 0 w 1160"/>
                    <a:gd name="connsiteY1" fmla="*/ 0 h 8925"/>
                    <a:gd name="connsiteX2" fmla="*/ 1160 w 1160"/>
                    <a:gd name="connsiteY2" fmla="*/ 0 h 8925"/>
                  </a:gdLst>
                  <a:ahLst/>
                  <a:cxnLst>
                    <a:cxn ang="0">
                      <a:pos x="connsiteX0" y="connsiteY0"/>
                    </a:cxn>
                    <a:cxn ang="0">
                      <a:pos x="connsiteX1" y="connsiteY1"/>
                    </a:cxn>
                    <a:cxn ang="0">
                      <a:pos x="connsiteX2" y="connsiteY2"/>
                    </a:cxn>
                  </a:cxnLst>
                  <a:rect l="l" t="t" r="r" b="b"/>
                  <a:pathLst>
                    <a:path w="1160" h="8925">
                      <a:moveTo>
                        <a:pt x="0" y="0"/>
                      </a:moveTo>
                      <a:lnTo>
                        <a:pt x="0" y="0"/>
                      </a:lnTo>
                      <a:lnTo>
                        <a:pt x="1160" y="0"/>
                      </a:lnTo>
                    </a:path>
                  </a:pathLst>
                </a:custGeom>
                <a:noFill/>
                <a:ln w="19050" cap="flat">
                  <a:solidFill>
                    <a:schemeClr val="accent6"/>
                  </a:solidFill>
                  <a:prstDash val="solid"/>
                  <a:round/>
                </a:ln>
              </p:spPr>
              <p:txBody>
                <a:bodyPr rtlCol="0" anchor="ctr"/>
                <a:lstStyle/>
                <a:p>
                  <a:endParaRPr lang="en-US" sz="1050"/>
                </a:p>
              </p:txBody>
            </p:sp>
            <p:sp>
              <p:nvSpPr>
                <p:cNvPr id="135" name="Freeform: Shape 138">
                  <a:extLst>
                    <a:ext uri="{FF2B5EF4-FFF2-40B4-BE49-F238E27FC236}">
                      <a16:creationId xmlns:a16="http://schemas.microsoft.com/office/drawing/2014/main" id="{5904A46A-54F2-8105-181A-737260A4A104}"/>
                    </a:ext>
                  </a:extLst>
                </p:cNvPr>
                <p:cNvSpPr/>
                <p:nvPr/>
              </p:nvSpPr>
              <p:spPr>
                <a:xfrm>
                  <a:off x="5873616" y="3127019"/>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6"/>
                  </a:solidFill>
                  <a:prstDash val="solid"/>
                  <a:round/>
                </a:ln>
              </p:spPr>
              <p:txBody>
                <a:bodyPr rtlCol="0" anchor="ctr"/>
                <a:lstStyle/>
                <a:p>
                  <a:endParaRPr lang="en-US" sz="1050"/>
                </a:p>
              </p:txBody>
            </p:sp>
            <p:sp>
              <p:nvSpPr>
                <p:cNvPr id="136" name="Freeform: Shape 139">
                  <a:extLst>
                    <a:ext uri="{FF2B5EF4-FFF2-40B4-BE49-F238E27FC236}">
                      <a16:creationId xmlns:a16="http://schemas.microsoft.com/office/drawing/2014/main" id="{3ABCE377-8C86-EABC-C598-3AC8FD0FA5E3}"/>
                    </a:ext>
                  </a:extLst>
                </p:cNvPr>
                <p:cNvSpPr/>
                <p:nvPr/>
              </p:nvSpPr>
              <p:spPr>
                <a:xfrm>
                  <a:off x="5864387" y="3144593"/>
                  <a:ext cx="2311" cy="8925"/>
                </a:xfrm>
                <a:custGeom>
                  <a:avLst/>
                  <a:gdLst>
                    <a:gd name="connsiteX0" fmla="*/ 0 w 2311"/>
                    <a:gd name="connsiteY0" fmla="*/ 0 h 8925"/>
                    <a:gd name="connsiteX1" fmla="*/ 0 w 2311"/>
                    <a:gd name="connsiteY1" fmla="*/ 0 h 8925"/>
                    <a:gd name="connsiteX2" fmla="*/ 2312 w 2311"/>
                    <a:gd name="connsiteY2" fmla="*/ 0 h 8925"/>
                  </a:gdLst>
                  <a:ahLst/>
                  <a:cxnLst>
                    <a:cxn ang="0">
                      <a:pos x="connsiteX0" y="connsiteY0"/>
                    </a:cxn>
                    <a:cxn ang="0">
                      <a:pos x="connsiteX1" y="connsiteY1"/>
                    </a:cxn>
                    <a:cxn ang="0">
                      <a:pos x="connsiteX2" y="connsiteY2"/>
                    </a:cxn>
                  </a:cxnLst>
                  <a:rect l="l" t="t" r="r" b="b"/>
                  <a:pathLst>
                    <a:path w="2311" h="8925">
                      <a:moveTo>
                        <a:pt x="0" y="0"/>
                      </a:moveTo>
                      <a:lnTo>
                        <a:pt x="0" y="0"/>
                      </a:lnTo>
                      <a:lnTo>
                        <a:pt x="2312" y="0"/>
                      </a:lnTo>
                    </a:path>
                  </a:pathLst>
                </a:custGeom>
                <a:noFill/>
                <a:ln w="19050" cap="flat">
                  <a:solidFill>
                    <a:schemeClr val="accent6"/>
                  </a:solidFill>
                  <a:prstDash val="solid"/>
                  <a:round/>
                </a:ln>
              </p:spPr>
              <p:txBody>
                <a:bodyPr rtlCol="0" anchor="ctr"/>
                <a:lstStyle/>
                <a:p>
                  <a:endParaRPr lang="en-US" sz="1050"/>
                </a:p>
              </p:txBody>
            </p:sp>
            <p:sp>
              <p:nvSpPr>
                <p:cNvPr id="137" name="Freeform: Shape 140">
                  <a:extLst>
                    <a:ext uri="{FF2B5EF4-FFF2-40B4-BE49-F238E27FC236}">
                      <a16:creationId xmlns:a16="http://schemas.microsoft.com/office/drawing/2014/main" id="{5C3ACF5C-A408-B2A5-08FB-02AF4298B52A}"/>
                    </a:ext>
                  </a:extLst>
                </p:cNvPr>
                <p:cNvSpPr/>
                <p:nvPr/>
              </p:nvSpPr>
              <p:spPr>
                <a:xfrm>
                  <a:off x="5845938" y="3160989"/>
                  <a:ext cx="2303" cy="8925"/>
                </a:xfrm>
                <a:custGeom>
                  <a:avLst/>
                  <a:gdLst>
                    <a:gd name="connsiteX0" fmla="*/ 0 w 2303"/>
                    <a:gd name="connsiteY0" fmla="*/ 0 h 8925"/>
                    <a:gd name="connsiteX1" fmla="*/ 0 w 2303"/>
                    <a:gd name="connsiteY1" fmla="*/ 0 h 8925"/>
                    <a:gd name="connsiteX2" fmla="*/ 2303 w 2303"/>
                    <a:gd name="connsiteY2" fmla="*/ 0 h 8925"/>
                  </a:gdLst>
                  <a:ahLst/>
                  <a:cxnLst>
                    <a:cxn ang="0">
                      <a:pos x="connsiteX0" y="connsiteY0"/>
                    </a:cxn>
                    <a:cxn ang="0">
                      <a:pos x="connsiteX1" y="connsiteY1"/>
                    </a:cxn>
                    <a:cxn ang="0">
                      <a:pos x="connsiteX2" y="connsiteY2"/>
                    </a:cxn>
                  </a:cxnLst>
                  <a:rect l="l" t="t" r="r" b="b"/>
                  <a:pathLst>
                    <a:path w="2303" h="8925">
                      <a:moveTo>
                        <a:pt x="0" y="0"/>
                      </a:moveTo>
                      <a:lnTo>
                        <a:pt x="0" y="0"/>
                      </a:lnTo>
                      <a:lnTo>
                        <a:pt x="2303" y="0"/>
                      </a:lnTo>
                    </a:path>
                  </a:pathLst>
                </a:custGeom>
                <a:noFill/>
                <a:ln w="19050" cap="flat">
                  <a:solidFill>
                    <a:schemeClr val="accent6"/>
                  </a:solidFill>
                  <a:prstDash val="solid"/>
                  <a:round/>
                </a:ln>
              </p:spPr>
              <p:txBody>
                <a:bodyPr rtlCol="0" anchor="ctr"/>
                <a:lstStyle/>
                <a:p>
                  <a:endParaRPr lang="en-US" sz="1050"/>
                </a:p>
              </p:txBody>
            </p:sp>
            <p:sp>
              <p:nvSpPr>
                <p:cNvPr id="138" name="Freeform: Shape 141">
                  <a:extLst>
                    <a:ext uri="{FF2B5EF4-FFF2-40B4-BE49-F238E27FC236}">
                      <a16:creationId xmlns:a16="http://schemas.microsoft.com/office/drawing/2014/main" id="{5069511E-3C18-CDEA-CB1E-69B618B6A691}"/>
                    </a:ext>
                  </a:extLst>
                </p:cNvPr>
                <p:cNvSpPr/>
                <p:nvPr/>
              </p:nvSpPr>
              <p:spPr>
                <a:xfrm>
                  <a:off x="5815949" y="3178563"/>
                  <a:ext cx="1160" cy="8925"/>
                </a:xfrm>
                <a:custGeom>
                  <a:avLst/>
                  <a:gdLst>
                    <a:gd name="connsiteX0" fmla="*/ 0 w 1160"/>
                    <a:gd name="connsiteY0" fmla="*/ 0 h 8925"/>
                    <a:gd name="connsiteX1" fmla="*/ 0 w 1160"/>
                    <a:gd name="connsiteY1" fmla="*/ 0 h 8925"/>
                    <a:gd name="connsiteX2" fmla="*/ 1160 w 1160"/>
                    <a:gd name="connsiteY2" fmla="*/ 0 h 8925"/>
                  </a:gdLst>
                  <a:ahLst/>
                  <a:cxnLst>
                    <a:cxn ang="0">
                      <a:pos x="connsiteX0" y="connsiteY0"/>
                    </a:cxn>
                    <a:cxn ang="0">
                      <a:pos x="connsiteX1" y="connsiteY1"/>
                    </a:cxn>
                    <a:cxn ang="0">
                      <a:pos x="connsiteX2" y="connsiteY2"/>
                    </a:cxn>
                  </a:cxnLst>
                  <a:rect l="l" t="t" r="r" b="b"/>
                  <a:pathLst>
                    <a:path w="1160" h="8925">
                      <a:moveTo>
                        <a:pt x="0" y="0"/>
                      </a:moveTo>
                      <a:lnTo>
                        <a:pt x="0" y="0"/>
                      </a:lnTo>
                      <a:lnTo>
                        <a:pt x="1160" y="0"/>
                      </a:lnTo>
                    </a:path>
                  </a:pathLst>
                </a:custGeom>
                <a:noFill/>
                <a:ln w="19050" cap="flat">
                  <a:solidFill>
                    <a:schemeClr val="accent6"/>
                  </a:solidFill>
                  <a:prstDash val="solid"/>
                  <a:round/>
                </a:ln>
              </p:spPr>
              <p:txBody>
                <a:bodyPr rtlCol="0" anchor="ctr"/>
                <a:lstStyle/>
                <a:p>
                  <a:endParaRPr lang="en-US" sz="1050"/>
                </a:p>
              </p:txBody>
            </p:sp>
            <p:sp>
              <p:nvSpPr>
                <p:cNvPr id="139" name="Freeform: Shape 142">
                  <a:extLst>
                    <a:ext uri="{FF2B5EF4-FFF2-40B4-BE49-F238E27FC236}">
                      <a16:creationId xmlns:a16="http://schemas.microsoft.com/office/drawing/2014/main" id="{6AD02A00-932B-39B2-96E1-3A0C5E49DD54}"/>
                    </a:ext>
                  </a:extLst>
                </p:cNvPr>
                <p:cNvSpPr/>
                <p:nvPr/>
              </p:nvSpPr>
              <p:spPr>
                <a:xfrm>
                  <a:off x="5769823" y="3193790"/>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40" name="Freeform: Shape 143">
                  <a:extLst>
                    <a:ext uri="{FF2B5EF4-FFF2-40B4-BE49-F238E27FC236}">
                      <a16:creationId xmlns:a16="http://schemas.microsoft.com/office/drawing/2014/main" id="{3A878D6A-8504-A417-578B-AAC196C1D5D2}"/>
                    </a:ext>
                  </a:extLst>
                </p:cNvPr>
                <p:cNvSpPr/>
                <p:nvPr/>
              </p:nvSpPr>
              <p:spPr>
                <a:xfrm>
                  <a:off x="5762906" y="3228938"/>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6"/>
                  </a:solidFill>
                  <a:prstDash val="solid"/>
                  <a:round/>
                </a:ln>
              </p:spPr>
              <p:txBody>
                <a:bodyPr rtlCol="0" anchor="ctr"/>
                <a:lstStyle/>
                <a:p>
                  <a:endParaRPr lang="en-US" sz="1050"/>
                </a:p>
              </p:txBody>
            </p:sp>
            <p:sp>
              <p:nvSpPr>
                <p:cNvPr id="141" name="Freeform: Shape 144">
                  <a:extLst>
                    <a:ext uri="{FF2B5EF4-FFF2-40B4-BE49-F238E27FC236}">
                      <a16:creationId xmlns:a16="http://schemas.microsoft.com/office/drawing/2014/main" id="{A4236AF4-A6E8-6549-8BFA-783B0E6536E6}"/>
                    </a:ext>
                  </a:extLst>
                </p:cNvPr>
                <p:cNvSpPr/>
                <p:nvPr/>
              </p:nvSpPr>
              <p:spPr>
                <a:xfrm>
                  <a:off x="5743297" y="3245343"/>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42" name="Freeform: Shape 145">
                  <a:extLst>
                    <a:ext uri="{FF2B5EF4-FFF2-40B4-BE49-F238E27FC236}">
                      <a16:creationId xmlns:a16="http://schemas.microsoft.com/office/drawing/2014/main" id="{4AE13A41-A59E-4098-C08D-AAF4A6EAD925}"/>
                    </a:ext>
                  </a:extLst>
                </p:cNvPr>
                <p:cNvSpPr/>
                <p:nvPr/>
              </p:nvSpPr>
              <p:spPr>
                <a:xfrm>
                  <a:off x="5730614" y="3261738"/>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6"/>
                  </a:solidFill>
                  <a:prstDash val="solid"/>
                  <a:round/>
                </a:ln>
              </p:spPr>
              <p:txBody>
                <a:bodyPr rtlCol="0" anchor="ctr"/>
                <a:lstStyle/>
                <a:p>
                  <a:endParaRPr lang="en-US" sz="1050"/>
                </a:p>
              </p:txBody>
            </p:sp>
            <p:sp>
              <p:nvSpPr>
                <p:cNvPr id="143" name="Freeform: Shape 146">
                  <a:extLst>
                    <a:ext uri="{FF2B5EF4-FFF2-40B4-BE49-F238E27FC236}">
                      <a16:creationId xmlns:a16="http://schemas.microsoft.com/office/drawing/2014/main" id="{E40B602E-20D1-DE71-892F-E7397278ACCD}"/>
                    </a:ext>
                  </a:extLst>
                </p:cNvPr>
                <p:cNvSpPr/>
                <p:nvPr/>
              </p:nvSpPr>
              <p:spPr>
                <a:xfrm>
                  <a:off x="5715620" y="3279312"/>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44" name="Freeform: Shape 147">
                  <a:extLst>
                    <a:ext uri="{FF2B5EF4-FFF2-40B4-BE49-F238E27FC236}">
                      <a16:creationId xmlns:a16="http://schemas.microsoft.com/office/drawing/2014/main" id="{9B912F9F-B905-1C1A-486D-3549B28DB2E2}"/>
                    </a:ext>
                  </a:extLst>
                </p:cNvPr>
                <p:cNvSpPr/>
                <p:nvPr/>
              </p:nvSpPr>
              <p:spPr>
                <a:xfrm>
                  <a:off x="5633739" y="3295708"/>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45" name="Freeform: Shape 148">
                  <a:extLst>
                    <a:ext uri="{FF2B5EF4-FFF2-40B4-BE49-F238E27FC236}">
                      <a16:creationId xmlns:a16="http://schemas.microsoft.com/office/drawing/2014/main" id="{FD3628F6-5945-E485-CA92-790FD6AC90A0}"/>
                    </a:ext>
                  </a:extLst>
                </p:cNvPr>
                <p:cNvSpPr/>
                <p:nvPr/>
              </p:nvSpPr>
              <p:spPr>
                <a:xfrm>
                  <a:off x="5624510" y="3313282"/>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46" name="Freeform: Shape 149">
                  <a:extLst>
                    <a:ext uri="{FF2B5EF4-FFF2-40B4-BE49-F238E27FC236}">
                      <a16:creationId xmlns:a16="http://schemas.microsoft.com/office/drawing/2014/main" id="{EFBAEAD3-7C80-592A-482C-2BF1D56A060A}"/>
                    </a:ext>
                  </a:extLst>
                </p:cNvPr>
                <p:cNvSpPr/>
                <p:nvPr/>
              </p:nvSpPr>
              <p:spPr>
                <a:xfrm>
                  <a:off x="5623359" y="3328509"/>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47" name="Freeform: Shape 150">
                  <a:extLst>
                    <a:ext uri="{FF2B5EF4-FFF2-40B4-BE49-F238E27FC236}">
                      <a16:creationId xmlns:a16="http://schemas.microsoft.com/office/drawing/2014/main" id="{38866695-5D3E-BC66-4E64-93510BA47D06}"/>
                    </a:ext>
                  </a:extLst>
                </p:cNvPr>
                <p:cNvSpPr/>
                <p:nvPr/>
              </p:nvSpPr>
              <p:spPr>
                <a:xfrm>
                  <a:off x="5521869" y="3346083"/>
                  <a:ext cx="1160" cy="8925"/>
                </a:xfrm>
                <a:custGeom>
                  <a:avLst/>
                  <a:gdLst>
                    <a:gd name="connsiteX0" fmla="*/ 0 w 1160"/>
                    <a:gd name="connsiteY0" fmla="*/ 0 h 8925"/>
                    <a:gd name="connsiteX1" fmla="*/ 0 w 1160"/>
                    <a:gd name="connsiteY1" fmla="*/ 0 h 8925"/>
                    <a:gd name="connsiteX2" fmla="*/ 1160 w 1160"/>
                    <a:gd name="connsiteY2" fmla="*/ 0 h 8925"/>
                  </a:gdLst>
                  <a:ahLst/>
                  <a:cxnLst>
                    <a:cxn ang="0">
                      <a:pos x="connsiteX0" y="connsiteY0"/>
                    </a:cxn>
                    <a:cxn ang="0">
                      <a:pos x="connsiteX1" y="connsiteY1"/>
                    </a:cxn>
                    <a:cxn ang="0">
                      <a:pos x="connsiteX2" y="connsiteY2"/>
                    </a:cxn>
                  </a:cxnLst>
                  <a:rect l="l" t="t" r="r" b="b"/>
                  <a:pathLst>
                    <a:path w="1160" h="8925">
                      <a:moveTo>
                        <a:pt x="0" y="0"/>
                      </a:moveTo>
                      <a:lnTo>
                        <a:pt x="0" y="0"/>
                      </a:lnTo>
                      <a:lnTo>
                        <a:pt x="1160" y="0"/>
                      </a:lnTo>
                    </a:path>
                  </a:pathLst>
                </a:custGeom>
                <a:noFill/>
                <a:ln w="19050" cap="flat">
                  <a:solidFill>
                    <a:schemeClr val="accent6"/>
                  </a:solidFill>
                  <a:prstDash val="solid"/>
                  <a:round/>
                </a:ln>
              </p:spPr>
              <p:txBody>
                <a:bodyPr rtlCol="0" anchor="ctr"/>
                <a:lstStyle/>
                <a:p>
                  <a:endParaRPr lang="en-US" sz="1050"/>
                </a:p>
              </p:txBody>
            </p:sp>
            <p:sp>
              <p:nvSpPr>
                <p:cNvPr id="148" name="Freeform: Shape 151">
                  <a:extLst>
                    <a:ext uri="{FF2B5EF4-FFF2-40B4-BE49-F238E27FC236}">
                      <a16:creationId xmlns:a16="http://schemas.microsoft.com/office/drawing/2014/main" id="{2F0AC3EA-7C41-6E2C-4217-C12D8A2273F2}"/>
                    </a:ext>
                  </a:extLst>
                </p:cNvPr>
                <p:cNvSpPr/>
                <p:nvPr/>
              </p:nvSpPr>
              <p:spPr>
                <a:xfrm>
                  <a:off x="5512649" y="3363657"/>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49" name="Freeform: Shape 152">
                  <a:extLst>
                    <a:ext uri="{FF2B5EF4-FFF2-40B4-BE49-F238E27FC236}">
                      <a16:creationId xmlns:a16="http://schemas.microsoft.com/office/drawing/2014/main" id="{82E58661-6320-4D94-1489-8AF736351C2F}"/>
                    </a:ext>
                  </a:extLst>
                </p:cNvPr>
                <p:cNvSpPr/>
                <p:nvPr/>
              </p:nvSpPr>
              <p:spPr>
                <a:xfrm>
                  <a:off x="5464211" y="3378883"/>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6"/>
                  </a:solidFill>
                  <a:prstDash val="solid"/>
                  <a:round/>
                </a:ln>
              </p:spPr>
              <p:txBody>
                <a:bodyPr rtlCol="0" anchor="ctr"/>
                <a:lstStyle/>
                <a:p>
                  <a:endParaRPr lang="en-US" sz="1050"/>
                </a:p>
              </p:txBody>
            </p:sp>
            <p:sp>
              <p:nvSpPr>
                <p:cNvPr id="150" name="Freeform: Shape 153">
                  <a:extLst>
                    <a:ext uri="{FF2B5EF4-FFF2-40B4-BE49-F238E27FC236}">
                      <a16:creationId xmlns:a16="http://schemas.microsoft.com/office/drawing/2014/main" id="{FE882B36-C096-1709-6885-07586FFAA860}"/>
                    </a:ext>
                  </a:extLst>
                </p:cNvPr>
                <p:cNvSpPr/>
                <p:nvPr/>
              </p:nvSpPr>
              <p:spPr>
                <a:xfrm>
                  <a:off x="5463060" y="3396457"/>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51" name="Freeform: Shape 154">
                  <a:extLst>
                    <a:ext uri="{FF2B5EF4-FFF2-40B4-BE49-F238E27FC236}">
                      <a16:creationId xmlns:a16="http://schemas.microsoft.com/office/drawing/2014/main" id="{FD6A61D9-84C2-CD9D-0DCC-3FCD63DCF467}"/>
                    </a:ext>
                  </a:extLst>
                </p:cNvPr>
                <p:cNvSpPr/>
                <p:nvPr/>
              </p:nvSpPr>
              <p:spPr>
                <a:xfrm>
                  <a:off x="5420388" y="3412862"/>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52" name="Freeform: Shape 155">
                  <a:extLst>
                    <a:ext uri="{FF2B5EF4-FFF2-40B4-BE49-F238E27FC236}">
                      <a16:creationId xmlns:a16="http://schemas.microsoft.com/office/drawing/2014/main" id="{CE0543B1-8A4B-0172-6366-598A5493C2FF}"/>
                    </a:ext>
                  </a:extLst>
                </p:cNvPr>
                <p:cNvSpPr/>
                <p:nvPr/>
              </p:nvSpPr>
              <p:spPr>
                <a:xfrm>
                  <a:off x="5392710" y="3429258"/>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53" name="Freeform: Shape 156">
                  <a:extLst>
                    <a:ext uri="{FF2B5EF4-FFF2-40B4-BE49-F238E27FC236}">
                      <a16:creationId xmlns:a16="http://schemas.microsoft.com/office/drawing/2014/main" id="{E99B2182-08F7-8A1C-31E8-20F7F9882DC4}"/>
                    </a:ext>
                  </a:extLst>
                </p:cNvPr>
                <p:cNvSpPr/>
                <p:nvPr/>
              </p:nvSpPr>
              <p:spPr>
                <a:xfrm>
                  <a:off x="5389247" y="3445663"/>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54" name="Freeform: Shape 157">
                  <a:extLst>
                    <a:ext uri="{FF2B5EF4-FFF2-40B4-BE49-F238E27FC236}">
                      <a16:creationId xmlns:a16="http://schemas.microsoft.com/office/drawing/2014/main" id="{1C73FDFD-2EDA-BEB3-D6E3-1D1D3A635B10}"/>
                    </a:ext>
                  </a:extLst>
                </p:cNvPr>
                <p:cNvSpPr/>
                <p:nvPr/>
              </p:nvSpPr>
              <p:spPr>
                <a:xfrm>
                  <a:off x="5383482" y="3463228"/>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55" name="Freeform: Shape 158">
                  <a:extLst>
                    <a:ext uri="{FF2B5EF4-FFF2-40B4-BE49-F238E27FC236}">
                      <a16:creationId xmlns:a16="http://schemas.microsoft.com/office/drawing/2014/main" id="{4C662CF3-2AF2-107B-FB50-5B2366E17D6F}"/>
                    </a:ext>
                  </a:extLst>
                </p:cNvPr>
                <p:cNvSpPr/>
                <p:nvPr/>
              </p:nvSpPr>
              <p:spPr>
                <a:xfrm>
                  <a:off x="5366184" y="3478463"/>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56" name="Freeform: Shape 159">
                  <a:extLst>
                    <a:ext uri="{FF2B5EF4-FFF2-40B4-BE49-F238E27FC236}">
                      <a16:creationId xmlns:a16="http://schemas.microsoft.com/office/drawing/2014/main" id="{10A77EF0-2162-383C-4A1A-FC21F6943472}"/>
                    </a:ext>
                  </a:extLst>
                </p:cNvPr>
                <p:cNvSpPr/>
                <p:nvPr/>
              </p:nvSpPr>
              <p:spPr>
                <a:xfrm>
                  <a:off x="5362721" y="3496037"/>
                  <a:ext cx="2311" cy="8925"/>
                </a:xfrm>
                <a:custGeom>
                  <a:avLst/>
                  <a:gdLst>
                    <a:gd name="connsiteX0" fmla="*/ 0 w 2311"/>
                    <a:gd name="connsiteY0" fmla="*/ 0 h 8925"/>
                    <a:gd name="connsiteX1" fmla="*/ 0 w 2311"/>
                    <a:gd name="connsiteY1" fmla="*/ 0 h 8925"/>
                    <a:gd name="connsiteX2" fmla="*/ 2311 w 2311"/>
                    <a:gd name="connsiteY2" fmla="*/ 0 h 8925"/>
                  </a:gdLst>
                  <a:ahLst/>
                  <a:cxnLst>
                    <a:cxn ang="0">
                      <a:pos x="connsiteX0" y="connsiteY0"/>
                    </a:cxn>
                    <a:cxn ang="0">
                      <a:pos x="connsiteX1" y="connsiteY1"/>
                    </a:cxn>
                    <a:cxn ang="0">
                      <a:pos x="connsiteX2" y="connsiteY2"/>
                    </a:cxn>
                  </a:cxnLst>
                  <a:rect l="l" t="t" r="r" b="b"/>
                  <a:pathLst>
                    <a:path w="2311" h="8925">
                      <a:moveTo>
                        <a:pt x="0" y="0"/>
                      </a:moveTo>
                      <a:lnTo>
                        <a:pt x="0" y="0"/>
                      </a:lnTo>
                      <a:lnTo>
                        <a:pt x="2311" y="0"/>
                      </a:lnTo>
                    </a:path>
                  </a:pathLst>
                </a:custGeom>
                <a:noFill/>
                <a:ln w="19050" cap="flat">
                  <a:solidFill>
                    <a:schemeClr val="accent6"/>
                  </a:solidFill>
                  <a:prstDash val="solid"/>
                  <a:round/>
                </a:ln>
              </p:spPr>
              <p:txBody>
                <a:bodyPr rtlCol="0" anchor="ctr"/>
                <a:lstStyle/>
                <a:p>
                  <a:endParaRPr lang="en-US" sz="1050"/>
                </a:p>
              </p:txBody>
            </p:sp>
            <p:sp>
              <p:nvSpPr>
                <p:cNvPr id="157" name="Freeform: Shape 160">
                  <a:extLst>
                    <a:ext uri="{FF2B5EF4-FFF2-40B4-BE49-F238E27FC236}">
                      <a16:creationId xmlns:a16="http://schemas.microsoft.com/office/drawing/2014/main" id="{BE5F3E73-D2FC-D63E-9436-DFC36AF15A84}"/>
                    </a:ext>
                  </a:extLst>
                </p:cNvPr>
                <p:cNvSpPr/>
                <p:nvPr/>
              </p:nvSpPr>
              <p:spPr>
                <a:xfrm>
                  <a:off x="5356956" y="3511264"/>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58" name="Freeform: Shape 161">
                  <a:extLst>
                    <a:ext uri="{FF2B5EF4-FFF2-40B4-BE49-F238E27FC236}">
                      <a16:creationId xmlns:a16="http://schemas.microsoft.com/office/drawing/2014/main" id="{D51CB135-BE7F-48DC-895C-1F983968B186}"/>
                    </a:ext>
                  </a:extLst>
                </p:cNvPr>
                <p:cNvSpPr/>
                <p:nvPr/>
              </p:nvSpPr>
              <p:spPr>
                <a:xfrm>
                  <a:off x="5325815" y="3528838"/>
                  <a:ext cx="2311" cy="8925"/>
                </a:xfrm>
                <a:custGeom>
                  <a:avLst/>
                  <a:gdLst>
                    <a:gd name="connsiteX0" fmla="*/ 0 w 2311"/>
                    <a:gd name="connsiteY0" fmla="*/ 0 h 8925"/>
                    <a:gd name="connsiteX1" fmla="*/ 0 w 2311"/>
                    <a:gd name="connsiteY1" fmla="*/ 0 h 8925"/>
                    <a:gd name="connsiteX2" fmla="*/ 2311 w 2311"/>
                    <a:gd name="connsiteY2" fmla="*/ 0 h 8925"/>
                  </a:gdLst>
                  <a:ahLst/>
                  <a:cxnLst>
                    <a:cxn ang="0">
                      <a:pos x="connsiteX0" y="connsiteY0"/>
                    </a:cxn>
                    <a:cxn ang="0">
                      <a:pos x="connsiteX1" y="connsiteY1"/>
                    </a:cxn>
                    <a:cxn ang="0">
                      <a:pos x="connsiteX2" y="connsiteY2"/>
                    </a:cxn>
                  </a:cxnLst>
                  <a:rect l="l" t="t" r="r" b="b"/>
                  <a:pathLst>
                    <a:path w="2311" h="8925">
                      <a:moveTo>
                        <a:pt x="0" y="0"/>
                      </a:moveTo>
                      <a:lnTo>
                        <a:pt x="0" y="0"/>
                      </a:lnTo>
                      <a:lnTo>
                        <a:pt x="2311" y="0"/>
                      </a:lnTo>
                    </a:path>
                  </a:pathLst>
                </a:custGeom>
                <a:noFill/>
                <a:ln w="19050" cap="flat">
                  <a:solidFill>
                    <a:schemeClr val="accent6"/>
                  </a:solidFill>
                  <a:prstDash val="solid"/>
                  <a:round/>
                </a:ln>
              </p:spPr>
              <p:txBody>
                <a:bodyPr rtlCol="0" anchor="ctr"/>
                <a:lstStyle/>
                <a:p>
                  <a:endParaRPr lang="en-US" sz="1050"/>
                </a:p>
              </p:txBody>
            </p:sp>
            <p:sp>
              <p:nvSpPr>
                <p:cNvPr id="159" name="Freeform: Shape 162">
                  <a:extLst>
                    <a:ext uri="{FF2B5EF4-FFF2-40B4-BE49-F238E27FC236}">
                      <a16:creationId xmlns:a16="http://schemas.microsoft.com/office/drawing/2014/main" id="{AD5AAB83-CC4D-CB4F-A236-F1412D4B900F}"/>
                    </a:ext>
                  </a:extLst>
                </p:cNvPr>
                <p:cNvSpPr/>
                <p:nvPr/>
              </p:nvSpPr>
              <p:spPr>
                <a:xfrm>
                  <a:off x="5316595" y="3546403"/>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6"/>
                  </a:solidFill>
                  <a:prstDash val="solid"/>
                  <a:round/>
                </a:ln>
              </p:spPr>
              <p:txBody>
                <a:bodyPr rtlCol="0" anchor="ctr"/>
                <a:lstStyle/>
                <a:p>
                  <a:endParaRPr lang="en-US" sz="1050"/>
                </a:p>
              </p:txBody>
            </p:sp>
            <p:sp>
              <p:nvSpPr>
                <p:cNvPr id="160" name="Freeform: Shape 163">
                  <a:extLst>
                    <a:ext uri="{FF2B5EF4-FFF2-40B4-BE49-F238E27FC236}">
                      <a16:creationId xmlns:a16="http://schemas.microsoft.com/office/drawing/2014/main" id="{119087C2-3261-37E9-7E82-A51E04B13ED6}"/>
                    </a:ext>
                  </a:extLst>
                </p:cNvPr>
                <p:cNvSpPr/>
                <p:nvPr/>
              </p:nvSpPr>
              <p:spPr>
                <a:xfrm>
                  <a:off x="5278538" y="3561638"/>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61" name="Freeform: Shape 164">
                  <a:extLst>
                    <a:ext uri="{FF2B5EF4-FFF2-40B4-BE49-F238E27FC236}">
                      <a16:creationId xmlns:a16="http://schemas.microsoft.com/office/drawing/2014/main" id="{F18DA572-8219-D82E-C64A-B1158AC0E3DE}"/>
                    </a:ext>
                  </a:extLst>
                </p:cNvPr>
                <p:cNvSpPr/>
                <p:nvPr/>
              </p:nvSpPr>
              <p:spPr>
                <a:xfrm>
                  <a:off x="5243934" y="3579203"/>
                  <a:ext cx="2311" cy="8925"/>
                </a:xfrm>
                <a:custGeom>
                  <a:avLst/>
                  <a:gdLst>
                    <a:gd name="connsiteX0" fmla="*/ 0 w 2311"/>
                    <a:gd name="connsiteY0" fmla="*/ 0 h 8925"/>
                    <a:gd name="connsiteX1" fmla="*/ 0 w 2311"/>
                    <a:gd name="connsiteY1" fmla="*/ 0 h 8925"/>
                    <a:gd name="connsiteX2" fmla="*/ 2312 w 2311"/>
                    <a:gd name="connsiteY2" fmla="*/ 0 h 8925"/>
                  </a:gdLst>
                  <a:ahLst/>
                  <a:cxnLst>
                    <a:cxn ang="0">
                      <a:pos x="connsiteX0" y="connsiteY0"/>
                    </a:cxn>
                    <a:cxn ang="0">
                      <a:pos x="connsiteX1" y="connsiteY1"/>
                    </a:cxn>
                    <a:cxn ang="0">
                      <a:pos x="connsiteX2" y="connsiteY2"/>
                    </a:cxn>
                  </a:cxnLst>
                  <a:rect l="l" t="t" r="r" b="b"/>
                  <a:pathLst>
                    <a:path w="2311" h="8925">
                      <a:moveTo>
                        <a:pt x="0" y="0"/>
                      </a:moveTo>
                      <a:lnTo>
                        <a:pt x="0" y="0"/>
                      </a:lnTo>
                      <a:lnTo>
                        <a:pt x="2312" y="0"/>
                      </a:lnTo>
                    </a:path>
                  </a:pathLst>
                </a:custGeom>
                <a:noFill/>
                <a:ln w="19050" cap="flat">
                  <a:solidFill>
                    <a:schemeClr val="accent6"/>
                  </a:solidFill>
                  <a:prstDash val="solid"/>
                  <a:round/>
                </a:ln>
              </p:spPr>
              <p:txBody>
                <a:bodyPr rtlCol="0" anchor="ctr"/>
                <a:lstStyle/>
                <a:p>
                  <a:endParaRPr lang="en-US" sz="1050"/>
                </a:p>
              </p:txBody>
            </p:sp>
            <p:sp>
              <p:nvSpPr>
                <p:cNvPr id="162" name="Freeform: Shape 165">
                  <a:extLst>
                    <a:ext uri="{FF2B5EF4-FFF2-40B4-BE49-F238E27FC236}">
                      <a16:creationId xmlns:a16="http://schemas.microsoft.com/office/drawing/2014/main" id="{6DAA9067-9265-70CF-EC38-0A6B4582A2D7}"/>
                    </a:ext>
                  </a:extLst>
                </p:cNvPr>
                <p:cNvSpPr/>
                <p:nvPr/>
              </p:nvSpPr>
              <p:spPr>
                <a:xfrm>
                  <a:off x="5241631" y="3594439"/>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63" name="Freeform: Shape 166">
                  <a:extLst>
                    <a:ext uri="{FF2B5EF4-FFF2-40B4-BE49-F238E27FC236}">
                      <a16:creationId xmlns:a16="http://schemas.microsoft.com/office/drawing/2014/main" id="{7C22A558-BE9F-9215-3192-2ED552D66631}"/>
                    </a:ext>
                  </a:extLst>
                </p:cNvPr>
                <p:cNvSpPr/>
                <p:nvPr/>
              </p:nvSpPr>
              <p:spPr>
                <a:xfrm>
                  <a:off x="5213954" y="3612004"/>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64" name="Freeform: Shape 167">
                  <a:extLst>
                    <a:ext uri="{FF2B5EF4-FFF2-40B4-BE49-F238E27FC236}">
                      <a16:creationId xmlns:a16="http://schemas.microsoft.com/office/drawing/2014/main" id="{BB5B0D21-1058-73A8-E33E-C697B699D8C4}"/>
                    </a:ext>
                  </a:extLst>
                </p:cNvPr>
                <p:cNvSpPr/>
                <p:nvPr/>
              </p:nvSpPr>
              <p:spPr>
                <a:xfrm>
                  <a:off x="5192042" y="3627239"/>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65" name="Freeform: Shape 168">
                  <a:extLst>
                    <a:ext uri="{FF2B5EF4-FFF2-40B4-BE49-F238E27FC236}">
                      <a16:creationId xmlns:a16="http://schemas.microsoft.com/office/drawing/2014/main" id="{E3FC49CF-1627-3042-7FE8-A4E9CD2B1856}"/>
                    </a:ext>
                  </a:extLst>
                </p:cNvPr>
                <p:cNvSpPr/>
                <p:nvPr/>
              </p:nvSpPr>
              <p:spPr>
                <a:xfrm>
                  <a:off x="5168979" y="3644804"/>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66" name="Freeform: Shape 169">
                  <a:extLst>
                    <a:ext uri="{FF2B5EF4-FFF2-40B4-BE49-F238E27FC236}">
                      <a16:creationId xmlns:a16="http://schemas.microsoft.com/office/drawing/2014/main" id="{E5D8CFA0-2D00-87BF-2D92-9A43AFADA9E5}"/>
                    </a:ext>
                  </a:extLst>
                </p:cNvPr>
                <p:cNvSpPr/>
                <p:nvPr/>
              </p:nvSpPr>
              <p:spPr>
                <a:xfrm>
                  <a:off x="5167819" y="3660040"/>
                  <a:ext cx="1160" cy="8925"/>
                </a:xfrm>
                <a:custGeom>
                  <a:avLst/>
                  <a:gdLst>
                    <a:gd name="connsiteX0" fmla="*/ 0 w 1160"/>
                    <a:gd name="connsiteY0" fmla="*/ 0 h 8925"/>
                    <a:gd name="connsiteX1" fmla="*/ 0 w 1160"/>
                    <a:gd name="connsiteY1" fmla="*/ 0 h 8925"/>
                    <a:gd name="connsiteX2" fmla="*/ 1160 w 1160"/>
                    <a:gd name="connsiteY2" fmla="*/ 0 h 8925"/>
                  </a:gdLst>
                  <a:ahLst/>
                  <a:cxnLst>
                    <a:cxn ang="0">
                      <a:pos x="connsiteX0" y="connsiteY0"/>
                    </a:cxn>
                    <a:cxn ang="0">
                      <a:pos x="connsiteX1" y="connsiteY1"/>
                    </a:cxn>
                    <a:cxn ang="0">
                      <a:pos x="connsiteX2" y="connsiteY2"/>
                    </a:cxn>
                  </a:cxnLst>
                  <a:rect l="l" t="t" r="r" b="b"/>
                  <a:pathLst>
                    <a:path w="1160" h="8925">
                      <a:moveTo>
                        <a:pt x="0" y="0"/>
                      </a:moveTo>
                      <a:lnTo>
                        <a:pt x="0" y="0"/>
                      </a:lnTo>
                      <a:lnTo>
                        <a:pt x="1160" y="0"/>
                      </a:lnTo>
                    </a:path>
                  </a:pathLst>
                </a:custGeom>
                <a:noFill/>
                <a:ln w="19050" cap="flat">
                  <a:solidFill>
                    <a:schemeClr val="accent6"/>
                  </a:solidFill>
                  <a:prstDash val="solid"/>
                  <a:round/>
                </a:ln>
              </p:spPr>
              <p:txBody>
                <a:bodyPr rtlCol="0" anchor="ctr"/>
                <a:lstStyle/>
                <a:p>
                  <a:endParaRPr lang="en-US" sz="1050"/>
                </a:p>
              </p:txBody>
            </p:sp>
            <p:sp>
              <p:nvSpPr>
                <p:cNvPr id="167" name="Freeform: Shape 170">
                  <a:extLst>
                    <a:ext uri="{FF2B5EF4-FFF2-40B4-BE49-F238E27FC236}">
                      <a16:creationId xmlns:a16="http://schemas.microsoft.com/office/drawing/2014/main" id="{88E950FA-E9D5-241C-1080-30ACEBBCEA9D}"/>
                    </a:ext>
                  </a:extLst>
                </p:cNvPr>
                <p:cNvSpPr/>
                <p:nvPr/>
              </p:nvSpPr>
              <p:spPr>
                <a:xfrm>
                  <a:off x="5070952" y="3677614"/>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68" name="Freeform: Shape 171">
                  <a:extLst>
                    <a:ext uri="{FF2B5EF4-FFF2-40B4-BE49-F238E27FC236}">
                      <a16:creationId xmlns:a16="http://schemas.microsoft.com/office/drawing/2014/main" id="{DADB11FA-7C96-CEA3-77AD-45F534CCBC7B}"/>
                    </a:ext>
                  </a:extLst>
                </p:cNvPr>
                <p:cNvSpPr/>
                <p:nvPr/>
              </p:nvSpPr>
              <p:spPr>
                <a:xfrm>
                  <a:off x="5049040" y="3692841"/>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69" name="Freeform: Shape 172">
                  <a:extLst>
                    <a:ext uri="{FF2B5EF4-FFF2-40B4-BE49-F238E27FC236}">
                      <a16:creationId xmlns:a16="http://schemas.microsoft.com/office/drawing/2014/main" id="{8F7A2889-0AA7-3644-9C24-C07816341A12}"/>
                    </a:ext>
                  </a:extLst>
                </p:cNvPr>
                <p:cNvSpPr/>
                <p:nvPr/>
              </p:nvSpPr>
              <p:spPr>
                <a:xfrm>
                  <a:off x="5043275" y="3710415"/>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70" name="Freeform: Shape 173">
                  <a:extLst>
                    <a:ext uri="{FF2B5EF4-FFF2-40B4-BE49-F238E27FC236}">
                      <a16:creationId xmlns:a16="http://schemas.microsoft.com/office/drawing/2014/main" id="{58B37888-E0A1-5306-4EFA-D11DCB043D49}"/>
                    </a:ext>
                  </a:extLst>
                </p:cNvPr>
                <p:cNvSpPr/>
                <p:nvPr/>
              </p:nvSpPr>
              <p:spPr>
                <a:xfrm>
                  <a:off x="5022515" y="3725641"/>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6"/>
                  </a:solidFill>
                  <a:prstDash val="solid"/>
                  <a:round/>
                </a:ln>
              </p:spPr>
              <p:txBody>
                <a:bodyPr rtlCol="0" anchor="ctr"/>
                <a:lstStyle/>
                <a:p>
                  <a:endParaRPr lang="en-US" sz="1050"/>
                </a:p>
              </p:txBody>
            </p:sp>
            <p:sp>
              <p:nvSpPr>
                <p:cNvPr id="171" name="Freeform: Shape 174">
                  <a:extLst>
                    <a:ext uri="{FF2B5EF4-FFF2-40B4-BE49-F238E27FC236}">
                      <a16:creationId xmlns:a16="http://schemas.microsoft.com/office/drawing/2014/main" id="{D8A021D2-CFBD-E123-BBC2-4E3A5FB82592}"/>
                    </a:ext>
                  </a:extLst>
                </p:cNvPr>
                <p:cNvSpPr/>
                <p:nvPr/>
              </p:nvSpPr>
              <p:spPr>
                <a:xfrm>
                  <a:off x="5010983" y="3743215"/>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72" name="Freeform: Shape 175">
                  <a:extLst>
                    <a:ext uri="{FF2B5EF4-FFF2-40B4-BE49-F238E27FC236}">
                      <a16:creationId xmlns:a16="http://schemas.microsoft.com/office/drawing/2014/main" id="{0CD9F0C9-7B45-E8E4-7CEE-BD2159D89323}"/>
                    </a:ext>
                  </a:extLst>
                </p:cNvPr>
                <p:cNvSpPr/>
                <p:nvPr/>
              </p:nvSpPr>
              <p:spPr>
                <a:xfrm>
                  <a:off x="4983306" y="3758442"/>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73" name="Freeform: Shape 176">
                  <a:extLst>
                    <a:ext uri="{FF2B5EF4-FFF2-40B4-BE49-F238E27FC236}">
                      <a16:creationId xmlns:a16="http://schemas.microsoft.com/office/drawing/2014/main" id="{6FFD26E0-2A65-C09B-4F73-549610E7AE2E}"/>
                    </a:ext>
                  </a:extLst>
                </p:cNvPr>
                <p:cNvSpPr/>
                <p:nvPr/>
              </p:nvSpPr>
              <p:spPr>
                <a:xfrm>
                  <a:off x="4938322" y="3776016"/>
                  <a:ext cx="1159" cy="8925"/>
                </a:xfrm>
                <a:custGeom>
                  <a:avLst/>
                  <a:gdLst>
                    <a:gd name="connsiteX0" fmla="*/ 0 w 1159"/>
                    <a:gd name="connsiteY0" fmla="*/ 0 h 8925"/>
                    <a:gd name="connsiteX1" fmla="*/ 0 w 1159"/>
                    <a:gd name="connsiteY1" fmla="*/ 0 h 8925"/>
                    <a:gd name="connsiteX2" fmla="*/ 1160 w 1159"/>
                    <a:gd name="connsiteY2" fmla="*/ 0 h 8925"/>
                  </a:gdLst>
                  <a:ahLst/>
                  <a:cxnLst>
                    <a:cxn ang="0">
                      <a:pos x="connsiteX0" y="connsiteY0"/>
                    </a:cxn>
                    <a:cxn ang="0">
                      <a:pos x="connsiteX1" y="connsiteY1"/>
                    </a:cxn>
                    <a:cxn ang="0">
                      <a:pos x="connsiteX2" y="connsiteY2"/>
                    </a:cxn>
                  </a:cxnLst>
                  <a:rect l="l" t="t" r="r" b="b"/>
                  <a:pathLst>
                    <a:path w="1159" h="8925">
                      <a:moveTo>
                        <a:pt x="0" y="0"/>
                      </a:moveTo>
                      <a:lnTo>
                        <a:pt x="0" y="0"/>
                      </a:lnTo>
                      <a:lnTo>
                        <a:pt x="1160" y="0"/>
                      </a:lnTo>
                    </a:path>
                  </a:pathLst>
                </a:custGeom>
                <a:noFill/>
                <a:ln w="19050" cap="flat">
                  <a:solidFill>
                    <a:schemeClr val="accent6"/>
                  </a:solidFill>
                  <a:prstDash val="solid"/>
                  <a:round/>
                </a:ln>
              </p:spPr>
              <p:txBody>
                <a:bodyPr rtlCol="0" anchor="ctr"/>
                <a:lstStyle/>
                <a:p>
                  <a:endParaRPr lang="en-US" sz="1050"/>
                </a:p>
              </p:txBody>
            </p:sp>
            <p:sp>
              <p:nvSpPr>
                <p:cNvPr id="174" name="Freeform: Shape 177">
                  <a:extLst>
                    <a:ext uri="{FF2B5EF4-FFF2-40B4-BE49-F238E27FC236}">
                      <a16:creationId xmlns:a16="http://schemas.microsoft.com/office/drawing/2014/main" id="{9EC6FE82-29D1-26B3-0AA7-C46738750A5F}"/>
                    </a:ext>
                  </a:extLst>
                </p:cNvPr>
                <p:cNvSpPr/>
                <p:nvPr/>
              </p:nvSpPr>
              <p:spPr>
                <a:xfrm>
                  <a:off x="4900264" y="3791242"/>
                  <a:ext cx="1160" cy="8925"/>
                </a:xfrm>
                <a:custGeom>
                  <a:avLst/>
                  <a:gdLst>
                    <a:gd name="connsiteX0" fmla="*/ 0 w 1160"/>
                    <a:gd name="connsiteY0" fmla="*/ 0 h 8925"/>
                    <a:gd name="connsiteX1" fmla="*/ 0 w 1160"/>
                    <a:gd name="connsiteY1" fmla="*/ 0 h 8925"/>
                    <a:gd name="connsiteX2" fmla="*/ 1160 w 1160"/>
                    <a:gd name="connsiteY2" fmla="*/ 0 h 8925"/>
                  </a:gdLst>
                  <a:ahLst/>
                  <a:cxnLst>
                    <a:cxn ang="0">
                      <a:pos x="connsiteX0" y="connsiteY0"/>
                    </a:cxn>
                    <a:cxn ang="0">
                      <a:pos x="connsiteX1" y="connsiteY1"/>
                    </a:cxn>
                    <a:cxn ang="0">
                      <a:pos x="connsiteX2" y="connsiteY2"/>
                    </a:cxn>
                  </a:cxnLst>
                  <a:rect l="l" t="t" r="r" b="b"/>
                  <a:pathLst>
                    <a:path w="1160" h="8925">
                      <a:moveTo>
                        <a:pt x="0" y="0"/>
                      </a:moveTo>
                      <a:lnTo>
                        <a:pt x="0" y="0"/>
                      </a:lnTo>
                      <a:lnTo>
                        <a:pt x="1160" y="0"/>
                      </a:lnTo>
                    </a:path>
                  </a:pathLst>
                </a:custGeom>
                <a:noFill/>
                <a:ln w="19050" cap="flat">
                  <a:solidFill>
                    <a:schemeClr val="accent6"/>
                  </a:solidFill>
                  <a:prstDash val="solid"/>
                  <a:round/>
                </a:ln>
              </p:spPr>
              <p:txBody>
                <a:bodyPr rtlCol="0" anchor="ctr"/>
                <a:lstStyle/>
                <a:p>
                  <a:endParaRPr lang="en-US" sz="1050"/>
                </a:p>
              </p:txBody>
            </p:sp>
            <p:sp>
              <p:nvSpPr>
                <p:cNvPr id="175" name="Freeform: Shape 178">
                  <a:extLst>
                    <a:ext uri="{FF2B5EF4-FFF2-40B4-BE49-F238E27FC236}">
                      <a16:creationId xmlns:a16="http://schemas.microsoft.com/office/drawing/2014/main" id="{E6596F4B-9AEE-2820-AFE7-20C68042DDF5}"/>
                    </a:ext>
                  </a:extLst>
                </p:cNvPr>
                <p:cNvSpPr/>
                <p:nvPr/>
              </p:nvSpPr>
              <p:spPr>
                <a:xfrm>
                  <a:off x="4893347" y="3808816"/>
                  <a:ext cx="2311" cy="8925"/>
                </a:xfrm>
                <a:custGeom>
                  <a:avLst/>
                  <a:gdLst>
                    <a:gd name="connsiteX0" fmla="*/ 0 w 2311"/>
                    <a:gd name="connsiteY0" fmla="*/ 0 h 8925"/>
                    <a:gd name="connsiteX1" fmla="*/ 0 w 2311"/>
                    <a:gd name="connsiteY1" fmla="*/ 0 h 8925"/>
                    <a:gd name="connsiteX2" fmla="*/ 2311 w 2311"/>
                    <a:gd name="connsiteY2" fmla="*/ 0 h 8925"/>
                  </a:gdLst>
                  <a:ahLst/>
                  <a:cxnLst>
                    <a:cxn ang="0">
                      <a:pos x="connsiteX0" y="connsiteY0"/>
                    </a:cxn>
                    <a:cxn ang="0">
                      <a:pos x="connsiteX1" y="connsiteY1"/>
                    </a:cxn>
                    <a:cxn ang="0">
                      <a:pos x="connsiteX2" y="connsiteY2"/>
                    </a:cxn>
                  </a:cxnLst>
                  <a:rect l="l" t="t" r="r" b="b"/>
                  <a:pathLst>
                    <a:path w="2311" h="8925">
                      <a:moveTo>
                        <a:pt x="0" y="0"/>
                      </a:moveTo>
                      <a:lnTo>
                        <a:pt x="0" y="0"/>
                      </a:lnTo>
                      <a:lnTo>
                        <a:pt x="2311" y="0"/>
                      </a:lnTo>
                    </a:path>
                  </a:pathLst>
                </a:custGeom>
                <a:noFill/>
                <a:ln w="19050" cap="flat">
                  <a:solidFill>
                    <a:schemeClr val="accent6"/>
                  </a:solidFill>
                  <a:prstDash val="solid"/>
                  <a:round/>
                </a:ln>
              </p:spPr>
              <p:txBody>
                <a:bodyPr rtlCol="0" anchor="ctr"/>
                <a:lstStyle/>
                <a:p>
                  <a:endParaRPr lang="en-US" sz="1050"/>
                </a:p>
              </p:txBody>
            </p:sp>
            <p:sp>
              <p:nvSpPr>
                <p:cNvPr id="176" name="Freeform: Shape 179">
                  <a:extLst>
                    <a:ext uri="{FF2B5EF4-FFF2-40B4-BE49-F238E27FC236}">
                      <a16:creationId xmlns:a16="http://schemas.microsoft.com/office/drawing/2014/main" id="{42B9780A-3ECE-A1F9-F230-49DC6CCF137B}"/>
                    </a:ext>
                  </a:extLst>
                </p:cNvPr>
                <p:cNvSpPr/>
                <p:nvPr/>
              </p:nvSpPr>
              <p:spPr>
                <a:xfrm>
                  <a:off x="4885278" y="3824043"/>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6"/>
                  </a:solidFill>
                  <a:prstDash val="solid"/>
                  <a:round/>
                </a:ln>
              </p:spPr>
              <p:txBody>
                <a:bodyPr rtlCol="0" anchor="ctr"/>
                <a:lstStyle/>
                <a:p>
                  <a:endParaRPr lang="en-US" sz="1050"/>
                </a:p>
              </p:txBody>
            </p:sp>
            <p:sp>
              <p:nvSpPr>
                <p:cNvPr id="177" name="Freeform: Shape 180">
                  <a:extLst>
                    <a:ext uri="{FF2B5EF4-FFF2-40B4-BE49-F238E27FC236}">
                      <a16:creationId xmlns:a16="http://schemas.microsoft.com/office/drawing/2014/main" id="{F78FDF2A-D628-FD23-3798-04BFE9F5C55F}"/>
                    </a:ext>
                  </a:extLst>
                </p:cNvPr>
                <p:cNvSpPr/>
                <p:nvPr/>
              </p:nvSpPr>
              <p:spPr>
                <a:xfrm>
                  <a:off x="4869133" y="3840448"/>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78" name="Freeform: Shape 181">
                  <a:extLst>
                    <a:ext uri="{FF2B5EF4-FFF2-40B4-BE49-F238E27FC236}">
                      <a16:creationId xmlns:a16="http://schemas.microsoft.com/office/drawing/2014/main" id="{2F3963E6-CA46-25E3-96EC-A83F6DBB884A}"/>
                    </a:ext>
                  </a:extLst>
                </p:cNvPr>
                <p:cNvSpPr/>
                <p:nvPr/>
              </p:nvSpPr>
              <p:spPr>
                <a:xfrm>
                  <a:off x="4857601" y="3856844"/>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6"/>
                  </a:solidFill>
                  <a:prstDash val="solid"/>
                  <a:round/>
                </a:ln>
              </p:spPr>
              <p:txBody>
                <a:bodyPr rtlCol="0" anchor="ctr"/>
                <a:lstStyle/>
                <a:p>
                  <a:endParaRPr lang="en-US" sz="1050"/>
                </a:p>
              </p:txBody>
            </p:sp>
            <p:sp>
              <p:nvSpPr>
                <p:cNvPr id="179" name="Freeform: Shape 182">
                  <a:extLst>
                    <a:ext uri="{FF2B5EF4-FFF2-40B4-BE49-F238E27FC236}">
                      <a16:creationId xmlns:a16="http://schemas.microsoft.com/office/drawing/2014/main" id="{2F8809D1-B7B9-E028-0FC2-22A8C243DAE6}"/>
                    </a:ext>
                  </a:extLst>
                </p:cNvPr>
                <p:cNvSpPr/>
                <p:nvPr/>
              </p:nvSpPr>
              <p:spPr>
                <a:xfrm>
                  <a:off x="4847221" y="3873248"/>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80" name="Freeform: Shape 183">
                  <a:extLst>
                    <a:ext uri="{FF2B5EF4-FFF2-40B4-BE49-F238E27FC236}">
                      <a16:creationId xmlns:a16="http://schemas.microsoft.com/office/drawing/2014/main" id="{7461F666-0968-BF3D-58ED-B3F7F72C0788}"/>
                    </a:ext>
                  </a:extLst>
                </p:cNvPr>
                <p:cNvSpPr/>
                <p:nvPr/>
              </p:nvSpPr>
              <p:spPr>
                <a:xfrm>
                  <a:off x="4810315" y="3889644"/>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81" name="Freeform: Shape 184">
                  <a:extLst>
                    <a:ext uri="{FF2B5EF4-FFF2-40B4-BE49-F238E27FC236}">
                      <a16:creationId xmlns:a16="http://schemas.microsoft.com/office/drawing/2014/main" id="{46AE7A0B-087F-7AEB-BA7F-E156CC061F22}"/>
                    </a:ext>
                  </a:extLst>
                </p:cNvPr>
                <p:cNvSpPr/>
                <p:nvPr/>
              </p:nvSpPr>
              <p:spPr>
                <a:xfrm>
                  <a:off x="4739965" y="3906049"/>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82" name="Freeform: Shape 185">
                  <a:extLst>
                    <a:ext uri="{FF2B5EF4-FFF2-40B4-BE49-F238E27FC236}">
                      <a16:creationId xmlns:a16="http://schemas.microsoft.com/office/drawing/2014/main" id="{D2D3384F-735F-6A2F-3D96-D34903DE77A3}"/>
                    </a:ext>
                  </a:extLst>
                </p:cNvPr>
                <p:cNvSpPr/>
                <p:nvPr/>
              </p:nvSpPr>
              <p:spPr>
                <a:xfrm>
                  <a:off x="4704210" y="3921276"/>
                  <a:ext cx="1160" cy="8925"/>
                </a:xfrm>
                <a:custGeom>
                  <a:avLst/>
                  <a:gdLst>
                    <a:gd name="connsiteX0" fmla="*/ 0 w 1160"/>
                    <a:gd name="connsiteY0" fmla="*/ 0 h 8925"/>
                    <a:gd name="connsiteX1" fmla="*/ 0 w 1160"/>
                    <a:gd name="connsiteY1" fmla="*/ 0 h 8925"/>
                    <a:gd name="connsiteX2" fmla="*/ 1160 w 1160"/>
                    <a:gd name="connsiteY2" fmla="*/ 0 h 8925"/>
                  </a:gdLst>
                  <a:ahLst/>
                  <a:cxnLst>
                    <a:cxn ang="0">
                      <a:pos x="connsiteX0" y="connsiteY0"/>
                    </a:cxn>
                    <a:cxn ang="0">
                      <a:pos x="connsiteX1" y="connsiteY1"/>
                    </a:cxn>
                    <a:cxn ang="0">
                      <a:pos x="connsiteX2" y="connsiteY2"/>
                    </a:cxn>
                  </a:cxnLst>
                  <a:rect l="l" t="t" r="r" b="b"/>
                  <a:pathLst>
                    <a:path w="1160" h="8925">
                      <a:moveTo>
                        <a:pt x="0" y="0"/>
                      </a:moveTo>
                      <a:lnTo>
                        <a:pt x="0" y="0"/>
                      </a:lnTo>
                      <a:lnTo>
                        <a:pt x="1160" y="0"/>
                      </a:lnTo>
                    </a:path>
                  </a:pathLst>
                </a:custGeom>
                <a:noFill/>
                <a:ln w="19050" cap="flat">
                  <a:solidFill>
                    <a:schemeClr val="accent6"/>
                  </a:solidFill>
                  <a:prstDash val="solid"/>
                  <a:round/>
                </a:ln>
              </p:spPr>
              <p:txBody>
                <a:bodyPr rtlCol="0" anchor="ctr"/>
                <a:lstStyle/>
                <a:p>
                  <a:endParaRPr lang="en-US" sz="1050"/>
                </a:p>
              </p:txBody>
            </p:sp>
            <p:sp>
              <p:nvSpPr>
                <p:cNvPr id="183" name="Freeform: Shape 186">
                  <a:extLst>
                    <a:ext uri="{FF2B5EF4-FFF2-40B4-BE49-F238E27FC236}">
                      <a16:creationId xmlns:a16="http://schemas.microsoft.com/office/drawing/2014/main" id="{E9E226E0-5171-3E9B-70DA-6115036B452E}"/>
                    </a:ext>
                  </a:extLst>
                </p:cNvPr>
                <p:cNvSpPr/>
                <p:nvPr/>
              </p:nvSpPr>
              <p:spPr>
                <a:xfrm>
                  <a:off x="4638475" y="3938849"/>
                  <a:ext cx="1160" cy="8925"/>
                </a:xfrm>
                <a:custGeom>
                  <a:avLst/>
                  <a:gdLst>
                    <a:gd name="connsiteX0" fmla="*/ 0 w 1160"/>
                    <a:gd name="connsiteY0" fmla="*/ 0 h 8925"/>
                    <a:gd name="connsiteX1" fmla="*/ 0 w 1160"/>
                    <a:gd name="connsiteY1" fmla="*/ 0 h 8925"/>
                    <a:gd name="connsiteX2" fmla="*/ 1160 w 1160"/>
                    <a:gd name="connsiteY2" fmla="*/ 0 h 8925"/>
                  </a:gdLst>
                  <a:ahLst/>
                  <a:cxnLst>
                    <a:cxn ang="0">
                      <a:pos x="connsiteX0" y="connsiteY0"/>
                    </a:cxn>
                    <a:cxn ang="0">
                      <a:pos x="connsiteX1" y="connsiteY1"/>
                    </a:cxn>
                    <a:cxn ang="0">
                      <a:pos x="connsiteX2" y="connsiteY2"/>
                    </a:cxn>
                  </a:cxnLst>
                  <a:rect l="l" t="t" r="r" b="b"/>
                  <a:pathLst>
                    <a:path w="1160" h="8925">
                      <a:moveTo>
                        <a:pt x="0" y="0"/>
                      </a:moveTo>
                      <a:lnTo>
                        <a:pt x="0" y="0"/>
                      </a:lnTo>
                      <a:lnTo>
                        <a:pt x="1160" y="0"/>
                      </a:lnTo>
                    </a:path>
                  </a:pathLst>
                </a:custGeom>
                <a:noFill/>
                <a:ln w="19050" cap="flat">
                  <a:solidFill>
                    <a:schemeClr val="accent6"/>
                  </a:solidFill>
                  <a:prstDash val="solid"/>
                  <a:round/>
                </a:ln>
              </p:spPr>
              <p:txBody>
                <a:bodyPr rtlCol="0" anchor="ctr"/>
                <a:lstStyle/>
                <a:p>
                  <a:endParaRPr lang="en-US" sz="1050"/>
                </a:p>
              </p:txBody>
            </p:sp>
            <p:sp>
              <p:nvSpPr>
                <p:cNvPr id="184" name="Freeform: Shape 187">
                  <a:extLst>
                    <a:ext uri="{FF2B5EF4-FFF2-40B4-BE49-F238E27FC236}">
                      <a16:creationId xmlns:a16="http://schemas.microsoft.com/office/drawing/2014/main" id="{0723B849-0D8D-A311-8CC4-27DC8633386D}"/>
                    </a:ext>
                  </a:extLst>
                </p:cNvPr>
                <p:cNvSpPr/>
                <p:nvPr/>
              </p:nvSpPr>
              <p:spPr>
                <a:xfrm>
                  <a:off x="4635021" y="3954076"/>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85" name="Freeform: Shape 188">
                  <a:extLst>
                    <a:ext uri="{FF2B5EF4-FFF2-40B4-BE49-F238E27FC236}">
                      <a16:creationId xmlns:a16="http://schemas.microsoft.com/office/drawing/2014/main" id="{A8F5F85E-C389-8CA3-2F8C-175EAA6AC2E0}"/>
                    </a:ext>
                  </a:extLst>
                </p:cNvPr>
                <p:cNvSpPr/>
                <p:nvPr/>
              </p:nvSpPr>
              <p:spPr>
                <a:xfrm>
                  <a:off x="4562360" y="3969303"/>
                  <a:ext cx="2311" cy="8925"/>
                </a:xfrm>
                <a:custGeom>
                  <a:avLst/>
                  <a:gdLst>
                    <a:gd name="connsiteX0" fmla="*/ 0 w 2311"/>
                    <a:gd name="connsiteY0" fmla="*/ 0 h 8925"/>
                    <a:gd name="connsiteX1" fmla="*/ 0 w 2311"/>
                    <a:gd name="connsiteY1" fmla="*/ 0 h 8925"/>
                    <a:gd name="connsiteX2" fmla="*/ 2311 w 2311"/>
                    <a:gd name="connsiteY2" fmla="*/ 0 h 8925"/>
                  </a:gdLst>
                  <a:ahLst/>
                  <a:cxnLst>
                    <a:cxn ang="0">
                      <a:pos x="connsiteX0" y="connsiteY0"/>
                    </a:cxn>
                    <a:cxn ang="0">
                      <a:pos x="connsiteX1" y="connsiteY1"/>
                    </a:cxn>
                    <a:cxn ang="0">
                      <a:pos x="connsiteX2" y="connsiteY2"/>
                    </a:cxn>
                  </a:cxnLst>
                  <a:rect l="l" t="t" r="r" b="b"/>
                  <a:pathLst>
                    <a:path w="2311" h="8925">
                      <a:moveTo>
                        <a:pt x="0" y="0"/>
                      </a:moveTo>
                      <a:lnTo>
                        <a:pt x="0" y="0"/>
                      </a:lnTo>
                      <a:lnTo>
                        <a:pt x="2311" y="0"/>
                      </a:lnTo>
                    </a:path>
                  </a:pathLst>
                </a:custGeom>
                <a:noFill/>
                <a:ln w="19050" cap="flat">
                  <a:solidFill>
                    <a:schemeClr val="accent6"/>
                  </a:solidFill>
                  <a:prstDash val="solid"/>
                  <a:round/>
                </a:ln>
              </p:spPr>
              <p:txBody>
                <a:bodyPr rtlCol="0" anchor="ctr"/>
                <a:lstStyle/>
                <a:p>
                  <a:endParaRPr lang="en-US" sz="1050"/>
                </a:p>
              </p:txBody>
            </p:sp>
            <p:sp>
              <p:nvSpPr>
                <p:cNvPr id="186" name="Freeform: Shape 189">
                  <a:extLst>
                    <a:ext uri="{FF2B5EF4-FFF2-40B4-BE49-F238E27FC236}">
                      <a16:creationId xmlns:a16="http://schemas.microsoft.com/office/drawing/2014/main" id="{9057C7BF-2744-9BCB-34D1-8B8F40C8D1F5}"/>
                    </a:ext>
                  </a:extLst>
                </p:cNvPr>
                <p:cNvSpPr/>
                <p:nvPr/>
              </p:nvSpPr>
              <p:spPr>
                <a:xfrm>
                  <a:off x="4456265" y="3986877"/>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87" name="Freeform: Shape 190">
                  <a:extLst>
                    <a:ext uri="{FF2B5EF4-FFF2-40B4-BE49-F238E27FC236}">
                      <a16:creationId xmlns:a16="http://schemas.microsoft.com/office/drawing/2014/main" id="{5BCE7EA2-A246-FDB0-312A-FE51ABC6126A}"/>
                    </a:ext>
                  </a:extLst>
                </p:cNvPr>
                <p:cNvSpPr/>
                <p:nvPr/>
              </p:nvSpPr>
              <p:spPr>
                <a:xfrm>
                  <a:off x="4349009" y="4002103"/>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88" name="Freeform: Shape 191">
                  <a:extLst>
                    <a:ext uri="{FF2B5EF4-FFF2-40B4-BE49-F238E27FC236}">
                      <a16:creationId xmlns:a16="http://schemas.microsoft.com/office/drawing/2014/main" id="{48E26C91-28AB-44E1-6EDE-8DA25A420D53}"/>
                    </a:ext>
                  </a:extLst>
                </p:cNvPr>
                <p:cNvSpPr/>
                <p:nvPr/>
              </p:nvSpPr>
              <p:spPr>
                <a:xfrm>
                  <a:off x="4257899" y="4018508"/>
                  <a:ext cx="1160" cy="8925"/>
                </a:xfrm>
                <a:custGeom>
                  <a:avLst/>
                  <a:gdLst>
                    <a:gd name="connsiteX0" fmla="*/ 0 w 1160"/>
                    <a:gd name="connsiteY0" fmla="*/ 0 h 8925"/>
                    <a:gd name="connsiteX1" fmla="*/ 0 w 1160"/>
                    <a:gd name="connsiteY1" fmla="*/ 0 h 8925"/>
                    <a:gd name="connsiteX2" fmla="*/ 1160 w 1160"/>
                    <a:gd name="connsiteY2" fmla="*/ 0 h 8925"/>
                  </a:gdLst>
                  <a:ahLst/>
                  <a:cxnLst>
                    <a:cxn ang="0">
                      <a:pos x="connsiteX0" y="connsiteY0"/>
                    </a:cxn>
                    <a:cxn ang="0">
                      <a:pos x="connsiteX1" y="connsiteY1"/>
                    </a:cxn>
                    <a:cxn ang="0">
                      <a:pos x="connsiteX2" y="connsiteY2"/>
                    </a:cxn>
                  </a:cxnLst>
                  <a:rect l="l" t="t" r="r" b="b"/>
                  <a:pathLst>
                    <a:path w="1160" h="8925">
                      <a:moveTo>
                        <a:pt x="0" y="0"/>
                      </a:moveTo>
                      <a:lnTo>
                        <a:pt x="0" y="0"/>
                      </a:lnTo>
                      <a:lnTo>
                        <a:pt x="1160" y="0"/>
                      </a:lnTo>
                    </a:path>
                  </a:pathLst>
                </a:custGeom>
                <a:noFill/>
                <a:ln w="19050" cap="flat">
                  <a:solidFill>
                    <a:schemeClr val="accent6"/>
                  </a:solidFill>
                  <a:prstDash val="solid"/>
                  <a:round/>
                </a:ln>
              </p:spPr>
              <p:txBody>
                <a:bodyPr rtlCol="0" anchor="ctr"/>
                <a:lstStyle/>
                <a:p>
                  <a:endParaRPr lang="en-US" sz="1050"/>
                </a:p>
              </p:txBody>
            </p:sp>
            <p:sp>
              <p:nvSpPr>
                <p:cNvPr id="189" name="Freeform: Shape 192">
                  <a:extLst>
                    <a:ext uri="{FF2B5EF4-FFF2-40B4-BE49-F238E27FC236}">
                      <a16:creationId xmlns:a16="http://schemas.microsoft.com/office/drawing/2014/main" id="{BAD8FA79-3E17-115F-7783-4286F721C7FD}"/>
                    </a:ext>
                  </a:extLst>
                </p:cNvPr>
                <p:cNvSpPr/>
                <p:nvPr/>
              </p:nvSpPr>
              <p:spPr>
                <a:xfrm>
                  <a:off x="3877332" y="4033735"/>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6"/>
                  </a:solidFill>
                  <a:prstDash val="solid"/>
                  <a:round/>
                </a:ln>
              </p:spPr>
              <p:txBody>
                <a:bodyPr rtlCol="0" anchor="ctr"/>
                <a:lstStyle/>
                <a:p>
                  <a:endParaRPr lang="en-US" sz="1050"/>
                </a:p>
              </p:txBody>
            </p:sp>
            <p:sp>
              <p:nvSpPr>
                <p:cNvPr id="190" name="Freeform: Shape 193">
                  <a:extLst>
                    <a:ext uri="{FF2B5EF4-FFF2-40B4-BE49-F238E27FC236}">
                      <a16:creationId xmlns:a16="http://schemas.microsoft.com/office/drawing/2014/main" id="{667B47FA-8027-9924-5D4F-4F60FC69C789}"/>
                    </a:ext>
                  </a:extLst>
                </p:cNvPr>
                <p:cNvSpPr/>
                <p:nvPr/>
              </p:nvSpPr>
              <p:spPr>
                <a:xfrm>
                  <a:off x="3760848" y="4051309"/>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91" name="Freeform: Shape 194">
                  <a:extLst>
                    <a:ext uri="{FF2B5EF4-FFF2-40B4-BE49-F238E27FC236}">
                      <a16:creationId xmlns:a16="http://schemas.microsoft.com/office/drawing/2014/main" id="{CEEA9945-7ED6-0DEC-C769-C47FCD5579C6}"/>
                    </a:ext>
                  </a:extLst>
                </p:cNvPr>
                <p:cNvSpPr/>
                <p:nvPr/>
              </p:nvSpPr>
              <p:spPr>
                <a:xfrm>
                  <a:off x="3755082" y="4066535"/>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92" name="Freeform: Shape 195">
                  <a:extLst>
                    <a:ext uri="{FF2B5EF4-FFF2-40B4-BE49-F238E27FC236}">
                      <a16:creationId xmlns:a16="http://schemas.microsoft.com/office/drawing/2014/main" id="{BDC1DCC4-15F5-54D1-570B-B06652F5C3F7}"/>
                    </a:ext>
                  </a:extLst>
                </p:cNvPr>
                <p:cNvSpPr/>
                <p:nvPr/>
              </p:nvSpPr>
              <p:spPr>
                <a:xfrm>
                  <a:off x="3752779" y="4082940"/>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6"/>
                  </a:solidFill>
                  <a:prstDash val="solid"/>
                  <a:round/>
                </a:ln>
              </p:spPr>
              <p:txBody>
                <a:bodyPr rtlCol="0" anchor="ctr"/>
                <a:lstStyle/>
                <a:p>
                  <a:endParaRPr lang="en-US" sz="1050"/>
                </a:p>
              </p:txBody>
            </p:sp>
            <p:sp>
              <p:nvSpPr>
                <p:cNvPr id="193" name="Freeform: Shape 196">
                  <a:extLst>
                    <a:ext uri="{FF2B5EF4-FFF2-40B4-BE49-F238E27FC236}">
                      <a16:creationId xmlns:a16="http://schemas.microsoft.com/office/drawing/2014/main" id="{7AEEF8B5-9639-677E-93D8-C6D6FCDD4DFE}"/>
                    </a:ext>
                  </a:extLst>
                </p:cNvPr>
                <p:cNvSpPr/>
                <p:nvPr/>
              </p:nvSpPr>
              <p:spPr>
                <a:xfrm>
                  <a:off x="3727405" y="4098167"/>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94" name="Freeform: Shape 197">
                  <a:extLst>
                    <a:ext uri="{FF2B5EF4-FFF2-40B4-BE49-F238E27FC236}">
                      <a16:creationId xmlns:a16="http://schemas.microsoft.com/office/drawing/2014/main" id="{87B0BEF0-EA66-B475-3CB6-548A138958D7}"/>
                    </a:ext>
                  </a:extLst>
                </p:cNvPr>
                <p:cNvSpPr/>
                <p:nvPr/>
              </p:nvSpPr>
              <p:spPr>
                <a:xfrm>
                  <a:off x="3622461" y="4113393"/>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95" name="Freeform: Shape 198">
                  <a:extLst>
                    <a:ext uri="{FF2B5EF4-FFF2-40B4-BE49-F238E27FC236}">
                      <a16:creationId xmlns:a16="http://schemas.microsoft.com/office/drawing/2014/main" id="{FE1B6EF9-9AC2-0EE2-B802-F79CAB62DBC6}"/>
                    </a:ext>
                  </a:extLst>
                </p:cNvPr>
                <p:cNvSpPr/>
                <p:nvPr/>
              </p:nvSpPr>
              <p:spPr>
                <a:xfrm>
                  <a:off x="3582091" y="4129798"/>
                  <a:ext cx="1160" cy="8925"/>
                </a:xfrm>
                <a:custGeom>
                  <a:avLst/>
                  <a:gdLst>
                    <a:gd name="connsiteX0" fmla="*/ 0 w 1160"/>
                    <a:gd name="connsiteY0" fmla="*/ 0 h 8925"/>
                    <a:gd name="connsiteX1" fmla="*/ 0 w 1160"/>
                    <a:gd name="connsiteY1" fmla="*/ 0 h 8925"/>
                    <a:gd name="connsiteX2" fmla="*/ 1160 w 1160"/>
                    <a:gd name="connsiteY2" fmla="*/ 0 h 8925"/>
                  </a:gdLst>
                  <a:ahLst/>
                  <a:cxnLst>
                    <a:cxn ang="0">
                      <a:pos x="connsiteX0" y="connsiteY0"/>
                    </a:cxn>
                    <a:cxn ang="0">
                      <a:pos x="connsiteX1" y="connsiteY1"/>
                    </a:cxn>
                    <a:cxn ang="0">
                      <a:pos x="connsiteX2" y="connsiteY2"/>
                    </a:cxn>
                  </a:cxnLst>
                  <a:rect l="l" t="t" r="r" b="b"/>
                  <a:pathLst>
                    <a:path w="1160" h="8925">
                      <a:moveTo>
                        <a:pt x="0" y="0"/>
                      </a:moveTo>
                      <a:lnTo>
                        <a:pt x="0" y="0"/>
                      </a:lnTo>
                      <a:lnTo>
                        <a:pt x="1160" y="0"/>
                      </a:lnTo>
                    </a:path>
                  </a:pathLst>
                </a:custGeom>
                <a:noFill/>
                <a:ln w="19050" cap="flat">
                  <a:solidFill>
                    <a:schemeClr val="accent6"/>
                  </a:solidFill>
                  <a:prstDash val="solid"/>
                  <a:round/>
                </a:ln>
              </p:spPr>
              <p:txBody>
                <a:bodyPr rtlCol="0" anchor="ctr"/>
                <a:lstStyle/>
                <a:p>
                  <a:endParaRPr lang="en-US" sz="1050"/>
                </a:p>
              </p:txBody>
            </p:sp>
            <p:sp>
              <p:nvSpPr>
                <p:cNvPr id="196" name="Freeform: Shape 199">
                  <a:extLst>
                    <a:ext uri="{FF2B5EF4-FFF2-40B4-BE49-F238E27FC236}">
                      <a16:creationId xmlns:a16="http://schemas.microsoft.com/office/drawing/2014/main" id="{E52E13C1-B34D-9AC2-E3AC-322B3A43A486}"/>
                    </a:ext>
                  </a:extLst>
                </p:cNvPr>
                <p:cNvSpPr/>
                <p:nvPr/>
              </p:nvSpPr>
              <p:spPr>
                <a:xfrm>
                  <a:off x="3539428" y="4145025"/>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sp>
              <p:nvSpPr>
                <p:cNvPr id="197" name="Freeform: Shape 200">
                  <a:extLst>
                    <a:ext uri="{FF2B5EF4-FFF2-40B4-BE49-F238E27FC236}">
                      <a16:creationId xmlns:a16="http://schemas.microsoft.com/office/drawing/2014/main" id="{60756D1D-7F27-B75E-42A9-5E2E4A776DB7}"/>
                    </a:ext>
                  </a:extLst>
                </p:cNvPr>
                <p:cNvSpPr/>
                <p:nvPr/>
              </p:nvSpPr>
              <p:spPr>
                <a:xfrm>
                  <a:off x="3351443" y="4160251"/>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6"/>
                  </a:solidFill>
                  <a:prstDash val="solid"/>
                  <a:round/>
                </a:ln>
              </p:spPr>
              <p:txBody>
                <a:bodyPr rtlCol="0" anchor="ctr"/>
                <a:lstStyle/>
                <a:p>
                  <a:endParaRPr lang="en-US" sz="1050"/>
                </a:p>
              </p:txBody>
            </p:sp>
            <p:sp>
              <p:nvSpPr>
                <p:cNvPr id="198" name="Freeform: Shape 201">
                  <a:extLst>
                    <a:ext uri="{FF2B5EF4-FFF2-40B4-BE49-F238E27FC236}">
                      <a16:creationId xmlns:a16="http://schemas.microsoft.com/office/drawing/2014/main" id="{A6A33D59-0AB9-38A7-CC13-F35070B49FCD}"/>
                    </a:ext>
                  </a:extLst>
                </p:cNvPr>
                <p:cNvSpPr/>
                <p:nvPr/>
              </p:nvSpPr>
              <p:spPr>
                <a:xfrm>
                  <a:off x="3245347" y="4176656"/>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6"/>
                  </a:solidFill>
                  <a:prstDash val="solid"/>
                  <a:round/>
                </a:ln>
              </p:spPr>
              <p:txBody>
                <a:bodyPr rtlCol="0" anchor="ctr"/>
                <a:lstStyle/>
                <a:p>
                  <a:endParaRPr lang="en-US" sz="1050"/>
                </a:p>
              </p:txBody>
            </p:sp>
          </p:grpSp>
          <p:sp>
            <p:nvSpPr>
              <p:cNvPr id="13" name="TextBox 202">
                <a:extLst>
                  <a:ext uri="{FF2B5EF4-FFF2-40B4-BE49-F238E27FC236}">
                    <a16:creationId xmlns:a16="http://schemas.microsoft.com/office/drawing/2014/main" id="{FCA17560-FEDB-7F86-EC23-5F1B81EAA47F}"/>
                  </a:ext>
                </a:extLst>
              </p:cNvPr>
              <p:cNvSpPr txBox="1"/>
              <p:nvPr/>
            </p:nvSpPr>
            <p:spPr>
              <a:xfrm>
                <a:off x="9347062" y="2332150"/>
                <a:ext cx="1636998" cy="572136"/>
              </a:xfrm>
              <a:prstGeom prst="rect">
                <a:avLst/>
              </a:prstGeom>
              <a:noFill/>
            </p:spPr>
            <p:txBody>
              <a:bodyPr wrap="square" rtlCol="0">
                <a:spAutoFit/>
              </a:bodyPr>
              <a:lstStyle/>
              <a:p>
                <a:pPr algn="ctr"/>
                <a:r>
                  <a:rPr lang="en-US" sz="1000" err="1">
                    <a:solidFill>
                      <a:schemeClr val="accent1"/>
                    </a:solidFill>
                  </a:rPr>
                  <a:t>Konventionelle</a:t>
                </a:r>
                <a:endParaRPr lang="en-US" sz="1000">
                  <a:solidFill>
                    <a:schemeClr val="accent1"/>
                  </a:solidFill>
                </a:endParaRPr>
              </a:p>
              <a:p>
                <a:pPr algn="ctr"/>
                <a:r>
                  <a:rPr lang="en-US" sz="1000" err="1">
                    <a:solidFill>
                      <a:schemeClr val="accent1"/>
                    </a:solidFill>
                  </a:rPr>
                  <a:t>Behandlung</a:t>
                </a:r>
                <a:endParaRPr lang="en-US" sz="1000">
                  <a:solidFill>
                    <a:schemeClr val="accent1"/>
                  </a:solidFill>
                </a:endParaRPr>
              </a:p>
            </p:txBody>
          </p:sp>
          <p:sp>
            <p:nvSpPr>
              <p:cNvPr id="14" name="TextBox 203">
                <a:extLst>
                  <a:ext uri="{FF2B5EF4-FFF2-40B4-BE49-F238E27FC236}">
                    <a16:creationId xmlns:a16="http://schemas.microsoft.com/office/drawing/2014/main" id="{4E090927-552A-A38A-50F3-C00381838E28}"/>
                  </a:ext>
                </a:extLst>
              </p:cNvPr>
              <p:cNvSpPr txBox="1"/>
              <p:nvPr/>
            </p:nvSpPr>
            <p:spPr>
              <a:xfrm>
                <a:off x="9986407" y="3625913"/>
                <a:ext cx="1636998" cy="572136"/>
              </a:xfrm>
              <a:prstGeom prst="rect">
                <a:avLst/>
              </a:prstGeom>
              <a:noFill/>
            </p:spPr>
            <p:txBody>
              <a:bodyPr wrap="square" rtlCol="0">
                <a:spAutoFit/>
              </a:bodyPr>
              <a:lstStyle/>
              <a:p>
                <a:pPr algn="ctr"/>
                <a:r>
                  <a:rPr lang="en-US" sz="1000" dirty="0">
                    <a:solidFill>
                      <a:schemeClr val="accent2"/>
                    </a:solidFill>
                  </a:rPr>
                  <a:t>Intensive </a:t>
                </a:r>
              </a:p>
              <a:p>
                <a:pPr algn="ctr"/>
                <a:r>
                  <a:rPr lang="en-US" sz="1000" dirty="0" err="1">
                    <a:solidFill>
                      <a:schemeClr val="accent2"/>
                    </a:solidFill>
                  </a:rPr>
                  <a:t>Behandlung</a:t>
                </a:r>
                <a:endParaRPr lang="en-US" sz="1000" dirty="0">
                  <a:solidFill>
                    <a:schemeClr val="accent2"/>
                  </a:solidFill>
                </a:endParaRPr>
              </a:p>
            </p:txBody>
          </p:sp>
          <p:grpSp>
            <p:nvGrpSpPr>
              <p:cNvPr id="15" name="Graphic 11">
                <a:extLst>
                  <a:ext uri="{FF2B5EF4-FFF2-40B4-BE49-F238E27FC236}">
                    <a16:creationId xmlns:a16="http://schemas.microsoft.com/office/drawing/2014/main" id="{A0B30485-F5D3-EE2E-EF6F-750CAB720F74}"/>
                  </a:ext>
                </a:extLst>
              </p:cNvPr>
              <p:cNvGrpSpPr/>
              <p:nvPr/>
            </p:nvGrpSpPr>
            <p:grpSpPr>
              <a:xfrm>
                <a:off x="5817847" y="2902164"/>
                <a:ext cx="5455937" cy="2328586"/>
                <a:chOff x="3531351" y="2545972"/>
                <a:chExt cx="3820736" cy="1630684"/>
              </a:xfrm>
              <a:noFill/>
            </p:grpSpPr>
            <p:sp>
              <p:nvSpPr>
                <p:cNvPr id="16" name="Freeform: Shape 206">
                  <a:extLst>
                    <a:ext uri="{FF2B5EF4-FFF2-40B4-BE49-F238E27FC236}">
                      <a16:creationId xmlns:a16="http://schemas.microsoft.com/office/drawing/2014/main" id="{F4FD8422-F81A-9DAF-A868-18813310A2AE}"/>
                    </a:ext>
                  </a:extLst>
                </p:cNvPr>
                <p:cNvSpPr/>
                <p:nvPr/>
              </p:nvSpPr>
              <p:spPr>
                <a:xfrm>
                  <a:off x="3531351" y="2545972"/>
                  <a:ext cx="3820736" cy="1630684"/>
                </a:xfrm>
                <a:custGeom>
                  <a:avLst/>
                  <a:gdLst>
                    <a:gd name="connsiteX0" fmla="*/ 0 w 3820736"/>
                    <a:gd name="connsiteY0" fmla="*/ 1630685 h 1630684"/>
                    <a:gd name="connsiteX1" fmla="*/ 0 w 3820736"/>
                    <a:gd name="connsiteY1" fmla="*/ 1630685 h 1630684"/>
                    <a:gd name="connsiteX2" fmla="*/ 309075 w 3820736"/>
                    <a:gd name="connsiteY2" fmla="*/ 1630685 h 1630684"/>
                    <a:gd name="connsiteX3" fmla="*/ 309075 w 3820736"/>
                    <a:gd name="connsiteY3" fmla="*/ 1613111 h 1630684"/>
                    <a:gd name="connsiteX4" fmla="*/ 325221 w 3820736"/>
                    <a:gd name="connsiteY4" fmla="*/ 1613111 h 1630684"/>
                    <a:gd name="connsiteX5" fmla="*/ 325221 w 3820736"/>
                    <a:gd name="connsiteY5" fmla="*/ 1597884 h 1630684"/>
                    <a:gd name="connsiteX6" fmla="*/ 573167 w 3820736"/>
                    <a:gd name="connsiteY6" fmla="*/ 1597884 h 1630684"/>
                    <a:gd name="connsiteX7" fmla="*/ 573167 w 3820736"/>
                    <a:gd name="connsiteY7" fmla="*/ 1581479 h 1630684"/>
                    <a:gd name="connsiteX8" fmla="*/ 616990 w 3820736"/>
                    <a:gd name="connsiteY8" fmla="*/ 1581479 h 1630684"/>
                    <a:gd name="connsiteX9" fmla="*/ 616990 w 3820736"/>
                    <a:gd name="connsiteY9" fmla="*/ 1565083 h 1630684"/>
                    <a:gd name="connsiteX10" fmla="*/ 781912 w 3820736"/>
                    <a:gd name="connsiteY10" fmla="*/ 1565083 h 1630684"/>
                    <a:gd name="connsiteX11" fmla="*/ 781912 w 3820736"/>
                    <a:gd name="connsiteY11" fmla="*/ 1548678 h 1630684"/>
                    <a:gd name="connsiteX12" fmla="*/ 799210 w 3820736"/>
                    <a:gd name="connsiteY12" fmla="*/ 1548678 h 1630684"/>
                    <a:gd name="connsiteX13" fmla="*/ 799210 w 3820736"/>
                    <a:gd name="connsiteY13" fmla="*/ 1532283 h 1630684"/>
                    <a:gd name="connsiteX14" fmla="*/ 859179 w 3820736"/>
                    <a:gd name="connsiteY14" fmla="*/ 1532283 h 1630684"/>
                    <a:gd name="connsiteX15" fmla="*/ 859179 w 3820736"/>
                    <a:gd name="connsiteY15" fmla="*/ 1515878 h 1630684"/>
                    <a:gd name="connsiteX16" fmla="*/ 946826 w 3820736"/>
                    <a:gd name="connsiteY16" fmla="*/ 1515878 h 1630684"/>
                    <a:gd name="connsiteX17" fmla="*/ 946826 w 3820736"/>
                    <a:gd name="connsiteY17" fmla="*/ 1498313 h 1630684"/>
                    <a:gd name="connsiteX18" fmla="*/ 1084062 w 3820736"/>
                    <a:gd name="connsiteY18" fmla="*/ 1498313 h 1630684"/>
                    <a:gd name="connsiteX19" fmla="*/ 1084062 w 3820736"/>
                    <a:gd name="connsiteY19" fmla="*/ 1483078 h 1630684"/>
                    <a:gd name="connsiteX20" fmla="*/ 1176323 w 3820736"/>
                    <a:gd name="connsiteY20" fmla="*/ 1483078 h 1630684"/>
                    <a:gd name="connsiteX21" fmla="*/ 1176323 w 3820736"/>
                    <a:gd name="connsiteY21" fmla="*/ 1465503 h 1630684"/>
                    <a:gd name="connsiteX22" fmla="*/ 1186703 w 3820736"/>
                    <a:gd name="connsiteY22" fmla="*/ 1465503 h 1630684"/>
                    <a:gd name="connsiteX23" fmla="*/ 1186703 w 3820736"/>
                    <a:gd name="connsiteY23" fmla="*/ 1449108 h 1630684"/>
                    <a:gd name="connsiteX24" fmla="*/ 1213229 w 3820736"/>
                    <a:gd name="connsiteY24" fmla="*/ 1449108 h 1630684"/>
                    <a:gd name="connsiteX25" fmla="*/ 1213229 w 3820736"/>
                    <a:gd name="connsiteY25" fmla="*/ 1432703 h 1630684"/>
                    <a:gd name="connsiteX26" fmla="*/ 1334319 w 3820736"/>
                    <a:gd name="connsiteY26" fmla="*/ 1432703 h 1630684"/>
                    <a:gd name="connsiteX27" fmla="*/ 1334319 w 3820736"/>
                    <a:gd name="connsiteY27" fmla="*/ 1416307 h 1630684"/>
                    <a:gd name="connsiteX28" fmla="*/ 1398902 w 3820736"/>
                    <a:gd name="connsiteY28" fmla="*/ 1416307 h 1630684"/>
                    <a:gd name="connsiteX29" fmla="*/ 1398902 w 3820736"/>
                    <a:gd name="connsiteY29" fmla="*/ 1399902 h 1630684"/>
                    <a:gd name="connsiteX30" fmla="*/ 1411586 w 3820736"/>
                    <a:gd name="connsiteY30" fmla="*/ 1399902 h 1630684"/>
                    <a:gd name="connsiteX31" fmla="*/ 1411586 w 3820736"/>
                    <a:gd name="connsiteY31" fmla="*/ 1383506 h 1630684"/>
                    <a:gd name="connsiteX32" fmla="*/ 1504998 w 3820736"/>
                    <a:gd name="connsiteY32" fmla="*/ 1383506 h 1630684"/>
                    <a:gd name="connsiteX33" fmla="*/ 1504998 w 3820736"/>
                    <a:gd name="connsiteY33" fmla="*/ 1365933 h 1630684"/>
                    <a:gd name="connsiteX34" fmla="*/ 1606488 w 3820736"/>
                    <a:gd name="connsiteY34" fmla="*/ 1365933 h 1630684"/>
                    <a:gd name="connsiteX35" fmla="*/ 1606488 w 3820736"/>
                    <a:gd name="connsiteY35" fmla="*/ 1350706 h 1630684"/>
                    <a:gd name="connsiteX36" fmla="*/ 1688369 w 3820736"/>
                    <a:gd name="connsiteY36" fmla="*/ 1350706 h 1630684"/>
                    <a:gd name="connsiteX37" fmla="*/ 1688369 w 3820736"/>
                    <a:gd name="connsiteY37" fmla="*/ 1333132 h 1630684"/>
                    <a:gd name="connsiteX38" fmla="*/ 1691832 w 3820736"/>
                    <a:gd name="connsiteY38" fmla="*/ 1333132 h 1630684"/>
                    <a:gd name="connsiteX39" fmla="*/ 1691832 w 3820736"/>
                    <a:gd name="connsiteY39" fmla="*/ 1315558 h 1630684"/>
                    <a:gd name="connsiteX40" fmla="*/ 1759869 w 3820736"/>
                    <a:gd name="connsiteY40" fmla="*/ 1315558 h 1630684"/>
                    <a:gd name="connsiteX41" fmla="*/ 1759869 w 3820736"/>
                    <a:gd name="connsiteY41" fmla="*/ 1300331 h 1630684"/>
                    <a:gd name="connsiteX42" fmla="*/ 1856745 w 3820736"/>
                    <a:gd name="connsiteY42" fmla="*/ 1300331 h 1630684"/>
                    <a:gd name="connsiteX43" fmla="*/ 1856745 w 3820736"/>
                    <a:gd name="connsiteY43" fmla="*/ 1282757 h 1630684"/>
                    <a:gd name="connsiteX44" fmla="*/ 1872891 w 3820736"/>
                    <a:gd name="connsiteY44" fmla="*/ 1282757 h 1630684"/>
                    <a:gd name="connsiteX45" fmla="*/ 1872891 w 3820736"/>
                    <a:gd name="connsiteY45" fmla="*/ 1266362 h 1630684"/>
                    <a:gd name="connsiteX46" fmla="*/ 1875194 w 3820736"/>
                    <a:gd name="connsiteY46" fmla="*/ 1266362 h 1630684"/>
                    <a:gd name="connsiteX47" fmla="*/ 1875194 w 3820736"/>
                    <a:gd name="connsiteY47" fmla="*/ 1249957 h 1630684"/>
                    <a:gd name="connsiteX48" fmla="*/ 1902871 w 3820736"/>
                    <a:gd name="connsiteY48" fmla="*/ 1249957 h 1630684"/>
                    <a:gd name="connsiteX49" fmla="*/ 1902871 w 3820736"/>
                    <a:gd name="connsiteY49" fmla="*/ 1233552 h 1630684"/>
                    <a:gd name="connsiteX50" fmla="*/ 1932860 w 3820736"/>
                    <a:gd name="connsiteY50" fmla="*/ 1233552 h 1630684"/>
                    <a:gd name="connsiteX51" fmla="*/ 1932860 w 3820736"/>
                    <a:gd name="connsiteY51" fmla="*/ 1215987 h 1630684"/>
                    <a:gd name="connsiteX52" fmla="*/ 1940929 w 3820736"/>
                    <a:gd name="connsiteY52" fmla="*/ 1215987 h 1630684"/>
                    <a:gd name="connsiteX53" fmla="*/ 1940929 w 3820736"/>
                    <a:gd name="connsiteY53" fmla="*/ 1198413 h 1630684"/>
                    <a:gd name="connsiteX54" fmla="*/ 1951309 w 3820736"/>
                    <a:gd name="connsiteY54" fmla="*/ 1198413 h 1630684"/>
                    <a:gd name="connsiteX55" fmla="*/ 1951309 w 3820736"/>
                    <a:gd name="connsiteY55" fmla="*/ 1183186 h 1630684"/>
                    <a:gd name="connsiteX56" fmla="*/ 1991679 w 3820736"/>
                    <a:gd name="connsiteY56" fmla="*/ 1183186 h 1630684"/>
                    <a:gd name="connsiteX57" fmla="*/ 1991679 w 3820736"/>
                    <a:gd name="connsiteY57" fmla="*/ 1165612 h 1630684"/>
                    <a:gd name="connsiteX58" fmla="*/ 2010127 w 3820736"/>
                    <a:gd name="connsiteY58" fmla="*/ 1165612 h 1630684"/>
                    <a:gd name="connsiteX59" fmla="*/ 2010127 w 3820736"/>
                    <a:gd name="connsiteY59" fmla="*/ 1149208 h 1630684"/>
                    <a:gd name="connsiteX60" fmla="*/ 2032039 w 3820736"/>
                    <a:gd name="connsiteY60" fmla="*/ 1149208 h 1630684"/>
                    <a:gd name="connsiteX61" fmla="*/ 2032039 w 3820736"/>
                    <a:gd name="connsiteY61" fmla="*/ 1131643 h 1630684"/>
                    <a:gd name="connsiteX62" fmla="*/ 2037804 w 3820736"/>
                    <a:gd name="connsiteY62" fmla="*/ 1131643 h 1630684"/>
                    <a:gd name="connsiteX63" fmla="*/ 2037804 w 3820736"/>
                    <a:gd name="connsiteY63" fmla="*/ 1098833 h 1630684"/>
                    <a:gd name="connsiteX64" fmla="*/ 2112768 w 3820736"/>
                    <a:gd name="connsiteY64" fmla="*/ 1098833 h 1630684"/>
                    <a:gd name="connsiteX65" fmla="*/ 2112768 w 3820736"/>
                    <a:gd name="connsiteY65" fmla="*/ 1081268 h 1630684"/>
                    <a:gd name="connsiteX66" fmla="*/ 2171586 w 3820736"/>
                    <a:gd name="connsiteY66" fmla="*/ 1081268 h 1630684"/>
                    <a:gd name="connsiteX67" fmla="*/ 2171586 w 3820736"/>
                    <a:gd name="connsiteY67" fmla="*/ 1063694 h 1630684"/>
                    <a:gd name="connsiteX68" fmla="*/ 2183118 w 3820736"/>
                    <a:gd name="connsiteY68" fmla="*/ 1063694 h 1630684"/>
                    <a:gd name="connsiteX69" fmla="*/ 2183118 w 3820736"/>
                    <a:gd name="connsiteY69" fmla="*/ 1048467 h 1630684"/>
                    <a:gd name="connsiteX70" fmla="*/ 2217713 w 3820736"/>
                    <a:gd name="connsiteY70" fmla="*/ 1048467 h 1630684"/>
                    <a:gd name="connsiteX71" fmla="*/ 2217713 w 3820736"/>
                    <a:gd name="connsiteY71" fmla="*/ 1030893 h 1630684"/>
                    <a:gd name="connsiteX72" fmla="*/ 2226941 w 3820736"/>
                    <a:gd name="connsiteY72" fmla="*/ 1030893 h 1630684"/>
                    <a:gd name="connsiteX73" fmla="*/ 2226941 w 3820736"/>
                    <a:gd name="connsiteY73" fmla="*/ 1014498 h 1630684"/>
                    <a:gd name="connsiteX74" fmla="*/ 2243087 w 3820736"/>
                    <a:gd name="connsiteY74" fmla="*/ 1014498 h 1630684"/>
                    <a:gd name="connsiteX75" fmla="*/ 2243087 w 3820736"/>
                    <a:gd name="connsiteY75" fmla="*/ 996923 h 1630684"/>
                    <a:gd name="connsiteX76" fmla="*/ 2281145 w 3820736"/>
                    <a:gd name="connsiteY76" fmla="*/ 996923 h 1630684"/>
                    <a:gd name="connsiteX77" fmla="*/ 2281145 w 3820736"/>
                    <a:gd name="connsiteY77" fmla="*/ 979350 h 1630684"/>
                    <a:gd name="connsiteX78" fmla="*/ 2351494 w 3820736"/>
                    <a:gd name="connsiteY78" fmla="*/ 979350 h 1630684"/>
                    <a:gd name="connsiteX79" fmla="*/ 2351494 w 3820736"/>
                    <a:gd name="connsiteY79" fmla="*/ 962945 h 1630684"/>
                    <a:gd name="connsiteX80" fmla="*/ 2373406 w 3820736"/>
                    <a:gd name="connsiteY80" fmla="*/ 962945 h 1630684"/>
                    <a:gd name="connsiteX81" fmla="*/ 2373406 w 3820736"/>
                    <a:gd name="connsiteY81" fmla="*/ 946549 h 1630684"/>
                    <a:gd name="connsiteX82" fmla="*/ 2427609 w 3820736"/>
                    <a:gd name="connsiteY82" fmla="*/ 946549 h 1630684"/>
                    <a:gd name="connsiteX83" fmla="*/ 2427609 w 3820736"/>
                    <a:gd name="connsiteY83" fmla="*/ 930144 h 1630684"/>
                    <a:gd name="connsiteX84" fmla="*/ 2482965 w 3820736"/>
                    <a:gd name="connsiteY84" fmla="*/ 930144 h 1630684"/>
                    <a:gd name="connsiteX85" fmla="*/ 2482965 w 3820736"/>
                    <a:gd name="connsiteY85" fmla="*/ 912579 h 1630684"/>
                    <a:gd name="connsiteX86" fmla="*/ 2511793 w 3820736"/>
                    <a:gd name="connsiteY86" fmla="*/ 912579 h 1630684"/>
                    <a:gd name="connsiteX87" fmla="*/ 2511793 w 3820736"/>
                    <a:gd name="connsiteY87" fmla="*/ 895005 h 1630684"/>
                    <a:gd name="connsiteX88" fmla="*/ 2537168 w 3820736"/>
                    <a:gd name="connsiteY88" fmla="*/ 895005 h 1630684"/>
                    <a:gd name="connsiteX89" fmla="*/ 2537168 w 3820736"/>
                    <a:gd name="connsiteY89" fmla="*/ 878600 h 1630684"/>
                    <a:gd name="connsiteX90" fmla="*/ 2538319 w 3820736"/>
                    <a:gd name="connsiteY90" fmla="*/ 878600 h 1630684"/>
                    <a:gd name="connsiteX91" fmla="*/ 2538319 w 3820736"/>
                    <a:gd name="connsiteY91" fmla="*/ 861027 h 1630684"/>
                    <a:gd name="connsiteX92" fmla="*/ 2552153 w 3820736"/>
                    <a:gd name="connsiteY92" fmla="*/ 861027 h 1630684"/>
                    <a:gd name="connsiteX93" fmla="*/ 2552153 w 3820736"/>
                    <a:gd name="connsiteY93" fmla="*/ 843461 h 1630684"/>
                    <a:gd name="connsiteX94" fmla="*/ 2658258 w 3820736"/>
                    <a:gd name="connsiteY94" fmla="*/ 843461 h 1630684"/>
                    <a:gd name="connsiteX95" fmla="*/ 2658258 w 3820736"/>
                    <a:gd name="connsiteY95" fmla="*/ 827057 h 1630684"/>
                    <a:gd name="connsiteX96" fmla="*/ 2661721 w 3820736"/>
                    <a:gd name="connsiteY96" fmla="*/ 827057 h 1630684"/>
                    <a:gd name="connsiteX97" fmla="*/ 2661721 w 3820736"/>
                    <a:gd name="connsiteY97" fmla="*/ 809483 h 1630684"/>
                    <a:gd name="connsiteX98" fmla="*/ 2662872 w 3820736"/>
                    <a:gd name="connsiteY98" fmla="*/ 809483 h 1630684"/>
                    <a:gd name="connsiteX99" fmla="*/ 2662872 w 3820736"/>
                    <a:gd name="connsiteY99" fmla="*/ 791918 h 1630684"/>
                    <a:gd name="connsiteX100" fmla="*/ 2677867 w 3820736"/>
                    <a:gd name="connsiteY100" fmla="*/ 791918 h 1630684"/>
                    <a:gd name="connsiteX101" fmla="*/ 2677867 w 3820736"/>
                    <a:gd name="connsiteY101" fmla="*/ 775513 h 1630684"/>
                    <a:gd name="connsiteX102" fmla="*/ 2722841 w 3820736"/>
                    <a:gd name="connsiteY102" fmla="*/ 775513 h 1630684"/>
                    <a:gd name="connsiteX103" fmla="*/ 2722841 w 3820736"/>
                    <a:gd name="connsiteY103" fmla="*/ 757939 h 1630684"/>
                    <a:gd name="connsiteX104" fmla="*/ 2742441 w 3820736"/>
                    <a:gd name="connsiteY104" fmla="*/ 757939 h 1630684"/>
                    <a:gd name="connsiteX105" fmla="*/ 2742441 w 3820736"/>
                    <a:gd name="connsiteY105" fmla="*/ 740365 h 1630684"/>
                    <a:gd name="connsiteX106" fmla="*/ 2759748 w 3820736"/>
                    <a:gd name="connsiteY106" fmla="*/ 740365 h 1630684"/>
                    <a:gd name="connsiteX107" fmla="*/ 2759748 w 3820736"/>
                    <a:gd name="connsiteY107" fmla="*/ 723969 h 1630684"/>
                    <a:gd name="connsiteX108" fmla="*/ 2765514 w 3820736"/>
                    <a:gd name="connsiteY108" fmla="*/ 723969 h 1630684"/>
                    <a:gd name="connsiteX109" fmla="*/ 2765514 w 3820736"/>
                    <a:gd name="connsiteY109" fmla="*/ 706395 h 1630684"/>
                    <a:gd name="connsiteX110" fmla="*/ 2787425 w 3820736"/>
                    <a:gd name="connsiteY110" fmla="*/ 706395 h 1630684"/>
                    <a:gd name="connsiteX111" fmla="*/ 2787425 w 3820736"/>
                    <a:gd name="connsiteY111" fmla="*/ 688821 h 1630684"/>
                    <a:gd name="connsiteX112" fmla="*/ 2790879 w 3820736"/>
                    <a:gd name="connsiteY112" fmla="*/ 688821 h 1630684"/>
                    <a:gd name="connsiteX113" fmla="*/ 2790879 w 3820736"/>
                    <a:gd name="connsiteY113" fmla="*/ 671247 h 1630684"/>
                    <a:gd name="connsiteX114" fmla="*/ 2793191 w 3820736"/>
                    <a:gd name="connsiteY114" fmla="*/ 671247 h 1630684"/>
                    <a:gd name="connsiteX115" fmla="*/ 2793191 w 3820736"/>
                    <a:gd name="connsiteY115" fmla="*/ 654851 h 1630684"/>
                    <a:gd name="connsiteX116" fmla="*/ 2869306 w 3820736"/>
                    <a:gd name="connsiteY116" fmla="*/ 654851 h 1630684"/>
                    <a:gd name="connsiteX117" fmla="*/ 2869306 w 3820736"/>
                    <a:gd name="connsiteY117" fmla="*/ 637277 h 1630684"/>
                    <a:gd name="connsiteX118" fmla="*/ 2920046 w 3820736"/>
                    <a:gd name="connsiteY118" fmla="*/ 637277 h 1630684"/>
                    <a:gd name="connsiteX119" fmla="*/ 2920046 w 3820736"/>
                    <a:gd name="connsiteY119" fmla="*/ 619712 h 1630684"/>
                    <a:gd name="connsiteX120" fmla="*/ 2958104 w 3820736"/>
                    <a:gd name="connsiteY120" fmla="*/ 619712 h 1630684"/>
                    <a:gd name="connsiteX121" fmla="*/ 2958104 w 3820736"/>
                    <a:gd name="connsiteY121" fmla="*/ 603308 h 1630684"/>
                    <a:gd name="connsiteX122" fmla="*/ 2990396 w 3820736"/>
                    <a:gd name="connsiteY122" fmla="*/ 603308 h 1630684"/>
                    <a:gd name="connsiteX123" fmla="*/ 2990396 w 3820736"/>
                    <a:gd name="connsiteY123" fmla="*/ 584564 h 1630684"/>
                    <a:gd name="connsiteX124" fmla="*/ 3039985 w 3820736"/>
                    <a:gd name="connsiteY124" fmla="*/ 584564 h 1630684"/>
                    <a:gd name="connsiteX125" fmla="*/ 3039985 w 3820736"/>
                    <a:gd name="connsiteY125" fmla="*/ 566991 h 1630684"/>
                    <a:gd name="connsiteX126" fmla="*/ 3123018 w 3820736"/>
                    <a:gd name="connsiteY126" fmla="*/ 566991 h 1630684"/>
                    <a:gd name="connsiteX127" fmla="*/ 3123018 w 3820736"/>
                    <a:gd name="connsiteY127" fmla="*/ 549417 h 1630684"/>
                    <a:gd name="connsiteX128" fmla="*/ 3131095 w 3820736"/>
                    <a:gd name="connsiteY128" fmla="*/ 549417 h 1630684"/>
                    <a:gd name="connsiteX129" fmla="*/ 3131095 w 3820736"/>
                    <a:gd name="connsiteY129" fmla="*/ 530673 h 1630684"/>
                    <a:gd name="connsiteX130" fmla="*/ 3187601 w 3820736"/>
                    <a:gd name="connsiteY130" fmla="*/ 530673 h 1630684"/>
                    <a:gd name="connsiteX131" fmla="*/ 3187601 w 3820736"/>
                    <a:gd name="connsiteY131" fmla="*/ 492018 h 1630684"/>
                    <a:gd name="connsiteX132" fmla="*/ 3201444 w 3820736"/>
                    <a:gd name="connsiteY132" fmla="*/ 492018 h 1630684"/>
                    <a:gd name="connsiteX133" fmla="*/ 3201444 w 3820736"/>
                    <a:gd name="connsiteY133" fmla="*/ 472105 h 1630684"/>
                    <a:gd name="connsiteX134" fmla="*/ 3202596 w 3820736"/>
                    <a:gd name="connsiteY134" fmla="*/ 472105 h 1630684"/>
                    <a:gd name="connsiteX135" fmla="*/ 3202596 w 3820736"/>
                    <a:gd name="connsiteY135" fmla="*/ 451015 h 1630684"/>
                    <a:gd name="connsiteX136" fmla="*/ 3211815 w 3820736"/>
                    <a:gd name="connsiteY136" fmla="*/ 451015 h 1630684"/>
                    <a:gd name="connsiteX137" fmla="*/ 3211815 w 3820736"/>
                    <a:gd name="connsiteY137" fmla="*/ 429933 h 1630684"/>
                    <a:gd name="connsiteX138" fmla="*/ 3262565 w 3820736"/>
                    <a:gd name="connsiteY138" fmla="*/ 429933 h 1630684"/>
                    <a:gd name="connsiteX139" fmla="*/ 3262565 w 3820736"/>
                    <a:gd name="connsiteY139" fmla="*/ 407673 h 1630684"/>
                    <a:gd name="connsiteX140" fmla="*/ 3274097 w 3820736"/>
                    <a:gd name="connsiteY140" fmla="*/ 407673 h 1630684"/>
                    <a:gd name="connsiteX141" fmla="*/ 3274097 w 3820736"/>
                    <a:gd name="connsiteY141" fmla="*/ 385414 h 1630684"/>
                    <a:gd name="connsiteX142" fmla="*/ 3283325 w 3820736"/>
                    <a:gd name="connsiteY142" fmla="*/ 385414 h 1630684"/>
                    <a:gd name="connsiteX143" fmla="*/ 3283325 w 3820736"/>
                    <a:gd name="connsiteY143" fmla="*/ 364332 h 1630684"/>
                    <a:gd name="connsiteX144" fmla="*/ 3292545 w 3820736"/>
                    <a:gd name="connsiteY144" fmla="*/ 364332 h 1630684"/>
                    <a:gd name="connsiteX145" fmla="*/ 3292545 w 3820736"/>
                    <a:gd name="connsiteY145" fmla="*/ 340903 h 1630684"/>
                    <a:gd name="connsiteX146" fmla="*/ 3306388 w 3820736"/>
                    <a:gd name="connsiteY146" fmla="*/ 340903 h 1630684"/>
                    <a:gd name="connsiteX147" fmla="*/ 3306388 w 3820736"/>
                    <a:gd name="connsiteY147" fmla="*/ 317474 h 1630684"/>
                    <a:gd name="connsiteX148" fmla="*/ 3336369 w 3820736"/>
                    <a:gd name="connsiteY148" fmla="*/ 317474 h 1630684"/>
                    <a:gd name="connsiteX149" fmla="*/ 3336369 w 3820736"/>
                    <a:gd name="connsiteY149" fmla="*/ 290528 h 1630684"/>
                    <a:gd name="connsiteX150" fmla="*/ 3383655 w 3820736"/>
                    <a:gd name="connsiteY150" fmla="*/ 290528 h 1630684"/>
                    <a:gd name="connsiteX151" fmla="*/ 3383655 w 3820736"/>
                    <a:gd name="connsiteY151" fmla="*/ 260066 h 1630684"/>
                    <a:gd name="connsiteX152" fmla="*/ 3409030 w 3820736"/>
                    <a:gd name="connsiteY152" fmla="*/ 260066 h 1630684"/>
                    <a:gd name="connsiteX153" fmla="*/ 3409030 w 3820736"/>
                    <a:gd name="connsiteY153" fmla="*/ 229613 h 1630684"/>
                    <a:gd name="connsiteX154" fmla="*/ 3485145 w 3820736"/>
                    <a:gd name="connsiteY154" fmla="*/ 229613 h 1630684"/>
                    <a:gd name="connsiteX155" fmla="*/ 3485145 w 3820736"/>
                    <a:gd name="connsiteY155" fmla="*/ 188610 h 1630684"/>
                    <a:gd name="connsiteX156" fmla="*/ 3788445 w 3820736"/>
                    <a:gd name="connsiteY156" fmla="*/ 188610 h 1630684"/>
                    <a:gd name="connsiteX157" fmla="*/ 3788445 w 3820736"/>
                    <a:gd name="connsiteY157" fmla="*/ 96063 h 1630684"/>
                    <a:gd name="connsiteX158" fmla="*/ 3818434 w 3820736"/>
                    <a:gd name="connsiteY158" fmla="*/ 96063 h 1630684"/>
                    <a:gd name="connsiteX159" fmla="*/ 3818434 w 3820736"/>
                    <a:gd name="connsiteY159" fmla="*/ 0 h 1630684"/>
                    <a:gd name="connsiteX160" fmla="*/ 3820737 w 3820736"/>
                    <a:gd name="connsiteY160" fmla="*/ 0 h 1630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3820736" h="1630684">
                      <a:moveTo>
                        <a:pt x="0" y="1630685"/>
                      </a:moveTo>
                      <a:lnTo>
                        <a:pt x="0" y="1630685"/>
                      </a:lnTo>
                      <a:lnTo>
                        <a:pt x="309075" y="1630685"/>
                      </a:lnTo>
                      <a:lnTo>
                        <a:pt x="309075" y="1613111"/>
                      </a:lnTo>
                      <a:lnTo>
                        <a:pt x="325221" y="1613111"/>
                      </a:lnTo>
                      <a:lnTo>
                        <a:pt x="325221" y="1597884"/>
                      </a:lnTo>
                      <a:lnTo>
                        <a:pt x="573167" y="1597884"/>
                      </a:lnTo>
                      <a:lnTo>
                        <a:pt x="573167" y="1581479"/>
                      </a:lnTo>
                      <a:lnTo>
                        <a:pt x="616990" y="1581479"/>
                      </a:lnTo>
                      <a:lnTo>
                        <a:pt x="616990" y="1565083"/>
                      </a:lnTo>
                      <a:lnTo>
                        <a:pt x="781912" y="1565083"/>
                      </a:lnTo>
                      <a:lnTo>
                        <a:pt x="781912" y="1548678"/>
                      </a:lnTo>
                      <a:lnTo>
                        <a:pt x="799210" y="1548678"/>
                      </a:lnTo>
                      <a:lnTo>
                        <a:pt x="799210" y="1532283"/>
                      </a:lnTo>
                      <a:lnTo>
                        <a:pt x="859179" y="1532283"/>
                      </a:lnTo>
                      <a:lnTo>
                        <a:pt x="859179" y="1515878"/>
                      </a:lnTo>
                      <a:lnTo>
                        <a:pt x="946826" y="1515878"/>
                      </a:lnTo>
                      <a:lnTo>
                        <a:pt x="946826" y="1498313"/>
                      </a:lnTo>
                      <a:lnTo>
                        <a:pt x="1084062" y="1498313"/>
                      </a:lnTo>
                      <a:lnTo>
                        <a:pt x="1084062" y="1483078"/>
                      </a:lnTo>
                      <a:lnTo>
                        <a:pt x="1176323" y="1483078"/>
                      </a:lnTo>
                      <a:lnTo>
                        <a:pt x="1176323" y="1465503"/>
                      </a:lnTo>
                      <a:lnTo>
                        <a:pt x="1186703" y="1465503"/>
                      </a:lnTo>
                      <a:lnTo>
                        <a:pt x="1186703" y="1449108"/>
                      </a:lnTo>
                      <a:lnTo>
                        <a:pt x="1213229" y="1449108"/>
                      </a:lnTo>
                      <a:lnTo>
                        <a:pt x="1213229" y="1432703"/>
                      </a:lnTo>
                      <a:lnTo>
                        <a:pt x="1334319" y="1432703"/>
                      </a:lnTo>
                      <a:lnTo>
                        <a:pt x="1334319" y="1416307"/>
                      </a:lnTo>
                      <a:lnTo>
                        <a:pt x="1398902" y="1416307"/>
                      </a:lnTo>
                      <a:lnTo>
                        <a:pt x="1398902" y="1399902"/>
                      </a:lnTo>
                      <a:lnTo>
                        <a:pt x="1411586" y="1399902"/>
                      </a:lnTo>
                      <a:lnTo>
                        <a:pt x="1411586" y="1383506"/>
                      </a:lnTo>
                      <a:lnTo>
                        <a:pt x="1504998" y="1383506"/>
                      </a:lnTo>
                      <a:lnTo>
                        <a:pt x="1504998" y="1365933"/>
                      </a:lnTo>
                      <a:lnTo>
                        <a:pt x="1606488" y="1365933"/>
                      </a:lnTo>
                      <a:lnTo>
                        <a:pt x="1606488" y="1350706"/>
                      </a:lnTo>
                      <a:lnTo>
                        <a:pt x="1688369" y="1350706"/>
                      </a:lnTo>
                      <a:lnTo>
                        <a:pt x="1688369" y="1333132"/>
                      </a:lnTo>
                      <a:lnTo>
                        <a:pt x="1691832" y="1333132"/>
                      </a:lnTo>
                      <a:lnTo>
                        <a:pt x="1691832" y="1315558"/>
                      </a:lnTo>
                      <a:lnTo>
                        <a:pt x="1759869" y="1315558"/>
                      </a:lnTo>
                      <a:lnTo>
                        <a:pt x="1759869" y="1300331"/>
                      </a:lnTo>
                      <a:lnTo>
                        <a:pt x="1856745" y="1300331"/>
                      </a:lnTo>
                      <a:lnTo>
                        <a:pt x="1856745" y="1282757"/>
                      </a:lnTo>
                      <a:lnTo>
                        <a:pt x="1872891" y="1282757"/>
                      </a:lnTo>
                      <a:lnTo>
                        <a:pt x="1872891" y="1266362"/>
                      </a:lnTo>
                      <a:lnTo>
                        <a:pt x="1875194" y="1266362"/>
                      </a:lnTo>
                      <a:lnTo>
                        <a:pt x="1875194" y="1249957"/>
                      </a:lnTo>
                      <a:lnTo>
                        <a:pt x="1902871" y="1249957"/>
                      </a:lnTo>
                      <a:lnTo>
                        <a:pt x="1902871" y="1233552"/>
                      </a:lnTo>
                      <a:lnTo>
                        <a:pt x="1932860" y="1233552"/>
                      </a:lnTo>
                      <a:lnTo>
                        <a:pt x="1932860" y="1215987"/>
                      </a:lnTo>
                      <a:lnTo>
                        <a:pt x="1940929" y="1215987"/>
                      </a:lnTo>
                      <a:lnTo>
                        <a:pt x="1940929" y="1198413"/>
                      </a:lnTo>
                      <a:lnTo>
                        <a:pt x="1951309" y="1198413"/>
                      </a:lnTo>
                      <a:lnTo>
                        <a:pt x="1951309" y="1183186"/>
                      </a:lnTo>
                      <a:lnTo>
                        <a:pt x="1991679" y="1183186"/>
                      </a:lnTo>
                      <a:lnTo>
                        <a:pt x="1991679" y="1165612"/>
                      </a:lnTo>
                      <a:lnTo>
                        <a:pt x="2010127" y="1165612"/>
                      </a:lnTo>
                      <a:lnTo>
                        <a:pt x="2010127" y="1149208"/>
                      </a:lnTo>
                      <a:lnTo>
                        <a:pt x="2032039" y="1149208"/>
                      </a:lnTo>
                      <a:lnTo>
                        <a:pt x="2032039" y="1131643"/>
                      </a:lnTo>
                      <a:lnTo>
                        <a:pt x="2037804" y="1131643"/>
                      </a:lnTo>
                      <a:lnTo>
                        <a:pt x="2037804" y="1098833"/>
                      </a:lnTo>
                      <a:lnTo>
                        <a:pt x="2112768" y="1098833"/>
                      </a:lnTo>
                      <a:lnTo>
                        <a:pt x="2112768" y="1081268"/>
                      </a:lnTo>
                      <a:lnTo>
                        <a:pt x="2171586" y="1081268"/>
                      </a:lnTo>
                      <a:lnTo>
                        <a:pt x="2171586" y="1063694"/>
                      </a:lnTo>
                      <a:lnTo>
                        <a:pt x="2183118" y="1063694"/>
                      </a:lnTo>
                      <a:lnTo>
                        <a:pt x="2183118" y="1048467"/>
                      </a:lnTo>
                      <a:lnTo>
                        <a:pt x="2217713" y="1048467"/>
                      </a:lnTo>
                      <a:lnTo>
                        <a:pt x="2217713" y="1030893"/>
                      </a:lnTo>
                      <a:lnTo>
                        <a:pt x="2226941" y="1030893"/>
                      </a:lnTo>
                      <a:lnTo>
                        <a:pt x="2226941" y="1014498"/>
                      </a:lnTo>
                      <a:lnTo>
                        <a:pt x="2243087" y="1014498"/>
                      </a:lnTo>
                      <a:lnTo>
                        <a:pt x="2243087" y="996923"/>
                      </a:lnTo>
                      <a:lnTo>
                        <a:pt x="2281145" y="996923"/>
                      </a:lnTo>
                      <a:lnTo>
                        <a:pt x="2281145" y="979350"/>
                      </a:lnTo>
                      <a:lnTo>
                        <a:pt x="2351494" y="979350"/>
                      </a:lnTo>
                      <a:lnTo>
                        <a:pt x="2351494" y="962945"/>
                      </a:lnTo>
                      <a:lnTo>
                        <a:pt x="2373406" y="962945"/>
                      </a:lnTo>
                      <a:lnTo>
                        <a:pt x="2373406" y="946549"/>
                      </a:lnTo>
                      <a:lnTo>
                        <a:pt x="2427609" y="946549"/>
                      </a:lnTo>
                      <a:lnTo>
                        <a:pt x="2427609" y="930144"/>
                      </a:lnTo>
                      <a:lnTo>
                        <a:pt x="2482965" y="930144"/>
                      </a:lnTo>
                      <a:lnTo>
                        <a:pt x="2482965" y="912579"/>
                      </a:lnTo>
                      <a:lnTo>
                        <a:pt x="2511793" y="912579"/>
                      </a:lnTo>
                      <a:lnTo>
                        <a:pt x="2511793" y="895005"/>
                      </a:lnTo>
                      <a:lnTo>
                        <a:pt x="2537168" y="895005"/>
                      </a:lnTo>
                      <a:lnTo>
                        <a:pt x="2537168" y="878600"/>
                      </a:lnTo>
                      <a:lnTo>
                        <a:pt x="2538319" y="878600"/>
                      </a:lnTo>
                      <a:lnTo>
                        <a:pt x="2538319" y="861027"/>
                      </a:lnTo>
                      <a:lnTo>
                        <a:pt x="2552153" y="861027"/>
                      </a:lnTo>
                      <a:lnTo>
                        <a:pt x="2552153" y="843461"/>
                      </a:lnTo>
                      <a:lnTo>
                        <a:pt x="2658258" y="843461"/>
                      </a:lnTo>
                      <a:lnTo>
                        <a:pt x="2658258" y="827057"/>
                      </a:lnTo>
                      <a:lnTo>
                        <a:pt x="2661721" y="827057"/>
                      </a:lnTo>
                      <a:lnTo>
                        <a:pt x="2661721" y="809483"/>
                      </a:lnTo>
                      <a:lnTo>
                        <a:pt x="2662872" y="809483"/>
                      </a:lnTo>
                      <a:lnTo>
                        <a:pt x="2662872" y="791918"/>
                      </a:lnTo>
                      <a:lnTo>
                        <a:pt x="2677867" y="791918"/>
                      </a:lnTo>
                      <a:lnTo>
                        <a:pt x="2677867" y="775513"/>
                      </a:lnTo>
                      <a:lnTo>
                        <a:pt x="2722841" y="775513"/>
                      </a:lnTo>
                      <a:lnTo>
                        <a:pt x="2722841" y="757939"/>
                      </a:lnTo>
                      <a:lnTo>
                        <a:pt x="2742441" y="757939"/>
                      </a:lnTo>
                      <a:lnTo>
                        <a:pt x="2742441" y="740365"/>
                      </a:lnTo>
                      <a:lnTo>
                        <a:pt x="2759748" y="740365"/>
                      </a:lnTo>
                      <a:lnTo>
                        <a:pt x="2759748" y="723969"/>
                      </a:lnTo>
                      <a:lnTo>
                        <a:pt x="2765514" y="723969"/>
                      </a:lnTo>
                      <a:lnTo>
                        <a:pt x="2765514" y="706395"/>
                      </a:lnTo>
                      <a:lnTo>
                        <a:pt x="2787425" y="706395"/>
                      </a:lnTo>
                      <a:lnTo>
                        <a:pt x="2787425" y="688821"/>
                      </a:lnTo>
                      <a:lnTo>
                        <a:pt x="2790879" y="688821"/>
                      </a:lnTo>
                      <a:lnTo>
                        <a:pt x="2790879" y="671247"/>
                      </a:lnTo>
                      <a:lnTo>
                        <a:pt x="2793191" y="671247"/>
                      </a:lnTo>
                      <a:lnTo>
                        <a:pt x="2793191" y="654851"/>
                      </a:lnTo>
                      <a:lnTo>
                        <a:pt x="2869306" y="654851"/>
                      </a:lnTo>
                      <a:lnTo>
                        <a:pt x="2869306" y="637277"/>
                      </a:lnTo>
                      <a:lnTo>
                        <a:pt x="2920046" y="637277"/>
                      </a:lnTo>
                      <a:lnTo>
                        <a:pt x="2920046" y="619712"/>
                      </a:lnTo>
                      <a:lnTo>
                        <a:pt x="2958104" y="619712"/>
                      </a:lnTo>
                      <a:lnTo>
                        <a:pt x="2958104" y="603308"/>
                      </a:lnTo>
                      <a:lnTo>
                        <a:pt x="2990396" y="603308"/>
                      </a:lnTo>
                      <a:lnTo>
                        <a:pt x="2990396" y="584564"/>
                      </a:lnTo>
                      <a:lnTo>
                        <a:pt x="3039985" y="584564"/>
                      </a:lnTo>
                      <a:lnTo>
                        <a:pt x="3039985" y="566991"/>
                      </a:lnTo>
                      <a:lnTo>
                        <a:pt x="3123018" y="566991"/>
                      </a:lnTo>
                      <a:lnTo>
                        <a:pt x="3123018" y="549417"/>
                      </a:lnTo>
                      <a:lnTo>
                        <a:pt x="3131095" y="549417"/>
                      </a:lnTo>
                      <a:lnTo>
                        <a:pt x="3131095" y="530673"/>
                      </a:lnTo>
                      <a:lnTo>
                        <a:pt x="3187601" y="530673"/>
                      </a:lnTo>
                      <a:lnTo>
                        <a:pt x="3187601" y="492018"/>
                      </a:lnTo>
                      <a:lnTo>
                        <a:pt x="3201444" y="492018"/>
                      </a:lnTo>
                      <a:lnTo>
                        <a:pt x="3201444" y="472105"/>
                      </a:lnTo>
                      <a:lnTo>
                        <a:pt x="3202596" y="472105"/>
                      </a:lnTo>
                      <a:lnTo>
                        <a:pt x="3202596" y="451015"/>
                      </a:lnTo>
                      <a:lnTo>
                        <a:pt x="3211815" y="451015"/>
                      </a:lnTo>
                      <a:lnTo>
                        <a:pt x="3211815" y="429933"/>
                      </a:lnTo>
                      <a:lnTo>
                        <a:pt x="3262565" y="429933"/>
                      </a:lnTo>
                      <a:lnTo>
                        <a:pt x="3262565" y="407673"/>
                      </a:lnTo>
                      <a:lnTo>
                        <a:pt x="3274097" y="407673"/>
                      </a:lnTo>
                      <a:lnTo>
                        <a:pt x="3274097" y="385414"/>
                      </a:lnTo>
                      <a:lnTo>
                        <a:pt x="3283325" y="385414"/>
                      </a:lnTo>
                      <a:lnTo>
                        <a:pt x="3283325" y="364332"/>
                      </a:lnTo>
                      <a:lnTo>
                        <a:pt x="3292545" y="364332"/>
                      </a:lnTo>
                      <a:lnTo>
                        <a:pt x="3292545" y="340903"/>
                      </a:lnTo>
                      <a:lnTo>
                        <a:pt x="3306388" y="340903"/>
                      </a:lnTo>
                      <a:lnTo>
                        <a:pt x="3306388" y="317474"/>
                      </a:lnTo>
                      <a:lnTo>
                        <a:pt x="3336369" y="317474"/>
                      </a:lnTo>
                      <a:lnTo>
                        <a:pt x="3336369" y="290528"/>
                      </a:lnTo>
                      <a:lnTo>
                        <a:pt x="3383655" y="290528"/>
                      </a:lnTo>
                      <a:lnTo>
                        <a:pt x="3383655" y="260066"/>
                      </a:lnTo>
                      <a:lnTo>
                        <a:pt x="3409030" y="260066"/>
                      </a:lnTo>
                      <a:lnTo>
                        <a:pt x="3409030" y="229613"/>
                      </a:lnTo>
                      <a:lnTo>
                        <a:pt x="3485145" y="229613"/>
                      </a:lnTo>
                      <a:lnTo>
                        <a:pt x="3485145" y="188610"/>
                      </a:lnTo>
                      <a:lnTo>
                        <a:pt x="3788445" y="188610"/>
                      </a:lnTo>
                      <a:lnTo>
                        <a:pt x="3788445" y="96063"/>
                      </a:lnTo>
                      <a:lnTo>
                        <a:pt x="3818434" y="96063"/>
                      </a:lnTo>
                      <a:lnTo>
                        <a:pt x="3818434" y="0"/>
                      </a:lnTo>
                      <a:lnTo>
                        <a:pt x="3820737" y="0"/>
                      </a:lnTo>
                    </a:path>
                  </a:pathLst>
                </a:custGeom>
                <a:noFill/>
                <a:ln w="19050" cap="flat">
                  <a:solidFill>
                    <a:schemeClr val="accent2"/>
                  </a:solidFill>
                  <a:prstDash val="solid"/>
                  <a:round/>
                </a:ln>
              </p:spPr>
              <p:txBody>
                <a:bodyPr rtlCol="0" anchor="ctr"/>
                <a:lstStyle/>
                <a:p>
                  <a:endParaRPr lang="en-US" sz="1050"/>
                </a:p>
              </p:txBody>
            </p:sp>
            <p:sp>
              <p:nvSpPr>
                <p:cNvPr id="17" name="Freeform: Shape 207">
                  <a:extLst>
                    <a:ext uri="{FF2B5EF4-FFF2-40B4-BE49-F238E27FC236}">
                      <a16:creationId xmlns:a16="http://schemas.microsoft.com/office/drawing/2014/main" id="{47BA8C45-F5AA-8C3A-2B36-CA6EC4E79EE8}"/>
                    </a:ext>
                  </a:extLst>
                </p:cNvPr>
                <p:cNvSpPr/>
                <p:nvPr/>
              </p:nvSpPr>
              <p:spPr>
                <a:xfrm>
                  <a:off x="7319796" y="2642035"/>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18" name="Freeform: Shape 208">
                  <a:extLst>
                    <a:ext uri="{FF2B5EF4-FFF2-40B4-BE49-F238E27FC236}">
                      <a16:creationId xmlns:a16="http://schemas.microsoft.com/office/drawing/2014/main" id="{F2A35CC0-FF7F-EF27-8FC3-415FB9B38850}"/>
                    </a:ext>
                  </a:extLst>
                </p:cNvPr>
                <p:cNvSpPr/>
                <p:nvPr/>
              </p:nvSpPr>
              <p:spPr>
                <a:xfrm>
                  <a:off x="7016495" y="2734582"/>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19" name="Freeform: Shape 209">
                  <a:extLst>
                    <a:ext uri="{FF2B5EF4-FFF2-40B4-BE49-F238E27FC236}">
                      <a16:creationId xmlns:a16="http://schemas.microsoft.com/office/drawing/2014/main" id="{003122C9-DF00-5BD8-815F-C267750911D6}"/>
                    </a:ext>
                  </a:extLst>
                </p:cNvPr>
                <p:cNvSpPr/>
                <p:nvPr/>
              </p:nvSpPr>
              <p:spPr>
                <a:xfrm>
                  <a:off x="6940380" y="2775584"/>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2"/>
                  </a:solidFill>
                  <a:prstDash val="solid"/>
                  <a:round/>
                </a:ln>
              </p:spPr>
              <p:txBody>
                <a:bodyPr rtlCol="0" anchor="ctr"/>
                <a:lstStyle/>
                <a:p>
                  <a:endParaRPr lang="en-US" sz="1050"/>
                </a:p>
              </p:txBody>
            </p:sp>
            <p:sp>
              <p:nvSpPr>
                <p:cNvPr id="20" name="Freeform: Shape 210">
                  <a:extLst>
                    <a:ext uri="{FF2B5EF4-FFF2-40B4-BE49-F238E27FC236}">
                      <a16:creationId xmlns:a16="http://schemas.microsoft.com/office/drawing/2014/main" id="{C9B221B0-5662-8F59-2EDA-24E2A0D28350}"/>
                    </a:ext>
                  </a:extLst>
                </p:cNvPr>
                <p:cNvSpPr/>
                <p:nvPr/>
              </p:nvSpPr>
              <p:spPr>
                <a:xfrm>
                  <a:off x="6915006" y="2806038"/>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2"/>
                  </a:solidFill>
                  <a:prstDash val="solid"/>
                  <a:round/>
                </a:ln>
              </p:spPr>
              <p:txBody>
                <a:bodyPr rtlCol="0" anchor="ctr"/>
                <a:lstStyle/>
                <a:p>
                  <a:endParaRPr lang="en-US" sz="1050"/>
                </a:p>
              </p:txBody>
            </p:sp>
            <p:sp>
              <p:nvSpPr>
                <p:cNvPr id="21" name="Freeform: Shape 211">
                  <a:extLst>
                    <a:ext uri="{FF2B5EF4-FFF2-40B4-BE49-F238E27FC236}">
                      <a16:creationId xmlns:a16="http://schemas.microsoft.com/office/drawing/2014/main" id="{0593C345-F648-F459-C85D-0F3E8D1994DF}"/>
                    </a:ext>
                  </a:extLst>
                </p:cNvPr>
                <p:cNvSpPr/>
                <p:nvPr/>
              </p:nvSpPr>
              <p:spPr>
                <a:xfrm>
                  <a:off x="6867719" y="2836500"/>
                  <a:ext cx="2311" cy="8925"/>
                </a:xfrm>
                <a:custGeom>
                  <a:avLst/>
                  <a:gdLst>
                    <a:gd name="connsiteX0" fmla="*/ 0 w 2311"/>
                    <a:gd name="connsiteY0" fmla="*/ 0 h 8925"/>
                    <a:gd name="connsiteX1" fmla="*/ 0 w 2311"/>
                    <a:gd name="connsiteY1" fmla="*/ 0 h 8925"/>
                    <a:gd name="connsiteX2" fmla="*/ 2312 w 2311"/>
                    <a:gd name="connsiteY2" fmla="*/ 0 h 8925"/>
                  </a:gdLst>
                  <a:ahLst/>
                  <a:cxnLst>
                    <a:cxn ang="0">
                      <a:pos x="connsiteX0" y="connsiteY0"/>
                    </a:cxn>
                    <a:cxn ang="0">
                      <a:pos x="connsiteX1" y="connsiteY1"/>
                    </a:cxn>
                    <a:cxn ang="0">
                      <a:pos x="connsiteX2" y="connsiteY2"/>
                    </a:cxn>
                  </a:cxnLst>
                  <a:rect l="l" t="t" r="r" b="b"/>
                  <a:pathLst>
                    <a:path w="2311" h="8925">
                      <a:moveTo>
                        <a:pt x="0" y="0"/>
                      </a:moveTo>
                      <a:lnTo>
                        <a:pt x="0" y="0"/>
                      </a:lnTo>
                      <a:lnTo>
                        <a:pt x="2312" y="0"/>
                      </a:lnTo>
                    </a:path>
                  </a:pathLst>
                </a:custGeom>
                <a:noFill/>
                <a:ln w="19050" cap="flat">
                  <a:solidFill>
                    <a:schemeClr val="accent2"/>
                  </a:solidFill>
                  <a:prstDash val="solid"/>
                  <a:round/>
                </a:ln>
              </p:spPr>
              <p:txBody>
                <a:bodyPr rtlCol="0" anchor="ctr"/>
                <a:lstStyle/>
                <a:p>
                  <a:endParaRPr lang="en-US" sz="1050"/>
                </a:p>
              </p:txBody>
            </p:sp>
            <p:sp>
              <p:nvSpPr>
                <p:cNvPr id="22" name="Freeform: Shape 212">
                  <a:extLst>
                    <a:ext uri="{FF2B5EF4-FFF2-40B4-BE49-F238E27FC236}">
                      <a16:creationId xmlns:a16="http://schemas.microsoft.com/office/drawing/2014/main" id="{3B9F6F21-057C-40F9-9198-62701D7B2C4B}"/>
                    </a:ext>
                  </a:extLst>
                </p:cNvPr>
                <p:cNvSpPr/>
                <p:nvPr/>
              </p:nvSpPr>
              <p:spPr>
                <a:xfrm>
                  <a:off x="6837739" y="2863446"/>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23" name="Freeform: Shape 213">
                  <a:extLst>
                    <a:ext uri="{FF2B5EF4-FFF2-40B4-BE49-F238E27FC236}">
                      <a16:creationId xmlns:a16="http://schemas.microsoft.com/office/drawing/2014/main" id="{D3545029-3075-53BA-C421-BC9A8FC849D1}"/>
                    </a:ext>
                  </a:extLst>
                </p:cNvPr>
                <p:cNvSpPr/>
                <p:nvPr/>
              </p:nvSpPr>
              <p:spPr>
                <a:xfrm>
                  <a:off x="6823896" y="2886875"/>
                  <a:ext cx="1160" cy="8925"/>
                </a:xfrm>
                <a:custGeom>
                  <a:avLst/>
                  <a:gdLst>
                    <a:gd name="connsiteX0" fmla="*/ 0 w 1160"/>
                    <a:gd name="connsiteY0" fmla="*/ 0 h 8925"/>
                    <a:gd name="connsiteX1" fmla="*/ 0 w 1160"/>
                    <a:gd name="connsiteY1" fmla="*/ 0 h 8925"/>
                    <a:gd name="connsiteX2" fmla="*/ 1160 w 1160"/>
                    <a:gd name="connsiteY2" fmla="*/ 0 h 8925"/>
                  </a:gdLst>
                  <a:ahLst/>
                  <a:cxnLst>
                    <a:cxn ang="0">
                      <a:pos x="connsiteX0" y="connsiteY0"/>
                    </a:cxn>
                    <a:cxn ang="0">
                      <a:pos x="connsiteX1" y="connsiteY1"/>
                    </a:cxn>
                    <a:cxn ang="0">
                      <a:pos x="connsiteX2" y="connsiteY2"/>
                    </a:cxn>
                  </a:cxnLst>
                  <a:rect l="l" t="t" r="r" b="b"/>
                  <a:pathLst>
                    <a:path w="1160" h="8925">
                      <a:moveTo>
                        <a:pt x="0" y="0"/>
                      </a:moveTo>
                      <a:lnTo>
                        <a:pt x="0" y="0"/>
                      </a:lnTo>
                      <a:lnTo>
                        <a:pt x="1160" y="0"/>
                      </a:lnTo>
                    </a:path>
                  </a:pathLst>
                </a:custGeom>
                <a:noFill/>
                <a:ln w="19050" cap="flat">
                  <a:solidFill>
                    <a:schemeClr val="accent2"/>
                  </a:solidFill>
                  <a:prstDash val="solid"/>
                  <a:round/>
                </a:ln>
              </p:spPr>
              <p:txBody>
                <a:bodyPr rtlCol="0" anchor="ctr"/>
                <a:lstStyle/>
                <a:p>
                  <a:endParaRPr lang="en-US" sz="1050"/>
                </a:p>
              </p:txBody>
            </p:sp>
            <p:sp>
              <p:nvSpPr>
                <p:cNvPr id="24" name="Freeform: Shape 214">
                  <a:extLst>
                    <a:ext uri="{FF2B5EF4-FFF2-40B4-BE49-F238E27FC236}">
                      <a16:creationId xmlns:a16="http://schemas.microsoft.com/office/drawing/2014/main" id="{B94BE4B3-0B71-2A5C-A174-4194D1796395}"/>
                    </a:ext>
                  </a:extLst>
                </p:cNvPr>
                <p:cNvSpPr/>
                <p:nvPr/>
              </p:nvSpPr>
              <p:spPr>
                <a:xfrm>
                  <a:off x="6814676" y="2910304"/>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25" name="Freeform: Shape 215">
                  <a:extLst>
                    <a:ext uri="{FF2B5EF4-FFF2-40B4-BE49-F238E27FC236}">
                      <a16:creationId xmlns:a16="http://schemas.microsoft.com/office/drawing/2014/main" id="{6B6A045D-FE58-2CE3-B914-F6F2EBE77DE7}"/>
                    </a:ext>
                  </a:extLst>
                </p:cNvPr>
                <p:cNvSpPr/>
                <p:nvPr/>
              </p:nvSpPr>
              <p:spPr>
                <a:xfrm>
                  <a:off x="6805447" y="2931385"/>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26" name="Freeform: Shape 216">
                  <a:extLst>
                    <a:ext uri="{FF2B5EF4-FFF2-40B4-BE49-F238E27FC236}">
                      <a16:creationId xmlns:a16="http://schemas.microsoft.com/office/drawing/2014/main" id="{37DED346-F4C0-D6BB-4894-F77FD582D89C}"/>
                    </a:ext>
                  </a:extLst>
                </p:cNvPr>
                <p:cNvSpPr/>
                <p:nvPr/>
              </p:nvSpPr>
              <p:spPr>
                <a:xfrm>
                  <a:off x="6793916" y="2953645"/>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2"/>
                  </a:solidFill>
                  <a:prstDash val="solid"/>
                  <a:round/>
                </a:ln>
              </p:spPr>
              <p:txBody>
                <a:bodyPr rtlCol="0" anchor="ctr"/>
                <a:lstStyle/>
                <a:p>
                  <a:endParaRPr lang="en-US" sz="1050"/>
                </a:p>
              </p:txBody>
            </p:sp>
            <p:sp>
              <p:nvSpPr>
                <p:cNvPr id="27" name="Freeform: Shape 217">
                  <a:extLst>
                    <a:ext uri="{FF2B5EF4-FFF2-40B4-BE49-F238E27FC236}">
                      <a16:creationId xmlns:a16="http://schemas.microsoft.com/office/drawing/2014/main" id="{25580F57-9672-9FE9-B3B4-3156DAF1D959}"/>
                    </a:ext>
                  </a:extLst>
                </p:cNvPr>
                <p:cNvSpPr/>
                <p:nvPr/>
              </p:nvSpPr>
              <p:spPr>
                <a:xfrm>
                  <a:off x="6743166" y="2975905"/>
                  <a:ext cx="2311" cy="8925"/>
                </a:xfrm>
                <a:custGeom>
                  <a:avLst/>
                  <a:gdLst>
                    <a:gd name="connsiteX0" fmla="*/ 0 w 2311"/>
                    <a:gd name="connsiteY0" fmla="*/ 0 h 8925"/>
                    <a:gd name="connsiteX1" fmla="*/ 0 w 2311"/>
                    <a:gd name="connsiteY1" fmla="*/ 0 h 8925"/>
                    <a:gd name="connsiteX2" fmla="*/ 2312 w 2311"/>
                    <a:gd name="connsiteY2" fmla="*/ 0 h 8925"/>
                  </a:gdLst>
                  <a:ahLst/>
                  <a:cxnLst>
                    <a:cxn ang="0">
                      <a:pos x="connsiteX0" y="connsiteY0"/>
                    </a:cxn>
                    <a:cxn ang="0">
                      <a:pos x="connsiteX1" y="connsiteY1"/>
                    </a:cxn>
                    <a:cxn ang="0">
                      <a:pos x="connsiteX2" y="connsiteY2"/>
                    </a:cxn>
                  </a:cxnLst>
                  <a:rect l="l" t="t" r="r" b="b"/>
                  <a:pathLst>
                    <a:path w="2311" h="8925">
                      <a:moveTo>
                        <a:pt x="0" y="0"/>
                      </a:moveTo>
                      <a:lnTo>
                        <a:pt x="0" y="0"/>
                      </a:lnTo>
                      <a:lnTo>
                        <a:pt x="2312" y="0"/>
                      </a:lnTo>
                    </a:path>
                  </a:pathLst>
                </a:custGeom>
                <a:noFill/>
                <a:ln w="19050" cap="flat">
                  <a:solidFill>
                    <a:schemeClr val="accent2"/>
                  </a:solidFill>
                  <a:prstDash val="solid"/>
                  <a:round/>
                </a:ln>
              </p:spPr>
              <p:txBody>
                <a:bodyPr rtlCol="0" anchor="ctr"/>
                <a:lstStyle/>
                <a:p>
                  <a:endParaRPr lang="en-US" sz="1050"/>
                </a:p>
              </p:txBody>
            </p:sp>
            <p:sp>
              <p:nvSpPr>
                <p:cNvPr id="28" name="Freeform: Shape 218">
                  <a:extLst>
                    <a:ext uri="{FF2B5EF4-FFF2-40B4-BE49-F238E27FC236}">
                      <a16:creationId xmlns:a16="http://schemas.microsoft.com/office/drawing/2014/main" id="{FF113D0F-D0E5-667C-FB91-0155BC20838A}"/>
                    </a:ext>
                  </a:extLst>
                </p:cNvPr>
                <p:cNvSpPr/>
                <p:nvPr/>
              </p:nvSpPr>
              <p:spPr>
                <a:xfrm>
                  <a:off x="6733946" y="2996986"/>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2"/>
                  </a:solidFill>
                  <a:prstDash val="solid"/>
                  <a:round/>
                </a:ln>
              </p:spPr>
              <p:txBody>
                <a:bodyPr rtlCol="0" anchor="ctr"/>
                <a:lstStyle/>
                <a:p>
                  <a:endParaRPr lang="en-US" sz="1050"/>
                </a:p>
              </p:txBody>
            </p:sp>
            <p:sp>
              <p:nvSpPr>
                <p:cNvPr id="29" name="Freeform: Shape 219">
                  <a:extLst>
                    <a:ext uri="{FF2B5EF4-FFF2-40B4-BE49-F238E27FC236}">
                      <a16:creationId xmlns:a16="http://schemas.microsoft.com/office/drawing/2014/main" id="{9AABB058-93D5-2AA0-3D99-9F6EE5DCCA29}"/>
                    </a:ext>
                  </a:extLst>
                </p:cNvPr>
                <p:cNvSpPr/>
                <p:nvPr/>
              </p:nvSpPr>
              <p:spPr>
                <a:xfrm>
                  <a:off x="6732795" y="3018077"/>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30" name="Freeform: Shape 220">
                  <a:extLst>
                    <a:ext uri="{FF2B5EF4-FFF2-40B4-BE49-F238E27FC236}">
                      <a16:creationId xmlns:a16="http://schemas.microsoft.com/office/drawing/2014/main" id="{F52CD61C-1D1D-4958-5B62-EFD67AC2BCD5}"/>
                    </a:ext>
                  </a:extLst>
                </p:cNvPr>
                <p:cNvSpPr/>
                <p:nvPr/>
              </p:nvSpPr>
              <p:spPr>
                <a:xfrm>
                  <a:off x="6718952" y="3037989"/>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2"/>
                  </a:solidFill>
                  <a:prstDash val="solid"/>
                  <a:round/>
                </a:ln>
              </p:spPr>
              <p:txBody>
                <a:bodyPr rtlCol="0" anchor="ctr"/>
                <a:lstStyle/>
                <a:p>
                  <a:endParaRPr lang="en-US" sz="1050"/>
                </a:p>
              </p:txBody>
            </p:sp>
            <p:sp>
              <p:nvSpPr>
                <p:cNvPr id="31" name="Freeform: Shape 221">
                  <a:extLst>
                    <a:ext uri="{FF2B5EF4-FFF2-40B4-BE49-F238E27FC236}">
                      <a16:creationId xmlns:a16="http://schemas.microsoft.com/office/drawing/2014/main" id="{90A71521-1CC2-7A0B-4ED1-E9C1E74AF337}"/>
                    </a:ext>
                  </a:extLst>
                </p:cNvPr>
                <p:cNvSpPr/>
                <p:nvPr/>
              </p:nvSpPr>
              <p:spPr>
                <a:xfrm>
                  <a:off x="6718952" y="3057902"/>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2"/>
                  </a:solidFill>
                  <a:prstDash val="solid"/>
                  <a:round/>
                </a:ln>
              </p:spPr>
              <p:txBody>
                <a:bodyPr rtlCol="0" anchor="ctr"/>
                <a:lstStyle/>
                <a:p>
                  <a:endParaRPr lang="en-US" sz="1050"/>
                </a:p>
              </p:txBody>
            </p:sp>
            <p:sp>
              <p:nvSpPr>
                <p:cNvPr id="32" name="Freeform: Shape 222">
                  <a:extLst>
                    <a:ext uri="{FF2B5EF4-FFF2-40B4-BE49-F238E27FC236}">
                      <a16:creationId xmlns:a16="http://schemas.microsoft.com/office/drawing/2014/main" id="{7037EBEA-7D69-2FCD-4356-E393D0622557}"/>
                    </a:ext>
                  </a:extLst>
                </p:cNvPr>
                <p:cNvSpPr/>
                <p:nvPr/>
              </p:nvSpPr>
              <p:spPr>
                <a:xfrm>
                  <a:off x="6662446" y="3076645"/>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2"/>
                  </a:solidFill>
                  <a:prstDash val="solid"/>
                  <a:round/>
                </a:ln>
              </p:spPr>
              <p:txBody>
                <a:bodyPr rtlCol="0" anchor="ctr"/>
                <a:lstStyle/>
                <a:p>
                  <a:endParaRPr lang="en-US" sz="1050"/>
                </a:p>
              </p:txBody>
            </p:sp>
            <p:sp>
              <p:nvSpPr>
                <p:cNvPr id="33" name="Freeform: Shape 223">
                  <a:extLst>
                    <a:ext uri="{FF2B5EF4-FFF2-40B4-BE49-F238E27FC236}">
                      <a16:creationId xmlns:a16="http://schemas.microsoft.com/office/drawing/2014/main" id="{AE5750A0-ABE9-47A3-DB39-E8154A6B6B45}"/>
                    </a:ext>
                  </a:extLst>
                </p:cNvPr>
                <p:cNvSpPr/>
                <p:nvPr/>
              </p:nvSpPr>
              <p:spPr>
                <a:xfrm>
                  <a:off x="6654368" y="3095388"/>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34" name="Freeform: Shape 224">
                  <a:extLst>
                    <a:ext uri="{FF2B5EF4-FFF2-40B4-BE49-F238E27FC236}">
                      <a16:creationId xmlns:a16="http://schemas.microsoft.com/office/drawing/2014/main" id="{845E0882-C36C-30AC-68DB-EFDC99A88837}"/>
                    </a:ext>
                  </a:extLst>
                </p:cNvPr>
                <p:cNvSpPr/>
                <p:nvPr/>
              </p:nvSpPr>
              <p:spPr>
                <a:xfrm>
                  <a:off x="6571336" y="3112962"/>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2"/>
                  </a:solidFill>
                  <a:prstDash val="solid"/>
                  <a:round/>
                </a:ln>
              </p:spPr>
              <p:txBody>
                <a:bodyPr rtlCol="0" anchor="ctr"/>
                <a:lstStyle/>
                <a:p>
                  <a:endParaRPr lang="en-US" sz="1050"/>
                </a:p>
              </p:txBody>
            </p:sp>
            <p:sp>
              <p:nvSpPr>
                <p:cNvPr id="35" name="Freeform: Shape 225">
                  <a:extLst>
                    <a:ext uri="{FF2B5EF4-FFF2-40B4-BE49-F238E27FC236}">
                      <a16:creationId xmlns:a16="http://schemas.microsoft.com/office/drawing/2014/main" id="{277071FB-46C3-FBFA-5FDC-ACF52E870387}"/>
                    </a:ext>
                  </a:extLst>
                </p:cNvPr>
                <p:cNvSpPr/>
                <p:nvPr/>
              </p:nvSpPr>
              <p:spPr>
                <a:xfrm>
                  <a:off x="6521747" y="3130536"/>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2"/>
                  </a:solidFill>
                  <a:prstDash val="solid"/>
                  <a:round/>
                </a:ln>
              </p:spPr>
              <p:txBody>
                <a:bodyPr rtlCol="0" anchor="ctr"/>
                <a:lstStyle/>
                <a:p>
                  <a:endParaRPr lang="en-US" sz="1050"/>
                </a:p>
              </p:txBody>
            </p:sp>
            <p:sp>
              <p:nvSpPr>
                <p:cNvPr id="36" name="Freeform: Shape 226">
                  <a:extLst>
                    <a:ext uri="{FF2B5EF4-FFF2-40B4-BE49-F238E27FC236}">
                      <a16:creationId xmlns:a16="http://schemas.microsoft.com/office/drawing/2014/main" id="{7CE001C1-8F4C-DC11-6993-585720453C7F}"/>
                    </a:ext>
                  </a:extLst>
                </p:cNvPr>
                <p:cNvSpPr/>
                <p:nvPr/>
              </p:nvSpPr>
              <p:spPr>
                <a:xfrm>
                  <a:off x="6489455" y="3149279"/>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2"/>
                  </a:solidFill>
                  <a:prstDash val="solid"/>
                  <a:round/>
                </a:ln>
              </p:spPr>
              <p:txBody>
                <a:bodyPr rtlCol="0" anchor="ctr"/>
                <a:lstStyle/>
                <a:p>
                  <a:endParaRPr lang="en-US" sz="1050"/>
                </a:p>
              </p:txBody>
            </p:sp>
            <p:sp>
              <p:nvSpPr>
                <p:cNvPr id="37" name="Freeform: Shape 227">
                  <a:extLst>
                    <a:ext uri="{FF2B5EF4-FFF2-40B4-BE49-F238E27FC236}">
                      <a16:creationId xmlns:a16="http://schemas.microsoft.com/office/drawing/2014/main" id="{8D24B608-0DB7-C153-4BF5-B49D9658409A}"/>
                    </a:ext>
                  </a:extLst>
                </p:cNvPr>
                <p:cNvSpPr/>
                <p:nvPr/>
              </p:nvSpPr>
              <p:spPr>
                <a:xfrm>
                  <a:off x="6451397" y="3165684"/>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38" name="Freeform: Shape 228">
                  <a:extLst>
                    <a:ext uri="{FF2B5EF4-FFF2-40B4-BE49-F238E27FC236}">
                      <a16:creationId xmlns:a16="http://schemas.microsoft.com/office/drawing/2014/main" id="{998201CD-93DB-23B8-D9EC-F4D011FA8688}"/>
                    </a:ext>
                  </a:extLst>
                </p:cNvPr>
                <p:cNvSpPr/>
                <p:nvPr/>
              </p:nvSpPr>
              <p:spPr>
                <a:xfrm>
                  <a:off x="6400656" y="3183249"/>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39" name="Freeform: Shape 229">
                  <a:extLst>
                    <a:ext uri="{FF2B5EF4-FFF2-40B4-BE49-F238E27FC236}">
                      <a16:creationId xmlns:a16="http://schemas.microsoft.com/office/drawing/2014/main" id="{CFF86A7A-DA31-74CC-67C9-A6FD5B71123D}"/>
                    </a:ext>
                  </a:extLst>
                </p:cNvPr>
                <p:cNvSpPr/>
                <p:nvPr/>
              </p:nvSpPr>
              <p:spPr>
                <a:xfrm>
                  <a:off x="6324542" y="3200823"/>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2"/>
                  </a:solidFill>
                  <a:prstDash val="solid"/>
                  <a:round/>
                </a:ln>
              </p:spPr>
              <p:txBody>
                <a:bodyPr rtlCol="0" anchor="ctr"/>
                <a:lstStyle/>
                <a:p>
                  <a:endParaRPr lang="en-US" sz="1050"/>
                </a:p>
              </p:txBody>
            </p:sp>
            <p:sp>
              <p:nvSpPr>
                <p:cNvPr id="40" name="Freeform: Shape 230">
                  <a:extLst>
                    <a:ext uri="{FF2B5EF4-FFF2-40B4-BE49-F238E27FC236}">
                      <a16:creationId xmlns:a16="http://schemas.microsoft.com/office/drawing/2014/main" id="{E3B65795-EF1B-2D8B-B2C9-5960A55C81E8}"/>
                    </a:ext>
                  </a:extLst>
                </p:cNvPr>
                <p:cNvSpPr/>
                <p:nvPr/>
              </p:nvSpPr>
              <p:spPr>
                <a:xfrm>
                  <a:off x="6322230" y="3217219"/>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41" name="Freeform: Shape 231">
                  <a:extLst>
                    <a:ext uri="{FF2B5EF4-FFF2-40B4-BE49-F238E27FC236}">
                      <a16:creationId xmlns:a16="http://schemas.microsoft.com/office/drawing/2014/main" id="{882808CF-CED7-1274-B12D-20E6ED754578}"/>
                    </a:ext>
                  </a:extLst>
                </p:cNvPr>
                <p:cNvSpPr/>
                <p:nvPr/>
              </p:nvSpPr>
              <p:spPr>
                <a:xfrm>
                  <a:off x="6318776" y="3234793"/>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2"/>
                  </a:solidFill>
                  <a:prstDash val="solid"/>
                  <a:round/>
                </a:ln>
              </p:spPr>
              <p:txBody>
                <a:bodyPr rtlCol="0" anchor="ctr"/>
                <a:lstStyle/>
                <a:p>
                  <a:endParaRPr lang="en-US" sz="1050"/>
                </a:p>
              </p:txBody>
            </p:sp>
            <p:sp>
              <p:nvSpPr>
                <p:cNvPr id="42" name="Freeform: Shape 232">
                  <a:extLst>
                    <a:ext uri="{FF2B5EF4-FFF2-40B4-BE49-F238E27FC236}">
                      <a16:creationId xmlns:a16="http://schemas.microsoft.com/office/drawing/2014/main" id="{20762212-DC96-3775-8B9F-78C4572D5FAE}"/>
                    </a:ext>
                  </a:extLst>
                </p:cNvPr>
                <p:cNvSpPr/>
                <p:nvPr/>
              </p:nvSpPr>
              <p:spPr>
                <a:xfrm>
                  <a:off x="6296864" y="3252367"/>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2"/>
                  </a:solidFill>
                  <a:prstDash val="solid"/>
                  <a:round/>
                </a:ln>
              </p:spPr>
              <p:txBody>
                <a:bodyPr rtlCol="0" anchor="ctr"/>
                <a:lstStyle/>
                <a:p>
                  <a:endParaRPr lang="en-US" sz="1050"/>
                </a:p>
              </p:txBody>
            </p:sp>
            <p:sp>
              <p:nvSpPr>
                <p:cNvPr id="43" name="Freeform: Shape 233">
                  <a:extLst>
                    <a:ext uri="{FF2B5EF4-FFF2-40B4-BE49-F238E27FC236}">
                      <a16:creationId xmlns:a16="http://schemas.microsoft.com/office/drawing/2014/main" id="{881301E4-464D-029C-7095-CA4352C7ACD4}"/>
                    </a:ext>
                  </a:extLst>
                </p:cNvPr>
                <p:cNvSpPr/>
                <p:nvPr/>
              </p:nvSpPr>
              <p:spPr>
                <a:xfrm>
                  <a:off x="6291098" y="3268772"/>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2"/>
                  </a:solidFill>
                  <a:prstDash val="solid"/>
                  <a:round/>
                </a:ln>
              </p:spPr>
              <p:txBody>
                <a:bodyPr rtlCol="0" anchor="ctr"/>
                <a:lstStyle/>
                <a:p>
                  <a:endParaRPr lang="en-US" sz="1050"/>
                </a:p>
              </p:txBody>
            </p:sp>
            <p:sp>
              <p:nvSpPr>
                <p:cNvPr id="44" name="Freeform: Shape 234">
                  <a:extLst>
                    <a:ext uri="{FF2B5EF4-FFF2-40B4-BE49-F238E27FC236}">
                      <a16:creationId xmlns:a16="http://schemas.microsoft.com/office/drawing/2014/main" id="{827D8006-0ABB-18C3-6896-AB16A1A76B42}"/>
                    </a:ext>
                  </a:extLst>
                </p:cNvPr>
                <p:cNvSpPr/>
                <p:nvPr/>
              </p:nvSpPr>
              <p:spPr>
                <a:xfrm>
                  <a:off x="6273792" y="3286336"/>
                  <a:ext cx="2311" cy="8925"/>
                </a:xfrm>
                <a:custGeom>
                  <a:avLst/>
                  <a:gdLst>
                    <a:gd name="connsiteX0" fmla="*/ 0 w 2311"/>
                    <a:gd name="connsiteY0" fmla="*/ 0 h 8925"/>
                    <a:gd name="connsiteX1" fmla="*/ 0 w 2311"/>
                    <a:gd name="connsiteY1" fmla="*/ 0 h 8925"/>
                    <a:gd name="connsiteX2" fmla="*/ 2312 w 2311"/>
                    <a:gd name="connsiteY2" fmla="*/ 0 h 8925"/>
                  </a:gdLst>
                  <a:ahLst/>
                  <a:cxnLst>
                    <a:cxn ang="0">
                      <a:pos x="connsiteX0" y="connsiteY0"/>
                    </a:cxn>
                    <a:cxn ang="0">
                      <a:pos x="connsiteX1" y="connsiteY1"/>
                    </a:cxn>
                    <a:cxn ang="0">
                      <a:pos x="connsiteX2" y="connsiteY2"/>
                    </a:cxn>
                  </a:cxnLst>
                  <a:rect l="l" t="t" r="r" b="b"/>
                  <a:pathLst>
                    <a:path w="2311" h="8925">
                      <a:moveTo>
                        <a:pt x="0" y="0"/>
                      </a:moveTo>
                      <a:lnTo>
                        <a:pt x="0" y="0"/>
                      </a:lnTo>
                      <a:lnTo>
                        <a:pt x="2312" y="0"/>
                      </a:lnTo>
                    </a:path>
                  </a:pathLst>
                </a:custGeom>
                <a:noFill/>
                <a:ln w="19050" cap="flat">
                  <a:solidFill>
                    <a:schemeClr val="accent2"/>
                  </a:solidFill>
                  <a:prstDash val="solid"/>
                  <a:round/>
                </a:ln>
              </p:spPr>
              <p:txBody>
                <a:bodyPr rtlCol="0" anchor="ctr"/>
                <a:lstStyle/>
                <a:p>
                  <a:endParaRPr lang="en-US" sz="1050"/>
                </a:p>
              </p:txBody>
            </p:sp>
            <p:sp>
              <p:nvSpPr>
                <p:cNvPr id="45" name="Freeform: Shape 235">
                  <a:extLst>
                    <a:ext uri="{FF2B5EF4-FFF2-40B4-BE49-F238E27FC236}">
                      <a16:creationId xmlns:a16="http://schemas.microsoft.com/office/drawing/2014/main" id="{46DCB4F1-7FEB-C209-E90D-DDD529073CFB}"/>
                    </a:ext>
                  </a:extLst>
                </p:cNvPr>
                <p:cNvSpPr/>
                <p:nvPr/>
              </p:nvSpPr>
              <p:spPr>
                <a:xfrm>
                  <a:off x="6254192" y="3303910"/>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46" name="Freeform: Shape 236">
                  <a:extLst>
                    <a:ext uri="{FF2B5EF4-FFF2-40B4-BE49-F238E27FC236}">
                      <a16:creationId xmlns:a16="http://schemas.microsoft.com/office/drawing/2014/main" id="{558AAA35-5597-3B0B-0AD2-51C710A163C3}"/>
                    </a:ext>
                  </a:extLst>
                </p:cNvPr>
                <p:cNvSpPr/>
                <p:nvPr/>
              </p:nvSpPr>
              <p:spPr>
                <a:xfrm>
                  <a:off x="6209217" y="3321485"/>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2"/>
                  </a:solidFill>
                  <a:prstDash val="solid"/>
                  <a:round/>
                </a:ln>
              </p:spPr>
              <p:txBody>
                <a:bodyPr rtlCol="0" anchor="ctr"/>
                <a:lstStyle/>
                <a:p>
                  <a:endParaRPr lang="en-US" sz="1050"/>
                </a:p>
              </p:txBody>
            </p:sp>
            <p:sp>
              <p:nvSpPr>
                <p:cNvPr id="47" name="Freeform: Shape 237">
                  <a:extLst>
                    <a:ext uri="{FF2B5EF4-FFF2-40B4-BE49-F238E27FC236}">
                      <a16:creationId xmlns:a16="http://schemas.microsoft.com/office/drawing/2014/main" id="{B1D6A33F-4E96-0714-3F58-CC4F070E3D3C}"/>
                    </a:ext>
                  </a:extLst>
                </p:cNvPr>
                <p:cNvSpPr/>
                <p:nvPr/>
              </p:nvSpPr>
              <p:spPr>
                <a:xfrm>
                  <a:off x="6194223" y="3337889"/>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2"/>
                  </a:solidFill>
                  <a:prstDash val="solid"/>
                  <a:round/>
                </a:ln>
              </p:spPr>
              <p:txBody>
                <a:bodyPr rtlCol="0" anchor="ctr"/>
                <a:lstStyle/>
                <a:p>
                  <a:endParaRPr lang="en-US" sz="1050"/>
                </a:p>
              </p:txBody>
            </p:sp>
            <p:sp>
              <p:nvSpPr>
                <p:cNvPr id="48" name="Freeform: Shape 238">
                  <a:extLst>
                    <a:ext uri="{FF2B5EF4-FFF2-40B4-BE49-F238E27FC236}">
                      <a16:creationId xmlns:a16="http://schemas.microsoft.com/office/drawing/2014/main" id="{C1DE7777-F866-675D-8E7A-0E79E0E197E5}"/>
                    </a:ext>
                  </a:extLst>
                </p:cNvPr>
                <p:cNvSpPr/>
                <p:nvPr/>
              </p:nvSpPr>
              <p:spPr>
                <a:xfrm>
                  <a:off x="6193071" y="3355454"/>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49" name="Freeform: Shape 239">
                  <a:extLst>
                    <a:ext uri="{FF2B5EF4-FFF2-40B4-BE49-F238E27FC236}">
                      <a16:creationId xmlns:a16="http://schemas.microsoft.com/office/drawing/2014/main" id="{0FB85576-0D2A-7419-05FF-3CF4A44AE1A0}"/>
                    </a:ext>
                  </a:extLst>
                </p:cNvPr>
                <p:cNvSpPr/>
                <p:nvPr/>
              </p:nvSpPr>
              <p:spPr>
                <a:xfrm>
                  <a:off x="6189608" y="3373028"/>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50" name="Freeform: Shape 240">
                  <a:extLst>
                    <a:ext uri="{FF2B5EF4-FFF2-40B4-BE49-F238E27FC236}">
                      <a16:creationId xmlns:a16="http://schemas.microsoft.com/office/drawing/2014/main" id="{9CED749A-2CC7-13DA-D7B9-870609E7E7FB}"/>
                    </a:ext>
                  </a:extLst>
                </p:cNvPr>
                <p:cNvSpPr/>
                <p:nvPr/>
              </p:nvSpPr>
              <p:spPr>
                <a:xfrm>
                  <a:off x="6083504" y="3389433"/>
                  <a:ext cx="1160" cy="8925"/>
                </a:xfrm>
                <a:custGeom>
                  <a:avLst/>
                  <a:gdLst>
                    <a:gd name="connsiteX0" fmla="*/ 0 w 1160"/>
                    <a:gd name="connsiteY0" fmla="*/ 0 h 8925"/>
                    <a:gd name="connsiteX1" fmla="*/ 0 w 1160"/>
                    <a:gd name="connsiteY1" fmla="*/ 0 h 8925"/>
                    <a:gd name="connsiteX2" fmla="*/ 1160 w 1160"/>
                    <a:gd name="connsiteY2" fmla="*/ 0 h 8925"/>
                  </a:gdLst>
                  <a:ahLst/>
                  <a:cxnLst>
                    <a:cxn ang="0">
                      <a:pos x="connsiteX0" y="connsiteY0"/>
                    </a:cxn>
                    <a:cxn ang="0">
                      <a:pos x="connsiteX1" y="connsiteY1"/>
                    </a:cxn>
                    <a:cxn ang="0">
                      <a:pos x="connsiteX2" y="connsiteY2"/>
                    </a:cxn>
                  </a:cxnLst>
                  <a:rect l="l" t="t" r="r" b="b"/>
                  <a:pathLst>
                    <a:path w="1160" h="8925">
                      <a:moveTo>
                        <a:pt x="0" y="0"/>
                      </a:moveTo>
                      <a:lnTo>
                        <a:pt x="0" y="0"/>
                      </a:lnTo>
                      <a:lnTo>
                        <a:pt x="1160" y="0"/>
                      </a:lnTo>
                    </a:path>
                  </a:pathLst>
                </a:custGeom>
                <a:noFill/>
                <a:ln w="19050" cap="flat">
                  <a:solidFill>
                    <a:schemeClr val="accent2"/>
                  </a:solidFill>
                  <a:prstDash val="solid"/>
                  <a:round/>
                </a:ln>
              </p:spPr>
              <p:txBody>
                <a:bodyPr rtlCol="0" anchor="ctr"/>
                <a:lstStyle/>
                <a:p>
                  <a:endParaRPr lang="en-US" sz="1050"/>
                </a:p>
              </p:txBody>
            </p:sp>
            <p:sp>
              <p:nvSpPr>
                <p:cNvPr id="51" name="Freeform: Shape 241">
                  <a:extLst>
                    <a:ext uri="{FF2B5EF4-FFF2-40B4-BE49-F238E27FC236}">
                      <a16:creationId xmlns:a16="http://schemas.microsoft.com/office/drawing/2014/main" id="{174CFE14-2407-2898-B94E-F5A4DAF3224C}"/>
                    </a:ext>
                  </a:extLst>
                </p:cNvPr>
                <p:cNvSpPr/>
                <p:nvPr/>
              </p:nvSpPr>
              <p:spPr>
                <a:xfrm>
                  <a:off x="6069670" y="3406998"/>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52" name="Freeform: Shape 242">
                  <a:extLst>
                    <a:ext uri="{FF2B5EF4-FFF2-40B4-BE49-F238E27FC236}">
                      <a16:creationId xmlns:a16="http://schemas.microsoft.com/office/drawing/2014/main" id="{4F91143C-A33D-825A-7FD2-0B9C668E189B}"/>
                    </a:ext>
                  </a:extLst>
                </p:cNvPr>
                <p:cNvSpPr/>
                <p:nvPr/>
              </p:nvSpPr>
              <p:spPr>
                <a:xfrm>
                  <a:off x="6067367" y="3424572"/>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2"/>
                  </a:solidFill>
                  <a:prstDash val="solid"/>
                  <a:round/>
                </a:ln>
              </p:spPr>
              <p:txBody>
                <a:bodyPr rtlCol="0" anchor="ctr"/>
                <a:lstStyle/>
                <a:p>
                  <a:endParaRPr lang="en-US" sz="1050"/>
                </a:p>
              </p:txBody>
            </p:sp>
            <p:sp>
              <p:nvSpPr>
                <p:cNvPr id="53" name="Freeform: Shape 243">
                  <a:extLst>
                    <a:ext uri="{FF2B5EF4-FFF2-40B4-BE49-F238E27FC236}">
                      <a16:creationId xmlns:a16="http://schemas.microsoft.com/office/drawing/2014/main" id="{45049B1D-473B-C94B-E652-04D5FB5F9F44}"/>
                    </a:ext>
                  </a:extLst>
                </p:cNvPr>
                <p:cNvSpPr/>
                <p:nvPr/>
              </p:nvSpPr>
              <p:spPr>
                <a:xfrm>
                  <a:off x="6043144" y="3440977"/>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2"/>
                  </a:solidFill>
                  <a:prstDash val="solid"/>
                  <a:round/>
                </a:ln>
              </p:spPr>
              <p:txBody>
                <a:bodyPr rtlCol="0" anchor="ctr"/>
                <a:lstStyle/>
                <a:p>
                  <a:endParaRPr lang="en-US" sz="1050"/>
                </a:p>
              </p:txBody>
            </p:sp>
            <p:sp>
              <p:nvSpPr>
                <p:cNvPr id="54" name="Freeform: Shape 244">
                  <a:extLst>
                    <a:ext uri="{FF2B5EF4-FFF2-40B4-BE49-F238E27FC236}">
                      <a16:creationId xmlns:a16="http://schemas.microsoft.com/office/drawing/2014/main" id="{9D6597B3-B42B-609B-280F-7DD75FCBCB58}"/>
                    </a:ext>
                  </a:extLst>
                </p:cNvPr>
                <p:cNvSpPr/>
                <p:nvPr/>
              </p:nvSpPr>
              <p:spPr>
                <a:xfrm>
                  <a:off x="6014315" y="3458551"/>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2"/>
                  </a:solidFill>
                  <a:prstDash val="solid"/>
                  <a:round/>
                </a:ln>
              </p:spPr>
              <p:txBody>
                <a:bodyPr rtlCol="0" anchor="ctr"/>
                <a:lstStyle/>
                <a:p>
                  <a:endParaRPr lang="en-US" sz="1050"/>
                </a:p>
              </p:txBody>
            </p:sp>
            <p:sp>
              <p:nvSpPr>
                <p:cNvPr id="55" name="Freeform: Shape 245">
                  <a:extLst>
                    <a:ext uri="{FF2B5EF4-FFF2-40B4-BE49-F238E27FC236}">
                      <a16:creationId xmlns:a16="http://schemas.microsoft.com/office/drawing/2014/main" id="{48D8EC0D-C920-3D66-CC9C-45BDC49D340D}"/>
                    </a:ext>
                  </a:extLst>
                </p:cNvPr>
                <p:cNvSpPr/>
                <p:nvPr/>
              </p:nvSpPr>
              <p:spPr>
                <a:xfrm>
                  <a:off x="5958960" y="3476116"/>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56" name="Freeform: Shape 246">
                  <a:extLst>
                    <a:ext uri="{FF2B5EF4-FFF2-40B4-BE49-F238E27FC236}">
                      <a16:creationId xmlns:a16="http://schemas.microsoft.com/office/drawing/2014/main" id="{95A57A4E-5599-492F-22F7-68339BD3D4AF}"/>
                    </a:ext>
                  </a:extLst>
                </p:cNvPr>
                <p:cNvSpPr/>
                <p:nvPr/>
              </p:nvSpPr>
              <p:spPr>
                <a:xfrm>
                  <a:off x="5904756" y="3492521"/>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57" name="Freeform: Shape 247">
                  <a:extLst>
                    <a:ext uri="{FF2B5EF4-FFF2-40B4-BE49-F238E27FC236}">
                      <a16:creationId xmlns:a16="http://schemas.microsoft.com/office/drawing/2014/main" id="{48203D46-7D9D-01CD-0FD4-64ED642A6447}"/>
                    </a:ext>
                  </a:extLst>
                </p:cNvPr>
                <p:cNvSpPr/>
                <p:nvPr/>
              </p:nvSpPr>
              <p:spPr>
                <a:xfrm>
                  <a:off x="5882845" y="3508916"/>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2"/>
                  </a:solidFill>
                  <a:prstDash val="solid"/>
                  <a:round/>
                </a:ln>
              </p:spPr>
              <p:txBody>
                <a:bodyPr rtlCol="0" anchor="ctr"/>
                <a:lstStyle/>
                <a:p>
                  <a:endParaRPr lang="en-US" sz="1050"/>
                </a:p>
              </p:txBody>
            </p:sp>
            <p:sp>
              <p:nvSpPr>
                <p:cNvPr id="58" name="Freeform: Shape 248">
                  <a:extLst>
                    <a:ext uri="{FF2B5EF4-FFF2-40B4-BE49-F238E27FC236}">
                      <a16:creationId xmlns:a16="http://schemas.microsoft.com/office/drawing/2014/main" id="{111D8BDF-0566-F126-FEE8-0CEC5A2D756F}"/>
                    </a:ext>
                  </a:extLst>
                </p:cNvPr>
                <p:cNvSpPr/>
                <p:nvPr/>
              </p:nvSpPr>
              <p:spPr>
                <a:xfrm>
                  <a:off x="5812496" y="3525321"/>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2"/>
                  </a:solidFill>
                  <a:prstDash val="solid"/>
                  <a:round/>
                </a:ln>
              </p:spPr>
              <p:txBody>
                <a:bodyPr rtlCol="0" anchor="ctr"/>
                <a:lstStyle/>
                <a:p>
                  <a:endParaRPr lang="en-US" sz="1050"/>
                </a:p>
              </p:txBody>
            </p:sp>
            <p:sp>
              <p:nvSpPr>
                <p:cNvPr id="59" name="Freeform: Shape 249">
                  <a:extLst>
                    <a:ext uri="{FF2B5EF4-FFF2-40B4-BE49-F238E27FC236}">
                      <a16:creationId xmlns:a16="http://schemas.microsoft.com/office/drawing/2014/main" id="{B92335E6-2580-E9B8-4F65-2B70FA2BA694}"/>
                    </a:ext>
                  </a:extLst>
                </p:cNvPr>
                <p:cNvSpPr/>
                <p:nvPr/>
              </p:nvSpPr>
              <p:spPr>
                <a:xfrm>
                  <a:off x="5774438" y="3542895"/>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60" name="Freeform: Shape 250">
                  <a:extLst>
                    <a:ext uri="{FF2B5EF4-FFF2-40B4-BE49-F238E27FC236}">
                      <a16:creationId xmlns:a16="http://schemas.microsoft.com/office/drawing/2014/main" id="{6E601A9F-D2A2-D245-D2D8-006A164A349F}"/>
                    </a:ext>
                  </a:extLst>
                </p:cNvPr>
                <p:cNvSpPr/>
                <p:nvPr/>
              </p:nvSpPr>
              <p:spPr>
                <a:xfrm>
                  <a:off x="5758292" y="3560469"/>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2"/>
                  </a:solidFill>
                  <a:prstDash val="solid"/>
                  <a:round/>
                </a:ln>
              </p:spPr>
              <p:txBody>
                <a:bodyPr rtlCol="0" anchor="ctr"/>
                <a:lstStyle/>
                <a:p>
                  <a:endParaRPr lang="en-US" sz="1050"/>
                </a:p>
              </p:txBody>
            </p:sp>
            <p:sp>
              <p:nvSpPr>
                <p:cNvPr id="61" name="Freeform: Shape 251">
                  <a:extLst>
                    <a:ext uri="{FF2B5EF4-FFF2-40B4-BE49-F238E27FC236}">
                      <a16:creationId xmlns:a16="http://schemas.microsoft.com/office/drawing/2014/main" id="{9A01E3FB-F0AA-C2A8-11D4-A42BE0D2DA31}"/>
                    </a:ext>
                  </a:extLst>
                </p:cNvPr>
                <p:cNvSpPr/>
                <p:nvPr/>
              </p:nvSpPr>
              <p:spPr>
                <a:xfrm>
                  <a:off x="5749063" y="3576865"/>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2"/>
                  </a:solidFill>
                  <a:prstDash val="solid"/>
                  <a:round/>
                </a:ln>
              </p:spPr>
              <p:txBody>
                <a:bodyPr rtlCol="0" anchor="ctr"/>
                <a:lstStyle/>
                <a:p>
                  <a:endParaRPr lang="en-US" sz="1050"/>
                </a:p>
              </p:txBody>
            </p:sp>
            <p:sp>
              <p:nvSpPr>
                <p:cNvPr id="62" name="Freeform: Shape 252">
                  <a:extLst>
                    <a:ext uri="{FF2B5EF4-FFF2-40B4-BE49-F238E27FC236}">
                      <a16:creationId xmlns:a16="http://schemas.microsoft.com/office/drawing/2014/main" id="{242332BB-CED4-C2F4-AA86-B22EDFC38160}"/>
                    </a:ext>
                  </a:extLst>
                </p:cNvPr>
                <p:cNvSpPr/>
                <p:nvPr/>
              </p:nvSpPr>
              <p:spPr>
                <a:xfrm>
                  <a:off x="5714468" y="3594439"/>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63" name="Freeform: Shape 253">
                  <a:extLst>
                    <a:ext uri="{FF2B5EF4-FFF2-40B4-BE49-F238E27FC236}">
                      <a16:creationId xmlns:a16="http://schemas.microsoft.com/office/drawing/2014/main" id="{C5246485-868E-8543-B9A1-2BEAA53C2CF6}"/>
                    </a:ext>
                  </a:extLst>
                </p:cNvPr>
                <p:cNvSpPr/>
                <p:nvPr/>
              </p:nvSpPr>
              <p:spPr>
                <a:xfrm>
                  <a:off x="5702937" y="3609666"/>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2"/>
                  </a:solidFill>
                  <a:prstDash val="solid"/>
                  <a:round/>
                </a:ln>
              </p:spPr>
              <p:txBody>
                <a:bodyPr rtlCol="0" anchor="ctr"/>
                <a:lstStyle/>
                <a:p>
                  <a:endParaRPr lang="en-US" sz="1050"/>
                </a:p>
              </p:txBody>
            </p:sp>
            <p:sp>
              <p:nvSpPr>
                <p:cNvPr id="64" name="Freeform: Shape 254">
                  <a:extLst>
                    <a:ext uri="{FF2B5EF4-FFF2-40B4-BE49-F238E27FC236}">
                      <a16:creationId xmlns:a16="http://schemas.microsoft.com/office/drawing/2014/main" id="{7E8A1736-E5BC-9415-60E9-C07735AD55C7}"/>
                    </a:ext>
                  </a:extLst>
                </p:cNvPr>
                <p:cNvSpPr/>
                <p:nvPr/>
              </p:nvSpPr>
              <p:spPr>
                <a:xfrm>
                  <a:off x="5644119" y="3627239"/>
                  <a:ext cx="2303" cy="8925"/>
                </a:xfrm>
                <a:custGeom>
                  <a:avLst/>
                  <a:gdLst>
                    <a:gd name="connsiteX0" fmla="*/ 0 w 2303"/>
                    <a:gd name="connsiteY0" fmla="*/ 0 h 8925"/>
                    <a:gd name="connsiteX1" fmla="*/ 0 w 2303"/>
                    <a:gd name="connsiteY1" fmla="*/ 0 h 8925"/>
                    <a:gd name="connsiteX2" fmla="*/ 2303 w 2303"/>
                    <a:gd name="connsiteY2" fmla="*/ 0 h 8925"/>
                  </a:gdLst>
                  <a:ahLst/>
                  <a:cxnLst>
                    <a:cxn ang="0">
                      <a:pos x="connsiteX0" y="connsiteY0"/>
                    </a:cxn>
                    <a:cxn ang="0">
                      <a:pos x="connsiteX1" y="connsiteY1"/>
                    </a:cxn>
                    <a:cxn ang="0">
                      <a:pos x="connsiteX2" y="connsiteY2"/>
                    </a:cxn>
                  </a:cxnLst>
                  <a:rect l="l" t="t" r="r" b="b"/>
                  <a:pathLst>
                    <a:path w="2303" h="8925">
                      <a:moveTo>
                        <a:pt x="0" y="0"/>
                      </a:moveTo>
                      <a:lnTo>
                        <a:pt x="0" y="0"/>
                      </a:lnTo>
                      <a:lnTo>
                        <a:pt x="2303" y="0"/>
                      </a:lnTo>
                    </a:path>
                  </a:pathLst>
                </a:custGeom>
                <a:noFill/>
                <a:ln w="19050" cap="flat">
                  <a:solidFill>
                    <a:schemeClr val="accent2"/>
                  </a:solidFill>
                  <a:prstDash val="solid"/>
                  <a:round/>
                </a:ln>
              </p:spPr>
              <p:txBody>
                <a:bodyPr rtlCol="0" anchor="ctr"/>
                <a:lstStyle/>
                <a:p>
                  <a:endParaRPr lang="en-US" sz="1050"/>
                </a:p>
              </p:txBody>
            </p:sp>
            <p:sp>
              <p:nvSpPr>
                <p:cNvPr id="65" name="Freeform: Shape 255">
                  <a:extLst>
                    <a:ext uri="{FF2B5EF4-FFF2-40B4-BE49-F238E27FC236}">
                      <a16:creationId xmlns:a16="http://schemas.microsoft.com/office/drawing/2014/main" id="{FC4CF149-D554-67A2-D83C-5A058C7C6A4F}"/>
                    </a:ext>
                  </a:extLst>
                </p:cNvPr>
                <p:cNvSpPr/>
                <p:nvPr/>
              </p:nvSpPr>
              <p:spPr>
                <a:xfrm>
                  <a:off x="5569155" y="3644804"/>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66" name="Freeform: Shape 256">
                  <a:extLst>
                    <a:ext uri="{FF2B5EF4-FFF2-40B4-BE49-F238E27FC236}">
                      <a16:creationId xmlns:a16="http://schemas.microsoft.com/office/drawing/2014/main" id="{D661926A-1242-4DA4-6725-DEF66CDF42AD}"/>
                    </a:ext>
                  </a:extLst>
                </p:cNvPr>
                <p:cNvSpPr/>
                <p:nvPr/>
              </p:nvSpPr>
              <p:spPr>
                <a:xfrm>
                  <a:off x="5569155" y="3661209"/>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67" name="Freeform: Shape 257">
                  <a:extLst>
                    <a:ext uri="{FF2B5EF4-FFF2-40B4-BE49-F238E27FC236}">
                      <a16:creationId xmlns:a16="http://schemas.microsoft.com/office/drawing/2014/main" id="{B9A1869F-EC0A-4910-A8FE-774C3A5A4965}"/>
                    </a:ext>
                  </a:extLst>
                </p:cNvPr>
                <p:cNvSpPr/>
                <p:nvPr/>
              </p:nvSpPr>
              <p:spPr>
                <a:xfrm>
                  <a:off x="5563389" y="3677614"/>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68" name="Freeform: Shape 258">
                  <a:extLst>
                    <a:ext uri="{FF2B5EF4-FFF2-40B4-BE49-F238E27FC236}">
                      <a16:creationId xmlns:a16="http://schemas.microsoft.com/office/drawing/2014/main" id="{673EBAE8-2D34-069D-035B-15496A770ABB}"/>
                    </a:ext>
                  </a:extLst>
                </p:cNvPr>
                <p:cNvSpPr/>
                <p:nvPr/>
              </p:nvSpPr>
              <p:spPr>
                <a:xfrm>
                  <a:off x="5541477" y="3695179"/>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69" name="Freeform: Shape 259">
                  <a:extLst>
                    <a:ext uri="{FF2B5EF4-FFF2-40B4-BE49-F238E27FC236}">
                      <a16:creationId xmlns:a16="http://schemas.microsoft.com/office/drawing/2014/main" id="{B0DACD1E-6536-8DB5-9DF4-196175E24357}"/>
                    </a:ext>
                  </a:extLst>
                </p:cNvPr>
                <p:cNvSpPr/>
                <p:nvPr/>
              </p:nvSpPr>
              <p:spPr>
                <a:xfrm>
                  <a:off x="5523029" y="3711584"/>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2"/>
                  </a:solidFill>
                  <a:prstDash val="solid"/>
                  <a:round/>
                </a:ln>
              </p:spPr>
              <p:txBody>
                <a:bodyPr rtlCol="0" anchor="ctr"/>
                <a:lstStyle/>
                <a:p>
                  <a:endParaRPr lang="en-US" sz="1050"/>
                </a:p>
              </p:txBody>
            </p:sp>
            <p:sp>
              <p:nvSpPr>
                <p:cNvPr id="70" name="Freeform: Shape 260">
                  <a:extLst>
                    <a:ext uri="{FF2B5EF4-FFF2-40B4-BE49-F238E27FC236}">
                      <a16:creationId xmlns:a16="http://schemas.microsoft.com/office/drawing/2014/main" id="{4CBC6EA4-AF92-E655-0D7A-61811FF00E1D}"/>
                    </a:ext>
                  </a:extLst>
                </p:cNvPr>
                <p:cNvSpPr/>
                <p:nvPr/>
              </p:nvSpPr>
              <p:spPr>
                <a:xfrm>
                  <a:off x="5482660" y="3729158"/>
                  <a:ext cx="2311" cy="8925"/>
                </a:xfrm>
                <a:custGeom>
                  <a:avLst/>
                  <a:gdLst>
                    <a:gd name="connsiteX0" fmla="*/ 0 w 2311"/>
                    <a:gd name="connsiteY0" fmla="*/ 0 h 8925"/>
                    <a:gd name="connsiteX1" fmla="*/ 0 w 2311"/>
                    <a:gd name="connsiteY1" fmla="*/ 0 h 8925"/>
                    <a:gd name="connsiteX2" fmla="*/ 2311 w 2311"/>
                    <a:gd name="connsiteY2" fmla="*/ 0 h 8925"/>
                  </a:gdLst>
                  <a:ahLst/>
                  <a:cxnLst>
                    <a:cxn ang="0">
                      <a:pos x="connsiteX0" y="connsiteY0"/>
                    </a:cxn>
                    <a:cxn ang="0">
                      <a:pos x="connsiteX1" y="connsiteY1"/>
                    </a:cxn>
                    <a:cxn ang="0">
                      <a:pos x="connsiteX2" y="connsiteY2"/>
                    </a:cxn>
                  </a:cxnLst>
                  <a:rect l="l" t="t" r="r" b="b"/>
                  <a:pathLst>
                    <a:path w="2311" h="8925">
                      <a:moveTo>
                        <a:pt x="0" y="0"/>
                      </a:moveTo>
                      <a:lnTo>
                        <a:pt x="0" y="0"/>
                      </a:lnTo>
                      <a:lnTo>
                        <a:pt x="2311" y="0"/>
                      </a:lnTo>
                    </a:path>
                  </a:pathLst>
                </a:custGeom>
                <a:noFill/>
                <a:ln w="19050" cap="flat">
                  <a:solidFill>
                    <a:schemeClr val="accent2"/>
                  </a:solidFill>
                  <a:prstDash val="solid"/>
                  <a:round/>
                </a:ln>
              </p:spPr>
              <p:txBody>
                <a:bodyPr rtlCol="0" anchor="ctr"/>
                <a:lstStyle/>
                <a:p>
                  <a:endParaRPr lang="en-US" sz="1050"/>
                </a:p>
              </p:txBody>
            </p:sp>
            <p:sp>
              <p:nvSpPr>
                <p:cNvPr id="71" name="Freeform: Shape 261">
                  <a:extLst>
                    <a:ext uri="{FF2B5EF4-FFF2-40B4-BE49-F238E27FC236}">
                      <a16:creationId xmlns:a16="http://schemas.microsoft.com/office/drawing/2014/main" id="{1D05797D-5B28-A9C3-C95E-60E3F7653399}"/>
                    </a:ext>
                  </a:extLst>
                </p:cNvPr>
                <p:cNvSpPr/>
                <p:nvPr/>
              </p:nvSpPr>
              <p:spPr>
                <a:xfrm>
                  <a:off x="5472279" y="3744384"/>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72" name="Freeform: Shape 262">
                  <a:extLst>
                    <a:ext uri="{FF2B5EF4-FFF2-40B4-BE49-F238E27FC236}">
                      <a16:creationId xmlns:a16="http://schemas.microsoft.com/office/drawing/2014/main" id="{70ECC524-33C7-E0C5-D45C-4267143A42BB}"/>
                    </a:ext>
                  </a:extLst>
                </p:cNvPr>
                <p:cNvSpPr/>
                <p:nvPr/>
              </p:nvSpPr>
              <p:spPr>
                <a:xfrm>
                  <a:off x="5464211" y="3761958"/>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2"/>
                  </a:solidFill>
                  <a:prstDash val="solid"/>
                  <a:round/>
                </a:ln>
              </p:spPr>
              <p:txBody>
                <a:bodyPr rtlCol="0" anchor="ctr"/>
                <a:lstStyle/>
                <a:p>
                  <a:endParaRPr lang="en-US" sz="1050"/>
                </a:p>
              </p:txBody>
            </p:sp>
            <p:sp>
              <p:nvSpPr>
                <p:cNvPr id="73" name="Freeform: Shape 263">
                  <a:extLst>
                    <a:ext uri="{FF2B5EF4-FFF2-40B4-BE49-F238E27FC236}">
                      <a16:creationId xmlns:a16="http://schemas.microsoft.com/office/drawing/2014/main" id="{E536DD4F-18FA-9E92-9BBD-29CC6B6318A2}"/>
                    </a:ext>
                  </a:extLst>
                </p:cNvPr>
                <p:cNvSpPr/>
                <p:nvPr/>
              </p:nvSpPr>
              <p:spPr>
                <a:xfrm>
                  <a:off x="5434222" y="3779524"/>
                  <a:ext cx="1160" cy="8925"/>
                </a:xfrm>
                <a:custGeom>
                  <a:avLst/>
                  <a:gdLst>
                    <a:gd name="connsiteX0" fmla="*/ 0 w 1160"/>
                    <a:gd name="connsiteY0" fmla="*/ 0 h 8925"/>
                    <a:gd name="connsiteX1" fmla="*/ 0 w 1160"/>
                    <a:gd name="connsiteY1" fmla="*/ 0 h 8925"/>
                    <a:gd name="connsiteX2" fmla="*/ 1160 w 1160"/>
                    <a:gd name="connsiteY2" fmla="*/ 0 h 8925"/>
                  </a:gdLst>
                  <a:ahLst/>
                  <a:cxnLst>
                    <a:cxn ang="0">
                      <a:pos x="connsiteX0" y="connsiteY0"/>
                    </a:cxn>
                    <a:cxn ang="0">
                      <a:pos x="connsiteX1" y="connsiteY1"/>
                    </a:cxn>
                    <a:cxn ang="0">
                      <a:pos x="connsiteX2" y="connsiteY2"/>
                    </a:cxn>
                  </a:cxnLst>
                  <a:rect l="l" t="t" r="r" b="b"/>
                  <a:pathLst>
                    <a:path w="1160" h="8925">
                      <a:moveTo>
                        <a:pt x="0" y="0"/>
                      </a:moveTo>
                      <a:lnTo>
                        <a:pt x="0" y="0"/>
                      </a:lnTo>
                      <a:lnTo>
                        <a:pt x="1160" y="0"/>
                      </a:lnTo>
                    </a:path>
                  </a:pathLst>
                </a:custGeom>
                <a:noFill/>
                <a:ln w="19050" cap="flat">
                  <a:solidFill>
                    <a:schemeClr val="accent2"/>
                  </a:solidFill>
                  <a:prstDash val="solid"/>
                  <a:round/>
                </a:ln>
              </p:spPr>
              <p:txBody>
                <a:bodyPr rtlCol="0" anchor="ctr"/>
                <a:lstStyle/>
                <a:p>
                  <a:endParaRPr lang="en-US" sz="1050"/>
                </a:p>
              </p:txBody>
            </p:sp>
            <p:sp>
              <p:nvSpPr>
                <p:cNvPr id="74" name="Freeform: Shape 264">
                  <a:extLst>
                    <a:ext uri="{FF2B5EF4-FFF2-40B4-BE49-F238E27FC236}">
                      <a16:creationId xmlns:a16="http://schemas.microsoft.com/office/drawing/2014/main" id="{8CC68E24-3779-54AB-3DED-7E6F6129DCB7}"/>
                    </a:ext>
                  </a:extLst>
                </p:cNvPr>
                <p:cNvSpPr/>
                <p:nvPr/>
              </p:nvSpPr>
              <p:spPr>
                <a:xfrm>
                  <a:off x="5406544" y="3795928"/>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75" name="Freeform: Shape 265">
                  <a:extLst>
                    <a:ext uri="{FF2B5EF4-FFF2-40B4-BE49-F238E27FC236}">
                      <a16:creationId xmlns:a16="http://schemas.microsoft.com/office/drawing/2014/main" id="{28B16AA6-8741-DBBC-0582-E4FD18C4A9CE}"/>
                    </a:ext>
                  </a:extLst>
                </p:cNvPr>
                <p:cNvSpPr/>
                <p:nvPr/>
              </p:nvSpPr>
              <p:spPr>
                <a:xfrm>
                  <a:off x="5404242" y="3812333"/>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2"/>
                  </a:solidFill>
                  <a:prstDash val="solid"/>
                  <a:round/>
                </a:ln>
              </p:spPr>
              <p:txBody>
                <a:bodyPr rtlCol="0" anchor="ctr"/>
                <a:lstStyle/>
                <a:p>
                  <a:endParaRPr lang="en-US" sz="1050"/>
                </a:p>
              </p:txBody>
            </p:sp>
            <p:sp>
              <p:nvSpPr>
                <p:cNvPr id="76" name="Freeform: Shape 266">
                  <a:extLst>
                    <a:ext uri="{FF2B5EF4-FFF2-40B4-BE49-F238E27FC236}">
                      <a16:creationId xmlns:a16="http://schemas.microsoft.com/office/drawing/2014/main" id="{AB4E857F-07E1-9AC2-D053-9F6C88CC0016}"/>
                    </a:ext>
                  </a:extLst>
                </p:cNvPr>
                <p:cNvSpPr/>
                <p:nvPr/>
              </p:nvSpPr>
              <p:spPr>
                <a:xfrm>
                  <a:off x="5388096" y="3828729"/>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77" name="Freeform: Shape 267">
                  <a:extLst>
                    <a:ext uri="{FF2B5EF4-FFF2-40B4-BE49-F238E27FC236}">
                      <a16:creationId xmlns:a16="http://schemas.microsoft.com/office/drawing/2014/main" id="{67A485FB-D642-0D24-C6E3-08E458CF839C}"/>
                    </a:ext>
                  </a:extLst>
                </p:cNvPr>
                <p:cNvSpPr/>
                <p:nvPr/>
              </p:nvSpPr>
              <p:spPr>
                <a:xfrm>
                  <a:off x="5291220" y="3846303"/>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78" name="Freeform: Shape 268">
                  <a:extLst>
                    <a:ext uri="{FF2B5EF4-FFF2-40B4-BE49-F238E27FC236}">
                      <a16:creationId xmlns:a16="http://schemas.microsoft.com/office/drawing/2014/main" id="{27658BA3-0B40-2352-A466-BF84CF0C9C19}"/>
                    </a:ext>
                  </a:extLst>
                </p:cNvPr>
                <p:cNvSpPr/>
                <p:nvPr/>
              </p:nvSpPr>
              <p:spPr>
                <a:xfrm>
                  <a:off x="5223182" y="3861529"/>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79" name="Freeform: Shape 269">
                  <a:extLst>
                    <a:ext uri="{FF2B5EF4-FFF2-40B4-BE49-F238E27FC236}">
                      <a16:creationId xmlns:a16="http://schemas.microsoft.com/office/drawing/2014/main" id="{4AFB88B5-E91D-875A-8DA5-E093D821B72B}"/>
                    </a:ext>
                  </a:extLst>
                </p:cNvPr>
                <p:cNvSpPr/>
                <p:nvPr/>
              </p:nvSpPr>
              <p:spPr>
                <a:xfrm>
                  <a:off x="5219719" y="3879103"/>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80" name="Freeform: Shape 270">
                  <a:extLst>
                    <a:ext uri="{FF2B5EF4-FFF2-40B4-BE49-F238E27FC236}">
                      <a16:creationId xmlns:a16="http://schemas.microsoft.com/office/drawing/2014/main" id="{508E30F0-708D-4A4B-61D6-BEFDA89C2836}"/>
                    </a:ext>
                  </a:extLst>
                </p:cNvPr>
                <p:cNvSpPr/>
                <p:nvPr/>
              </p:nvSpPr>
              <p:spPr>
                <a:xfrm>
                  <a:off x="5137838" y="3896677"/>
                  <a:ext cx="2303" cy="8925"/>
                </a:xfrm>
                <a:custGeom>
                  <a:avLst/>
                  <a:gdLst>
                    <a:gd name="connsiteX0" fmla="*/ 0 w 2303"/>
                    <a:gd name="connsiteY0" fmla="*/ 0 h 8925"/>
                    <a:gd name="connsiteX1" fmla="*/ 0 w 2303"/>
                    <a:gd name="connsiteY1" fmla="*/ 0 h 8925"/>
                    <a:gd name="connsiteX2" fmla="*/ 2303 w 2303"/>
                    <a:gd name="connsiteY2" fmla="*/ 0 h 8925"/>
                  </a:gdLst>
                  <a:ahLst/>
                  <a:cxnLst>
                    <a:cxn ang="0">
                      <a:pos x="connsiteX0" y="connsiteY0"/>
                    </a:cxn>
                    <a:cxn ang="0">
                      <a:pos x="connsiteX1" y="connsiteY1"/>
                    </a:cxn>
                    <a:cxn ang="0">
                      <a:pos x="connsiteX2" y="connsiteY2"/>
                    </a:cxn>
                  </a:cxnLst>
                  <a:rect l="l" t="t" r="r" b="b"/>
                  <a:pathLst>
                    <a:path w="2303" h="8925">
                      <a:moveTo>
                        <a:pt x="0" y="0"/>
                      </a:moveTo>
                      <a:lnTo>
                        <a:pt x="0" y="0"/>
                      </a:lnTo>
                      <a:lnTo>
                        <a:pt x="2303" y="0"/>
                      </a:lnTo>
                    </a:path>
                  </a:pathLst>
                </a:custGeom>
                <a:noFill/>
                <a:ln w="19050" cap="flat">
                  <a:solidFill>
                    <a:schemeClr val="accent2"/>
                  </a:solidFill>
                  <a:prstDash val="solid"/>
                  <a:round/>
                </a:ln>
              </p:spPr>
              <p:txBody>
                <a:bodyPr rtlCol="0" anchor="ctr"/>
                <a:lstStyle/>
                <a:p>
                  <a:endParaRPr lang="en-US" sz="1050"/>
                </a:p>
              </p:txBody>
            </p:sp>
            <p:sp>
              <p:nvSpPr>
                <p:cNvPr id="81" name="Freeform: Shape 271">
                  <a:extLst>
                    <a:ext uri="{FF2B5EF4-FFF2-40B4-BE49-F238E27FC236}">
                      <a16:creationId xmlns:a16="http://schemas.microsoft.com/office/drawing/2014/main" id="{C0A40775-2070-CE47-BEDF-C44BB7A0644F}"/>
                    </a:ext>
                  </a:extLst>
                </p:cNvPr>
                <p:cNvSpPr/>
                <p:nvPr/>
              </p:nvSpPr>
              <p:spPr>
                <a:xfrm>
                  <a:off x="5036349" y="3911904"/>
                  <a:ext cx="2311" cy="8925"/>
                </a:xfrm>
                <a:custGeom>
                  <a:avLst/>
                  <a:gdLst>
                    <a:gd name="connsiteX0" fmla="*/ 0 w 2311"/>
                    <a:gd name="connsiteY0" fmla="*/ 0 h 8925"/>
                    <a:gd name="connsiteX1" fmla="*/ 0 w 2311"/>
                    <a:gd name="connsiteY1" fmla="*/ 0 h 8925"/>
                    <a:gd name="connsiteX2" fmla="*/ 2311 w 2311"/>
                    <a:gd name="connsiteY2" fmla="*/ 0 h 8925"/>
                  </a:gdLst>
                  <a:ahLst/>
                  <a:cxnLst>
                    <a:cxn ang="0">
                      <a:pos x="connsiteX0" y="connsiteY0"/>
                    </a:cxn>
                    <a:cxn ang="0">
                      <a:pos x="connsiteX1" y="connsiteY1"/>
                    </a:cxn>
                    <a:cxn ang="0">
                      <a:pos x="connsiteX2" y="connsiteY2"/>
                    </a:cxn>
                  </a:cxnLst>
                  <a:rect l="l" t="t" r="r" b="b"/>
                  <a:pathLst>
                    <a:path w="2311" h="8925">
                      <a:moveTo>
                        <a:pt x="0" y="0"/>
                      </a:moveTo>
                      <a:lnTo>
                        <a:pt x="0" y="0"/>
                      </a:lnTo>
                      <a:lnTo>
                        <a:pt x="2311" y="0"/>
                      </a:lnTo>
                    </a:path>
                  </a:pathLst>
                </a:custGeom>
                <a:noFill/>
                <a:ln w="19050" cap="flat">
                  <a:solidFill>
                    <a:schemeClr val="accent2"/>
                  </a:solidFill>
                  <a:prstDash val="solid"/>
                  <a:round/>
                </a:ln>
              </p:spPr>
              <p:txBody>
                <a:bodyPr rtlCol="0" anchor="ctr"/>
                <a:lstStyle/>
                <a:p>
                  <a:endParaRPr lang="en-US" sz="1050"/>
                </a:p>
              </p:txBody>
            </p:sp>
            <p:sp>
              <p:nvSpPr>
                <p:cNvPr id="82" name="Freeform: Shape 272">
                  <a:extLst>
                    <a:ext uri="{FF2B5EF4-FFF2-40B4-BE49-F238E27FC236}">
                      <a16:creationId xmlns:a16="http://schemas.microsoft.com/office/drawing/2014/main" id="{4D6CD637-7C5D-B60C-9E96-3DBD5A99E913}"/>
                    </a:ext>
                  </a:extLst>
                </p:cNvPr>
                <p:cNvSpPr/>
                <p:nvPr/>
              </p:nvSpPr>
              <p:spPr>
                <a:xfrm>
                  <a:off x="4942936" y="3929478"/>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83" name="Freeform: Shape 273">
                  <a:extLst>
                    <a:ext uri="{FF2B5EF4-FFF2-40B4-BE49-F238E27FC236}">
                      <a16:creationId xmlns:a16="http://schemas.microsoft.com/office/drawing/2014/main" id="{253F20CA-5DF0-D31E-004E-2C345E726391}"/>
                    </a:ext>
                  </a:extLst>
                </p:cNvPr>
                <p:cNvSpPr/>
                <p:nvPr/>
              </p:nvSpPr>
              <p:spPr>
                <a:xfrm>
                  <a:off x="4930253" y="3945874"/>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2"/>
                  </a:solidFill>
                  <a:prstDash val="solid"/>
                  <a:round/>
                </a:ln>
              </p:spPr>
              <p:txBody>
                <a:bodyPr rtlCol="0" anchor="ctr"/>
                <a:lstStyle/>
                <a:p>
                  <a:endParaRPr lang="en-US" sz="1050"/>
                </a:p>
              </p:txBody>
            </p:sp>
            <p:sp>
              <p:nvSpPr>
                <p:cNvPr id="84" name="Freeform: Shape 274">
                  <a:extLst>
                    <a:ext uri="{FF2B5EF4-FFF2-40B4-BE49-F238E27FC236}">
                      <a16:creationId xmlns:a16="http://schemas.microsoft.com/office/drawing/2014/main" id="{12EB76D1-645E-5C4B-1BBA-24FAA8786C57}"/>
                    </a:ext>
                  </a:extLst>
                </p:cNvPr>
                <p:cNvSpPr/>
                <p:nvPr/>
              </p:nvSpPr>
              <p:spPr>
                <a:xfrm>
                  <a:off x="4865670" y="3962278"/>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2"/>
                  </a:solidFill>
                  <a:prstDash val="solid"/>
                  <a:round/>
                </a:ln>
              </p:spPr>
              <p:txBody>
                <a:bodyPr rtlCol="0" anchor="ctr"/>
                <a:lstStyle/>
                <a:p>
                  <a:endParaRPr lang="en-US" sz="1050"/>
                </a:p>
              </p:txBody>
            </p:sp>
            <p:sp>
              <p:nvSpPr>
                <p:cNvPr id="85" name="Freeform: Shape 275">
                  <a:extLst>
                    <a:ext uri="{FF2B5EF4-FFF2-40B4-BE49-F238E27FC236}">
                      <a16:creationId xmlns:a16="http://schemas.microsoft.com/office/drawing/2014/main" id="{E7A10272-6170-49B7-314D-ADBEECD8A007}"/>
                    </a:ext>
                  </a:extLst>
                </p:cNvPr>
                <p:cNvSpPr/>
                <p:nvPr/>
              </p:nvSpPr>
              <p:spPr>
                <a:xfrm>
                  <a:off x="4744580" y="3978674"/>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86" name="Freeform: Shape 276">
                  <a:extLst>
                    <a:ext uri="{FF2B5EF4-FFF2-40B4-BE49-F238E27FC236}">
                      <a16:creationId xmlns:a16="http://schemas.microsoft.com/office/drawing/2014/main" id="{996F0D76-0FF5-39E2-1965-61A905621AB1}"/>
                    </a:ext>
                  </a:extLst>
                </p:cNvPr>
                <p:cNvSpPr/>
                <p:nvPr/>
              </p:nvSpPr>
              <p:spPr>
                <a:xfrm>
                  <a:off x="4718054" y="3995079"/>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2"/>
                  </a:solidFill>
                  <a:prstDash val="solid"/>
                  <a:round/>
                </a:ln>
              </p:spPr>
              <p:txBody>
                <a:bodyPr rtlCol="0" anchor="ctr"/>
                <a:lstStyle/>
                <a:p>
                  <a:endParaRPr lang="en-US" sz="1050"/>
                </a:p>
              </p:txBody>
            </p:sp>
            <p:sp>
              <p:nvSpPr>
                <p:cNvPr id="87" name="Freeform: Shape 277">
                  <a:extLst>
                    <a:ext uri="{FF2B5EF4-FFF2-40B4-BE49-F238E27FC236}">
                      <a16:creationId xmlns:a16="http://schemas.microsoft.com/office/drawing/2014/main" id="{E061E054-79A5-9B90-6D10-90404D329114}"/>
                    </a:ext>
                  </a:extLst>
                </p:cNvPr>
                <p:cNvSpPr/>
                <p:nvPr/>
              </p:nvSpPr>
              <p:spPr>
                <a:xfrm>
                  <a:off x="4707673" y="4011475"/>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88" name="Freeform: Shape 278">
                  <a:extLst>
                    <a:ext uri="{FF2B5EF4-FFF2-40B4-BE49-F238E27FC236}">
                      <a16:creationId xmlns:a16="http://schemas.microsoft.com/office/drawing/2014/main" id="{86944595-C584-49AF-8E20-0F1672A79816}"/>
                    </a:ext>
                  </a:extLst>
                </p:cNvPr>
                <p:cNvSpPr/>
                <p:nvPr/>
              </p:nvSpPr>
              <p:spPr>
                <a:xfrm>
                  <a:off x="4615412" y="4029049"/>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2"/>
                  </a:solidFill>
                  <a:prstDash val="solid"/>
                  <a:round/>
                </a:ln>
              </p:spPr>
              <p:txBody>
                <a:bodyPr rtlCol="0" anchor="ctr"/>
                <a:lstStyle/>
                <a:p>
                  <a:endParaRPr lang="en-US" sz="1050"/>
                </a:p>
              </p:txBody>
            </p:sp>
            <p:sp>
              <p:nvSpPr>
                <p:cNvPr id="89" name="Freeform: Shape 279">
                  <a:extLst>
                    <a:ext uri="{FF2B5EF4-FFF2-40B4-BE49-F238E27FC236}">
                      <a16:creationId xmlns:a16="http://schemas.microsoft.com/office/drawing/2014/main" id="{48E39E4C-29B8-2E59-E7BB-C7E7F7BE07F9}"/>
                    </a:ext>
                  </a:extLst>
                </p:cNvPr>
                <p:cNvSpPr/>
                <p:nvPr/>
              </p:nvSpPr>
              <p:spPr>
                <a:xfrm>
                  <a:off x="4478176" y="4044285"/>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2"/>
                  </a:solidFill>
                  <a:prstDash val="solid"/>
                  <a:round/>
                </a:ln>
              </p:spPr>
              <p:txBody>
                <a:bodyPr rtlCol="0" anchor="ctr"/>
                <a:lstStyle/>
                <a:p>
                  <a:endParaRPr lang="en-US" sz="1050"/>
                </a:p>
              </p:txBody>
            </p:sp>
            <p:sp>
              <p:nvSpPr>
                <p:cNvPr id="90" name="Freeform: Shape 280">
                  <a:extLst>
                    <a:ext uri="{FF2B5EF4-FFF2-40B4-BE49-F238E27FC236}">
                      <a16:creationId xmlns:a16="http://schemas.microsoft.com/office/drawing/2014/main" id="{7B824C97-271C-D651-68C3-2BBB55FB0AEE}"/>
                    </a:ext>
                  </a:extLst>
                </p:cNvPr>
                <p:cNvSpPr/>
                <p:nvPr/>
              </p:nvSpPr>
              <p:spPr>
                <a:xfrm>
                  <a:off x="4390530" y="4061849"/>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2"/>
                  </a:solidFill>
                  <a:prstDash val="solid"/>
                  <a:round/>
                </a:ln>
              </p:spPr>
              <p:txBody>
                <a:bodyPr rtlCol="0" anchor="ctr"/>
                <a:lstStyle/>
                <a:p>
                  <a:endParaRPr lang="en-US" sz="1050"/>
                </a:p>
              </p:txBody>
            </p:sp>
            <p:sp>
              <p:nvSpPr>
                <p:cNvPr id="91" name="Freeform: Shape 281">
                  <a:extLst>
                    <a:ext uri="{FF2B5EF4-FFF2-40B4-BE49-F238E27FC236}">
                      <a16:creationId xmlns:a16="http://schemas.microsoft.com/office/drawing/2014/main" id="{20C60D1B-0765-B849-2486-E24B52455446}"/>
                    </a:ext>
                  </a:extLst>
                </p:cNvPr>
                <p:cNvSpPr/>
                <p:nvPr/>
              </p:nvSpPr>
              <p:spPr>
                <a:xfrm>
                  <a:off x="4330560" y="4077076"/>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2"/>
                  </a:solidFill>
                  <a:prstDash val="solid"/>
                  <a:round/>
                </a:ln>
              </p:spPr>
              <p:txBody>
                <a:bodyPr rtlCol="0" anchor="ctr"/>
                <a:lstStyle/>
                <a:p>
                  <a:endParaRPr lang="en-US" sz="1050"/>
                </a:p>
              </p:txBody>
            </p:sp>
            <p:sp>
              <p:nvSpPr>
                <p:cNvPr id="92" name="Freeform: Shape 282">
                  <a:extLst>
                    <a:ext uri="{FF2B5EF4-FFF2-40B4-BE49-F238E27FC236}">
                      <a16:creationId xmlns:a16="http://schemas.microsoft.com/office/drawing/2014/main" id="{68B2DC41-4137-40FF-D2A5-6D002CB52301}"/>
                    </a:ext>
                  </a:extLst>
                </p:cNvPr>
                <p:cNvSpPr/>
                <p:nvPr/>
              </p:nvSpPr>
              <p:spPr>
                <a:xfrm>
                  <a:off x="4313263" y="4094650"/>
                  <a:ext cx="1151" cy="8925"/>
                </a:xfrm>
                <a:custGeom>
                  <a:avLst/>
                  <a:gdLst>
                    <a:gd name="connsiteX0" fmla="*/ 0 w 1151"/>
                    <a:gd name="connsiteY0" fmla="*/ 0 h 8925"/>
                    <a:gd name="connsiteX1" fmla="*/ 0 w 1151"/>
                    <a:gd name="connsiteY1" fmla="*/ 0 h 8925"/>
                    <a:gd name="connsiteX2" fmla="*/ 1152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2" y="0"/>
                      </a:lnTo>
                    </a:path>
                  </a:pathLst>
                </a:custGeom>
                <a:noFill/>
                <a:ln w="19050" cap="flat">
                  <a:solidFill>
                    <a:schemeClr val="accent2"/>
                  </a:solidFill>
                  <a:prstDash val="solid"/>
                  <a:round/>
                </a:ln>
              </p:spPr>
              <p:txBody>
                <a:bodyPr rtlCol="0" anchor="ctr"/>
                <a:lstStyle/>
                <a:p>
                  <a:endParaRPr lang="en-US" sz="1050"/>
                </a:p>
              </p:txBody>
            </p:sp>
            <p:sp>
              <p:nvSpPr>
                <p:cNvPr id="93" name="Freeform: Shape 283">
                  <a:extLst>
                    <a:ext uri="{FF2B5EF4-FFF2-40B4-BE49-F238E27FC236}">
                      <a16:creationId xmlns:a16="http://schemas.microsoft.com/office/drawing/2014/main" id="{F976F152-01F4-4CCA-7A5E-89978768402C}"/>
                    </a:ext>
                  </a:extLst>
                </p:cNvPr>
                <p:cNvSpPr/>
                <p:nvPr/>
              </p:nvSpPr>
              <p:spPr>
                <a:xfrm>
                  <a:off x="4148341" y="4111055"/>
                  <a:ext cx="2311" cy="8925"/>
                </a:xfrm>
                <a:custGeom>
                  <a:avLst/>
                  <a:gdLst>
                    <a:gd name="connsiteX0" fmla="*/ 0 w 2311"/>
                    <a:gd name="connsiteY0" fmla="*/ 0 h 8925"/>
                    <a:gd name="connsiteX1" fmla="*/ 0 w 2311"/>
                    <a:gd name="connsiteY1" fmla="*/ 0 h 8925"/>
                    <a:gd name="connsiteX2" fmla="*/ 2312 w 2311"/>
                    <a:gd name="connsiteY2" fmla="*/ 0 h 8925"/>
                  </a:gdLst>
                  <a:ahLst/>
                  <a:cxnLst>
                    <a:cxn ang="0">
                      <a:pos x="connsiteX0" y="connsiteY0"/>
                    </a:cxn>
                    <a:cxn ang="0">
                      <a:pos x="connsiteX1" y="connsiteY1"/>
                    </a:cxn>
                    <a:cxn ang="0">
                      <a:pos x="connsiteX2" y="connsiteY2"/>
                    </a:cxn>
                  </a:cxnLst>
                  <a:rect l="l" t="t" r="r" b="b"/>
                  <a:pathLst>
                    <a:path w="2311" h="8925">
                      <a:moveTo>
                        <a:pt x="0" y="0"/>
                      </a:moveTo>
                      <a:lnTo>
                        <a:pt x="0" y="0"/>
                      </a:lnTo>
                      <a:lnTo>
                        <a:pt x="2312" y="0"/>
                      </a:lnTo>
                    </a:path>
                  </a:pathLst>
                </a:custGeom>
                <a:noFill/>
                <a:ln w="19050" cap="flat">
                  <a:solidFill>
                    <a:schemeClr val="accent2"/>
                  </a:solidFill>
                  <a:prstDash val="solid"/>
                  <a:round/>
                </a:ln>
              </p:spPr>
              <p:txBody>
                <a:bodyPr rtlCol="0" anchor="ctr"/>
                <a:lstStyle/>
                <a:p>
                  <a:endParaRPr lang="en-US" sz="1050"/>
                </a:p>
              </p:txBody>
            </p:sp>
            <p:sp>
              <p:nvSpPr>
                <p:cNvPr id="94" name="Freeform: Shape 284">
                  <a:extLst>
                    <a:ext uri="{FF2B5EF4-FFF2-40B4-BE49-F238E27FC236}">
                      <a16:creationId xmlns:a16="http://schemas.microsoft.com/office/drawing/2014/main" id="{F7071C99-DEAE-39C9-6F28-5BCA02B0F013}"/>
                    </a:ext>
                  </a:extLst>
                </p:cNvPr>
                <p:cNvSpPr/>
                <p:nvPr/>
              </p:nvSpPr>
              <p:spPr>
                <a:xfrm>
                  <a:off x="4104517" y="4127451"/>
                  <a:ext cx="1160" cy="8925"/>
                </a:xfrm>
                <a:custGeom>
                  <a:avLst/>
                  <a:gdLst>
                    <a:gd name="connsiteX0" fmla="*/ 0 w 1160"/>
                    <a:gd name="connsiteY0" fmla="*/ 0 h 8925"/>
                    <a:gd name="connsiteX1" fmla="*/ 0 w 1160"/>
                    <a:gd name="connsiteY1" fmla="*/ 0 h 8925"/>
                    <a:gd name="connsiteX2" fmla="*/ 1160 w 1160"/>
                    <a:gd name="connsiteY2" fmla="*/ 0 h 8925"/>
                  </a:gdLst>
                  <a:ahLst/>
                  <a:cxnLst>
                    <a:cxn ang="0">
                      <a:pos x="connsiteX0" y="connsiteY0"/>
                    </a:cxn>
                    <a:cxn ang="0">
                      <a:pos x="connsiteX1" y="connsiteY1"/>
                    </a:cxn>
                    <a:cxn ang="0">
                      <a:pos x="connsiteX2" y="connsiteY2"/>
                    </a:cxn>
                  </a:cxnLst>
                  <a:rect l="l" t="t" r="r" b="b"/>
                  <a:pathLst>
                    <a:path w="1160" h="8925">
                      <a:moveTo>
                        <a:pt x="0" y="0"/>
                      </a:moveTo>
                      <a:lnTo>
                        <a:pt x="0" y="0"/>
                      </a:lnTo>
                      <a:lnTo>
                        <a:pt x="1160" y="0"/>
                      </a:lnTo>
                    </a:path>
                  </a:pathLst>
                </a:custGeom>
                <a:noFill/>
                <a:ln w="19050" cap="flat">
                  <a:solidFill>
                    <a:schemeClr val="accent2"/>
                  </a:solidFill>
                  <a:prstDash val="solid"/>
                  <a:round/>
                </a:ln>
              </p:spPr>
              <p:txBody>
                <a:bodyPr rtlCol="0" anchor="ctr"/>
                <a:lstStyle/>
                <a:p>
                  <a:endParaRPr lang="en-US" sz="1050"/>
                </a:p>
              </p:txBody>
            </p:sp>
            <p:sp>
              <p:nvSpPr>
                <p:cNvPr id="95" name="Freeform: Shape 285">
                  <a:extLst>
                    <a:ext uri="{FF2B5EF4-FFF2-40B4-BE49-F238E27FC236}">
                      <a16:creationId xmlns:a16="http://schemas.microsoft.com/office/drawing/2014/main" id="{8AB48B56-D514-4666-388E-BDDAB72AC488}"/>
                    </a:ext>
                  </a:extLst>
                </p:cNvPr>
                <p:cNvSpPr/>
                <p:nvPr/>
              </p:nvSpPr>
              <p:spPr>
                <a:xfrm>
                  <a:off x="3856572" y="4143855"/>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2"/>
                  </a:solidFill>
                  <a:prstDash val="solid"/>
                  <a:round/>
                </a:ln>
              </p:spPr>
              <p:txBody>
                <a:bodyPr rtlCol="0" anchor="ctr"/>
                <a:lstStyle/>
                <a:p>
                  <a:endParaRPr lang="en-US" sz="1050"/>
                </a:p>
              </p:txBody>
            </p:sp>
            <p:sp>
              <p:nvSpPr>
                <p:cNvPr id="96" name="Freeform: Shape 286">
                  <a:extLst>
                    <a:ext uri="{FF2B5EF4-FFF2-40B4-BE49-F238E27FC236}">
                      <a16:creationId xmlns:a16="http://schemas.microsoft.com/office/drawing/2014/main" id="{8F36372B-40A6-A515-6460-CEF365DD860E}"/>
                    </a:ext>
                  </a:extLst>
                </p:cNvPr>
                <p:cNvSpPr/>
                <p:nvPr/>
              </p:nvSpPr>
              <p:spPr>
                <a:xfrm>
                  <a:off x="3840426" y="4159082"/>
                  <a:ext cx="2302" cy="8925"/>
                </a:xfrm>
                <a:custGeom>
                  <a:avLst/>
                  <a:gdLst>
                    <a:gd name="connsiteX0" fmla="*/ 0 w 2302"/>
                    <a:gd name="connsiteY0" fmla="*/ 0 h 8925"/>
                    <a:gd name="connsiteX1" fmla="*/ 0 w 2302"/>
                    <a:gd name="connsiteY1" fmla="*/ 0 h 8925"/>
                    <a:gd name="connsiteX2" fmla="*/ 2303 w 2302"/>
                    <a:gd name="connsiteY2" fmla="*/ 0 h 8925"/>
                  </a:gdLst>
                  <a:ahLst/>
                  <a:cxnLst>
                    <a:cxn ang="0">
                      <a:pos x="connsiteX0" y="connsiteY0"/>
                    </a:cxn>
                    <a:cxn ang="0">
                      <a:pos x="connsiteX1" y="connsiteY1"/>
                    </a:cxn>
                    <a:cxn ang="0">
                      <a:pos x="connsiteX2" y="connsiteY2"/>
                    </a:cxn>
                  </a:cxnLst>
                  <a:rect l="l" t="t" r="r" b="b"/>
                  <a:pathLst>
                    <a:path w="2302" h="8925">
                      <a:moveTo>
                        <a:pt x="0" y="0"/>
                      </a:moveTo>
                      <a:lnTo>
                        <a:pt x="0" y="0"/>
                      </a:lnTo>
                      <a:lnTo>
                        <a:pt x="2303" y="0"/>
                      </a:lnTo>
                    </a:path>
                  </a:pathLst>
                </a:custGeom>
                <a:noFill/>
                <a:ln w="19050" cap="flat">
                  <a:solidFill>
                    <a:schemeClr val="accent2"/>
                  </a:solidFill>
                  <a:prstDash val="solid"/>
                  <a:round/>
                </a:ln>
              </p:spPr>
              <p:txBody>
                <a:bodyPr rtlCol="0" anchor="ctr"/>
                <a:lstStyle/>
                <a:p>
                  <a:endParaRPr lang="en-US" sz="1050"/>
                </a:p>
              </p:txBody>
            </p:sp>
            <p:sp>
              <p:nvSpPr>
                <p:cNvPr id="97" name="Freeform: Shape 287">
                  <a:extLst>
                    <a:ext uri="{FF2B5EF4-FFF2-40B4-BE49-F238E27FC236}">
                      <a16:creationId xmlns:a16="http://schemas.microsoft.com/office/drawing/2014/main" id="{E40AFFC4-DD39-CB6B-8917-879980C653D3}"/>
                    </a:ext>
                  </a:extLst>
                </p:cNvPr>
                <p:cNvSpPr/>
                <p:nvPr/>
              </p:nvSpPr>
              <p:spPr>
                <a:xfrm>
                  <a:off x="3531351" y="4176656"/>
                  <a:ext cx="1151" cy="8925"/>
                </a:xfrm>
                <a:custGeom>
                  <a:avLst/>
                  <a:gdLst>
                    <a:gd name="connsiteX0" fmla="*/ 0 w 1151"/>
                    <a:gd name="connsiteY0" fmla="*/ 0 h 8925"/>
                    <a:gd name="connsiteX1" fmla="*/ 0 w 1151"/>
                    <a:gd name="connsiteY1" fmla="*/ 0 h 8925"/>
                    <a:gd name="connsiteX2" fmla="*/ 1151 w 1151"/>
                    <a:gd name="connsiteY2" fmla="*/ 0 h 8925"/>
                  </a:gdLst>
                  <a:ahLst/>
                  <a:cxnLst>
                    <a:cxn ang="0">
                      <a:pos x="connsiteX0" y="connsiteY0"/>
                    </a:cxn>
                    <a:cxn ang="0">
                      <a:pos x="connsiteX1" y="connsiteY1"/>
                    </a:cxn>
                    <a:cxn ang="0">
                      <a:pos x="connsiteX2" y="connsiteY2"/>
                    </a:cxn>
                  </a:cxnLst>
                  <a:rect l="l" t="t" r="r" b="b"/>
                  <a:pathLst>
                    <a:path w="1151" h="8925">
                      <a:moveTo>
                        <a:pt x="0" y="0"/>
                      </a:moveTo>
                      <a:lnTo>
                        <a:pt x="0" y="0"/>
                      </a:lnTo>
                      <a:lnTo>
                        <a:pt x="1151" y="0"/>
                      </a:lnTo>
                    </a:path>
                  </a:pathLst>
                </a:custGeom>
                <a:noFill/>
                <a:ln w="19050" cap="flat">
                  <a:solidFill>
                    <a:schemeClr val="accent2"/>
                  </a:solidFill>
                  <a:prstDash val="solid"/>
                  <a:round/>
                </a:ln>
              </p:spPr>
              <p:txBody>
                <a:bodyPr rtlCol="0" anchor="ctr"/>
                <a:lstStyle/>
                <a:p>
                  <a:endParaRPr lang="en-US" sz="1050"/>
                </a:p>
              </p:txBody>
            </p:sp>
          </p:grpSp>
        </p:grpSp>
        <p:sp>
          <p:nvSpPr>
            <p:cNvPr id="200" name="TextBox 27">
              <a:extLst>
                <a:ext uri="{FF2B5EF4-FFF2-40B4-BE49-F238E27FC236}">
                  <a16:creationId xmlns:a16="http://schemas.microsoft.com/office/drawing/2014/main" id="{855A5674-9B6B-91CD-87C5-7339A9E584B4}"/>
                </a:ext>
              </a:extLst>
            </p:cNvPr>
            <p:cNvSpPr txBox="1"/>
            <p:nvPr/>
          </p:nvSpPr>
          <p:spPr>
            <a:xfrm>
              <a:off x="1671849" y="1216907"/>
              <a:ext cx="5800300" cy="276999"/>
            </a:xfrm>
            <a:prstGeom prst="rect">
              <a:avLst/>
            </a:prstGeom>
            <a:noFill/>
          </p:spPr>
          <p:txBody>
            <a:bodyPr wrap="square"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a:ln>
                    <a:noFill/>
                  </a:ln>
                  <a:solidFill>
                    <a:srgbClr val="404040"/>
                  </a:solidFill>
                  <a:effectLst/>
                  <a:uLnTx/>
                  <a:uFillTx/>
                  <a:latin typeface="Verdana"/>
                  <a:ea typeface="+mn-ea"/>
                  <a:cs typeface="Arial" panose="020B0604020202020204" pitchFamily="34" charset="0"/>
                </a:rPr>
                <a:t>Kumulative Inzidenz des ersten CVD-Ereignisses über 30 Jahre</a:t>
              </a:r>
              <a:endParaRPr kumimoji="0" lang="en-US" sz="1200" b="1" i="0" u="none" strike="noStrike" kern="1200" cap="none" spc="0" normalizeH="0" baseline="0" noProof="0">
                <a:ln>
                  <a:noFill/>
                </a:ln>
                <a:solidFill>
                  <a:srgbClr val="404040"/>
                </a:solidFill>
                <a:effectLst/>
                <a:uLnTx/>
                <a:uFillTx/>
                <a:latin typeface="Verdana"/>
                <a:ea typeface="+mn-ea"/>
                <a:cs typeface="Arial" panose="020B0604020202020204" pitchFamily="34" charset="0"/>
              </a:endParaRPr>
            </a:p>
          </p:txBody>
        </p:sp>
        <p:sp>
          <p:nvSpPr>
            <p:cNvPr id="201" name="Textfeld 200">
              <a:extLst>
                <a:ext uri="{FF2B5EF4-FFF2-40B4-BE49-F238E27FC236}">
                  <a16:creationId xmlns:a16="http://schemas.microsoft.com/office/drawing/2014/main" id="{631625CF-5412-077B-E73F-548D7D4FFCEE}"/>
                </a:ext>
              </a:extLst>
            </p:cNvPr>
            <p:cNvSpPr txBox="1"/>
            <p:nvPr/>
          </p:nvSpPr>
          <p:spPr>
            <a:xfrm>
              <a:off x="2002900" y="2123968"/>
              <a:ext cx="2981195" cy="553998"/>
            </a:xfrm>
            <a:prstGeom prst="rect">
              <a:avLst/>
            </a:prstGeom>
            <a:solidFill>
              <a:srgbClr val="F5F3F8"/>
            </a:solidFill>
            <a:ln w="28575">
              <a:solidFill>
                <a:schemeClr val="accent2"/>
              </a:solidFill>
            </a:ln>
          </p:spPr>
          <p:txBody>
            <a:bodyPr wrap="square" rtlCol="0" anchor="ctr">
              <a:spAutoFit/>
            </a:bodyPr>
            <a:lstStyle/>
            <a:p>
              <a:pPr algn="l"/>
              <a:r>
                <a:rPr lang="de-DE" sz="1000"/>
                <a:t>Risikoreduktion mit intensiver Behandlung:</a:t>
              </a:r>
            </a:p>
            <a:p>
              <a:pPr algn="l"/>
              <a:r>
                <a:rPr lang="de-DE" sz="1000"/>
                <a:t>30 % (95 %-KI: 7; 48)</a:t>
              </a:r>
            </a:p>
            <a:p>
              <a:pPr algn="l"/>
              <a:r>
                <a:rPr lang="de-DE" sz="1000"/>
                <a:t>p = 0,016</a:t>
              </a:r>
            </a:p>
          </p:txBody>
        </p:sp>
      </p:grpSp>
      <p:sp>
        <p:nvSpPr>
          <p:cNvPr id="203" name="Rectangle: Rounded Corners 78">
            <a:extLst>
              <a:ext uri="{FF2B5EF4-FFF2-40B4-BE49-F238E27FC236}">
                <a16:creationId xmlns:a16="http://schemas.microsoft.com/office/drawing/2014/main" id="{0C0AE196-8794-9DF6-8BBD-B876AFD24350}"/>
              </a:ext>
            </a:extLst>
          </p:cNvPr>
          <p:cNvSpPr/>
          <p:nvPr/>
        </p:nvSpPr>
        <p:spPr>
          <a:xfrm>
            <a:off x="321823" y="4252587"/>
            <a:ext cx="8385868" cy="433387"/>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de-DE" sz="1100">
                <a:solidFill>
                  <a:prstClr val="white"/>
                </a:solidFill>
                <a:latin typeface="Verdana" panose="020B0604030504040204" pitchFamily="34" charset="0"/>
                <a:ea typeface="Verdana" panose="020B0604030504040204" pitchFamily="34" charset="0"/>
                <a:cs typeface="Verdana" panose="020B0604030504040204" pitchFamily="34" charset="0"/>
              </a:rPr>
              <a:t>Ein </a:t>
            </a:r>
            <a:r>
              <a:rPr lang="de-DE" sz="1100" b="1">
                <a:solidFill>
                  <a:prstClr val="white"/>
                </a:solidFill>
                <a:latin typeface="Verdana" panose="020B0604030504040204" pitchFamily="34" charset="0"/>
                <a:ea typeface="Verdana" panose="020B0604030504040204" pitchFamily="34" charset="0"/>
                <a:cs typeface="Verdana" panose="020B0604030504040204" pitchFamily="34" charset="0"/>
              </a:rPr>
              <a:t>niedrigerer HbA</a:t>
            </a:r>
            <a:r>
              <a:rPr lang="de-DE" sz="1100" b="1" baseline="-25000">
                <a:solidFill>
                  <a:prstClr val="white"/>
                </a:solidFill>
                <a:latin typeface="Verdana" panose="020B0604030504040204" pitchFamily="34" charset="0"/>
                <a:ea typeface="Verdana" panose="020B0604030504040204" pitchFamily="34" charset="0"/>
                <a:cs typeface="Verdana" panose="020B0604030504040204" pitchFamily="34" charset="0"/>
              </a:rPr>
              <a:t>1c</a:t>
            </a:r>
            <a:r>
              <a:rPr lang="de-DE" sz="1100" b="1">
                <a:solidFill>
                  <a:prstClr val="white"/>
                </a:solidFill>
                <a:latin typeface="Verdana" panose="020B0604030504040204" pitchFamily="34" charset="0"/>
                <a:ea typeface="Verdana" panose="020B0604030504040204" pitchFamily="34" charset="0"/>
                <a:cs typeface="Verdana" panose="020B0604030504040204" pitchFamily="34" charset="0"/>
              </a:rPr>
              <a:t> über 9 Jahre</a:t>
            </a:r>
            <a:r>
              <a:rPr lang="de-DE" sz="1100" baseline="30000">
                <a:solidFill>
                  <a:prstClr val="white"/>
                </a:solidFill>
                <a:latin typeface="Verdana" panose="020B0604030504040204" pitchFamily="34" charset="0"/>
                <a:ea typeface="Verdana" panose="020B0604030504040204" pitchFamily="34" charset="0"/>
                <a:cs typeface="Verdana" panose="020B0604030504040204" pitchFamily="34" charset="0"/>
              </a:rPr>
              <a:t>2</a:t>
            </a:r>
            <a:r>
              <a:rPr lang="de-DE" sz="1100" b="1">
                <a:solidFill>
                  <a:prstClr val="white"/>
                </a:solidFill>
                <a:latin typeface="Verdana" panose="020B0604030504040204" pitchFamily="34" charset="0"/>
                <a:ea typeface="Verdana" panose="020B0604030504040204" pitchFamily="34" charset="0"/>
                <a:cs typeface="Verdana" panose="020B0604030504040204" pitchFamily="34" charset="0"/>
              </a:rPr>
              <a:t> </a:t>
            </a:r>
            <a:r>
              <a:rPr lang="de-DE" sz="1100">
                <a:solidFill>
                  <a:prstClr val="white"/>
                </a:solidFill>
                <a:latin typeface="Verdana" panose="020B0604030504040204" pitchFamily="34" charset="0"/>
                <a:ea typeface="Verdana" panose="020B0604030504040204" pitchFamily="34" charset="0"/>
                <a:cs typeface="Verdana" panose="020B0604030504040204" pitchFamily="34" charset="0"/>
              </a:rPr>
              <a:t>in der DCCT/EDIC-Studie </a:t>
            </a:r>
            <a:r>
              <a:rPr lang="de-DE" sz="1100" b="1">
                <a:solidFill>
                  <a:prstClr val="white"/>
                </a:solidFill>
                <a:latin typeface="Verdana" panose="020B0604030504040204" pitchFamily="34" charset="0"/>
                <a:ea typeface="Verdana" panose="020B0604030504040204" pitchFamily="34" charset="0"/>
                <a:cs typeface="Verdana" panose="020B0604030504040204" pitchFamily="34" charset="0"/>
              </a:rPr>
              <a:t>reduzierte </a:t>
            </a:r>
          </a:p>
          <a:p>
            <a:pPr lvl="0" algn="ctr">
              <a:defRPr/>
            </a:pPr>
            <a:r>
              <a:rPr lang="de-DE" sz="1100" b="1">
                <a:solidFill>
                  <a:prstClr val="white"/>
                </a:solidFill>
                <a:latin typeface="Verdana" panose="020B0604030504040204" pitchFamily="34" charset="0"/>
                <a:ea typeface="Verdana" panose="020B0604030504040204" pitchFamily="34" charset="0"/>
                <a:cs typeface="Verdana" panose="020B0604030504040204" pitchFamily="34" charset="0"/>
              </a:rPr>
              <a:t>kardiovaskuläre Ereignisse um 30 %</a:t>
            </a:r>
            <a:r>
              <a:rPr lang="de-DE" sz="1100" baseline="30000">
                <a:solidFill>
                  <a:prstClr val="white"/>
                </a:solidFill>
                <a:latin typeface="Verdana" panose="020B0604030504040204" pitchFamily="34" charset="0"/>
                <a:ea typeface="Verdana" panose="020B0604030504040204" pitchFamily="34" charset="0"/>
                <a:cs typeface="Verdana" panose="020B0604030504040204" pitchFamily="34" charset="0"/>
              </a:rPr>
              <a:t>1</a:t>
            </a:r>
            <a:r>
              <a:rPr lang="de-DE" sz="1100">
                <a:solidFill>
                  <a:prstClr val="white"/>
                </a:solidFill>
                <a:latin typeface="Verdana" panose="020B0604030504040204" pitchFamily="34" charset="0"/>
                <a:ea typeface="Verdana" panose="020B0604030504040204" pitchFamily="34" charset="0"/>
                <a:cs typeface="Verdana" panose="020B0604030504040204" pitchFamily="34" charset="0"/>
              </a:rPr>
              <a:t> nach 30 Jahren</a:t>
            </a:r>
            <a:endParaRPr kumimoji="0" lang="de-DE" sz="1100" i="0" u="none" strike="noStrike" kern="1200" cap="none" spc="0" normalizeH="0" baseline="3000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42356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557C82-5647-780E-86C7-3E967649B28E}"/>
            </a:ext>
          </a:extLst>
        </p:cNvPr>
        <p:cNvGrpSpPr/>
        <p:nvPr/>
      </p:nvGrpSpPr>
      <p:grpSpPr>
        <a:xfrm>
          <a:off x="0" y="0"/>
          <a:ext cx="0" cy="0"/>
          <a:chOff x="0" y="0"/>
          <a:chExt cx="0" cy="0"/>
        </a:xfrm>
      </p:grpSpPr>
      <p:sp>
        <p:nvSpPr>
          <p:cNvPr id="199" name="Textplatzhalter 9">
            <a:extLst>
              <a:ext uri="{FF2B5EF4-FFF2-40B4-BE49-F238E27FC236}">
                <a16:creationId xmlns:a16="http://schemas.microsoft.com/office/drawing/2014/main" id="{0B20F8AD-06D9-C82F-E585-982D6E45E036}"/>
              </a:ext>
            </a:extLst>
          </p:cNvPr>
          <p:cNvSpPr txBox="1">
            <a:spLocks/>
          </p:cNvSpPr>
          <p:nvPr/>
        </p:nvSpPr>
        <p:spPr>
          <a:xfrm>
            <a:off x="314408" y="116931"/>
            <a:ext cx="851805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Wahrscheinlichkeit für den Erhalt der C-Peptid-Spiegel mit intensiver vs. konventioneller Therapie in der DCCT</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r>
              <a:rPr kumimoji="0" lang="de-DE" sz="2000" b="1" i="0" u="none" strike="noStrike" kern="1200" cap="none" spc="0" normalizeH="0" baseline="0" noProof="0" dirty="0">
                <a:ln>
                  <a:noFill/>
                </a:ln>
                <a:solidFill>
                  <a:srgbClr val="7030A0"/>
                </a:solidFill>
                <a:effectLst/>
                <a:uLnTx/>
                <a:uFillTx/>
                <a:latin typeface="Verdana"/>
                <a:ea typeface="+mn-ea"/>
                <a:cs typeface="+mn-cs"/>
              </a:rPr>
              <a:t>*</a:t>
            </a:r>
          </a:p>
        </p:txBody>
      </p:sp>
      <p:sp>
        <p:nvSpPr>
          <p:cNvPr id="8" name="TextBox 3037">
            <a:extLst>
              <a:ext uri="{FF2B5EF4-FFF2-40B4-BE49-F238E27FC236}">
                <a16:creationId xmlns:a16="http://schemas.microsoft.com/office/drawing/2014/main" id="{0462856D-FA6C-F69A-6D36-923C32824AF4}"/>
              </a:ext>
            </a:extLst>
          </p:cNvPr>
          <p:cNvSpPr txBox="1"/>
          <p:nvPr/>
        </p:nvSpPr>
        <p:spPr>
          <a:xfrm>
            <a:off x="314408" y="4749053"/>
            <a:ext cx="8404142" cy="369332"/>
          </a:xfrm>
          <a:prstGeom prst="rect">
            <a:avLst/>
          </a:prstGeom>
          <a:noFill/>
        </p:spPr>
        <p:txBody>
          <a:bodyPr wrap="square" rtlCol="0" anchor="b">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Arial"/>
                <a:cs typeface="Arial"/>
              </a:rPr>
              <a:t>Abbildung modifiziert nach DCCT 1998</a:t>
            </a:r>
            <a:r>
              <a:rPr kumimoji="0" lang="de-DE" sz="600" b="0" i="0" u="none" strike="noStrike" kern="1200" cap="none" spc="0" normalizeH="0" baseline="30000" noProof="0" dirty="0">
                <a:ln>
                  <a:noFill/>
                </a:ln>
                <a:solidFill>
                  <a:srgbClr val="404040"/>
                </a:solidFill>
                <a:effectLst/>
                <a:uLnTx/>
                <a:uFillTx/>
                <a:latin typeface="Verdana"/>
                <a:ea typeface="Arial"/>
                <a:cs typeface="Arial"/>
              </a:rPr>
              <a:t>1</a:t>
            </a:r>
            <a:r>
              <a:rPr kumimoji="0" lang="de-DE" sz="600" b="0" i="0" u="none" strike="noStrike" kern="1200" cap="none" spc="0" normalizeH="0" baseline="0" noProof="0" dirty="0">
                <a:ln>
                  <a:noFill/>
                </a:ln>
                <a:solidFill>
                  <a:srgbClr val="404040"/>
                </a:solidFill>
                <a:effectLst/>
                <a:uLnTx/>
                <a:uFillTx/>
                <a:latin typeface="Verdana"/>
                <a:ea typeface="Arial"/>
                <a:cs typeface="Arial"/>
              </a:rPr>
              <a:t>. * Stimuliertes C-Peptid ≥ 0,20 pmol/ml. C-Peptid: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Connecting</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peptide</a:t>
            </a:r>
            <a:r>
              <a:rPr kumimoji="0" lang="de-DE" sz="600" b="0" i="0" u="none" strike="noStrike" kern="1200" cap="none" spc="0" normalizeH="0" baseline="0" noProof="0" dirty="0">
                <a:ln>
                  <a:noFill/>
                </a:ln>
                <a:solidFill>
                  <a:srgbClr val="404040"/>
                </a:solidFill>
                <a:effectLst/>
                <a:uLnTx/>
                <a:uFillTx/>
                <a:latin typeface="Verdana"/>
                <a:ea typeface="Arial"/>
                <a:cs typeface="Arial"/>
              </a:rPr>
              <a:t>, Verbindungspeptid; DCCT: Diabetes Control and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Complications</a:t>
            </a:r>
            <a:r>
              <a:rPr kumimoji="0" lang="de-DE" sz="600" b="0" i="0" u="none" strike="noStrike" kern="1200" cap="none" spc="0" normalizeH="0" baseline="0" noProof="0" dirty="0">
                <a:ln>
                  <a:noFill/>
                </a:ln>
                <a:solidFill>
                  <a:srgbClr val="404040"/>
                </a:solidFill>
                <a:effectLst/>
                <a:uLnTx/>
                <a:uFillTx/>
                <a:latin typeface="Verdana"/>
                <a:ea typeface="Arial"/>
                <a:cs typeface="Arial"/>
              </a:rPr>
              <a:t> Trial; Intensiv = Basal-Bolus-Insulintherapie; Konventionell = Mischinsulintherapie.  </a:t>
            </a:r>
            <a:endParaRPr kumimoji="0" lang="de-DE" sz="600" b="0" i="0" u="none" strike="noStrike" kern="1200" cap="none" spc="0" normalizeH="0" baseline="0" noProof="0" dirty="0">
              <a:ln>
                <a:noFill/>
              </a:ln>
              <a:solidFill>
                <a:srgbClr val="404040"/>
              </a:solidFill>
              <a:effectLst/>
              <a:uLnTx/>
              <a:uFillTx/>
              <a:latin typeface="Verdana"/>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mn-cs"/>
              </a:rPr>
              <a:t>1.</a:t>
            </a:r>
            <a:r>
              <a:rPr kumimoji="0" lang="de-DE" sz="600" b="0" i="0" u="none" strike="noStrike" kern="1200" cap="none" spc="0" normalizeH="0" baseline="0" noProof="0" dirty="0">
                <a:ln>
                  <a:noFill/>
                </a:ln>
                <a:solidFill>
                  <a:srgbClr val="404040"/>
                </a:solidFill>
                <a:effectLst/>
                <a:uLnTx/>
                <a:uFillTx/>
                <a:latin typeface="Verdana"/>
                <a:ea typeface="+mn-ea"/>
                <a:cs typeface="+mn-cs"/>
              </a:rPr>
              <a:t> The DCCT Research Group</a:t>
            </a:r>
            <a:r>
              <a:rPr kumimoji="0" lang="de-DE" sz="600" b="0" i="1" u="none" strike="noStrike" kern="1200" cap="none" spc="0" normalizeH="0" baseline="0" noProof="0" dirty="0">
                <a:ln>
                  <a:noFill/>
                </a:ln>
                <a:solidFill>
                  <a:srgbClr val="404040"/>
                </a:solidFill>
                <a:effectLst/>
                <a:uLnTx/>
                <a:uFillTx/>
                <a:latin typeface="Verdana"/>
                <a:ea typeface="+mn-ea"/>
                <a:cs typeface="+mn-cs"/>
              </a:rPr>
              <a:t>. </a:t>
            </a:r>
            <a:r>
              <a:rPr kumimoji="0" lang="da-DK" sz="600" b="0" i="1" u="none" strike="noStrike" kern="1200" cap="none" spc="0" normalizeH="0" baseline="0" noProof="0" dirty="0">
                <a:ln>
                  <a:noFill/>
                </a:ln>
                <a:solidFill>
                  <a:srgbClr val="404040"/>
                </a:solidFill>
                <a:effectLst/>
                <a:uLnTx/>
                <a:uFillTx/>
                <a:latin typeface="Verdana"/>
                <a:ea typeface="+mn-ea"/>
                <a:cs typeface="+mn-cs"/>
              </a:rPr>
              <a:t>Ann Intern Med </a:t>
            </a:r>
            <a:r>
              <a:rPr kumimoji="0" lang="da-DK" sz="600" b="0" i="0" u="none" strike="noStrike" kern="1200" cap="none" spc="0" normalizeH="0" baseline="0" noProof="0" dirty="0">
                <a:ln>
                  <a:noFill/>
                </a:ln>
                <a:solidFill>
                  <a:srgbClr val="404040"/>
                </a:solidFill>
                <a:effectLst/>
                <a:uLnTx/>
                <a:uFillTx/>
                <a:latin typeface="Verdana"/>
                <a:ea typeface="+mn-ea"/>
                <a:cs typeface="+mn-cs"/>
              </a:rPr>
              <a:t>1998; 128: 517</a:t>
            </a:r>
            <a:r>
              <a:rPr kumimoji="0" lang="de-DE" sz="600" b="0" i="0" u="none" strike="noStrike" kern="1200" cap="none" spc="0" normalizeH="0" baseline="0" noProof="0" dirty="0">
                <a:ln>
                  <a:noFill/>
                </a:ln>
                <a:solidFill>
                  <a:srgbClr val="404040"/>
                </a:solidFill>
                <a:effectLst/>
                <a:uLnTx/>
                <a:uFillTx/>
                <a:latin typeface="Verdana"/>
                <a:ea typeface="+mn-ea"/>
                <a:cs typeface="+mn-cs"/>
              </a:rPr>
              <a:t>–23</a:t>
            </a:r>
            <a:r>
              <a:rPr kumimoji="0" lang="da-DK" sz="600" b="0" i="0" u="none" strike="noStrike" kern="1200" cap="none" spc="0" normalizeH="0" baseline="0" noProof="0" dirty="0">
                <a:ln>
                  <a:noFill/>
                </a:ln>
                <a:solidFill>
                  <a:srgbClr val="404040"/>
                </a:solidFill>
                <a:effectLst/>
                <a:uLnTx/>
                <a:uFillTx/>
                <a:latin typeface="Verdana"/>
                <a:ea typeface="+mn-ea"/>
                <a:cs typeface="+mn-cs"/>
              </a:rPr>
              <a:t>.</a:t>
            </a:r>
            <a:endParaRPr kumimoji="0" lang="de-DE" sz="600" b="0" i="0" u="none" strike="noStrike" kern="1200" cap="none" spc="0" normalizeH="0" baseline="0" noProof="0" dirty="0">
              <a:ln>
                <a:noFill/>
              </a:ln>
              <a:solidFill>
                <a:srgbClr val="404040"/>
              </a:solidFill>
              <a:effectLst/>
              <a:uLnTx/>
              <a:uFillTx/>
              <a:latin typeface="Verdana"/>
              <a:ea typeface="+mn-ea"/>
              <a:cs typeface="+mn-cs"/>
            </a:endParaRPr>
          </a:p>
        </p:txBody>
      </p:sp>
      <p:sp>
        <p:nvSpPr>
          <p:cNvPr id="7" name="Textfeld 6">
            <a:extLst>
              <a:ext uri="{FF2B5EF4-FFF2-40B4-BE49-F238E27FC236}">
                <a16:creationId xmlns:a16="http://schemas.microsoft.com/office/drawing/2014/main" id="{73E18A68-8590-788C-0B98-441CA8220E5C}"/>
              </a:ext>
            </a:extLst>
          </p:cNvPr>
          <p:cNvSpPr txBox="1"/>
          <p:nvPr/>
        </p:nvSpPr>
        <p:spPr>
          <a:xfrm>
            <a:off x="1143098" y="3677352"/>
            <a:ext cx="472764" cy="12311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prstClr val="black"/>
                </a:solidFill>
                <a:effectLst/>
                <a:uLnTx/>
                <a:uFillTx/>
                <a:latin typeface="Verdana"/>
                <a:ea typeface="+mn-ea"/>
                <a:cs typeface="+mn-cs"/>
              </a:rPr>
              <a:t>Eignung</a:t>
            </a:r>
          </a:p>
        </p:txBody>
      </p:sp>
      <p:sp>
        <p:nvSpPr>
          <p:cNvPr id="208" name="Textfeld 207">
            <a:extLst>
              <a:ext uri="{FF2B5EF4-FFF2-40B4-BE49-F238E27FC236}">
                <a16:creationId xmlns:a16="http://schemas.microsoft.com/office/drawing/2014/main" id="{EA3FBD02-53B8-3C91-DE1A-5EDAD5731634}"/>
              </a:ext>
            </a:extLst>
          </p:cNvPr>
          <p:cNvSpPr txBox="1"/>
          <p:nvPr/>
        </p:nvSpPr>
        <p:spPr>
          <a:xfrm rot="16200000">
            <a:off x="-275388" y="2271466"/>
            <a:ext cx="2119059" cy="24622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black"/>
                </a:solidFill>
                <a:effectLst/>
                <a:uLnTx/>
                <a:uFillTx/>
                <a:latin typeface="Verdana"/>
                <a:ea typeface="+mn-ea"/>
                <a:cs typeface="+mn-cs"/>
              </a:rPr>
              <a:t>Wahrscheinlichkeit für den Erhalt eines C-Peptid-Spiegels &gt; 0,2 pmol/ml      </a:t>
            </a:r>
          </a:p>
        </p:txBody>
      </p:sp>
      <p:sp>
        <p:nvSpPr>
          <p:cNvPr id="2" name="Textfeld 1">
            <a:extLst>
              <a:ext uri="{FF2B5EF4-FFF2-40B4-BE49-F238E27FC236}">
                <a16:creationId xmlns:a16="http://schemas.microsoft.com/office/drawing/2014/main" id="{0F7ECE02-2242-DE7E-DDE9-2A8095675405}"/>
              </a:ext>
            </a:extLst>
          </p:cNvPr>
          <p:cNvSpPr txBox="1"/>
          <p:nvPr/>
        </p:nvSpPr>
        <p:spPr>
          <a:xfrm>
            <a:off x="1691022" y="3677351"/>
            <a:ext cx="472764" cy="12311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prstClr val="black"/>
                </a:solidFill>
                <a:effectLst/>
                <a:uLnTx/>
                <a:uFillTx/>
                <a:latin typeface="Verdana"/>
                <a:ea typeface="+mn-ea"/>
                <a:cs typeface="+mn-cs"/>
              </a:rPr>
              <a:t>Jahr 1</a:t>
            </a:r>
          </a:p>
        </p:txBody>
      </p:sp>
      <p:sp>
        <p:nvSpPr>
          <p:cNvPr id="3" name="Textfeld 2">
            <a:extLst>
              <a:ext uri="{FF2B5EF4-FFF2-40B4-BE49-F238E27FC236}">
                <a16:creationId xmlns:a16="http://schemas.microsoft.com/office/drawing/2014/main" id="{F7072B9C-2C8A-40CF-5911-7C3AF6191F47}"/>
              </a:ext>
            </a:extLst>
          </p:cNvPr>
          <p:cNvSpPr txBox="1"/>
          <p:nvPr/>
        </p:nvSpPr>
        <p:spPr>
          <a:xfrm>
            <a:off x="2233216" y="3677351"/>
            <a:ext cx="472764" cy="12311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prstClr val="black"/>
                </a:solidFill>
                <a:effectLst/>
                <a:uLnTx/>
                <a:uFillTx/>
                <a:latin typeface="Verdana"/>
                <a:ea typeface="+mn-ea"/>
                <a:cs typeface="+mn-cs"/>
              </a:rPr>
              <a:t>Jahr 2</a:t>
            </a:r>
          </a:p>
        </p:txBody>
      </p:sp>
      <p:sp>
        <p:nvSpPr>
          <p:cNvPr id="11" name="Textfeld 10">
            <a:extLst>
              <a:ext uri="{FF2B5EF4-FFF2-40B4-BE49-F238E27FC236}">
                <a16:creationId xmlns:a16="http://schemas.microsoft.com/office/drawing/2014/main" id="{5F6F69E9-BEBD-B249-B068-09CF8759DF82}"/>
              </a:ext>
            </a:extLst>
          </p:cNvPr>
          <p:cNvSpPr txBox="1"/>
          <p:nvPr/>
        </p:nvSpPr>
        <p:spPr>
          <a:xfrm>
            <a:off x="2777164" y="3677350"/>
            <a:ext cx="472764" cy="12311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prstClr val="black"/>
                </a:solidFill>
                <a:effectLst/>
                <a:uLnTx/>
                <a:uFillTx/>
                <a:latin typeface="Verdana"/>
                <a:ea typeface="+mn-ea"/>
                <a:cs typeface="+mn-cs"/>
              </a:rPr>
              <a:t>Jahr 3</a:t>
            </a:r>
          </a:p>
        </p:txBody>
      </p:sp>
      <p:sp>
        <p:nvSpPr>
          <p:cNvPr id="12" name="Textfeld 11">
            <a:extLst>
              <a:ext uri="{FF2B5EF4-FFF2-40B4-BE49-F238E27FC236}">
                <a16:creationId xmlns:a16="http://schemas.microsoft.com/office/drawing/2014/main" id="{AA668FA6-034D-1A67-9003-3617A5F82C5B}"/>
              </a:ext>
            </a:extLst>
          </p:cNvPr>
          <p:cNvSpPr txBox="1"/>
          <p:nvPr/>
        </p:nvSpPr>
        <p:spPr>
          <a:xfrm>
            <a:off x="3326734" y="3677350"/>
            <a:ext cx="472764" cy="12311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prstClr val="black"/>
                </a:solidFill>
                <a:effectLst/>
                <a:uLnTx/>
                <a:uFillTx/>
                <a:latin typeface="Verdana"/>
                <a:ea typeface="+mn-ea"/>
                <a:cs typeface="+mn-cs"/>
              </a:rPr>
              <a:t>Jahr 4</a:t>
            </a:r>
          </a:p>
        </p:txBody>
      </p:sp>
      <p:sp>
        <p:nvSpPr>
          <p:cNvPr id="13" name="Textfeld 12">
            <a:extLst>
              <a:ext uri="{FF2B5EF4-FFF2-40B4-BE49-F238E27FC236}">
                <a16:creationId xmlns:a16="http://schemas.microsoft.com/office/drawing/2014/main" id="{957F41A9-BE91-B61E-4F45-2B386347F99E}"/>
              </a:ext>
            </a:extLst>
          </p:cNvPr>
          <p:cNvSpPr txBox="1"/>
          <p:nvPr/>
        </p:nvSpPr>
        <p:spPr>
          <a:xfrm>
            <a:off x="3871258" y="3677349"/>
            <a:ext cx="472764" cy="12311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prstClr val="black"/>
                </a:solidFill>
                <a:effectLst/>
                <a:uLnTx/>
                <a:uFillTx/>
                <a:latin typeface="Verdana"/>
                <a:ea typeface="+mn-ea"/>
                <a:cs typeface="+mn-cs"/>
              </a:rPr>
              <a:t>Jahr 5</a:t>
            </a:r>
          </a:p>
        </p:txBody>
      </p:sp>
      <p:sp>
        <p:nvSpPr>
          <p:cNvPr id="14" name="Textfeld 13">
            <a:extLst>
              <a:ext uri="{FF2B5EF4-FFF2-40B4-BE49-F238E27FC236}">
                <a16:creationId xmlns:a16="http://schemas.microsoft.com/office/drawing/2014/main" id="{733851E4-E259-1E3D-EED6-D72D3FE262A6}"/>
              </a:ext>
            </a:extLst>
          </p:cNvPr>
          <p:cNvSpPr txBox="1"/>
          <p:nvPr/>
        </p:nvSpPr>
        <p:spPr>
          <a:xfrm>
            <a:off x="4409476" y="3677349"/>
            <a:ext cx="472764" cy="12311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prstClr val="black"/>
                </a:solidFill>
                <a:effectLst/>
                <a:uLnTx/>
                <a:uFillTx/>
                <a:latin typeface="Verdana"/>
                <a:ea typeface="+mn-ea"/>
                <a:cs typeface="+mn-cs"/>
              </a:rPr>
              <a:t>Jahr 6</a:t>
            </a:r>
          </a:p>
        </p:txBody>
      </p:sp>
      <p:sp>
        <p:nvSpPr>
          <p:cNvPr id="15" name="Textfeld 14">
            <a:extLst>
              <a:ext uri="{FF2B5EF4-FFF2-40B4-BE49-F238E27FC236}">
                <a16:creationId xmlns:a16="http://schemas.microsoft.com/office/drawing/2014/main" id="{4D1A8AFD-1DEA-A861-E50F-9BABF1F643F3}"/>
              </a:ext>
            </a:extLst>
          </p:cNvPr>
          <p:cNvSpPr txBox="1"/>
          <p:nvPr/>
        </p:nvSpPr>
        <p:spPr>
          <a:xfrm>
            <a:off x="1299670" y="3965733"/>
            <a:ext cx="3376712" cy="12311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de-DE" sz="800" dirty="0">
                <a:solidFill>
                  <a:prstClr val="black"/>
                </a:solidFill>
                <a:latin typeface="Verdana"/>
              </a:rPr>
              <a:t>Patientenzahl in jeder Behandlungsgruppe, die evaluiert wurde</a:t>
            </a:r>
            <a:endParaRPr kumimoji="0" lang="de-DE" sz="800" i="0" u="none" strike="noStrike" kern="1200" cap="none" spc="0" normalizeH="0" baseline="0" noProof="0" dirty="0">
              <a:ln>
                <a:noFill/>
              </a:ln>
              <a:solidFill>
                <a:prstClr val="black"/>
              </a:solidFill>
              <a:effectLst/>
              <a:uLnTx/>
              <a:uFillTx/>
              <a:latin typeface="Verdana"/>
              <a:ea typeface="+mn-ea"/>
              <a:cs typeface="+mn-cs"/>
            </a:endParaRPr>
          </a:p>
        </p:txBody>
      </p:sp>
      <p:sp>
        <p:nvSpPr>
          <p:cNvPr id="16" name="Textfeld 15">
            <a:extLst>
              <a:ext uri="{FF2B5EF4-FFF2-40B4-BE49-F238E27FC236}">
                <a16:creationId xmlns:a16="http://schemas.microsoft.com/office/drawing/2014/main" id="{33D66BD7-062A-20AE-4924-23E48F458122}"/>
              </a:ext>
            </a:extLst>
          </p:cNvPr>
          <p:cNvSpPr txBox="1"/>
          <p:nvPr/>
        </p:nvSpPr>
        <p:spPr>
          <a:xfrm>
            <a:off x="563729" y="4139710"/>
            <a:ext cx="566713" cy="123111"/>
          </a:xfrm>
          <a:prstGeom prst="rect">
            <a:avLst/>
          </a:prstGeom>
          <a:noFill/>
        </p:spPr>
        <p:txBody>
          <a:bodyPr wrap="square" lIns="0" tIns="0" rIns="0" bIns="0" rtlCol="0" anchor="ctr">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de-DE" sz="800" dirty="0">
                <a:solidFill>
                  <a:schemeClr val="accent2"/>
                </a:solidFill>
                <a:latin typeface="Verdana"/>
              </a:rPr>
              <a:t>Intensiv</a:t>
            </a:r>
            <a:endParaRPr kumimoji="0" lang="de-DE" sz="800" i="0" u="none" strike="noStrike" kern="1200" cap="none" spc="0" normalizeH="0" baseline="0" noProof="0" dirty="0">
              <a:ln>
                <a:noFill/>
              </a:ln>
              <a:solidFill>
                <a:schemeClr val="accent2"/>
              </a:solidFill>
              <a:effectLst/>
              <a:uLnTx/>
              <a:uFillTx/>
              <a:latin typeface="Verdana"/>
              <a:ea typeface="+mn-ea"/>
              <a:cs typeface="+mn-cs"/>
            </a:endParaRPr>
          </a:p>
        </p:txBody>
      </p:sp>
      <p:sp>
        <p:nvSpPr>
          <p:cNvPr id="17" name="Textfeld 16">
            <a:extLst>
              <a:ext uri="{FF2B5EF4-FFF2-40B4-BE49-F238E27FC236}">
                <a16:creationId xmlns:a16="http://schemas.microsoft.com/office/drawing/2014/main" id="{441833F7-B90E-6B41-F1D6-D4F39AD2EAA6}"/>
              </a:ext>
            </a:extLst>
          </p:cNvPr>
          <p:cNvSpPr txBox="1"/>
          <p:nvPr/>
        </p:nvSpPr>
        <p:spPr>
          <a:xfrm>
            <a:off x="411329" y="4256558"/>
            <a:ext cx="719113" cy="123111"/>
          </a:xfrm>
          <a:prstGeom prst="rect">
            <a:avLst/>
          </a:prstGeom>
          <a:noFill/>
        </p:spPr>
        <p:txBody>
          <a:bodyPr wrap="square" lIns="0" tIns="0" rIns="0" bIns="0" rtlCol="0" anchor="ctr">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de-DE" sz="800" dirty="0">
                <a:solidFill>
                  <a:schemeClr val="accent1"/>
                </a:solidFill>
                <a:latin typeface="Verdana"/>
              </a:rPr>
              <a:t>Konventionell</a:t>
            </a:r>
            <a:endParaRPr kumimoji="0" lang="de-DE" sz="800" i="0" u="none" strike="noStrike" kern="1200" cap="none" spc="0" normalizeH="0" baseline="0" noProof="0" dirty="0">
              <a:ln>
                <a:noFill/>
              </a:ln>
              <a:solidFill>
                <a:schemeClr val="accent1"/>
              </a:solidFill>
              <a:effectLst/>
              <a:uLnTx/>
              <a:uFillTx/>
              <a:latin typeface="Verdana"/>
              <a:ea typeface="+mn-ea"/>
              <a:cs typeface="+mn-cs"/>
            </a:endParaRPr>
          </a:p>
        </p:txBody>
      </p:sp>
      <p:sp>
        <p:nvSpPr>
          <p:cNvPr id="18" name="Textfeld 17">
            <a:extLst>
              <a:ext uri="{FF2B5EF4-FFF2-40B4-BE49-F238E27FC236}">
                <a16:creationId xmlns:a16="http://schemas.microsoft.com/office/drawing/2014/main" id="{72F7C30F-8FA3-A778-6D62-A86BD71C214A}"/>
              </a:ext>
            </a:extLst>
          </p:cNvPr>
          <p:cNvSpPr txBox="1"/>
          <p:nvPr/>
        </p:nvSpPr>
        <p:spPr>
          <a:xfrm>
            <a:off x="1224697" y="4136579"/>
            <a:ext cx="309565" cy="12311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schemeClr val="accent2"/>
                </a:solidFill>
                <a:effectLst/>
                <a:uLnTx/>
                <a:uFillTx/>
                <a:latin typeface="Verdana"/>
                <a:ea typeface="+mn-ea"/>
                <a:cs typeface="+mn-cs"/>
              </a:rPr>
              <a:t>138</a:t>
            </a:r>
          </a:p>
        </p:txBody>
      </p:sp>
      <p:sp>
        <p:nvSpPr>
          <p:cNvPr id="19" name="Textfeld 18">
            <a:extLst>
              <a:ext uri="{FF2B5EF4-FFF2-40B4-BE49-F238E27FC236}">
                <a16:creationId xmlns:a16="http://schemas.microsoft.com/office/drawing/2014/main" id="{B9AA18BC-8D3A-0C17-7BE0-087C802AD7DA}"/>
              </a:ext>
            </a:extLst>
          </p:cNvPr>
          <p:cNvSpPr txBox="1"/>
          <p:nvPr/>
        </p:nvSpPr>
        <p:spPr>
          <a:xfrm>
            <a:off x="1224521" y="4262821"/>
            <a:ext cx="309565" cy="12311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schemeClr val="accent1"/>
                </a:solidFill>
                <a:effectLst/>
                <a:uLnTx/>
                <a:uFillTx/>
                <a:latin typeface="Verdana"/>
                <a:ea typeface="+mn-ea"/>
                <a:cs typeface="+mn-cs"/>
              </a:rPr>
              <a:t>165</a:t>
            </a:r>
          </a:p>
        </p:txBody>
      </p:sp>
      <p:sp>
        <p:nvSpPr>
          <p:cNvPr id="20" name="Textfeld 19">
            <a:extLst>
              <a:ext uri="{FF2B5EF4-FFF2-40B4-BE49-F238E27FC236}">
                <a16:creationId xmlns:a16="http://schemas.microsoft.com/office/drawing/2014/main" id="{A5A3F2F2-87AB-C5CB-C565-37310A6D365B}"/>
              </a:ext>
            </a:extLst>
          </p:cNvPr>
          <p:cNvSpPr txBox="1"/>
          <p:nvPr/>
        </p:nvSpPr>
        <p:spPr>
          <a:xfrm>
            <a:off x="1777161" y="4133576"/>
            <a:ext cx="309565" cy="12311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schemeClr val="accent2"/>
                </a:solidFill>
                <a:effectLst/>
                <a:uLnTx/>
                <a:uFillTx/>
                <a:latin typeface="Verdana"/>
                <a:ea typeface="+mn-ea"/>
                <a:cs typeface="+mn-cs"/>
              </a:rPr>
              <a:t>131</a:t>
            </a:r>
          </a:p>
        </p:txBody>
      </p:sp>
      <p:sp>
        <p:nvSpPr>
          <p:cNvPr id="21" name="Textfeld 20">
            <a:extLst>
              <a:ext uri="{FF2B5EF4-FFF2-40B4-BE49-F238E27FC236}">
                <a16:creationId xmlns:a16="http://schemas.microsoft.com/office/drawing/2014/main" id="{B02510E0-418D-719E-8001-FD85B5ED1F3D}"/>
              </a:ext>
            </a:extLst>
          </p:cNvPr>
          <p:cNvSpPr txBox="1"/>
          <p:nvPr/>
        </p:nvSpPr>
        <p:spPr>
          <a:xfrm>
            <a:off x="1776985" y="4259818"/>
            <a:ext cx="309565" cy="12311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schemeClr val="accent1"/>
                </a:solidFill>
                <a:effectLst/>
                <a:uLnTx/>
                <a:uFillTx/>
                <a:latin typeface="Verdana"/>
                <a:ea typeface="+mn-ea"/>
                <a:cs typeface="+mn-cs"/>
              </a:rPr>
              <a:t>150</a:t>
            </a:r>
          </a:p>
        </p:txBody>
      </p:sp>
      <p:sp>
        <p:nvSpPr>
          <p:cNvPr id="22" name="Textfeld 21">
            <a:extLst>
              <a:ext uri="{FF2B5EF4-FFF2-40B4-BE49-F238E27FC236}">
                <a16:creationId xmlns:a16="http://schemas.microsoft.com/office/drawing/2014/main" id="{F7585922-9D30-3EF0-31F1-1FC52CDA1B2C}"/>
              </a:ext>
            </a:extLst>
          </p:cNvPr>
          <p:cNvSpPr txBox="1"/>
          <p:nvPr/>
        </p:nvSpPr>
        <p:spPr>
          <a:xfrm>
            <a:off x="2315376" y="4127872"/>
            <a:ext cx="309565" cy="12311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schemeClr val="accent2"/>
                </a:solidFill>
                <a:effectLst/>
                <a:uLnTx/>
                <a:uFillTx/>
                <a:latin typeface="Verdana"/>
                <a:ea typeface="+mn-ea"/>
                <a:cs typeface="+mn-cs"/>
              </a:rPr>
              <a:t>80</a:t>
            </a:r>
          </a:p>
        </p:txBody>
      </p:sp>
      <p:sp>
        <p:nvSpPr>
          <p:cNvPr id="23" name="Textfeld 22">
            <a:extLst>
              <a:ext uri="{FF2B5EF4-FFF2-40B4-BE49-F238E27FC236}">
                <a16:creationId xmlns:a16="http://schemas.microsoft.com/office/drawing/2014/main" id="{C29E5372-DEBC-F375-4BC5-BFC573627569}"/>
              </a:ext>
            </a:extLst>
          </p:cNvPr>
          <p:cNvSpPr txBox="1"/>
          <p:nvPr/>
        </p:nvSpPr>
        <p:spPr>
          <a:xfrm>
            <a:off x="2315200" y="4254114"/>
            <a:ext cx="309565" cy="12311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schemeClr val="accent1"/>
                </a:solidFill>
                <a:effectLst/>
                <a:uLnTx/>
                <a:uFillTx/>
                <a:latin typeface="Verdana"/>
                <a:ea typeface="+mn-ea"/>
                <a:cs typeface="+mn-cs"/>
              </a:rPr>
              <a:t>63</a:t>
            </a:r>
          </a:p>
        </p:txBody>
      </p:sp>
      <p:sp>
        <p:nvSpPr>
          <p:cNvPr id="24" name="Textfeld 23">
            <a:extLst>
              <a:ext uri="{FF2B5EF4-FFF2-40B4-BE49-F238E27FC236}">
                <a16:creationId xmlns:a16="http://schemas.microsoft.com/office/drawing/2014/main" id="{A4A29BD1-488A-61A3-79E6-9BD349621C57}"/>
              </a:ext>
            </a:extLst>
          </p:cNvPr>
          <p:cNvSpPr txBox="1"/>
          <p:nvPr/>
        </p:nvSpPr>
        <p:spPr>
          <a:xfrm>
            <a:off x="2849791" y="4133448"/>
            <a:ext cx="309565" cy="12311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schemeClr val="accent2"/>
                </a:solidFill>
                <a:effectLst/>
                <a:uLnTx/>
                <a:uFillTx/>
                <a:latin typeface="Verdana"/>
                <a:ea typeface="+mn-ea"/>
                <a:cs typeface="+mn-cs"/>
              </a:rPr>
              <a:t>53</a:t>
            </a:r>
          </a:p>
        </p:txBody>
      </p:sp>
      <p:sp>
        <p:nvSpPr>
          <p:cNvPr id="25" name="Textfeld 24">
            <a:extLst>
              <a:ext uri="{FF2B5EF4-FFF2-40B4-BE49-F238E27FC236}">
                <a16:creationId xmlns:a16="http://schemas.microsoft.com/office/drawing/2014/main" id="{A631929F-A736-94A5-BB8A-1E2BFE139609}"/>
              </a:ext>
            </a:extLst>
          </p:cNvPr>
          <p:cNvSpPr txBox="1"/>
          <p:nvPr/>
        </p:nvSpPr>
        <p:spPr>
          <a:xfrm>
            <a:off x="2849615" y="4259690"/>
            <a:ext cx="309565" cy="12311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schemeClr val="accent1"/>
                </a:solidFill>
                <a:effectLst/>
                <a:uLnTx/>
                <a:uFillTx/>
                <a:latin typeface="Verdana"/>
                <a:ea typeface="+mn-ea"/>
                <a:cs typeface="+mn-cs"/>
              </a:rPr>
              <a:t>32</a:t>
            </a:r>
          </a:p>
        </p:txBody>
      </p:sp>
      <p:sp>
        <p:nvSpPr>
          <p:cNvPr id="26" name="Textfeld 25">
            <a:extLst>
              <a:ext uri="{FF2B5EF4-FFF2-40B4-BE49-F238E27FC236}">
                <a16:creationId xmlns:a16="http://schemas.microsoft.com/office/drawing/2014/main" id="{E693D1E8-0CBB-868B-7D09-6BE7E1AB1938}"/>
              </a:ext>
            </a:extLst>
          </p:cNvPr>
          <p:cNvSpPr txBox="1"/>
          <p:nvPr/>
        </p:nvSpPr>
        <p:spPr>
          <a:xfrm>
            <a:off x="3405879" y="4133448"/>
            <a:ext cx="309565" cy="12311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schemeClr val="accent2"/>
                </a:solidFill>
                <a:effectLst/>
                <a:uLnTx/>
                <a:uFillTx/>
                <a:latin typeface="Verdana"/>
                <a:ea typeface="+mn-ea"/>
                <a:cs typeface="+mn-cs"/>
              </a:rPr>
              <a:t>32</a:t>
            </a:r>
          </a:p>
        </p:txBody>
      </p:sp>
      <p:sp>
        <p:nvSpPr>
          <p:cNvPr id="27" name="Textfeld 26">
            <a:extLst>
              <a:ext uri="{FF2B5EF4-FFF2-40B4-BE49-F238E27FC236}">
                <a16:creationId xmlns:a16="http://schemas.microsoft.com/office/drawing/2014/main" id="{130E7CAB-BDAA-FA96-DD52-7620D4862891}"/>
              </a:ext>
            </a:extLst>
          </p:cNvPr>
          <p:cNvSpPr txBox="1"/>
          <p:nvPr/>
        </p:nvSpPr>
        <p:spPr>
          <a:xfrm>
            <a:off x="3405703" y="4259690"/>
            <a:ext cx="309565" cy="12311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schemeClr val="accent1"/>
                </a:solidFill>
                <a:effectLst/>
                <a:uLnTx/>
                <a:uFillTx/>
                <a:latin typeface="Verdana"/>
                <a:ea typeface="+mn-ea"/>
                <a:cs typeface="+mn-cs"/>
              </a:rPr>
              <a:t>22</a:t>
            </a:r>
          </a:p>
        </p:txBody>
      </p:sp>
      <p:sp>
        <p:nvSpPr>
          <p:cNvPr id="28" name="Textfeld 27">
            <a:extLst>
              <a:ext uri="{FF2B5EF4-FFF2-40B4-BE49-F238E27FC236}">
                <a16:creationId xmlns:a16="http://schemas.microsoft.com/office/drawing/2014/main" id="{B708442E-2312-553D-4EBC-04D72C3A37C0}"/>
              </a:ext>
            </a:extLst>
          </p:cNvPr>
          <p:cNvSpPr txBox="1"/>
          <p:nvPr/>
        </p:nvSpPr>
        <p:spPr>
          <a:xfrm>
            <a:off x="3957815" y="4127872"/>
            <a:ext cx="309565" cy="12311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schemeClr val="accent2"/>
                </a:solidFill>
                <a:effectLst/>
                <a:uLnTx/>
                <a:uFillTx/>
                <a:latin typeface="Verdana"/>
                <a:ea typeface="+mn-ea"/>
                <a:cs typeface="+mn-cs"/>
              </a:rPr>
              <a:t>8</a:t>
            </a:r>
          </a:p>
        </p:txBody>
      </p:sp>
      <p:sp>
        <p:nvSpPr>
          <p:cNvPr id="29" name="Textfeld 28">
            <a:extLst>
              <a:ext uri="{FF2B5EF4-FFF2-40B4-BE49-F238E27FC236}">
                <a16:creationId xmlns:a16="http://schemas.microsoft.com/office/drawing/2014/main" id="{3903B08D-5771-ACC0-C492-DD0157AFD1D1}"/>
              </a:ext>
            </a:extLst>
          </p:cNvPr>
          <p:cNvSpPr txBox="1"/>
          <p:nvPr/>
        </p:nvSpPr>
        <p:spPr>
          <a:xfrm>
            <a:off x="3957639" y="4254114"/>
            <a:ext cx="309565" cy="12311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schemeClr val="accent1"/>
                </a:solidFill>
                <a:effectLst/>
                <a:uLnTx/>
                <a:uFillTx/>
                <a:latin typeface="Verdana"/>
                <a:ea typeface="+mn-ea"/>
                <a:cs typeface="+mn-cs"/>
              </a:rPr>
              <a:t>3</a:t>
            </a:r>
          </a:p>
        </p:txBody>
      </p:sp>
      <p:sp>
        <p:nvSpPr>
          <p:cNvPr id="30" name="Textfeld 29">
            <a:extLst>
              <a:ext uri="{FF2B5EF4-FFF2-40B4-BE49-F238E27FC236}">
                <a16:creationId xmlns:a16="http://schemas.microsoft.com/office/drawing/2014/main" id="{161D5DD9-9AE6-55B9-ECE6-76CFDC1DA401}"/>
              </a:ext>
            </a:extLst>
          </p:cNvPr>
          <p:cNvSpPr txBox="1"/>
          <p:nvPr/>
        </p:nvSpPr>
        <p:spPr>
          <a:xfrm>
            <a:off x="4501691" y="4124741"/>
            <a:ext cx="309565" cy="12311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schemeClr val="accent2"/>
                </a:solidFill>
                <a:effectLst/>
                <a:uLnTx/>
                <a:uFillTx/>
                <a:latin typeface="Verdana"/>
                <a:ea typeface="+mn-ea"/>
                <a:cs typeface="+mn-cs"/>
              </a:rPr>
              <a:t>2</a:t>
            </a:r>
          </a:p>
        </p:txBody>
      </p:sp>
      <p:sp>
        <p:nvSpPr>
          <p:cNvPr id="31" name="Textfeld 30">
            <a:extLst>
              <a:ext uri="{FF2B5EF4-FFF2-40B4-BE49-F238E27FC236}">
                <a16:creationId xmlns:a16="http://schemas.microsoft.com/office/drawing/2014/main" id="{51179397-55E1-8A6D-7E92-660DF5299591}"/>
              </a:ext>
            </a:extLst>
          </p:cNvPr>
          <p:cNvSpPr txBox="1"/>
          <p:nvPr/>
        </p:nvSpPr>
        <p:spPr>
          <a:xfrm>
            <a:off x="4501515" y="4250983"/>
            <a:ext cx="309565" cy="123111"/>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schemeClr val="accent1"/>
                </a:solidFill>
                <a:effectLst/>
                <a:uLnTx/>
                <a:uFillTx/>
                <a:latin typeface="Verdana"/>
                <a:ea typeface="+mn-ea"/>
                <a:cs typeface="+mn-cs"/>
              </a:rPr>
              <a:t>0</a:t>
            </a:r>
          </a:p>
        </p:txBody>
      </p:sp>
      <p:cxnSp>
        <p:nvCxnSpPr>
          <p:cNvPr id="33" name="Gerader Verbinder 32">
            <a:extLst>
              <a:ext uri="{FF2B5EF4-FFF2-40B4-BE49-F238E27FC236}">
                <a16:creationId xmlns:a16="http://schemas.microsoft.com/office/drawing/2014/main" id="{37893584-2301-43C6-3E93-6F31F898E01C}"/>
              </a:ext>
            </a:extLst>
          </p:cNvPr>
          <p:cNvCxnSpPr/>
          <p:nvPr/>
        </p:nvCxnSpPr>
        <p:spPr>
          <a:xfrm>
            <a:off x="1242570" y="1172817"/>
            <a:ext cx="0" cy="244105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r Verbinder 33">
            <a:extLst>
              <a:ext uri="{FF2B5EF4-FFF2-40B4-BE49-F238E27FC236}">
                <a16:creationId xmlns:a16="http://schemas.microsoft.com/office/drawing/2014/main" id="{4FEBA37A-AE83-BA00-815E-39A6C7AAA92C}"/>
              </a:ext>
            </a:extLst>
          </p:cNvPr>
          <p:cNvCxnSpPr>
            <a:cxnSpLocks/>
          </p:cNvCxnSpPr>
          <p:nvPr/>
        </p:nvCxnSpPr>
        <p:spPr>
          <a:xfrm flipH="1" flipV="1">
            <a:off x="1238594" y="3613868"/>
            <a:ext cx="3540140" cy="677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r Verbinder 36">
            <a:extLst>
              <a:ext uri="{FF2B5EF4-FFF2-40B4-BE49-F238E27FC236}">
                <a16:creationId xmlns:a16="http://schemas.microsoft.com/office/drawing/2014/main" id="{6A65C6DB-10A9-0616-B1D2-18A7B03F85D1}"/>
              </a:ext>
            </a:extLst>
          </p:cNvPr>
          <p:cNvCxnSpPr>
            <a:cxnSpLocks/>
          </p:cNvCxnSpPr>
          <p:nvPr/>
        </p:nvCxnSpPr>
        <p:spPr>
          <a:xfrm flipV="1">
            <a:off x="1375090" y="3613870"/>
            <a:ext cx="0" cy="425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r Verbinder 41">
            <a:extLst>
              <a:ext uri="{FF2B5EF4-FFF2-40B4-BE49-F238E27FC236}">
                <a16:creationId xmlns:a16="http://schemas.microsoft.com/office/drawing/2014/main" id="{5109E180-7AF9-4400-2ECB-3E4343E224EE}"/>
              </a:ext>
            </a:extLst>
          </p:cNvPr>
          <p:cNvCxnSpPr>
            <a:cxnSpLocks/>
          </p:cNvCxnSpPr>
          <p:nvPr/>
        </p:nvCxnSpPr>
        <p:spPr>
          <a:xfrm flipV="1">
            <a:off x="1925056" y="3619166"/>
            <a:ext cx="0" cy="425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r Verbinder 42">
            <a:extLst>
              <a:ext uri="{FF2B5EF4-FFF2-40B4-BE49-F238E27FC236}">
                <a16:creationId xmlns:a16="http://schemas.microsoft.com/office/drawing/2014/main" id="{5782A6A7-282F-596F-3E1F-2767A504BFCB}"/>
              </a:ext>
            </a:extLst>
          </p:cNvPr>
          <p:cNvCxnSpPr>
            <a:cxnSpLocks/>
          </p:cNvCxnSpPr>
          <p:nvPr/>
        </p:nvCxnSpPr>
        <p:spPr>
          <a:xfrm flipV="1">
            <a:off x="2467076" y="3612539"/>
            <a:ext cx="0" cy="425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r Verbinder 43">
            <a:extLst>
              <a:ext uri="{FF2B5EF4-FFF2-40B4-BE49-F238E27FC236}">
                <a16:creationId xmlns:a16="http://schemas.microsoft.com/office/drawing/2014/main" id="{0957EA28-E887-2AA6-138D-D9BCA5F14EE3}"/>
              </a:ext>
            </a:extLst>
          </p:cNvPr>
          <p:cNvCxnSpPr>
            <a:cxnSpLocks/>
          </p:cNvCxnSpPr>
          <p:nvPr/>
        </p:nvCxnSpPr>
        <p:spPr>
          <a:xfrm flipV="1">
            <a:off x="3009091" y="3617834"/>
            <a:ext cx="0" cy="425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r Verbinder 44">
            <a:extLst>
              <a:ext uri="{FF2B5EF4-FFF2-40B4-BE49-F238E27FC236}">
                <a16:creationId xmlns:a16="http://schemas.microsoft.com/office/drawing/2014/main" id="{BE5E680B-AB3A-E1B4-8544-9DDF97C6B7A5}"/>
              </a:ext>
            </a:extLst>
          </p:cNvPr>
          <p:cNvCxnSpPr>
            <a:cxnSpLocks/>
          </p:cNvCxnSpPr>
          <p:nvPr/>
        </p:nvCxnSpPr>
        <p:spPr>
          <a:xfrm flipV="1">
            <a:off x="3559056" y="3615180"/>
            <a:ext cx="0" cy="425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r Verbinder 45">
            <a:extLst>
              <a:ext uri="{FF2B5EF4-FFF2-40B4-BE49-F238E27FC236}">
                <a16:creationId xmlns:a16="http://schemas.microsoft.com/office/drawing/2014/main" id="{9DDCFF55-220B-DC9A-CCC7-6D3ABD48C638}"/>
              </a:ext>
            </a:extLst>
          </p:cNvPr>
          <p:cNvCxnSpPr>
            <a:cxnSpLocks/>
          </p:cNvCxnSpPr>
          <p:nvPr/>
        </p:nvCxnSpPr>
        <p:spPr>
          <a:xfrm flipV="1">
            <a:off x="4103727" y="3619152"/>
            <a:ext cx="0" cy="425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Gerader Verbinder 46">
            <a:extLst>
              <a:ext uri="{FF2B5EF4-FFF2-40B4-BE49-F238E27FC236}">
                <a16:creationId xmlns:a16="http://schemas.microsoft.com/office/drawing/2014/main" id="{DAB60D07-7634-FAF6-6D63-DC4EA00FDCE6}"/>
              </a:ext>
            </a:extLst>
          </p:cNvPr>
          <p:cNvCxnSpPr>
            <a:cxnSpLocks/>
          </p:cNvCxnSpPr>
          <p:nvPr/>
        </p:nvCxnSpPr>
        <p:spPr>
          <a:xfrm flipV="1">
            <a:off x="4640449" y="3619153"/>
            <a:ext cx="0" cy="425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Gerader Verbinder 47">
            <a:extLst>
              <a:ext uri="{FF2B5EF4-FFF2-40B4-BE49-F238E27FC236}">
                <a16:creationId xmlns:a16="http://schemas.microsoft.com/office/drawing/2014/main" id="{48BCEBD0-84E5-8474-952B-31AD818F2CAB}"/>
              </a:ext>
            </a:extLst>
          </p:cNvPr>
          <p:cNvCxnSpPr>
            <a:cxnSpLocks/>
          </p:cNvCxnSpPr>
          <p:nvPr/>
        </p:nvCxnSpPr>
        <p:spPr>
          <a:xfrm rot="5400000" flipV="1">
            <a:off x="1221373" y="3503875"/>
            <a:ext cx="0" cy="425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Gerader Verbinder 48">
            <a:extLst>
              <a:ext uri="{FF2B5EF4-FFF2-40B4-BE49-F238E27FC236}">
                <a16:creationId xmlns:a16="http://schemas.microsoft.com/office/drawing/2014/main" id="{CE9D2059-31A5-E5F9-23D4-28FFF5DBDF86}"/>
              </a:ext>
            </a:extLst>
          </p:cNvPr>
          <p:cNvCxnSpPr>
            <a:cxnSpLocks/>
          </p:cNvCxnSpPr>
          <p:nvPr/>
        </p:nvCxnSpPr>
        <p:spPr>
          <a:xfrm rot="5400000" flipV="1">
            <a:off x="1222697" y="3278587"/>
            <a:ext cx="0" cy="425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Gerader Verbinder 49">
            <a:extLst>
              <a:ext uri="{FF2B5EF4-FFF2-40B4-BE49-F238E27FC236}">
                <a16:creationId xmlns:a16="http://schemas.microsoft.com/office/drawing/2014/main" id="{E30804EE-03F7-57BE-156D-375ED0F1FCE3}"/>
              </a:ext>
            </a:extLst>
          </p:cNvPr>
          <p:cNvCxnSpPr>
            <a:cxnSpLocks/>
          </p:cNvCxnSpPr>
          <p:nvPr/>
        </p:nvCxnSpPr>
        <p:spPr>
          <a:xfrm rot="5400000" flipV="1">
            <a:off x="1220039" y="3053297"/>
            <a:ext cx="0" cy="425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r Verbinder 50">
            <a:extLst>
              <a:ext uri="{FF2B5EF4-FFF2-40B4-BE49-F238E27FC236}">
                <a16:creationId xmlns:a16="http://schemas.microsoft.com/office/drawing/2014/main" id="{354B1A62-A54B-86CA-8162-F52A7FE2626C}"/>
              </a:ext>
            </a:extLst>
          </p:cNvPr>
          <p:cNvCxnSpPr>
            <a:cxnSpLocks/>
          </p:cNvCxnSpPr>
          <p:nvPr/>
        </p:nvCxnSpPr>
        <p:spPr>
          <a:xfrm rot="5400000" flipV="1">
            <a:off x="1225336" y="2828007"/>
            <a:ext cx="0" cy="425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Gerader Verbinder 51">
            <a:extLst>
              <a:ext uri="{FF2B5EF4-FFF2-40B4-BE49-F238E27FC236}">
                <a16:creationId xmlns:a16="http://schemas.microsoft.com/office/drawing/2014/main" id="{9FEFA358-AB2B-0675-9F27-FE8301E123C2}"/>
              </a:ext>
            </a:extLst>
          </p:cNvPr>
          <p:cNvCxnSpPr>
            <a:cxnSpLocks/>
          </p:cNvCxnSpPr>
          <p:nvPr/>
        </p:nvCxnSpPr>
        <p:spPr>
          <a:xfrm rot="5400000" flipV="1">
            <a:off x="1222681" y="2606693"/>
            <a:ext cx="0" cy="425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Gerader Verbinder 52">
            <a:extLst>
              <a:ext uri="{FF2B5EF4-FFF2-40B4-BE49-F238E27FC236}">
                <a16:creationId xmlns:a16="http://schemas.microsoft.com/office/drawing/2014/main" id="{530CAC58-2D89-9F4D-1994-A9E12992135D}"/>
              </a:ext>
            </a:extLst>
          </p:cNvPr>
          <p:cNvCxnSpPr>
            <a:cxnSpLocks/>
          </p:cNvCxnSpPr>
          <p:nvPr/>
        </p:nvCxnSpPr>
        <p:spPr>
          <a:xfrm rot="5400000" flipV="1">
            <a:off x="1220026" y="2377430"/>
            <a:ext cx="0" cy="425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Gerader Verbinder 53">
            <a:extLst>
              <a:ext uri="{FF2B5EF4-FFF2-40B4-BE49-F238E27FC236}">
                <a16:creationId xmlns:a16="http://schemas.microsoft.com/office/drawing/2014/main" id="{92638C5E-CE80-E3D4-A24A-D4C0D8A539A0}"/>
              </a:ext>
            </a:extLst>
          </p:cNvPr>
          <p:cNvCxnSpPr>
            <a:cxnSpLocks/>
          </p:cNvCxnSpPr>
          <p:nvPr/>
        </p:nvCxnSpPr>
        <p:spPr>
          <a:xfrm rot="5400000" flipV="1">
            <a:off x="1225321" y="2160090"/>
            <a:ext cx="0" cy="425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Gerader Verbinder 54">
            <a:extLst>
              <a:ext uri="{FF2B5EF4-FFF2-40B4-BE49-F238E27FC236}">
                <a16:creationId xmlns:a16="http://schemas.microsoft.com/office/drawing/2014/main" id="{0307FB72-7825-FF12-9A0F-476B71D1B6AF}"/>
              </a:ext>
            </a:extLst>
          </p:cNvPr>
          <p:cNvCxnSpPr>
            <a:cxnSpLocks/>
          </p:cNvCxnSpPr>
          <p:nvPr/>
        </p:nvCxnSpPr>
        <p:spPr>
          <a:xfrm rot="5400000" flipV="1">
            <a:off x="1222664" y="1930827"/>
            <a:ext cx="0" cy="425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Gerader Verbinder 55">
            <a:extLst>
              <a:ext uri="{FF2B5EF4-FFF2-40B4-BE49-F238E27FC236}">
                <a16:creationId xmlns:a16="http://schemas.microsoft.com/office/drawing/2014/main" id="{645A08DB-C105-937D-6DA9-3D31FA448F3C}"/>
              </a:ext>
            </a:extLst>
          </p:cNvPr>
          <p:cNvCxnSpPr>
            <a:cxnSpLocks/>
          </p:cNvCxnSpPr>
          <p:nvPr/>
        </p:nvCxnSpPr>
        <p:spPr>
          <a:xfrm rot="5400000" flipV="1">
            <a:off x="1220013" y="1705540"/>
            <a:ext cx="0" cy="425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Gerader Verbinder 56">
            <a:extLst>
              <a:ext uri="{FF2B5EF4-FFF2-40B4-BE49-F238E27FC236}">
                <a16:creationId xmlns:a16="http://schemas.microsoft.com/office/drawing/2014/main" id="{A52AF610-58F6-6A88-32DE-133E54682541}"/>
              </a:ext>
            </a:extLst>
          </p:cNvPr>
          <p:cNvCxnSpPr>
            <a:cxnSpLocks/>
          </p:cNvCxnSpPr>
          <p:nvPr/>
        </p:nvCxnSpPr>
        <p:spPr>
          <a:xfrm rot="5400000" flipV="1">
            <a:off x="1225312" y="1472296"/>
            <a:ext cx="0" cy="425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Gerader Verbinder 57">
            <a:extLst>
              <a:ext uri="{FF2B5EF4-FFF2-40B4-BE49-F238E27FC236}">
                <a16:creationId xmlns:a16="http://schemas.microsoft.com/office/drawing/2014/main" id="{81E15BCA-6A52-429B-AC34-D860C9D527B7}"/>
              </a:ext>
            </a:extLst>
          </p:cNvPr>
          <p:cNvCxnSpPr>
            <a:cxnSpLocks/>
          </p:cNvCxnSpPr>
          <p:nvPr/>
        </p:nvCxnSpPr>
        <p:spPr>
          <a:xfrm rot="5400000" flipV="1">
            <a:off x="1222659" y="1247004"/>
            <a:ext cx="0" cy="425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Textfeld 58">
            <a:extLst>
              <a:ext uri="{FF2B5EF4-FFF2-40B4-BE49-F238E27FC236}">
                <a16:creationId xmlns:a16="http://schemas.microsoft.com/office/drawing/2014/main" id="{FAD3EF2B-C09C-2894-5901-E4F52D3733CE}"/>
              </a:ext>
            </a:extLst>
          </p:cNvPr>
          <p:cNvSpPr txBox="1"/>
          <p:nvPr/>
        </p:nvSpPr>
        <p:spPr>
          <a:xfrm>
            <a:off x="935729" y="1205430"/>
            <a:ext cx="243128" cy="123111"/>
          </a:xfrm>
          <a:prstGeom prst="rect">
            <a:avLst/>
          </a:prstGeom>
          <a:noFill/>
        </p:spPr>
        <p:txBody>
          <a:bodyPr wrap="square" lIns="0" tIns="0" rIns="0" bIns="0" rtlCol="0" anchor="ctr">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prstClr val="black"/>
                </a:solidFill>
                <a:effectLst/>
                <a:uLnTx/>
                <a:uFillTx/>
                <a:latin typeface="Verdana"/>
                <a:ea typeface="+mn-ea"/>
                <a:cs typeface="+mn-cs"/>
              </a:rPr>
              <a:t>1</a:t>
            </a:r>
          </a:p>
        </p:txBody>
      </p:sp>
      <p:sp>
        <p:nvSpPr>
          <p:cNvPr id="60" name="Textfeld 59">
            <a:extLst>
              <a:ext uri="{FF2B5EF4-FFF2-40B4-BE49-F238E27FC236}">
                <a16:creationId xmlns:a16="http://schemas.microsoft.com/office/drawing/2014/main" id="{5FA443F3-8009-0AD3-D5CE-2F04FCB51067}"/>
              </a:ext>
            </a:extLst>
          </p:cNvPr>
          <p:cNvSpPr txBox="1"/>
          <p:nvPr/>
        </p:nvSpPr>
        <p:spPr>
          <a:xfrm>
            <a:off x="931437" y="1431767"/>
            <a:ext cx="243128" cy="123111"/>
          </a:xfrm>
          <a:prstGeom prst="rect">
            <a:avLst/>
          </a:prstGeom>
          <a:noFill/>
        </p:spPr>
        <p:txBody>
          <a:bodyPr wrap="square" lIns="0" tIns="0" rIns="0" bIns="0" rtlCol="0" anchor="ctr">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prstClr val="black"/>
                </a:solidFill>
                <a:effectLst/>
                <a:uLnTx/>
                <a:uFillTx/>
                <a:latin typeface="Verdana"/>
                <a:ea typeface="+mn-ea"/>
                <a:cs typeface="+mn-cs"/>
              </a:rPr>
              <a:t>0,9</a:t>
            </a:r>
          </a:p>
        </p:txBody>
      </p:sp>
      <p:sp>
        <p:nvSpPr>
          <p:cNvPr id="61" name="Textfeld 60">
            <a:extLst>
              <a:ext uri="{FF2B5EF4-FFF2-40B4-BE49-F238E27FC236}">
                <a16:creationId xmlns:a16="http://schemas.microsoft.com/office/drawing/2014/main" id="{AFC10D82-59A7-DBD3-D5EE-9432E4495840}"/>
              </a:ext>
            </a:extLst>
          </p:cNvPr>
          <p:cNvSpPr txBox="1"/>
          <p:nvPr/>
        </p:nvSpPr>
        <p:spPr>
          <a:xfrm>
            <a:off x="935729" y="1662946"/>
            <a:ext cx="243128" cy="123111"/>
          </a:xfrm>
          <a:prstGeom prst="rect">
            <a:avLst/>
          </a:prstGeom>
          <a:noFill/>
        </p:spPr>
        <p:txBody>
          <a:bodyPr wrap="square" lIns="0" tIns="0" rIns="0" bIns="0" rtlCol="0" anchor="ctr">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prstClr val="black"/>
                </a:solidFill>
                <a:effectLst/>
                <a:uLnTx/>
                <a:uFillTx/>
                <a:latin typeface="Verdana"/>
                <a:ea typeface="+mn-ea"/>
                <a:cs typeface="+mn-cs"/>
              </a:rPr>
              <a:t>0,8</a:t>
            </a:r>
          </a:p>
        </p:txBody>
      </p:sp>
      <p:sp>
        <p:nvSpPr>
          <p:cNvPr id="62" name="Textfeld 61">
            <a:extLst>
              <a:ext uri="{FF2B5EF4-FFF2-40B4-BE49-F238E27FC236}">
                <a16:creationId xmlns:a16="http://schemas.microsoft.com/office/drawing/2014/main" id="{0AA02D43-67DE-0619-B426-6ABA01F14F11}"/>
              </a:ext>
            </a:extLst>
          </p:cNvPr>
          <p:cNvSpPr txBox="1"/>
          <p:nvPr/>
        </p:nvSpPr>
        <p:spPr>
          <a:xfrm>
            <a:off x="938993" y="1894289"/>
            <a:ext cx="243128" cy="123111"/>
          </a:xfrm>
          <a:prstGeom prst="rect">
            <a:avLst/>
          </a:prstGeom>
          <a:noFill/>
        </p:spPr>
        <p:txBody>
          <a:bodyPr wrap="square" lIns="0" tIns="0" rIns="0" bIns="0" rtlCol="0" anchor="ctr">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prstClr val="black"/>
                </a:solidFill>
                <a:effectLst/>
                <a:uLnTx/>
                <a:uFillTx/>
                <a:latin typeface="Verdana"/>
                <a:ea typeface="+mn-ea"/>
                <a:cs typeface="+mn-cs"/>
              </a:rPr>
              <a:t>0,7</a:t>
            </a:r>
          </a:p>
        </p:txBody>
      </p:sp>
      <p:sp>
        <p:nvSpPr>
          <p:cNvPr id="63" name="Textfeld 62">
            <a:extLst>
              <a:ext uri="{FF2B5EF4-FFF2-40B4-BE49-F238E27FC236}">
                <a16:creationId xmlns:a16="http://schemas.microsoft.com/office/drawing/2014/main" id="{36BE440A-76FE-1381-848A-B493EF66E050}"/>
              </a:ext>
            </a:extLst>
          </p:cNvPr>
          <p:cNvSpPr txBox="1"/>
          <p:nvPr/>
        </p:nvSpPr>
        <p:spPr>
          <a:xfrm>
            <a:off x="931437" y="2123389"/>
            <a:ext cx="243128" cy="123111"/>
          </a:xfrm>
          <a:prstGeom prst="rect">
            <a:avLst/>
          </a:prstGeom>
          <a:noFill/>
        </p:spPr>
        <p:txBody>
          <a:bodyPr wrap="square" lIns="0" tIns="0" rIns="0" bIns="0" rtlCol="0" anchor="ctr">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prstClr val="black"/>
                </a:solidFill>
                <a:effectLst/>
                <a:uLnTx/>
                <a:uFillTx/>
                <a:latin typeface="Verdana"/>
                <a:ea typeface="+mn-ea"/>
                <a:cs typeface="+mn-cs"/>
              </a:rPr>
              <a:t>0,6</a:t>
            </a:r>
          </a:p>
        </p:txBody>
      </p:sp>
      <p:sp>
        <p:nvSpPr>
          <p:cNvPr id="192" name="Textfeld 191">
            <a:extLst>
              <a:ext uri="{FF2B5EF4-FFF2-40B4-BE49-F238E27FC236}">
                <a16:creationId xmlns:a16="http://schemas.microsoft.com/office/drawing/2014/main" id="{4A0987B1-F72C-EBE8-8671-36B5A99B7143}"/>
              </a:ext>
            </a:extLst>
          </p:cNvPr>
          <p:cNvSpPr txBox="1"/>
          <p:nvPr/>
        </p:nvSpPr>
        <p:spPr>
          <a:xfrm>
            <a:off x="931437" y="2337144"/>
            <a:ext cx="243128" cy="123111"/>
          </a:xfrm>
          <a:prstGeom prst="rect">
            <a:avLst/>
          </a:prstGeom>
          <a:noFill/>
        </p:spPr>
        <p:txBody>
          <a:bodyPr wrap="square" lIns="0" tIns="0" rIns="0" bIns="0" rtlCol="0" anchor="ctr">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prstClr val="black"/>
                </a:solidFill>
                <a:effectLst/>
                <a:uLnTx/>
                <a:uFillTx/>
                <a:latin typeface="Verdana"/>
                <a:ea typeface="+mn-ea"/>
                <a:cs typeface="+mn-cs"/>
              </a:rPr>
              <a:t>0,5</a:t>
            </a:r>
          </a:p>
        </p:txBody>
      </p:sp>
      <p:sp>
        <p:nvSpPr>
          <p:cNvPr id="193" name="Textfeld 192">
            <a:extLst>
              <a:ext uri="{FF2B5EF4-FFF2-40B4-BE49-F238E27FC236}">
                <a16:creationId xmlns:a16="http://schemas.microsoft.com/office/drawing/2014/main" id="{F4487A0C-9130-558A-FA31-53CA80C37ECC}"/>
              </a:ext>
            </a:extLst>
          </p:cNvPr>
          <p:cNvSpPr txBox="1"/>
          <p:nvPr/>
        </p:nvSpPr>
        <p:spPr>
          <a:xfrm>
            <a:off x="938993" y="2565579"/>
            <a:ext cx="243128" cy="123111"/>
          </a:xfrm>
          <a:prstGeom prst="rect">
            <a:avLst/>
          </a:prstGeom>
          <a:noFill/>
        </p:spPr>
        <p:txBody>
          <a:bodyPr wrap="square" lIns="0" tIns="0" rIns="0" bIns="0" rtlCol="0" anchor="ctr">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prstClr val="black"/>
                </a:solidFill>
                <a:effectLst/>
                <a:uLnTx/>
                <a:uFillTx/>
                <a:latin typeface="Verdana"/>
                <a:ea typeface="+mn-ea"/>
                <a:cs typeface="+mn-cs"/>
              </a:rPr>
              <a:t>0,4</a:t>
            </a:r>
          </a:p>
        </p:txBody>
      </p:sp>
      <p:sp>
        <p:nvSpPr>
          <p:cNvPr id="194" name="Textfeld 193">
            <a:extLst>
              <a:ext uri="{FF2B5EF4-FFF2-40B4-BE49-F238E27FC236}">
                <a16:creationId xmlns:a16="http://schemas.microsoft.com/office/drawing/2014/main" id="{DE5E7AD7-9E43-437F-7940-3390D937576B}"/>
              </a:ext>
            </a:extLst>
          </p:cNvPr>
          <p:cNvSpPr txBox="1"/>
          <p:nvPr/>
        </p:nvSpPr>
        <p:spPr>
          <a:xfrm>
            <a:off x="926930" y="2788884"/>
            <a:ext cx="243128" cy="123111"/>
          </a:xfrm>
          <a:prstGeom prst="rect">
            <a:avLst/>
          </a:prstGeom>
          <a:noFill/>
        </p:spPr>
        <p:txBody>
          <a:bodyPr wrap="square" lIns="0" tIns="0" rIns="0" bIns="0" rtlCol="0" anchor="ctr">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prstClr val="black"/>
                </a:solidFill>
                <a:effectLst/>
                <a:uLnTx/>
                <a:uFillTx/>
                <a:latin typeface="Verdana"/>
                <a:ea typeface="+mn-ea"/>
                <a:cs typeface="+mn-cs"/>
              </a:rPr>
              <a:t>0,3</a:t>
            </a:r>
          </a:p>
        </p:txBody>
      </p:sp>
      <p:sp>
        <p:nvSpPr>
          <p:cNvPr id="195" name="Textfeld 194">
            <a:extLst>
              <a:ext uri="{FF2B5EF4-FFF2-40B4-BE49-F238E27FC236}">
                <a16:creationId xmlns:a16="http://schemas.microsoft.com/office/drawing/2014/main" id="{66BF74E9-AECB-B47B-36CC-4DA5E34ADCD2}"/>
              </a:ext>
            </a:extLst>
          </p:cNvPr>
          <p:cNvSpPr txBox="1"/>
          <p:nvPr/>
        </p:nvSpPr>
        <p:spPr>
          <a:xfrm>
            <a:off x="935729" y="3013012"/>
            <a:ext cx="243128" cy="123111"/>
          </a:xfrm>
          <a:prstGeom prst="rect">
            <a:avLst/>
          </a:prstGeom>
          <a:noFill/>
        </p:spPr>
        <p:txBody>
          <a:bodyPr wrap="square" lIns="0" tIns="0" rIns="0" bIns="0" rtlCol="0" anchor="ctr">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prstClr val="black"/>
                </a:solidFill>
                <a:effectLst/>
                <a:uLnTx/>
                <a:uFillTx/>
                <a:latin typeface="Verdana"/>
                <a:ea typeface="+mn-ea"/>
                <a:cs typeface="+mn-cs"/>
              </a:rPr>
              <a:t>0,2</a:t>
            </a:r>
          </a:p>
        </p:txBody>
      </p:sp>
      <p:sp>
        <p:nvSpPr>
          <p:cNvPr id="196" name="Textfeld 195">
            <a:extLst>
              <a:ext uri="{FF2B5EF4-FFF2-40B4-BE49-F238E27FC236}">
                <a16:creationId xmlns:a16="http://schemas.microsoft.com/office/drawing/2014/main" id="{D52C3F76-6CE2-85FD-3999-0669F896D1CF}"/>
              </a:ext>
            </a:extLst>
          </p:cNvPr>
          <p:cNvSpPr txBox="1"/>
          <p:nvPr/>
        </p:nvSpPr>
        <p:spPr>
          <a:xfrm>
            <a:off x="939263" y="3234326"/>
            <a:ext cx="243128" cy="123111"/>
          </a:xfrm>
          <a:prstGeom prst="rect">
            <a:avLst/>
          </a:prstGeom>
          <a:noFill/>
        </p:spPr>
        <p:txBody>
          <a:bodyPr wrap="square" lIns="0" tIns="0" rIns="0" bIns="0" rtlCol="0" anchor="ctr">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prstClr val="black"/>
                </a:solidFill>
                <a:effectLst/>
                <a:uLnTx/>
                <a:uFillTx/>
                <a:latin typeface="Verdana"/>
                <a:ea typeface="+mn-ea"/>
                <a:cs typeface="+mn-cs"/>
              </a:rPr>
              <a:t>0,1</a:t>
            </a:r>
          </a:p>
        </p:txBody>
      </p:sp>
      <p:sp>
        <p:nvSpPr>
          <p:cNvPr id="197" name="Textfeld 196">
            <a:extLst>
              <a:ext uri="{FF2B5EF4-FFF2-40B4-BE49-F238E27FC236}">
                <a16:creationId xmlns:a16="http://schemas.microsoft.com/office/drawing/2014/main" id="{55515CFA-4451-79DA-6DB2-B61AE2DE1B35}"/>
              </a:ext>
            </a:extLst>
          </p:cNvPr>
          <p:cNvSpPr txBox="1"/>
          <p:nvPr/>
        </p:nvSpPr>
        <p:spPr>
          <a:xfrm>
            <a:off x="935729" y="3460944"/>
            <a:ext cx="243128" cy="123111"/>
          </a:xfrm>
          <a:prstGeom prst="rect">
            <a:avLst/>
          </a:prstGeom>
          <a:noFill/>
        </p:spPr>
        <p:txBody>
          <a:bodyPr wrap="square" lIns="0" tIns="0" rIns="0" bIns="0" rtlCol="0" anchor="ctr">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de-DE" sz="800" i="0" u="none" strike="noStrike" kern="1200" cap="none" spc="0" normalizeH="0" baseline="0" noProof="0" dirty="0">
                <a:ln>
                  <a:noFill/>
                </a:ln>
                <a:solidFill>
                  <a:prstClr val="black"/>
                </a:solidFill>
                <a:effectLst/>
                <a:uLnTx/>
                <a:uFillTx/>
                <a:latin typeface="Verdana"/>
                <a:ea typeface="+mn-ea"/>
                <a:cs typeface="+mn-cs"/>
              </a:rPr>
              <a:t>0</a:t>
            </a:r>
          </a:p>
        </p:txBody>
      </p:sp>
      <p:grpSp>
        <p:nvGrpSpPr>
          <p:cNvPr id="241" name="Gruppieren 240">
            <a:extLst>
              <a:ext uri="{FF2B5EF4-FFF2-40B4-BE49-F238E27FC236}">
                <a16:creationId xmlns:a16="http://schemas.microsoft.com/office/drawing/2014/main" id="{5816A56D-6EBA-2D92-7A82-EEEAE1747240}"/>
              </a:ext>
            </a:extLst>
          </p:cNvPr>
          <p:cNvGrpSpPr/>
          <p:nvPr/>
        </p:nvGrpSpPr>
        <p:grpSpPr>
          <a:xfrm>
            <a:off x="1375090" y="1266985"/>
            <a:ext cx="3268472" cy="1997025"/>
            <a:chOff x="1375090" y="1266985"/>
            <a:chExt cx="3268472" cy="1997025"/>
          </a:xfrm>
        </p:grpSpPr>
        <p:cxnSp>
          <p:nvCxnSpPr>
            <p:cNvPr id="200" name="Gerader Verbinder 199">
              <a:extLst>
                <a:ext uri="{FF2B5EF4-FFF2-40B4-BE49-F238E27FC236}">
                  <a16:creationId xmlns:a16="http://schemas.microsoft.com/office/drawing/2014/main" id="{FAF4374D-8FA2-C458-6651-2D3BF03D6FC0}"/>
                </a:ext>
              </a:extLst>
            </p:cNvPr>
            <p:cNvCxnSpPr/>
            <p:nvPr/>
          </p:nvCxnSpPr>
          <p:spPr>
            <a:xfrm>
              <a:off x="1375090" y="1266985"/>
              <a:ext cx="553101" cy="875892"/>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1" name="Gerader Verbinder 200">
              <a:extLst>
                <a:ext uri="{FF2B5EF4-FFF2-40B4-BE49-F238E27FC236}">
                  <a16:creationId xmlns:a16="http://schemas.microsoft.com/office/drawing/2014/main" id="{193C2912-4336-A66F-B8B1-E8CBE7FE872E}"/>
                </a:ext>
              </a:extLst>
            </p:cNvPr>
            <p:cNvCxnSpPr>
              <a:cxnSpLocks/>
            </p:cNvCxnSpPr>
            <p:nvPr/>
          </p:nvCxnSpPr>
          <p:spPr>
            <a:xfrm>
              <a:off x="1921669" y="2138363"/>
              <a:ext cx="578644" cy="47386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3" name="Gerader Verbinder 202">
              <a:extLst>
                <a:ext uri="{FF2B5EF4-FFF2-40B4-BE49-F238E27FC236}">
                  <a16:creationId xmlns:a16="http://schemas.microsoft.com/office/drawing/2014/main" id="{8AD46E71-E616-7B72-B061-7BE79777FF0F}"/>
                </a:ext>
              </a:extLst>
            </p:cNvPr>
            <p:cNvCxnSpPr>
              <a:cxnSpLocks/>
            </p:cNvCxnSpPr>
            <p:nvPr/>
          </p:nvCxnSpPr>
          <p:spPr>
            <a:xfrm>
              <a:off x="2486025" y="2605088"/>
              <a:ext cx="1062038" cy="40005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0" name="Gerader Verbinder 209">
              <a:extLst>
                <a:ext uri="{FF2B5EF4-FFF2-40B4-BE49-F238E27FC236}">
                  <a16:creationId xmlns:a16="http://schemas.microsoft.com/office/drawing/2014/main" id="{D392F195-74CA-C28F-93E0-3F223FB83947}"/>
                </a:ext>
              </a:extLst>
            </p:cNvPr>
            <p:cNvCxnSpPr>
              <a:cxnSpLocks/>
            </p:cNvCxnSpPr>
            <p:nvPr/>
          </p:nvCxnSpPr>
          <p:spPr>
            <a:xfrm>
              <a:off x="3545328" y="3004418"/>
              <a:ext cx="564710" cy="12626"/>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2" name="Gerader Verbinder 211">
              <a:extLst>
                <a:ext uri="{FF2B5EF4-FFF2-40B4-BE49-F238E27FC236}">
                  <a16:creationId xmlns:a16="http://schemas.microsoft.com/office/drawing/2014/main" id="{EBD878F0-FFC1-F3B6-7968-A7DDF96599AF}"/>
                </a:ext>
              </a:extLst>
            </p:cNvPr>
            <p:cNvCxnSpPr>
              <a:cxnSpLocks/>
            </p:cNvCxnSpPr>
            <p:nvPr/>
          </p:nvCxnSpPr>
          <p:spPr>
            <a:xfrm>
              <a:off x="4103727" y="3013999"/>
              <a:ext cx="539835" cy="250011"/>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240" name="Gruppieren 239">
            <a:extLst>
              <a:ext uri="{FF2B5EF4-FFF2-40B4-BE49-F238E27FC236}">
                <a16:creationId xmlns:a16="http://schemas.microsoft.com/office/drawing/2014/main" id="{D55109F1-B0AA-6BB2-7598-62CF196C537B}"/>
              </a:ext>
            </a:extLst>
          </p:cNvPr>
          <p:cNvGrpSpPr/>
          <p:nvPr/>
        </p:nvGrpSpPr>
        <p:grpSpPr>
          <a:xfrm>
            <a:off x="1375090" y="1266985"/>
            <a:ext cx="3276423" cy="2136173"/>
            <a:chOff x="1375090" y="1266985"/>
            <a:chExt cx="3276423" cy="2136173"/>
          </a:xfrm>
        </p:grpSpPr>
        <p:cxnSp>
          <p:nvCxnSpPr>
            <p:cNvPr id="215" name="Gerader Verbinder 214">
              <a:extLst>
                <a:ext uri="{FF2B5EF4-FFF2-40B4-BE49-F238E27FC236}">
                  <a16:creationId xmlns:a16="http://schemas.microsoft.com/office/drawing/2014/main" id="{DA82BD56-B18E-B72A-B966-FD2CE1F03E1C}"/>
                </a:ext>
              </a:extLst>
            </p:cNvPr>
            <p:cNvCxnSpPr>
              <a:cxnSpLocks/>
            </p:cNvCxnSpPr>
            <p:nvPr/>
          </p:nvCxnSpPr>
          <p:spPr>
            <a:xfrm>
              <a:off x="1375090" y="1266985"/>
              <a:ext cx="545939" cy="129369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4" name="Gerader Verbinder 213">
              <a:extLst>
                <a:ext uri="{FF2B5EF4-FFF2-40B4-BE49-F238E27FC236}">
                  <a16:creationId xmlns:a16="http://schemas.microsoft.com/office/drawing/2014/main" id="{460D1403-367B-936B-034E-08FB42806C3E}"/>
                </a:ext>
              </a:extLst>
            </p:cNvPr>
            <p:cNvCxnSpPr>
              <a:cxnSpLocks/>
            </p:cNvCxnSpPr>
            <p:nvPr/>
          </p:nvCxnSpPr>
          <p:spPr>
            <a:xfrm>
              <a:off x="2464594" y="3038475"/>
              <a:ext cx="554831" cy="130969"/>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7" name="Gerader Verbinder 216">
              <a:extLst>
                <a:ext uri="{FF2B5EF4-FFF2-40B4-BE49-F238E27FC236}">
                  <a16:creationId xmlns:a16="http://schemas.microsoft.com/office/drawing/2014/main" id="{9D217DFB-02EA-69A7-15B7-FB3C090D555A}"/>
                </a:ext>
              </a:extLst>
            </p:cNvPr>
            <p:cNvCxnSpPr>
              <a:cxnSpLocks/>
            </p:cNvCxnSpPr>
            <p:nvPr/>
          </p:nvCxnSpPr>
          <p:spPr>
            <a:xfrm>
              <a:off x="1914525" y="2552700"/>
              <a:ext cx="558331" cy="488674"/>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0" name="Gerader Verbinder 219">
              <a:extLst>
                <a:ext uri="{FF2B5EF4-FFF2-40B4-BE49-F238E27FC236}">
                  <a16:creationId xmlns:a16="http://schemas.microsoft.com/office/drawing/2014/main" id="{DFE3C37B-0A5E-8AB9-D7B1-405CB9553F73}"/>
                </a:ext>
              </a:extLst>
            </p:cNvPr>
            <p:cNvCxnSpPr>
              <a:cxnSpLocks/>
            </p:cNvCxnSpPr>
            <p:nvPr/>
          </p:nvCxnSpPr>
          <p:spPr>
            <a:xfrm>
              <a:off x="3013123" y="3165895"/>
              <a:ext cx="553037" cy="181604"/>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2" name="Gerader Verbinder 221">
              <a:extLst>
                <a:ext uri="{FF2B5EF4-FFF2-40B4-BE49-F238E27FC236}">
                  <a16:creationId xmlns:a16="http://schemas.microsoft.com/office/drawing/2014/main" id="{1A624AB2-91BA-2A8E-35F1-503B7163627B}"/>
                </a:ext>
              </a:extLst>
            </p:cNvPr>
            <p:cNvCxnSpPr>
              <a:cxnSpLocks/>
            </p:cNvCxnSpPr>
            <p:nvPr/>
          </p:nvCxnSpPr>
          <p:spPr>
            <a:xfrm>
              <a:off x="3560661" y="3344872"/>
              <a:ext cx="542212" cy="5431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4" name="Gerader Verbinder 223">
              <a:extLst>
                <a:ext uri="{FF2B5EF4-FFF2-40B4-BE49-F238E27FC236}">
                  <a16:creationId xmlns:a16="http://schemas.microsoft.com/office/drawing/2014/main" id="{7C6FD347-697F-D102-2B44-DDD6CC63D2FE}"/>
                </a:ext>
              </a:extLst>
            </p:cNvPr>
            <p:cNvCxnSpPr>
              <a:cxnSpLocks/>
            </p:cNvCxnSpPr>
            <p:nvPr/>
          </p:nvCxnSpPr>
          <p:spPr>
            <a:xfrm>
              <a:off x="4098237" y="3398993"/>
              <a:ext cx="553276" cy="41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42" name="Rechteck: abgerundete Ecken 241">
            <a:extLst>
              <a:ext uri="{FF2B5EF4-FFF2-40B4-BE49-F238E27FC236}">
                <a16:creationId xmlns:a16="http://schemas.microsoft.com/office/drawing/2014/main" id="{7D9FDFF9-3987-A5AF-827E-C922BCFC52E0}"/>
              </a:ext>
            </a:extLst>
          </p:cNvPr>
          <p:cNvSpPr/>
          <p:nvPr/>
        </p:nvSpPr>
        <p:spPr>
          <a:xfrm>
            <a:off x="5527583" y="1875954"/>
            <a:ext cx="2768732" cy="1391591"/>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lvl="0" defTabSz="685800">
              <a:spcAft>
                <a:spcPts val="600"/>
              </a:spcAft>
              <a:buClr>
                <a:schemeClr val="accent2"/>
              </a:buClr>
              <a:buSzPct val="120000"/>
              <a:defRPr/>
            </a:pPr>
            <a:r>
              <a:rPr lang="de-DE" sz="1100" dirty="0">
                <a:solidFill>
                  <a:schemeClr val="bg1"/>
                </a:solidFill>
                <a:cs typeface="Georgia"/>
              </a:rPr>
              <a:t>Die Wahrscheinlichkeit für einen stimulierten C-Peptid-Spiegel      &gt; 0,2 pmol/ml war in den ersten 5 Jahren der DCCT höher mit intensiver Insulintherapie vs. mit konventioneller Insulintherapie</a:t>
            </a:r>
            <a:endParaRPr lang="de-DE" sz="1100" b="1" baseline="30000" dirty="0">
              <a:solidFill>
                <a:schemeClr val="bg1"/>
              </a:solidFill>
            </a:endParaRPr>
          </a:p>
        </p:txBody>
      </p:sp>
    </p:spTree>
    <p:extLst>
      <p:ext uri="{BB962C8B-B14F-4D97-AF65-F5344CB8AC3E}">
        <p14:creationId xmlns:p14="http://schemas.microsoft.com/office/powerpoint/2010/main" val="2569865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D285AF-6F67-B740-9B91-5C9157AB2669}"/>
            </a:ext>
          </a:extLst>
        </p:cNvPr>
        <p:cNvGrpSpPr/>
        <p:nvPr/>
      </p:nvGrpSpPr>
      <p:grpSpPr>
        <a:xfrm>
          <a:off x="0" y="0"/>
          <a:ext cx="0" cy="0"/>
          <a:chOff x="0" y="0"/>
          <a:chExt cx="0" cy="0"/>
        </a:xfrm>
      </p:grpSpPr>
      <p:sp>
        <p:nvSpPr>
          <p:cNvPr id="6" name="Textplatzhalter 4">
            <a:extLst>
              <a:ext uri="{FF2B5EF4-FFF2-40B4-BE49-F238E27FC236}">
                <a16:creationId xmlns:a16="http://schemas.microsoft.com/office/drawing/2014/main" id="{E487179A-3471-08E7-599F-864BF5390C22}"/>
              </a:ext>
            </a:extLst>
          </p:cNvPr>
          <p:cNvSpPr>
            <a:spLocks noGrp="1"/>
          </p:cNvSpPr>
          <p:nvPr>
            <p:ph type="body" sz="quarter" idx="17"/>
          </p:nvPr>
        </p:nvSpPr>
        <p:spPr>
          <a:xfrm>
            <a:off x="353211" y="114528"/>
            <a:ext cx="8476488" cy="463296"/>
          </a:xfrm>
        </p:spPr>
        <p:txBody>
          <a:bodyPr/>
          <a:lstStyle/>
          <a:p>
            <a:r>
              <a:rPr lang="de-DE" sz="2000" b="1" dirty="0">
                <a:solidFill>
                  <a:srgbClr val="7030A0"/>
                </a:solidFill>
                <a:latin typeface="+mj-lt"/>
              </a:rPr>
              <a:t>Veränderungen in den Betazellen und den Langerhans‘schen Inseln bei T1D</a:t>
            </a:r>
            <a:r>
              <a:rPr lang="de-DE" sz="2000" b="1" baseline="30000" dirty="0">
                <a:solidFill>
                  <a:srgbClr val="7030A0"/>
                </a:solidFill>
                <a:latin typeface="+mj-lt"/>
              </a:rPr>
              <a:t>1</a:t>
            </a:r>
          </a:p>
        </p:txBody>
      </p:sp>
      <p:sp>
        <p:nvSpPr>
          <p:cNvPr id="9" name="Textfeld 8">
            <a:extLst>
              <a:ext uri="{FF2B5EF4-FFF2-40B4-BE49-F238E27FC236}">
                <a16:creationId xmlns:a16="http://schemas.microsoft.com/office/drawing/2014/main" id="{076023F2-DFAB-C332-1901-32855E223BD0}"/>
              </a:ext>
            </a:extLst>
          </p:cNvPr>
          <p:cNvSpPr txBox="1"/>
          <p:nvPr/>
        </p:nvSpPr>
        <p:spPr>
          <a:xfrm>
            <a:off x="353212" y="4579930"/>
            <a:ext cx="8476488" cy="5539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err="1">
                <a:ln>
                  <a:noFill/>
                </a:ln>
                <a:solidFill>
                  <a:srgbClr val="404040"/>
                </a:solidFill>
                <a:effectLst/>
                <a:uLnTx/>
                <a:uFillTx/>
                <a:latin typeface="Verdana"/>
                <a:ea typeface="+mn-ea"/>
                <a:cs typeface="Arial"/>
              </a:rPr>
              <a:t>Abbildung</a:t>
            </a:r>
            <a:r>
              <a:rPr kumimoji="0" lang="en-US" sz="600" b="0" i="0" u="none" strike="noStrike" kern="1200" cap="none" spc="0" normalizeH="0" baseline="0" noProof="0" dirty="0">
                <a:ln>
                  <a:noFill/>
                </a:ln>
                <a:solidFill>
                  <a:srgbClr val="404040"/>
                </a:solidFill>
                <a:effectLst/>
                <a:uLnTx/>
                <a:uFillTx/>
                <a:latin typeface="Verdana"/>
                <a:ea typeface="+mn-ea"/>
                <a:cs typeface="Arial"/>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modifiziert</a:t>
            </a:r>
            <a:r>
              <a:rPr kumimoji="0" lang="en-US" sz="600" b="0" i="0" u="none" strike="noStrike" kern="1200" cap="none" spc="0" normalizeH="0" baseline="0" noProof="0" dirty="0">
                <a:ln>
                  <a:noFill/>
                </a:ln>
                <a:solidFill>
                  <a:srgbClr val="404040"/>
                </a:solidFill>
                <a:effectLst/>
                <a:uLnTx/>
                <a:uFillTx/>
                <a:latin typeface="Verdana"/>
                <a:ea typeface="+mn-ea"/>
                <a:cs typeface="Arial"/>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nach</a:t>
            </a:r>
            <a:r>
              <a:rPr kumimoji="0" lang="en-US" sz="600" b="0" i="0" u="none" strike="noStrike" kern="1200" cap="none" spc="0" normalizeH="0" baseline="0" noProof="0" dirty="0">
                <a:ln>
                  <a:noFill/>
                </a:ln>
                <a:solidFill>
                  <a:srgbClr val="404040"/>
                </a:solidFill>
                <a:effectLst/>
                <a:uLnTx/>
                <a:uFillTx/>
                <a:latin typeface="Verdana"/>
                <a:ea typeface="+mn-ea"/>
                <a:cs typeface="Arial"/>
              </a:rPr>
              <a:t> Atkinson MA 2023</a:t>
            </a:r>
            <a:r>
              <a:rPr kumimoji="0" lang="en-US" sz="600" b="0" i="0" u="none" strike="noStrike" kern="1200" cap="none" spc="0" normalizeH="0" baseline="30000" noProof="0" dirty="0">
                <a:ln>
                  <a:noFill/>
                </a:ln>
                <a:solidFill>
                  <a:srgbClr val="404040"/>
                </a:solidFill>
                <a:effectLst/>
                <a:uLnTx/>
                <a:uFillTx/>
                <a:latin typeface="Verdana"/>
                <a:ea typeface="+mn-ea"/>
                <a:cs typeface="Arial"/>
              </a:rPr>
              <a:t>1</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404040"/>
                </a:solidFill>
                <a:effectLst/>
                <a:uLnTx/>
                <a:uFillTx/>
                <a:latin typeface="Verdana"/>
                <a:ea typeface="+mn-ea"/>
                <a:cs typeface="Arial"/>
              </a:rPr>
              <a:t>ER: </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endoplasmatisches</a:t>
            </a:r>
            <a:r>
              <a:rPr kumimoji="0" lang="en-US" sz="600" b="0" i="0" u="none" strike="noStrike" kern="1200" cap="none" spc="0" normalizeH="0" baseline="0" noProof="0" dirty="0">
                <a:ln>
                  <a:noFill/>
                </a:ln>
                <a:solidFill>
                  <a:srgbClr val="404040"/>
                </a:solidFill>
                <a:effectLst/>
                <a:uLnTx/>
                <a:uFillTx/>
                <a:latin typeface="Verdana"/>
                <a:ea typeface="+mn-ea"/>
                <a:cs typeface="Arial"/>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Retikulum</a:t>
            </a:r>
            <a:r>
              <a:rPr kumimoji="0" lang="en-US" sz="600" b="0" i="0" u="none" strike="noStrike" kern="1200" cap="none" spc="0" normalizeH="0" baseline="0" noProof="0" dirty="0">
                <a:ln>
                  <a:noFill/>
                </a:ln>
                <a:solidFill>
                  <a:srgbClr val="404040"/>
                </a:solidFill>
                <a:effectLst/>
                <a:uLnTx/>
                <a:uFillTx/>
                <a:latin typeface="Verdana"/>
                <a:ea typeface="+mn-ea"/>
                <a:cs typeface="Arial"/>
              </a:rPr>
              <a:t>; GAD65: glutamic-acid decarboxylase 65, </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Glutaminsäure-Dekarboxylase</a:t>
            </a:r>
            <a:r>
              <a:rPr kumimoji="0" lang="en-US" sz="600" b="0" i="0" u="none" strike="noStrike" kern="1200" cap="none" spc="0" normalizeH="0" baseline="0" noProof="0" dirty="0">
                <a:ln>
                  <a:noFill/>
                </a:ln>
                <a:solidFill>
                  <a:srgbClr val="404040"/>
                </a:solidFill>
                <a:effectLst/>
                <a:uLnTx/>
                <a:uFillTx/>
                <a:latin typeface="Verdana"/>
                <a:ea typeface="+mn-ea"/>
                <a:cs typeface="Arial"/>
              </a:rPr>
              <a:t> 65; HA: </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Hyaluronsäure</a:t>
            </a:r>
            <a:r>
              <a:rPr kumimoji="0" lang="en-US" sz="600" b="0" i="0" u="none" strike="noStrike" kern="1200" cap="none" spc="0" normalizeH="0" baseline="0" noProof="0" dirty="0">
                <a:ln>
                  <a:noFill/>
                </a:ln>
                <a:solidFill>
                  <a:srgbClr val="404040"/>
                </a:solidFill>
                <a:effectLst/>
                <a:uLnTx/>
                <a:uFillTx/>
                <a:latin typeface="Verdana"/>
                <a:ea typeface="+mn-ea"/>
                <a:cs typeface="Arial"/>
              </a:rPr>
              <a:t>; HS: </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Heparansulfat</a:t>
            </a:r>
            <a:r>
              <a:rPr kumimoji="0" lang="en-US" sz="600" b="0" i="0" u="none" strike="noStrike" kern="1200" cap="none" spc="0" normalizeH="0" baseline="0" noProof="0" dirty="0">
                <a:ln>
                  <a:noFill/>
                </a:ln>
                <a:solidFill>
                  <a:srgbClr val="404040"/>
                </a:solidFill>
                <a:effectLst/>
                <a:uLnTx/>
                <a:uFillTx/>
                <a:latin typeface="Verdana"/>
                <a:ea typeface="+mn-ea"/>
                <a:cs typeface="Arial"/>
              </a:rPr>
              <a:t>; MHC: major histocompatibility complex, </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Haupthistokompatibili-tätskomplex</a:t>
            </a:r>
            <a:r>
              <a:rPr kumimoji="0" lang="en-US" sz="600" b="0" i="0" u="none" strike="noStrike" kern="1200" cap="none" spc="0" normalizeH="0" baseline="0" noProof="0" dirty="0">
                <a:ln>
                  <a:noFill/>
                </a:ln>
                <a:solidFill>
                  <a:srgbClr val="404040"/>
                </a:solidFill>
                <a:effectLst/>
                <a:uLnTx/>
                <a:uFillTx/>
                <a:latin typeface="Verdana"/>
                <a:ea typeface="+mn-ea"/>
                <a:cs typeface="Arial"/>
              </a:rPr>
              <a:t>; IDO1: Indoleamin-2,3-Dioxygenase 1; PC1/3: </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Proproteinkonvertase</a:t>
            </a:r>
            <a:r>
              <a:rPr kumimoji="0" lang="en-US" sz="600" b="0" i="0" u="none" strike="noStrike" kern="1200" cap="none" spc="0" normalizeH="0" baseline="0" noProof="0" dirty="0">
                <a:ln>
                  <a:noFill/>
                </a:ln>
                <a:solidFill>
                  <a:srgbClr val="404040"/>
                </a:solidFill>
                <a:effectLst/>
                <a:uLnTx/>
                <a:uFillTx/>
                <a:latin typeface="Verdana"/>
                <a:ea typeface="+mn-ea"/>
                <a:cs typeface="Arial"/>
              </a:rPr>
              <a:t> 1/3; PD-L1: programmed death ligand 1, Ligand für </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programmierten</a:t>
            </a:r>
            <a:r>
              <a:rPr kumimoji="0" lang="en-US" sz="600" b="0" i="0" u="none" strike="noStrike" kern="1200" cap="none" spc="0" normalizeH="0" baseline="0" noProof="0" dirty="0">
                <a:ln>
                  <a:noFill/>
                </a:ln>
                <a:solidFill>
                  <a:srgbClr val="404040"/>
                </a:solidFill>
                <a:effectLst/>
                <a:uLnTx/>
                <a:uFillTx/>
                <a:latin typeface="Verdana"/>
                <a:ea typeface="+mn-ea"/>
                <a:cs typeface="Arial"/>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Zelltod</a:t>
            </a:r>
            <a:r>
              <a:rPr kumimoji="0" lang="en-US" sz="600" b="0" i="0" u="none" strike="noStrike" kern="1200" cap="none" spc="0" normalizeH="0" baseline="0" noProof="0" dirty="0">
                <a:ln>
                  <a:noFill/>
                </a:ln>
                <a:solidFill>
                  <a:srgbClr val="404040"/>
                </a:solidFill>
                <a:effectLst/>
                <a:uLnTx/>
                <a:uFillTx/>
                <a:latin typeface="Verdana"/>
                <a:ea typeface="+mn-ea"/>
                <a:cs typeface="Arial"/>
              </a:rPr>
              <a:t> 1; PP: </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Pankrea</a:t>
            </a:r>
            <a:r>
              <a:rPr lang="en-US" sz="600" dirty="0" err="1">
                <a:solidFill>
                  <a:srgbClr val="404040"/>
                </a:solidFill>
                <a:latin typeface="Verdana"/>
                <a:cs typeface="Arial"/>
              </a:rPr>
              <a:t>sp</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olypeptid</a:t>
            </a:r>
            <a:r>
              <a:rPr kumimoji="0" lang="en-US" sz="600" b="0" i="0" u="none" strike="noStrike" kern="1200" cap="none" spc="0" normalizeH="0" baseline="0" noProof="0" dirty="0">
                <a:ln>
                  <a:noFill/>
                </a:ln>
                <a:solidFill>
                  <a:srgbClr val="404040"/>
                </a:solidFill>
                <a:effectLst/>
                <a:uLnTx/>
                <a:uFillTx/>
                <a:latin typeface="Verdana"/>
                <a:ea typeface="+mn-ea"/>
                <a:cs typeface="Arial"/>
              </a:rPr>
              <a:t>; SASP: senescence-associated secretory phenotype, </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Alterungs-assoziierter</a:t>
            </a:r>
            <a:r>
              <a:rPr kumimoji="0" lang="en-US" sz="600" b="0" i="0" u="none" strike="noStrike" kern="1200" cap="none" spc="0" normalizeH="0" baseline="0" noProof="0" dirty="0">
                <a:ln>
                  <a:noFill/>
                </a:ln>
                <a:solidFill>
                  <a:srgbClr val="404040"/>
                </a:solidFill>
                <a:effectLst/>
                <a:uLnTx/>
                <a:uFillTx/>
                <a:latin typeface="Verdana"/>
                <a:ea typeface="+mn-ea"/>
                <a:cs typeface="Arial"/>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sekretorischer</a:t>
            </a:r>
            <a:r>
              <a:rPr kumimoji="0" lang="en-US" sz="600" b="0" i="0" u="none" strike="noStrike" kern="1200" cap="none" spc="0" normalizeH="0" baseline="0" noProof="0" dirty="0">
                <a:ln>
                  <a:noFill/>
                </a:ln>
                <a:solidFill>
                  <a:srgbClr val="404040"/>
                </a:solidFill>
                <a:effectLst/>
                <a:uLnTx/>
                <a:uFillTx/>
                <a:latin typeface="Verdana"/>
                <a:ea typeface="+mn-ea"/>
                <a:cs typeface="Arial"/>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Phänotyp</a:t>
            </a:r>
            <a:r>
              <a:rPr kumimoji="0" lang="en-US" sz="600" b="0" i="0" u="none" strike="noStrike" kern="1200" cap="none" spc="0" normalizeH="0" baseline="0" noProof="0" dirty="0">
                <a:ln>
                  <a:noFill/>
                </a:ln>
                <a:solidFill>
                  <a:srgbClr val="404040"/>
                </a:solidFill>
                <a:effectLst/>
                <a:uLnTx/>
                <a:uFillTx/>
                <a:latin typeface="Verdana"/>
                <a:ea typeface="+mn-ea"/>
                <a:cs typeface="Arial"/>
              </a:rPr>
              <a:t>; T1D: Typ-1-Diabetes.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404040"/>
                </a:solidFill>
                <a:effectLst/>
                <a:uLnTx/>
                <a:uFillTx/>
                <a:latin typeface="Verdana"/>
                <a:ea typeface="+mn-ea"/>
                <a:cs typeface="Arial"/>
              </a:rPr>
              <a:t>1. </a:t>
            </a:r>
            <a:r>
              <a:rPr kumimoji="0" lang="en-US" sz="600" b="0" i="0" u="none" strike="noStrike" kern="1200" cap="none" spc="0" normalizeH="0" baseline="0" noProof="0" dirty="0">
                <a:ln>
                  <a:noFill/>
                </a:ln>
                <a:solidFill>
                  <a:srgbClr val="404040"/>
                </a:solidFill>
                <a:effectLst/>
                <a:uLnTx/>
                <a:uFillTx/>
                <a:latin typeface="Verdana"/>
                <a:ea typeface="+mn-ea"/>
                <a:cs typeface="Arial"/>
              </a:rPr>
              <a:t>Atkinson MA &amp; </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Mirmira</a:t>
            </a:r>
            <a:r>
              <a:rPr kumimoji="0" lang="en-US" sz="600" b="0" i="0" u="none" strike="noStrike" kern="1200" cap="none" spc="0" normalizeH="0" baseline="0" noProof="0" dirty="0">
                <a:ln>
                  <a:noFill/>
                </a:ln>
                <a:solidFill>
                  <a:srgbClr val="404040"/>
                </a:solidFill>
                <a:effectLst/>
                <a:uLnTx/>
                <a:uFillTx/>
                <a:latin typeface="Verdana"/>
                <a:ea typeface="+mn-ea"/>
                <a:cs typeface="Arial"/>
              </a:rPr>
              <a:t> RG</a:t>
            </a:r>
            <a:r>
              <a:rPr kumimoji="0" lang="en-US" sz="600" b="0" i="1" u="none" strike="noStrike" kern="1200" cap="none" spc="0" normalizeH="0" baseline="0" noProof="0" dirty="0">
                <a:ln>
                  <a:noFill/>
                </a:ln>
                <a:solidFill>
                  <a:srgbClr val="404040"/>
                </a:solidFill>
                <a:effectLst/>
                <a:uLnTx/>
                <a:uFillTx/>
                <a:latin typeface="Verdana"/>
                <a:ea typeface="+mn-ea"/>
                <a:cs typeface="Arial"/>
              </a:rPr>
              <a:t>. Cell </a:t>
            </a:r>
            <a:r>
              <a:rPr kumimoji="0" lang="en-US" sz="600" b="0" i="1" u="none" strike="noStrike" kern="1200" cap="none" spc="0" normalizeH="0" baseline="0" noProof="0" dirty="0" err="1">
                <a:ln>
                  <a:noFill/>
                </a:ln>
                <a:solidFill>
                  <a:srgbClr val="404040"/>
                </a:solidFill>
                <a:effectLst/>
                <a:uLnTx/>
                <a:uFillTx/>
                <a:latin typeface="Verdana"/>
                <a:ea typeface="+mn-ea"/>
                <a:cs typeface="Arial"/>
              </a:rPr>
              <a:t>Metab</a:t>
            </a:r>
            <a:r>
              <a:rPr kumimoji="0" lang="en-US" sz="600" b="0" i="1" u="none" strike="noStrike" kern="1200" cap="none" spc="0" normalizeH="0" baseline="0" noProof="0" dirty="0">
                <a:ln>
                  <a:noFill/>
                </a:ln>
                <a:solidFill>
                  <a:srgbClr val="404040"/>
                </a:solidFill>
                <a:effectLst/>
                <a:uLnTx/>
                <a:uFillTx/>
                <a:latin typeface="Verdana"/>
                <a:ea typeface="+mn-ea"/>
                <a:cs typeface="Arial"/>
              </a:rPr>
              <a:t> </a:t>
            </a:r>
            <a:r>
              <a:rPr kumimoji="0" lang="en-US" sz="600" b="0" i="0" u="none" strike="noStrike" kern="1200" cap="none" spc="0" normalizeH="0" baseline="0" noProof="0" dirty="0">
                <a:ln>
                  <a:noFill/>
                </a:ln>
                <a:solidFill>
                  <a:srgbClr val="404040"/>
                </a:solidFill>
                <a:effectLst/>
                <a:uLnTx/>
                <a:uFillTx/>
                <a:latin typeface="Verdana"/>
                <a:ea typeface="+mn-ea"/>
                <a:cs typeface="Arial"/>
              </a:rPr>
              <a:t>2023; 35: 1500–18. </a:t>
            </a:r>
          </a:p>
        </p:txBody>
      </p:sp>
      <p:grpSp>
        <p:nvGrpSpPr>
          <p:cNvPr id="39" name="Gruppieren 38">
            <a:extLst>
              <a:ext uri="{FF2B5EF4-FFF2-40B4-BE49-F238E27FC236}">
                <a16:creationId xmlns:a16="http://schemas.microsoft.com/office/drawing/2014/main" id="{6A1C8039-6748-C02F-4415-E02840D9F797}"/>
              </a:ext>
            </a:extLst>
          </p:cNvPr>
          <p:cNvGrpSpPr/>
          <p:nvPr/>
        </p:nvGrpSpPr>
        <p:grpSpPr>
          <a:xfrm>
            <a:off x="556721" y="929261"/>
            <a:ext cx="8038490" cy="3027472"/>
            <a:chOff x="556721" y="1062747"/>
            <a:chExt cx="8038490" cy="3027472"/>
          </a:xfrm>
        </p:grpSpPr>
        <p:pic>
          <p:nvPicPr>
            <p:cNvPr id="3" name="Grafik 2" descr="Ein Bild, das Text, Diagramm enthält.&#10;&#10;Automatisch generierte Beschreibung">
              <a:extLst>
                <a:ext uri="{FF2B5EF4-FFF2-40B4-BE49-F238E27FC236}">
                  <a16:creationId xmlns:a16="http://schemas.microsoft.com/office/drawing/2014/main" id="{AFD09D81-5AAC-AA0A-EDCC-CC69F2C0CB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242" y="1070043"/>
              <a:ext cx="8026969" cy="3010710"/>
            </a:xfrm>
            <a:prstGeom prst="rect">
              <a:avLst/>
            </a:prstGeom>
          </p:spPr>
        </p:pic>
        <p:sp>
          <p:nvSpPr>
            <p:cNvPr id="2" name="Textfeld 1">
              <a:extLst>
                <a:ext uri="{FF2B5EF4-FFF2-40B4-BE49-F238E27FC236}">
                  <a16:creationId xmlns:a16="http://schemas.microsoft.com/office/drawing/2014/main" id="{71D18863-3580-6C99-2BEF-0B19A3C5A6F7}"/>
                </a:ext>
              </a:extLst>
            </p:cNvPr>
            <p:cNvSpPr txBox="1"/>
            <p:nvPr/>
          </p:nvSpPr>
          <p:spPr>
            <a:xfrm>
              <a:off x="865762" y="1299337"/>
              <a:ext cx="1138453" cy="215444"/>
            </a:xfrm>
            <a:prstGeom prst="rect">
              <a:avLst/>
            </a:prstGeom>
            <a:solidFill>
              <a:schemeClr val="bg1"/>
            </a:solid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prstClr val="black"/>
                  </a:solidFill>
                  <a:effectLst/>
                  <a:uLnTx/>
                  <a:uFillTx/>
                  <a:latin typeface="Verdana"/>
                  <a:ea typeface="+mn-ea"/>
                  <a:cs typeface="+mn-cs"/>
                </a:rPr>
                <a:t>Gesunde Betazelle</a:t>
              </a:r>
            </a:p>
          </p:txBody>
        </p:sp>
        <p:sp>
          <p:nvSpPr>
            <p:cNvPr id="4" name="Textfeld 3">
              <a:extLst>
                <a:ext uri="{FF2B5EF4-FFF2-40B4-BE49-F238E27FC236}">
                  <a16:creationId xmlns:a16="http://schemas.microsoft.com/office/drawing/2014/main" id="{1A2CED7F-1EDF-6EDF-2438-7E83012B3D08}"/>
                </a:ext>
              </a:extLst>
            </p:cNvPr>
            <p:cNvSpPr txBox="1"/>
            <p:nvPr/>
          </p:nvSpPr>
          <p:spPr>
            <a:xfrm>
              <a:off x="2112046" y="1237782"/>
              <a:ext cx="2377574" cy="338554"/>
            </a:xfrm>
            <a:prstGeom prst="rect">
              <a:avLst/>
            </a:prstGeom>
            <a:solidFill>
              <a:schemeClr val="bg1"/>
            </a:solid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prstClr val="black"/>
                  </a:solidFill>
                  <a:effectLst/>
                  <a:uLnTx/>
                  <a:uFillTx/>
                  <a:latin typeface="Verdana"/>
                  <a:ea typeface="+mn-ea"/>
                  <a:cs typeface="+mn-cs"/>
                </a:rPr>
                <a:t>Betazellveränderung bei Typ-1-Diabetes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prstClr val="black"/>
                  </a:solidFill>
                  <a:effectLst/>
                  <a:uLnTx/>
                  <a:uFillTx/>
                  <a:latin typeface="Verdana"/>
                  <a:ea typeface="+mn-ea"/>
                  <a:cs typeface="+mn-cs"/>
                </a:rPr>
                <a:t>im Frühstadium</a:t>
              </a:r>
            </a:p>
          </p:txBody>
        </p:sp>
        <p:sp>
          <p:nvSpPr>
            <p:cNvPr id="5" name="Textfeld 4">
              <a:extLst>
                <a:ext uri="{FF2B5EF4-FFF2-40B4-BE49-F238E27FC236}">
                  <a16:creationId xmlns:a16="http://schemas.microsoft.com/office/drawing/2014/main" id="{E6DB7262-DDB5-E32A-5CD6-AA14442F6F9F}"/>
                </a:ext>
              </a:extLst>
            </p:cNvPr>
            <p:cNvSpPr txBox="1"/>
            <p:nvPr/>
          </p:nvSpPr>
          <p:spPr>
            <a:xfrm>
              <a:off x="5156939" y="1299337"/>
              <a:ext cx="923651" cy="215444"/>
            </a:xfrm>
            <a:prstGeom prst="rect">
              <a:avLst/>
            </a:prstGeom>
            <a:solidFill>
              <a:schemeClr val="bg1"/>
            </a:solid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prstClr val="black"/>
                  </a:solidFill>
                  <a:effectLst/>
                  <a:uLnTx/>
                  <a:uFillTx/>
                  <a:latin typeface="Verdana"/>
                  <a:ea typeface="+mn-ea"/>
                  <a:cs typeface="+mn-cs"/>
                </a:rPr>
                <a:t>Gesunde Insel</a:t>
              </a:r>
            </a:p>
          </p:txBody>
        </p:sp>
        <p:sp>
          <p:nvSpPr>
            <p:cNvPr id="7" name="Textfeld 6">
              <a:extLst>
                <a:ext uri="{FF2B5EF4-FFF2-40B4-BE49-F238E27FC236}">
                  <a16:creationId xmlns:a16="http://schemas.microsoft.com/office/drawing/2014/main" id="{1EB7E7C7-1667-2FBA-00A8-1EB5E94F62DA}"/>
                </a:ext>
              </a:extLst>
            </p:cNvPr>
            <p:cNvSpPr txBox="1"/>
            <p:nvPr/>
          </p:nvSpPr>
          <p:spPr>
            <a:xfrm>
              <a:off x="6165373" y="1237782"/>
              <a:ext cx="2186817" cy="338554"/>
            </a:xfrm>
            <a:prstGeom prst="rect">
              <a:avLst/>
            </a:prstGeom>
            <a:solidFill>
              <a:schemeClr val="bg1"/>
            </a:solid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prstClr val="black"/>
                  </a:solidFill>
                  <a:effectLst/>
                  <a:uLnTx/>
                  <a:uFillTx/>
                  <a:latin typeface="Verdana"/>
                  <a:ea typeface="+mn-ea"/>
                  <a:cs typeface="+mn-cs"/>
                </a:rPr>
                <a:t>Inselveränderung bei Typ-1-Diabetes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prstClr val="black"/>
                  </a:solidFill>
                  <a:effectLst/>
                  <a:uLnTx/>
                  <a:uFillTx/>
                  <a:latin typeface="Verdana"/>
                  <a:ea typeface="+mn-ea"/>
                  <a:cs typeface="+mn-cs"/>
                </a:rPr>
                <a:t>im Frühstadium</a:t>
              </a:r>
            </a:p>
          </p:txBody>
        </p:sp>
        <p:sp>
          <p:nvSpPr>
            <p:cNvPr id="8" name="Textfeld 7">
              <a:extLst>
                <a:ext uri="{FF2B5EF4-FFF2-40B4-BE49-F238E27FC236}">
                  <a16:creationId xmlns:a16="http://schemas.microsoft.com/office/drawing/2014/main" id="{2D150F10-7004-0351-7A6C-E36EE5E138C4}"/>
                </a:ext>
              </a:extLst>
            </p:cNvPr>
            <p:cNvSpPr txBox="1"/>
            <p:nvPr/>
          </p:nvSpPr>
          <p:spPr>
            <a:xfrm>
              <a:off x="1309070" y="1636353"/>
              <a:ext cx="802070" cy="107722"/>
            </a:xfrm>
            <a:prstGeom prst="rect">
              <a:avLst/>
            </a:prstGeom>
            <a:solidFill>
              <a:schemeClr val="bg1"/>
            </a:solidFill>
          </p:spPr>
          <p:txBody>
            <a:bodyPr wrap="none" lIns="36000" tIns="0" rIns="3600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err="1">
                  <a:ln>
                    <a:noFill/>
                  </a:ln>
                  <a:solidFill>
                    <a:prstClr val="black"/>
                  </a:solidFill>
                  <a:effectLst/>
                  <a:uLnTx/>
                  <a:uFillTx/>
                  <a:latin typeface="Verdana"/>
                  <a:ea typeface="+mn-ea"/>
                  <a:cs typeface="+mn-cs"/>
                </a:rPr>
                <a:t>Insulingranulum</a:t>
              </a:r>
              <a:endParaRPr kumimoji="0" lang="de-DE" sz="700" b="0" i="0" u="none" strike="noStrike" kern="1200" cap="none" spc="0" normalizeH="0" baseline="0" noProof="0">
                <a:ln>
                  <a:noFill/>
                </a:ln>
                <a:solidFill>
                  <a:prstClr val="black"/>
                </a:solidFill>
                <a:effectLst/>
                <a:uLnTx/>
                <a:uFillTx/>
                <a:latin typeface="Verdana"/>
                <a:ea typeface="+mn-ea"/>
                <a:cs typeface="+mn-cs"/>
              </a:endParaRPr>
            </a:p>
          </p:txBody>
        </p:sp>
        <p:sp>
          <p:nvSpPr>
            <p:cNvPr id="10" name="Textfeld 9">
              <a:extLst>
                <a:ext uri="{FF2B5EF4-FFF2-40B4-BE49-F238E27FC236}">
                  <a16:creationId xmlns:a16="http://schemas.microsoft.com/office/drawing/2014/main" id="{94ED273E-3378-AEFB-569A-E74814991B00}"/>
                </a:ext>
              </a:extLst>
            </p:cNvPr>
            <p:cNvSpPr txBox="1"/>
            <p:nvPr/>
          </p:nvSpPr>
          <p:spPr>
            <a:xfrm>
              <a:off x="613085" y="1862356"/>
              <a:ext cx="849383" cy="107722"/>
            </a:xfrm>
            <a:prstGeom prst="rect">
              <a:avLst/>
            </a:prstGeom>
            <a:solidFill>
              <a:schemeClr val="bg1"/>
            </a:solid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rPr>
                <a:t>Endoplasmatisches</a:t>
              </a:r>
            </a:p>
          </p:txBody>
        </p:sp>
        <p:sp>
          <p:nvSpPr>
            <p:cNvPr id="11" name="Textfeld 10">
              <a:extLst>
                <a:ext uri="{FF2B5EF4-FFF2-40B4-BE49-F238E27FC236}">
                  <a16:creationId xmlns:a16="http://schemas.microsoft.com/office/drawing/2014/main" id="{E9D50334-1ADF-85B2-9796-3A2CC640A114}"/>
                </a:ext>
              </a:extLst>
            </p:cNvPr>
            <p:cNvSpPr txBox="1"/>
            <p:nvPr/>
          </p:nvSpPr>
          <p:spPr>
            <a:xfrm>
              <a:off x="769982" y="1970078"/>
              <a:ext cx="539088" cy="107722"/>
            </a:xfrm>
            <a:prstGeom prst="rect">
              <a:avLst/>
            </a:prstGeom>
            <a:solidFill>
              <a:schemeClr val="bg1"/>
            </a:solid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rPr>
                <a:t>Retikulum</a:t>
              </a:r>
            </a:p>
          </p:txBody>
        </p:sp>
        <p:sp>
          <p:nvSpPr>
            <p:cNvPr id="12" name="Textfeld 11">
              <a:extLst>
                <a:ext uri="{FF2B5EF4-FFF2-40B4-BE49-F238E27FC236}">
                  <a16:creationId xmlns:a16="http://schemas.microsoft.com/office/drawing/2014/main" id="{7107162D-AF7F-DE02-80F0-F4539ADCD9B1}"/>
                </a:ext>
              </a:extLst>
            </p:cNvPr>
            <p:cNvSpPr txBox="1"/>
            <p:nvPr/>
          </p:nvSpPr>
          <p:spPr>
            <a:xfrm>
              <a:off x="694797" y="2683245"/>
              <a:ext cx="227626" cy="107722"/>
            </a:xfrm>
            <a:prstGeom prst="rect">
              <a:avLst/>
            </a:prstGeom>
            <a:solidFill>
              <a:schemeClr val="bg1"/>
            </a:solidFill>
          </p:spPr>
          <p:txBody>
            <a:bodyPr wrap="non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rPr>
                <a:t>Golgi</a:t>
              </a:r>
            </a:p>
          </p:txBody>
        </p:sp>
        <p:sp>
          <p:nvSpPr>
            <p:cNvPr id="13" name="Textfeld 12">
              <a:extLst>
                <a:ext uri="{FF2B5EF4-FFF2-40B4-BE49-F238E27FC236}">
                  <a16:creationId xmlns:a16="http://schemas.microsoft.com/office/drawing/2014/main" id="{DD7253F6-4002-F3A7-26CA-B8B780C9FABF}"/>
                </a:ext>
              </a:extLst>
            </p:cNvPr>
            <p:cNvSpPr txBox="1"/>
            <p:nvPr/>
          </p:nvSpPr>
          <p:spPr>
            <a:xfrm>
              <a:off x="603171" y="3464561"/>
              <a:ext cx="636393" cy="107722"/>
            </a:xfrm>
            <a:prstGeom prst="rect">
              <a:avLst/>
            </a:prstGeom>
            <a:solidFill>
              <a:schemeClr val="bg1"/>
            </a:solidFill>
          </p:spPr>
          <p:txBody>
            <a:bodyPr wrap="non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rPr>
                <a:t> </a:t>
              </a:r>
              <a:r>
                <a:rPr kumimoji="0" lang="de-DE" sz="700" b="0" i="0" u="none" strike="noStrike" kern="1200" cap="none" spc="0" normalizeH="0" baseline="0" noProof="0" err="1">
                  <a:ln>
                    <a:noFill/>
                  </a:ln>
                  <a:solidFill>
                    <a:prstClr val="black"/>
                  </a:solidFill>
                  <a:effectLst/>
                  <a:uLnTx/>
                  <a:uFillTx/>
                  <a:latin typeface="Verdana"/>
                  <a:ea typeface="+mn-ea"/>
                  <a:cs typeface="+mn-cs"/>
                </a:rPr>
                <a:t>Autolysosom</a:t>
              </a:r>
              <a:r>
                <a:rPr kumimoji="0" lang="de-DE" sz="700" b="0" i="0" u="none" strike="noStrike" kern="1200" cap="none" spc="0" normalizeH="0" baseline="0" noProof="0">
                  <a:ln>
                    <a:noFill/>
                  </a:ln>
                  <a:solidFill>
                    <a:prstClr val="black"/>
                  </a:solidFill>
                  <a:effectLst/>
                  <a:uLnTx/>
                  <a:uFillTx/>
                  <a:latin typeface="Verdana"/>
                  <a:ea typeface="+mn-ea"/>
                  <a:cs typeface="+mn-cs"/>
                </a:rPr>
                <a:t> </a:t>
              </a:r>
            </a:p>
          </p:txBody>
        </p:sp>
        <p:sp>
          <p:nvSpPr>
            <p:cNvPr id="14" name="Textfeld 13">
              <a:extLst>
                <a:ext uri="{FF2B5EF4-FFF2-40B4-BE49-F238E27FC236}">
                  <a16:creationId xmlns:a16="http://schemas.microsoft.com/office/drawing/2014/main" id="{9600C010-B344-999B-38F0-4029EB8BAB43}"/>
                </a:ext>
              </a:extLst>
            </p:cNvPr>
            <p:cNvSpPr txBox="1"/>
            <p:nvPr/>
          </p:nvSpPr>
          <p:spPr>
            <a:xfrm>
              <a:off x="775004" y="3711652"/>
              <a:ext cx="695704" cy="107722"/>
            </a:xfrm>
            <a:prstGeom prst="rect">
              <a:avLst/>
            </a:prstGeom>
            <a:solidFill>
              <a:schemeClr val="bg1"/>
            </a:solidFill>
          </p:spPr>
          <p:txBody>
            <a:bodyPr wrap="non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rPr>
                <a:t> Mitochondrium</a:t>
              </a:r>
            </a:p>
          </p:txBody>
        </p:sp>
        <p:sp>
          <p:nvSpPr>
            <p:cNvPr id="15" name="Textfeld 14">
              <a:extLst>
                <a:ext uri="{FF2B5EF4-FFF2-40B4-BE49-F238E27FC236}">
                  <a16:creationId xmlns:a16="http://schemas.microsoft.com/office/drawing/2014/main" id="{C00EEE04-BD29-FB2F-679E-4E247C31FDE3}"/>
                </a:ext>
              </a:extLst>
            </p:cNvPr>
            <p:cNvSpPr txBox="1"/>
            <p:nvPr/>
          </p:nvSpPr>
          <p:spPr>
            <a:xfrm>
              <a:off x="1537922" y="3876651"/>
              <a:ext cx="315792" cy="107722"/>
            </a:xfrm>
            <a:prstGeom prst="rect">
              <a:avLst/>
            </a:prstGeom>
            <a:solidFill>
              <a:schemeClr val="bg1"/>
            </a:solidFill>
          </p:spPr>
          <p:txBody>
            <a:bodyPr wrap="non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rPr>
                <a:t> MHC-I</a:t>
              </a:r>
            </a:p>
          </p:txBody>
        </p:sp>
        <p:sp>
          <p:nvSpPr>
            <p:cNvPr id="16" name="Textfeld 15">
              <a:extLst>
                <a:ext uri="{FF2B5EF4-FFF2-40B4-BE49-F238E27FC236}">
                  <a16:creationId xmlns:a16="http://schemas.microsoft.com/office/drawing/2014/main" id="{284D38E1-1319-89AE-646F-D86B022887D3}"/>
                </a:ext>
              </a:extLst>
            </p:cNvPr>
            <p:cNvSpPr txBox="1"/>
            <p:nvPr/>
          </p:nvSpPr>
          <p:spPr>
            <a:xfrm>
              <a:off x="2701216" y="3831383"/>
              <a:ext cx="880049" cy="107722"/>
            </a:xfrm>
            <a:prstGeom prst="rect">
              <a:avLst/>
            </a:prstGeom>
            <a:solidFill>
              <a:schemeClr val="bg1"/>
            </a:solidFill>
          </p:spPr>
          <p:txBody>
            <a:bodyPr wrap="non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a:t>
              </a:r>
              <a:r>
                <a:rPr kumimoji="0" lang="de-DE" sz="700" b="0" i="0" u="none" strike="noStrike" kern="1200" cap="none" spc="0" normalizeH="0" baseline="0" noProof="0">
                  <a:ln>
                    <a:noFill/>
                  </a:ln>
                  <a:solidFill>
                    <a:prstClr val="black"/>
                  </a:solidFill>
                  <a:effectLst/>
                  <a:uLnTx/>
                  <a:uFillTx/>
                  <a:latin typeface="Verdana"/>
                  <a:ea typeface="+mn-ea"/>
                  <a:cs typeface="+mn-cs"/>
                </a:rPr>
                <a:t>MHC-I-Expression</a:t>
              </a:r>
            </a:p>
          </p:txBody>
        </p:sp>
        <p:sp>
          <p:nvSpPr>
            <p:cNvPr id="17" name="Textfeld 16">
              <a:extLst>
                <a:ext uri="{FF2B5EF4-FFF2-40B4-BE49-F238E27FC236}">
                  <a16:creationId xmlns:a16="http://schemas.microsoft.com/office/drawing/2014/main" id="{BC1DCC10-5FA8-59B8-F9A9-FFE2534CB07F}"/>
                </a:ext>
              </a:extLst>
            </p:cNvPr>
            <p:cNvSpPr txBox="1"/>
            <p:nvPr/>
          </p:nvSpPr>
          <p:spPr>
            <a:xfrm>
              <a:off x="2941887" y="3621586"/>
              <a:ext cx="846386" cy="107722"/>
            </a:xfrm>
            <a:prstGeom prst="rect">
              <a:avLst/>
            </a:prstGeom>
            <a:solidFill>
              <a:schemeClr val="bg1"/>
            </a:solidFill>
          </p:spPr>
          <p:txBody>
            <a:bodyPr wrap="non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a:t>
              </a:r>
              <a:r>
                <a:rPr kumimoji="0" lang="de-DE" sz="700" b="0" i="0" u="none" strike="noStrike" kern="1200" cap="none" spc="0" normalizeH="0" baseline="0" noProof="0">
                  <a:ln>
                    <a:noFill/>
                  </a:ln>
                  <a:solidFill>
                    <a:prstClr val="black"/>
                  </a:solidFill>
                  <a:effectLst/>
                  <a:uLnTx/>
                  <a:uFillTx/>
                  <a:latin typeface="Verdana"/>
                  <a:ea typeface="+mn-ea"/>
                  <a:cs typeface="+mn-cs"/>
                </a:rPr>
                <a:t>Oxidativer Stress</a:t>
              </a:r>
            </a:p>
          </p:txBody>
        </p:sp>
        <p:sp>
          <p:nvSpPr>
            <p:cNvPr id="18" name="Textfeld 17">
              <a:extLst>
                <a:ext uri="{FF2B5EF4-FFF2-40B4-BE49-F238E27FC236}">
                  <a16:creationId xmlns:a16="http://schemas.microsoft.com/office/drawing/2014/main" id="{5C6E855A-6B8B-6A19-E0EE-1830F95E1B7E}"/>
                </a:ext>
              </a:extLst>
            </p:cNvPr>
            <p:cNvSpPr txBox="1"/>
            <p:nvPr/>
          </p:nvSpPr>
          <p:spPr>
            <a:xfrm>
              <a:off x="2367540" y="1643516"/>
              <a:ext cx="511357" cy="107722"/>
            </a:xfrm>
            <a:prstGeom prst="rect">
              <a:avLst/>
            </a:prstGeom>
            <a:solidFill>
              <a:schemeClr val="bg1"/>
            </a:solidFill>
          </p:spPr>
          <p:txBody>
            <a:bodyPr wrap="non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a:t>
              </a:r>
              <a:r>
                <a:rPr kumimoji="0" lang="de-DE" sz="700" b="0" i="0" u="none" strike="noStrike" kern="1200" cap="none" spc="0" normalizeH="0" baseline="0" noProof="0">
                  <a:ln>
                    <a:noFill/>
                  </a:ln>
                  <a:solidFill>
                    <a:prstClr val="black"/>
                  </a:solidFill>
                  <a:effectLst/>
                  <a:uLnTx/>
                  <a:uFillTx/>
                  <a:latin typeface="Verdana"/>
                  <a:ea typeface="+mn-ea"/>
                  <a:cs typeface="+mn-cs"/>
                </a:rPr>
                <a:t>ER-Stress</a:t>
              </a:r>
            </a:p>
          </p:txBody>
        </p:sp>
        <p:sp>
          <p:nvSpPr>
            <p:cNvPr id="19" name="Textfeld 18">
              <a:extLst>
                <a:ext uri="{FF2B5EF4-FFF2-40B4-BE49-F238E27FC236}">
                  <a16:creationId xmlns:a16="http://schemas.microsoft.com/office/drawing/2014/main" id="{A4934E63-A8D5-B9BC-4121-5C7EF9E60E6A}"/>
                </a:ext>
              </a:extLst>
            </p:cNvPr>
            <p:cNvSpPr txBox="1"/>
            <p:nvPr/>
          </p:nvSpPr>
          <p:spPr>
            <a:xfrm>
              <a:off x="2420911" y="1751238"/>
              <a:ext cx="944169" cy="107722"/>
            </a:xfrm>
            <a:prstGeom prst="rect">
              <a:avLst/>
            </a:prstGeom>
            <a:solidFill>
              <a:schemeClr val="bg1"/>
            </a:solidFill>
          </p:spPr>
          <p:txBody>
            <a:bodyPr wrap="non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a:t>
              </a:r>
              <a:r>
                <a:rPr kumimoji="0" lang="de-DE" sz="700" b="0" i="0" u="none" strike="noStrike" kern="1200" cap="none" spc="0" normalizeH="0" baseline="0" noProof="0">
                  <a:ln>
                    <a:noFill/>
                  </a:ln>
                  <a:solidFill>
                    <a:prstClr val="black"/>
                  </a:solidFill>
                  <a:effectLst/>
                  <a:uLnTx/>
                  <a:uFillTx/>
                  <a:latin typeface="Verdana"/>
                  <a:ea typeface="+mn-ea"/>
                  <a:cs typeface="+mn-cs"/>
                </a:rPr>
                <a:t>Protein-Fehlfaltung</a:t>
              </a:r>
            </a:p>
          </p:txBody>
        </p:sp>
        <p:sp>
          <p:nvSpPr>
            <p:cNvPr id="20" name="Textfeld 19">
              <a:extLst>
                <a:ext uri="{FF2B5EF4-FFF2-40B4-BE49-F238E27FC236}">
                  <a16:creationId xmlns:a16="http://schemas.microsoft.com/office/drawing/2014/main" id="{FC005A73-3624-135D-ADD4-9B64F9EFF713}"/>
                </a:ext>
              </a:extLst>
            </p:cNvPr>
            <p:cNvSpPr txBox="1"/>
            <p:nvPr/>
          </p:nvSpPr>
          <p:spPr>
            <a:xfrm>
              <a:off x="2111140" y="3968562"/>
              <a:ext cx="867225" cy="107722"/>
            </a:xfrm>
            <a:prstGeom prst="rect">
              <a:avLst/>
            </a:prstGeom>
            <a:solidFill>
              <a:schemeClr val="bg1"/>
            </a:solidFill>
          </p:spPr>
          <p:txBody>
            <a:bodyPr wrap="non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a:t>
              </a:r>
              <a:r>
                <a:rPr kumimoji="0" lang="de-DE" sz="700" b="0" i="0" u="none" strike="noStrike" kern="1200" cap="none" spc="0" normalizeH="0" baseline="0" noProof="0">
                  <a:ln>
                    <a:noFill/>
                  </a:ln>
                  <a:solidFill>
                    <a:prstClr val="black"/>
                  </a:solidFill>
                  <a:effectLst/>
                  <a:uLnTx/>
                  <a:uFillTx/>
                  <a:latin typeface="Verdana"/>
                  <a:ea typeface="+mn-ea"/>
                  <a:cs typeface="+mn-cs"/>
                </a:rPr>
                <a:t>PD-L1-Expression</a:t>
              </a:r>
            </a:p>
          </p:txBody>
        </p:sp>
        <p:sp>
          <p:nvSpPr>
            <p:cNvPr id="21" name="Textfeld 20">
              <a:extLst>
                <a:ext uri="{FF2B5EF4-FFF2-40B4-BE49-F238E27FC236}">
                  <a16:creationId xmlns:a16="http://schemas.microsoft.com/office/drawing/2014/main" id="{762FE379-7D5C-6A07-74BF-49CC07ECD481}"/>
                </a:ext>
              </a:extLst>
            </p:cNvPr>
            <p:cNvSpPr txBox="1"/>
            <p:nvPr/>
          </p:nvSpPr>
          <p:spPr>
            <a:xfrm>
              <a:off x="3134096" y="3404768"/>
              <a:ext cx="968215" cy="107722"/>
            </a:xfrm>
            <a:prstGeom prst="rect">
              <a:avLst/>
            </a:prstGeom>
            <a:solidFill>
              <a:schemeClr val="bg1"/>
            </a:solidFill>
          </p:spPr>
          <p:txBody>
            <a:bodyPr wrap="non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GAD65-Akkumulation</a:t>
              </a:r>
              <a:endParaRPr kumimoji="0" lang="de-DE" sz="700" b="0" i="0" u="none" strike="noStrike" kern="1200" cap="none" spc="0" normalizeH="0" baseline="0" noProof="0">
                <a:ln>
                  <a:noFill/>
                </a:ln>
                <a:solidFill>
                  <a:prstClr val="black"/>
                </a:solidFill>
                <a:effectLst/>
                <a:uLnTx/>
                <a:uFillTx/>
                <a:latin typeface="Verdana"/>
                <a:ea typeface="+mn-ea"/>
                <a:cs typeface="+mn-cs"/>
              </a:endParaRPr>
            </a:p>
          </p:txBody>
        </p:sp>
        <p:sp>
          <p:nvSpPr>
            <p:cNvPr id="22" name="Textfeld 21">
              <a:extLst>
                <a:ext uri="{FF2B5EF4-FFF2-40B4-BE49-F238E27FC236}">
                  <a16:creationId xmlns:a16="http://schemas.microsoft.com/office/drawing/2014/main" id="{EABC9220-9349-E2C0-A0F7-CE634C53A60D}"/>
                </a:ext>
              </a:extLst>
            </p:cNvPr>
            <p:cNvSpPr txBox="1"/>
            <p:nvPr/>
          </p:nvSpPr>
          <p:spPr>
            <a:xfrm>
              <a:off x="3513080" y="3061139"/>
              <a:ext cx="607539" cy="107722"/>
            </a:xfrm>
            <a:prstGeom prst="rect">
              <a:avLst/>
            </a:prstGeom>
            <a:solidFill>
              <a:schemeClr val="bg1"/>
            </a:solidFill>
          </p:spPr>
          <p:txBody>
            <a:bodyPr wrap="non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a:t>
              </a:r>
              <a:r>
                <a:rPr kumimoji="0" lang="de-DE" sz="700" b="0" i="0" u="none" strike="noStrike" kern="1200" cap="none" spc="0" normalizeH="0" baseline="0" noProof="0">
                  <a:ln>
                    <a:noFill/>
                  </a:ln>
                  <a:solidFill>
                    <a:prstClr val="black"/>
                  </a:solidFill>
                  <a:effectLst/>
                  <a:uLnTx/>
                  <a:uFillTx/>
                  <a:latin typeface="Verdana"/>
                  <a:ea typeface="+mn-ea"/>
                  <a:cs typeface="+mn-cs"/>
                </a:rPr>
                <a:t>Seneszenz  </a:t>
              </a:r>
            </a:p>
          </p:txBody>
        </p:sp>
        <p:sp>
          <p:nvSpPr>
            <p:cNvPr id="23" name="Textfeld 22">
              <a:extLst>
                <a:ext uri="{FF2B5EF4-FFF2-40B4-BE49-F238E27FC236}">
                  <a16:creationId xmlns:a16="http://schemas.microsoft.com/office/drawing/2014/main" id="{3DD5FCAD-D34C-2C20-640A-AB2FD6912ED8}"/>
                </a:ext>
              </a:extLst>
            </p:cNvPr>
            <p:cNvSpPr txBox="1"/>
            <p:nvPr/>
          </p:nvSpPr>
          <p:spPr>
            <a:xfrm>
              <a:off x="3573597" y="3163091"/>
              <a:ext cx="317395" cy="107722"/>
            </a:xfrm>
            <a:prstGeom prst="rect">
              <a:avLst/>
            </a:prstGeom>
            <a:solidFill>
              <a:schemeClr val="bg1"/>
            </a:solidFill>
          </p:spPr>
          <p:txBody>
            <a:bodyPr wrap="non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a:t>
              </a:r>
              <a:r>
                <a:rPr kumimoji="0" lang="de-DE" sz="700" b="0" i="0" u="none" strike="noStrike" kern="1200" cap="none" spc="0" normalizeH="0" baseline="0" noProof="0">
                  <a:ln>
                    <a:noFill/>
                  </a:ln>
                  <a:solidFill>
                    <a:prstClr val="black"/>
                  </a:solidFill>
                  <a:effectLst/>
                  <a:uLnTx/>
                  <a:uFillTx/>
                  <a:latin typeface="Verdana"/>
                  <a:ea typeface="+mn-ea"/>
                  <a:cs typeface="+mn-cs"/>
                </a:rPr>
                <a:t>SASP</a:t>
              </a:r>
            </a:p>
          </p:txBody>
        </p:sp>
        <p:sp>
          <p:nvSpPr>
            <p:cNvPr id="24" name="Textfeld 23">
              <a:extLst>
                <a:ext uri="{FF2B5EF4-FFF2-40B4-BE49-F238E27FC236}">
                  <a16:creationId xmlns:a16="http://schemas.microsoft.com/office/drawing/2014/main" id="{2B2F576B-6DDE-6B65-1666-7E0D3CCCB103}"/>
                </a:ext>
              </a:extLst>
            </p:cNvPr>
            <p:cNvSpPr txBox="1"/>
            <p:nvPr/>
          </p:nvSpPr>
          <p:spPr>
            <a:xfrm>
              <a:off x="3155737" y="2674539"/>
              <a:ext cx="924932" cy="107722"/>
            </a:xfrm>
            <a:prstGeom prst="rect">
              <a:avLst/>
            </a:prstGeom>
            <a:solidFill>
              <a:schemeClr val="bg1"/>
            </a:solidFill>
          </p:spPr>
          <p:txBody>
            <a:bodyPr wrap="non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PC1/3-Expression</a:t>
              </a:r>
              <a:r>
                <a:rPr kumimoji="0" lang="de-DE" sz="700" b="0" i="0" u="none" strike="noStrike" kern="1200" cap="none" spc="0" normalizeH="0" baseline="0" noProof="0">
                  <a:ln>
                    <a:noFill/>
                  </a:ln>
                  <a:solidFill>
                    <a:prstClr val="black"/>
                  </a:solidFill>
                  <a:effectLst/>
                  <a:uLnTx/>
                  <a:uFillTx/>
                  <a:latin typeface="Verdana"/>
                  <a:ea typeface="+mn-ea"/>
                  <a:cs typeface="+mn-cs"/>
                </a:rPr>
                <a:t>  </a:t>
              </a:r>
            </a:p>
          </p:txBody>
        </p:sp>
        <p:sp>
          <p:nvSpPr>
            <p:cNvPr id="25" name="Textfeld 24">
              <a:extLst>
                <a:ext uri="{FF2B5EF4-FFF2-40B4-BE49-F238E27FC236}">
                  <a16:creationId xmlns:a16="http://schemas.microsoft.com/office/drawing/2014/main" id="{93BB51F4-5B60-23D3-0434-FB37A5F3A446}"/>
                </a:ext>
              </a:extLst>
            </p:cNvPr>
            <p:cNvSpPr txBox="1"/>
            <p:nvPr/>
          </p:nvSpPr>
          <p:spPr>
            <a:xfrm>
              <a:off x="3198601" y="2768272"/>
              <a:ext cx="982641" cy="107722"/>
            </a:xfrm>
            <a:prstGeom prst="rect">
              <a:avLst/>
            </a:prstGeom>
            <a:solidFill>
              <a:schemeClr val="bg1"/>
            </a:solidFill>
          </p:spPr>
          <p:txBody>
            <a:bodyPr wrap="none" lIns="0" tIns="0" rIns="0" bIns="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a:t>
              </a:r>
              <a:r>
                <a:rPr kumimoji="0" lang="de-DE" sz="700" b="0" i="0" u="none" strike="noStrike" kern="1200" cap="none" spc="0" normalizeH="0" baseline="0" noProof="0">
                  <a:ln>
                    <a:noFill/>
                  </a:ln>
                  <a:solidFill>
                    <a:prstClr val="black"/>
                  </a:solidFill>
                  <a:effectLst/>
                  <a:uLnTx/>
                  <a:uFillTx/>
                  <a:latin typeface="Verdana"/>
                  <a:ea typeface="+mn-ea"/>
                  <a:cs typeface="+mn-cs"/>
                </a:rPr>
                <a:t>abweichende          </a:t>
              </a:r>
            </a:p>
          </p:txBody>
        </p:sp>
        <p:sp>
          <p:nvSpPr>
            <p:cNvPr id="26" name="Textfeld 25">
              <a:extLst>
                <a:ext uri="{FF2B5EF4-FFF2-40B4-BE49-F238E27FC236}">
                  <a16:creationId xmlns:a16="http://schemas.microsoft.com/office/drawing/2014/main" id="{A1BBA1BF-9F2E-AA48-FCD3-AB2DB3ACC3AB}"/>
                </a:ext>
              </a:extLst>
            </p:cNvPr>
            <p:cNvSpPr txBox="1"/>
            <p:nvPr/>
          </p:nvSpPr>
          <p:spPr>
            <a:xfrm>
              <a:off x="3278240" y="2877554"/>
              <a:ext cx="1077218" cy="107722"/>
            </a:xfrm>
            <a:prstGeom prst="rect">
              <a:avLst/>
            </a:prstGeom>
            <a:solidFill>
              <a:schemeClr val="bg1"/>
            </a:solidFill>
          </p:spPr>
          <p:txBody>
            <a:bodyPr wrap="none" lIns="0" tIns="0" rIns="0" bIns="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Prohormon-Bearbeitung</a:t>
              </a:r>
              <a:endParaRPr kumimoji="0" lang="de-DE" sz="700" b="0" i="0" u="none" strike="noStrike" kern="1200" cap="none" spc="0" normalizeH="0" baseline="0" noProof="0">
                <a:ln>
                  <a:noFill/>
                </a:ln>
                <a:solidFill>
                  <a:prstClr val="black"/>
                </a:solidFill>
                <a:effectLst/>
                <a:uLnTx/>
                <a:uFillTx/>
                <a:latin typeface="Verdana"/>
                <a:ea typeface="+mn-ea"/>
                <a:cs typeface="+mn-cs"/>
              </a:endParaRPr>
            </a:p>
          </p:txBody>
        </p:sp>
        <p:sp>
          <p:nvSpPr>
            <p:cNvPr id="27" name="Textfeld 26">
              <a:extLst>
                <a:ext uri="{FF2B5EF4-FFF2-40B4-BE49-F238E27FC236}">
                  <a16:creationId xmlns:a16="http://schemas.microsoft.com/office/drawing/2014/main" id="{CE0BCBAB-8C9B-1E95-2835-7CA1C54EED0D}"/>
                </a:ext>
              </a:extLst>
            </p:cNvPr>
            <p:cNvSpPr txBox="1"/>
            <p:nvPr/>
          </p:nvSpPr>
          <p:spPr>
            <a:xfrm>
              <a:off x="3228256" y="2432207"/>
              <a:ext cx="923330" cy="107722"/>
            </a:xfrm>
            <a:prstGeom prst="rect">
              <a:avLst/>
            </a:prstGeom>
            <a:solidFill>
              <a:schemeClr val="bg1"/>
            </a:solidFill>
          </p:spPr>
          <p:txBody>
            <a:bodyPr wrap="none" lIns="0" tIns="0" rIns="0" bIns="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Gestörte Autophagie</a:t>
              </a:r>
              <a:endParaRPr kumimoji="0" lang="de-DE" sz="700" b="0" i="0" u="none" strike="noStrike" kern="1200" cap="none" spc="0" normalizeH="0" baseline="0" noProof="0">
                <a:ln>
                  <a:noFill/>
                </a:ln>
                <a:solidFill>
                  <a:prstClr val="black"/>
                </a:solidFill>
                <a:effectLst/>
                <a:uLnTx/>
                <a:uFillTx/>
                <a:latin typeface="Verdana"/>
                <a:ea typeface="+mn-ea"/>
                <a:cs typeface="+mn-cs"/>
              </a:endParaRPr>
            </a:p>
          </p:txBody>
        </p:sp>
        <p:sp>
          <p:nvSpPr>
            <p:cNvPr id="28" name="Textfeld 27">
              <a:extLst>
                <a:ext uri="{FF2B5EF4-FFF2-40B4-BE49-F238E27FC236}">
                  <a16:creationId xmlns:a16="http://schemas.microsoft.com/office/drawing/2014/main" id="{76F8CA6A-6D58-635E-997B-F7AF62E1D2DD}"/>
                </a:ext>
              </a:extLst>
            </p:cNvPr>
            <p:cNvSpPr txBox="1"/>
            <p:nvPr/>
          </p:nvSpPr>
          <p:spPr>
            <a:xfrm>
              <a:off x="3073447" y="2191984"/>
              <a:ext cx="1008289" cy="107722"/>
            </a:xfrm>
            <a:prstGeom prst="rect">
              <a:avLst/>
            </a:prstGeom>
            <a:solidFill>
              <a:schemeClr val="bg1"/>
            </a:solidFill>
          </p:spPr>
          <p:txBody>
            <a:bodyPr wrap="none" lIns="0" tIns="0" rIns="0" bIns="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err="1">
                  <a:ln>
                    <a:noFill/>
                  </a:ln>
                  <a:solidFill>
                    <a:prstClr val="black"/>
                  </a:solidFill>
                  <a:effectLst/>
                  <a:uLnTx/>
                  <a:uFillTx/>
                  <a:latin typeface="Verdana"/>
                  <a:ea typeface="+mn-ea"/>
                  <a:cs typeface="+mn-cs"/>
                  <a:sym typeface="Wingdings" panose="05000000000000000000" pitchFamily="2" charset="2"/>
                </a:rPr>
                <a:t>Neoepitop</a:t>
              </a: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-Formierung</a:t>
              </a:r>
              <a:endParaRPr kumimoji="0" lang="de-DE" sz="700" b="0" i="0" u="none" strike="noStrike" kern="1200" cap="none" spc="0" normalizeH="0" baseline="0" noProof="0">
                <a:ln>
                  <a:noFill/>
                </a:ln>
                <a:solidFill>
                  <a:prstClr val="black"/>
                </a:solidFill>
                <a:effectLst/>
                <a:uLnTx/>
                <a:uFillTx/>
                <a:latin typeface="Verdana"/>
                <a:ea typeface="+mn-ea"/>
                <a:cs typeface="+mn-cs"/>
              </a:endParaRPr>
            </a:p>
          </p:txBody>
        </p:sp>
        <p:sp>
          <p:nvSpPr>
            <p:cNvPr id="29" name="Textfeld 28">
              <a:extLst>
                <a:ext uri="{FF2B5EF4-FFF2-40B4-BE49-F238E27FC236}">
                  <a16:creationId xmlns:a16="http://schemas.microsoft.com/office/drawing/2014/main" id="{3CBA0D67-62C4-D7FF-41EA-2E40DBF701F3}"/>
                </a:ext>
              </a:extLst>
            </p:cNvPr>
            <p:cNvSpPr txBox="1"/>
            <p:nvPr/>
          </p:nvSpPr>
          <p:spPr>
            <a:xfrm>
              <a:off x="2947706" y="1920836"/>
              <a:ext cx="1122102" cy="107722"/>
            </a:xfrm>
            <a:prstGeom prst="rect">
              <a:avLst/>
            </a:prstGeom>
            <a:solidFill>
              <a:schemeClr val="bg1"/>
            </a:solidFill>
          </p:spPr>
          <p:txBody>
            <a:bodyPr wrap="none" lIns="0" tIns="0" rIns="0" bIns="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verringertes Zellvolumen</a:t>
              </a:r>
              <a:endParaRPr kumimoji="0" lang="de-DE" sz="700" b="0" i="0" u="none" strike="noStrike" kern="1200" cap="none" spc="0" normalizeH="0" baseline="0" noProof="0">
                <a:ln>
                  <a:noFill/>
                </a:ln>
                <a:solidFill>
                  <a:prstClr val="black"/>
                </a:solidFill>
                <a:effectLst/>
                <a:uLnTx/>
                <a:uFillTx/>
                <a:latin typeface="Verdana"/>
                <a:ea typeface="+mn-ea"/>
                <a:cs typeface="+mn-cs"/>
              </a:endParaRPr>
            </a:p>
          </p:txBody>
        </p:sp>
        <p:sp>
          <p:nvSpPr>
            <p:cNvPr id="30" name="Textfeld 29">
              <a:extLst>
                <a:ext uri="{FF2B5EF4-FFF2-40B4-BE49-F238E27FC236}">
                  <a16:creationId xmlns:a16="http://schemas.microsoft.com/office/drawing/2014/main" id="{4CA98F72-458E-12B2-8A26-A7A65B08E410}"/>
                </a:ext>
              </a:extLst>
            </p:cNvPr>
            <p:cNvSpPr txBox="1"/>
            <p:nvPr/>
          </p:nvSpPr>
          <p:spPr>
            <a:xfrm>
              <a:off x="4572000" y="1967242"/>
              <a:ext cx="476661" cy="107722"/>
            </a:xfrm>
            <a:prstGeom prst="rect">
              <a:avLst/>
            </a:prstGeom>
            <a:solidFill>
              <a:schemeClr val="bg1"/>
            </a:solidFill>
          </p:spPr>
          <p:txBody>
            <a:bodyPr wrap="none" lIns="36000" tIns="0" rIns="3600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rPr>
                <a:t>Betazelle</a:t>
              </a:r>
            </a:p>
          </p:txBody>
        </p:sp>
        <p:sp>
          <p:nvSpPr>
            <p:cNvPr id="31" name="Textfeld 30">
              <a:extLst>
                <a:ext uri="{FF2B5EF4-FFF2-40B4-BE49-F238E27FC236}">
                  <a16:creationId xmlns:a16="http://schemas.microsoft.com/office/drawing/2014/main" id="{DE4033D9-E8ED-ECA4-9294-3436B60620BA}"/>
                </a:ext>
              </a:extLst>
            </p:cNvPr>
            <p:cNvSpPr txBox="1"/>
            <p:nvPr/>
          </p:nvSpPr>
          <p:spPr>
            <a:xfrm>
              <a:off x="4523911" y="2299706"/>
              <a:ext cx="524750" cy="107722"/>
            </a:xfrm>
            <a:prstGeom prst="rect">
              <a:avLst/>
            </a:prstGeom>
            <a:solidFill>
              <a:schemeClr val="bg1"/>
            </a:solidFill>
          </p:spPr>
          <p:txBody>
            <a:bodyPr wrap="none" lIns="36000" tIns="0" rIns="3600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rPr>
                <a:t>Alphazelle</a:t>
              </a:r>
            </a:p>
          </p:txBody>
        </p:sp>
        <p:sp>
          <p:nvSpPr>
            <p:cNvPr id="32" name="Textfeld 31">
              <a:extLst>
                <a:ext uri="{FF2B5EF4-FFF2-40B4-BE49-F238E27FC236}">
                  <a16:creationId xmlns:a16="http://schemas.microsoft.com/office/drawing/2014/main" id="{DBAF19CA-E173-8CF4-7E0E-A6C3F0119B6B}"/>
                </a:ext>
              </a:extLst>
            </p:cNvPr>
            <p:cNvSpPr txBox="1"/>
            <p:nvPr/>
          </p:nvSpPr>
          <p:spPr>
            <a:xfrm>
              <a:off x="4530674" y="2614071"/>
              <a:ext cx="472368" cy="107722"/>
            </a:xfrm>
            <a:prstGeom prst="rect">
              <a:avLst/>
            </a:prstGeom>
            <a:solidFill>
              <a:schemeClr val="bg1"/>
            </a:solidFill>
          </p:spPr>
          <p:txBody>
            <a:bodyPr wrap="none" lIns="3600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rPr>
                <a:t>Deltazelle</a:t>
              </a:r>
            </a:p>
          </p:txBody>
        </p:sp>
        <p:sp>
          <p:nvSpPr>
            <p:cNvPr id="33" name="Textfeld 32">
              <a:extLst>
                <a:ext uri="{FF2B5EF4-FFF2-40B4-BE49-F238E27FC236}">
                  <a16:creationId xmlns:a16="http://schemas.microsoft.com/office/drawing/2014/main" id="{F0479F73-D450-8C2D-8D6C-239353A2E759}"/>
                </a:ext>
              </a:extLst>
            </p:cNvPr>
            <p:cNvSpPr txBox="1"/>
            <p:nvPr/>
          </p:nvSpPr>
          <p:spPr>
            <a:xfrm>
              <a:off x="4555361" y="2862460"/>
              <a:ext cx="554122" cy="215444"/>
            </a:xfrm>
            <a:prstGeom prst="rect">
              <a:avLst/>
            </a:prstGeom>
            <a:solidFill>
              <a:schemeClr val="bg1"/>
            </a:solidFill>
          </p:spPr>
          <p:txBody>
            <a:bodyPr wrap="none" lIns="36000" tIns="0" rIns="0" bIns="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rPr>
                <a:t>PP oder</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err="1">
                  <a:ln>
                    <a:noFill/>
                  </a:ln>
                  <a:solidFill>
                    <a:prstClr val="black"/>
                  </a:solidFill>
                  <a:effectLst/>
                  <a:uLnTx/>
                  <a:uFillTx/>
                  <a:latin typeface="Verdana"/>
                  <a:ea typeface="+mn-ea"/>
                  <a:cs typeface="+mn-cs"/>
                </a:rPr>
                <a:t>Epsilonzelle</a:t>
              </a:r>
              <a:endParaRPr kumimoji="0" lang="de-DE" sz="700" b="0" i="0" u="none" strike="noStrike" kern="1200" cap="none" spc="0" normalizeH="0" baseline="0" noProof="0">
                <a:ln>
                  <a:noFill/>
                </a:ln>
                <a:solidFill>
                  <a:prstClr val="black"/>
                </a:solidFill>
                <a:effectLst/>
                <a:uLnTx/>
                <a:uFillTx/>
                <a:latin typeface="Verdana"/>
                <a:ea typeface="+mn-ea"/>
                <a:cs typeface="+mn-cs"/>
              </a:endParaRPr>
            </a:p>
          </p:txBody>
        </p:sp>
        <p:sp>
          <p:nvSpPr>
            <p:cNvPr id="34" name="Textfeld 33">
              <a:extLst>
                <a:ext uri="{FF2B5EF4-FFF2-40B4-BE49-F238E27FC236}">
                  <a16:creationId xmlns:a16="http://schemas.microsoft.com/office/drawing/2014/main" id="{C0882454-DA0B-6C6A-589F-BAE2353E4329}"/>
                </a:ext>
              </a:extLst>
            </p:cNvPr>
            <p:cNvSpPr txBox="1"/>
            <p:nvPr/>
          </p:nvSpPr>
          <p:spPr>
            <a:xfrm>
              <a:off x="4556897" y="3232546"/>
              <a:ext cx="592594" cy="107722"/>
            </a:xfrm>
            <a:prstGeom prst="rect">
              <a:avLst/>
            </a:prstGeom>
            <a:solidFill>
              <a:schemeClr val="bg1"/>
            </a:solidFill>
          </p:spPr>
          <p:txBody>
            <a:bodyPr wrap="none" lIns="36000" tIns="0" rIns="0" bIns="0" rtlCol="0" anchor="ctr">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rPr>
                <a:t>    Blutgefäß</a:t>
              </a:r>
            </a:p>
          </p:txBody>
        </p:sp>
        <p:sp>
          <p:nvSpPr>
            <p:cNvPr id="35" name="Textfeld 34">
              <a:extLst>
                <a:ext uri="{FF2B5EF4-FFF2-40B4-BE49-F238E27FC236}">
                  <a16:creationId xmlns:a16="http://schemas.microsoft.com/office/drawing/2014/main" id="{5444AC58-69CD-9CBF-C065-ACC99BD8614A}"/>
                </a:ext>
              </a:extLst>
            </p:cNvPr>
            <p:cNvSpPr txBox="1"/>
            <p:nvPr/>
          </p:nvSpPr>
          <p:spPr>
            <a:xfrm>
              <a:off x="4330665" y="3548927"/>
              <a:ext cx="1087922" cy="107722"/>
            </a:xfrm>
            <a:prstGeom prst="rect">
              <a:avLst/>
            </a:prstGeom>
            <a:solidFill>
              <a:schemeClr val="bg1"/>
            </a:solidFill>
          </p:spPr>
          <p:txBody>
            <a:bodyPr wrap="none" lIns="36000" tIns="0" rIns="0" bIns="0" rtlCol="0" anchor="ctr">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rPr>
                <a:t>    Extrazelluläre Matrix</a:t>
              </a:r>
            </a:p>
          </p:txBody>
        </p:sp>
        <p:sp>
          <p:nvSpPr>
            <p:cNvPr id="36" name="Textfeld 35">
              <a:extLst>
                <a:ext uri="{FF2B5EF4-FFF2-40B4-BE49-F238E27FC236}">
                  <a16:creationId xmlns:a16="http://schemas.microsoft.com/office/drawing/2014/main" id="{4B4466AF-8785-82A6-06F7-314023AC011D}"/>
                </a:ext>
              </a:extLst>
            </p:cNvPr>
            <p:cNvSpPr txBox="1"/>
            <p:nvPr/>
          </p:nvSpPr>
          <p:spPr>
            <a:xfrm>
              <a:off x="6928294" y="2084692"/>
              <a:ext cx="1366844" cy="323165"/>
            </a:xfrm>
            <a:prstGeom prst="rect">
              <a:avLst/>
            </a:prstGeom>
            <a:solidFill>
              <a:schemeClr val="bg1"/>
            </a:solidFill>
          </p:spPr>
          <p:txBody>
            <a:bodyPr wrap="none" lIns="0" tIns="0" rIns="36000" bIns="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700" b="1" i="0" u="none" strike="noStrike" kern="1200" cap="none" spc="0" normalizeH="0" baseline="0" noProof="0">
                  <a:ln>
                    <a:noFill/>
                  </a:ln>
                  <a:solidFill>
                    <a:prstClr val="black"/>
                  </a:solidFill>
                  <a:effectLst/>
                  <a:uLnTx/>
                  <a:uFillTx/>
                  <a:latin typeface="Verdana"/>
                  <a:ea typeface="+mn-ea"/>
                  <a:cs typeface="+mn-cs"/>
                </a:rPr>
                <a:t>Dysfunktionale Betazellen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Insulin-sekretionsantworten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DO1-Expression</a:t>
              </a:r>
              <a:endParaRPr kumimoji="0" lang="de-DE" sz="700" b="0" i="0" u="none" strike="noStrike" kern="1200" cap="none" spc="0" normalizeH="0" baseline="0" noProof="0">
                <a:ln>
                  <a:noFill/>
                </a:ln>
                <a:solidFill>
                  <a:prstClr val="black"/>
                </a:solidFill>
                <a:effectLst/>
                <a:uLnTx/>
                <a:uFillTx/>
                <a:latin typeface="Verdana"/>
                <a:ea typeface="+mn-ea"/>
                <a:cs typeface="+mn-cs"/>
              </a:endParaRPr>
            </a:p>
          </p:txBody>
        </p:sp>
        <p:sp>
          <p:nvSpPr>
            <p:cNvPr id="37" name="Textfeld 36">
              <a:extLst>
                <a:ext uri="{FF2B5EF4-FFF2-40B4-BE49-F238E27FC236}">
                  <a16:creationId xmlns:a16="http://schemas.microsoft.com/office/drawing/2014/main" id="{99FAD5C8-7008-5D35-423C-266E833BD661}"/>
                </a:ext>
              </a:extLst>
            </p:cNvPr>
            <p:cNvSpPr txBox="1"/>
            <p:nvPr/>
          </p:nvSpPr>
          <p:spPr>
            <a:xfrm>
              <a:off x="6928294" y="3243410"/>
              <a:ext cx="1666917" cy="790404"/>
            </a:xfrm>
            <a:prstGeom prst="rect">
              <a:avLst/>
            </a:prstGeom>
            <a:solidFill>
              <a:schemeClr val="bg1"/>
            </a:solidFill>
          </p:spPr>
          <p:txBody>
            <a:bodyPr wrap="square" lIns="0" tIns="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700" b="1" i="0" u="none" strike="noStrike" kern="1200" cap="none" spc="0" normalizeH="0" baseline="0" noProof="0">
                  <a:ln>
                    <a:noFill/>
                  </a:ln>
                  <a:solidFill>
                    <a:prstClr val="black"/>
                  </a:solidFill>
                  <a:effectLst/>
                  <a:uLnTx/>
                  <a:uFillTx/>
                  <a:latin typeface="Verdana"/>
                  <a:ea typeface="+mn-ea"/>
                  <a:cs typeface="+mn-cs"/>
                </a:rPr>
                <a:t>Änderungen der Extra-</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700" b="1" i="0" u="none" strike="noStrike" kern="1200" cap="none" spc="0" normalizeH="0" baseline="0" noProof="0">
                  <a:ln>
                    <a:noFill/>
                  </a:ln>
                  <a:solidFill>
                    <a:prstClr val="black"/>
                  </a:solidFill>
                  <a:effectLst/>
                  <a:uLnTx/>
                  <a:uFillTx/>
                  <a:latin typeface="Verdana"/>
                  <a:ea typeface="+mn-ea"/>
                  <a:cs typeface="+mn-cs"/>
                </a:rPr>
                <a:t>zellulären Matrix</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Integrität der </a:t>
              </a:r>
              <a:r>
                <a:rPr kumimoji="0" lang="de-DE" sz="700" b="0" i="0" u="none" strike="noStrike" kern="1200" cap="none" spc="0" normalizeH="0" baseline="0" noProof="0" err="1">
                  <a:ln>
                    <a:noFill/>
                  </a:ln>
                  <a:solidFill>
                    <a:prstClr val="black"/>
                  </a:solidFill>
                  <a:effectLst/>
                  <a:uLnTx/>
                  <a:uFillTx/>
                  <a:latin typeface="Verdana"/>
                  <a:ea typeface="+mn-ea"/>
                  <a:cs typeface="+mn-cs"/>
                  <a:sym typeface="Wingdings" panose="05000000000000000000" pitchFamily="2" charset="2"/>
                </a:rPr>
                <a:t>peri-insulären</a:t>
              </a: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  Basalmembran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Degradation der </a:t>
              </a:r>
              <a:r>
                <a:rPr kumimoji="0" lang="de-DE" sz="700" b="0" i="0" u="none" strike="noStrike" kern="1200" cap="none" spc="0" normalizeH="0" baseline="0" noProof="0" err="1">
                  <a:ln>
                    <a:noFill/>
                  </a:ln>
                  <a:solidFill>
                    <a:prstClr val="black"/>
                  </a:solidFill>
                  <a:effectLst/>
                  <a:uLnTx/>
                  <a:uFillTx/>
                  <a:latin typeface="Verdana"/>
                  <a:ea typeface="+mn-ea"/>
                  <a:cs typeface="+mn-cs"/>
                  <a:sym typeface="Wingdings" panose="05000000000000000000" pitchFamily="2" charset="2"/>
                </a:rPr>
                <a:t>interstitialen</a:t>
              </a: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  Matrix</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HS-Gehalt HA-Ablagerungen</a:t>
              </a:r>
              <a:endParaRPr kumimoji="0" lang="de-DE" sz="700" b="0" i="0" u="none" strike="noStrike" kern="1200" cap="none" spc="0" normalizeH="0" baseline="0" noProof="0">
                <a:ln>
                  <a:noFill/>
                </a:ln>
                <a:solidFill>
                  <a:prstClr val="black"/>
                </a:solidFill>
                <a:effectLst/>
                <a:uLnTx/>
                <a:uFillTx/>
                <a:latin typeface="Verdana"/>
                <a:ea typeface="+mn-ea"/>
                <a:cs typeface="+mn-cs"/>
              </a:endParaRPr>
            </a:p>
          </p:txBody>
        </p:sp>
        <p:sp>
          <p:nvSpPr>
            <p:cNvPr id="38" name="Textfeld 37">
              <a:extLst>
                <a:ext uri="{FF2B5EF4-FFF2-40B4-BE49-F238E27FC236}">
                  <a16:creationId xmlns:a16="http://schemas.microsoft.com/office/drawing/2014/main" id="{0C88B04A-8D02-E93A-AC5C-AAA4C101BC32}"/>
                </a:ext>
              </a:extLst>
            </p:cNvPr>
            <p:cNvSpPr txBox="1"/>
            <p:nvPr/>
          </p:nvSpPr>
          <p:spPr>
            <a:xfrm>
              <a:off x="6921150" y="2659256"/>
              <a:ext cx="1575234" cy="323165"/>
            </a:xfrm>
            <a:prstGeom prst="rect">
              <a:avLst/>
            </a:prstGeom>
            <a:solidFill>
              <a:schemeClr val="bg1"/>
            </a:solidFill>
          </p:spPr>
          <p:txBody>
            <a:bodyPr wrap="none" lIns="0" tIns="0" rIns="36000" bIns="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700" b="1" i="0" u="none" strike="noStrike" kern="1200" cap="none" spc="0" normalizeH="0" baseline="0" noProof="0">
                  <a:ln>
                    <a:noFill/>
                  </a:ln>
                  <a:solidFill>
                    <a:prstClr val="black"/>
                  </a:solidFill>
                  <a:effectLst/>
                  <a:uLnTx/>
                  <a:uFillTx/>
                  <a:latin typeface="Verdana"/>
                  <a:ea typeface="+mn-ea"/>
                  <a:cs typeface="+mn-cs"/>
                </a:rPr>
                <a:t>Dysfunktionale Alphazellen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Veränderte Glukagon-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sym typeface="Wingdings" panose="05000000000000000000" pitchFamily="2" charset="2"/>
                </a:rPr>
                <a:t>Sekretionsantworten</a:t>
              </a:r>
              <a:endParaRPr kumimoji="0" lang="de-DE" sz="700" b="0" i="0" u="none" strike="noStrike" kern="1200" cap="none" spc="0" normalizeH="0" baseline="0" noProof="0">
                <a:ln>
                  <a:noFill/>
                </a:ln>
                <a:solidFill>
                  <a:prstClr val="black"/>
                </a:solidFill>
                <a:effectLst/>
                <a:uLnTx/>
                <a:uFillTx/>
                <a:latin typeface="Verdana"/>
                <a:ea typeface="+mn-ea"/>
                <a:cs typeface="+mn-cs"/>
              </a:endParaRPr>
            </a:p>
          </p:txBody>
        </p:sp>
        <p:sp>
          <p:nvSpPr>
            <p:cNvPr id="41" name="Rechteck 40">
              <a:extLst>
                <a:ext uri="{FF2B5EF4-FFF2-40B4-BE49-F238E27FC236}">
                  <a16:creationId xmlns:a16="http://schemas.microsoft.com/office/drawing/2014/main" id="{5E5657D7-1A68-A05C-4D4B-5F7F2755C8E9}"/>
                </a:ext>
              </a:extLst>
            </p:cNvPr>
            <p:cNvSpPr/>
            <p:nvPr/>
          </p:nvSpPr>
          <p:spPr>
            <a:xfrm>
              <a:off x="571755" y="1083893"/>
              <a:ext cx="188639" cy="215444"/>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42" name="Rechteck 41">
              <a:extLst>
                <a:ext uri="{FF2B5EF4-FFF2-40B4-BE49-F238E27FC236}">
                  <a16:creationId xmlns:a16="http://schemas.microsoft.com/office/drawing/2014/main" id="{54EC5C70-88D8-D945-CE2C-8CFB145DD840}"/>
                </a:ext>
              </a:extLst>
            </p:cNvPr>
            <p:cNvSpPr/>
            <p:nvPr/>
          </p:nvSpPr>
          <p:spPr>
            <a:xfrm>
              <a:off x="4716010" y="1073327"/>
              <a:ext cx="188639" cy="215444"/>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44" name="Rechteck 43">
              <a:extLst>
                <a:ext uri="{FF2B5EF4-FFF2-40B4-BE49-F238E27FC236}">
                  <a16:creationId xmlns:a16="http://schemas.microsoft.com/office/drawing/2014/main" id="{F2382DAA-E817-F534-785B-F7BB6869407F}"/>
                </a:ext>
              </a:extLst>
            </p:cNvPr>
            <p:cNvSpPr/>
            <p:nvPr/>
          </p:nvSpPr>
          <p:spPr>
            <a:xfrm>
              <a:off x="556721" y="1062747"/>
              <a:ext cx="8038490" cy="3027472"/>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grpSp>
      <p:sp>
        <p:nvSpPr>
          <p:cNvPr id="40" name="Rectangle: Rounded Corners 78">
            <a:extLst>
              <a:ext uri="{FF2B5EF4-FFF2-40B4-BE49-F238E27FC236}">
                <a16:creationId xmlns:a16="http://schemas.microsoft.com/office/drawing/2014/main" id="{45A129C0-EB36-C542-9E56-6BBE2DBC363D}"/>
              </a:ext>
            </a:extLst>
          </p:cNvPr>
          <p:cNvSpPr/>
          <p:nvPr/>
        </p:nvSpPr>
        <p:spPr>
          <a:xfrm>
            <a:off x="556720" y="4102805"/>
            <a:ext cx="8038491" cy="346033"/>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kumimoji="0" lang="de-DE" sz="1100" i="0" u="none" strike="noStrike" kern="1200" cap="none" spc="0" normalizeH="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Betazell-Dysfunktion und -Tod führen zu dysfunktionalen Alphazellen und zerstören die Integrität der Inseln</a:t>
            </a:r>
          </a:p>
        </p:txBody>
      </p:sp>
    </p:spTree>
    <p:extLst>
      <p:ext uri="{BB962C8B-B14F-4D97-AF65-F5344CB8AC3E}">
        <p14:creationId xmlns:p14="http://schemas.microsoft.com/office/powerpoint/2010/main" val="443488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557C82-5647-780E-86C7-3E967649B28E}"/>
            </a:ext>
          </a:extLst>
        </p:cNvPr>
        <p:cNvGrpSpPr/>
        <p:nvPr/>
      </p:nvGrpSpPr>
      <p:grpSpPr>
        <a:xfrm>
          <a:off x="0" y="0"/>
          <a:ext cx="0" cy="0"/>
          <a:chOff x="0" y="0"/>
          <a:chExt cx="0" cy="0"/>
        </a:xfrm>
      </p:grpSpPr>
      <p:sp>
        <p:nvSpPr>
          <p:cNvPr id="199" name="Textplatzhalter 9">
            <a:extLst>
              <a:ext uri="{FF2B5EF4-FFF2-40B4-BE49-F238E27FC236}">
                <a16:creationId xmlns:a16="http://schemas.microsoft.com/office/drawing/2014/main" id="{0B20F8AD-06D9-C82F-E585-982D6E45E036}"/>
              </a:ext>
            </a:extLst>
          </p:cNvPr>
          <p:cNvSpPr txBox="1">
            <a:spLocks/>
          </p:cNvSpPr>
          <p:nvPr/>
        </p:nvSpPr>
        <p:spPr>
          <a:xfrm>
            <a:off x="314408" y="116931"/>
            <a:ext cx="851805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Mediane HbA</a:t>
            </a:r>
            <a:r>
              <a:rPr kumimoji="0" lang="de-DE" sz="2000" b="1" i="0" u="none" strike="noStrike" kern="1200" cap="none" spc="0" normalizeH="0" baseline="-25000" noProof="0" dirty="0">
                <a:ln>
                  <a:noFill/>
                </a:ln>
                <a:solidFill>
                  <a:srgbClr val="7030A0"/>
                </a:solidFill>
                <a:effectLst/>
                <a:uLnTx/>
                <a:uFillTx/>
                <a:latin typeface="Verdana"/>
                <a:ea typeface="+mn-ea"/>
                <a:cs typeface="+mn-cs"/>
              </a:rPr>
              <a:t>1c</a:t>
            </a:r>
            <a:r>
              <a:rPr kumimoji="0" lang="de-DE" sz="2000" b="1" i="0" u="none" strike="noStrike" kern="1200" cap="none" spc="0" normalizeH="0" baseline="0" noProof="0" dirty="0">
                <a:ln>
                  <a:noFill/>
                </a:ln>
                <a:solidFill>
                  <a:srgbClr val="7030A0"/>
                </a:solidFill>
                <a:effectLst/>
                <a:uLnTx/>
                <a:uFillTx/>
                <a:latin typeface="Verdana"/>
                <a:ea typeface="+mn-ea"/>
                <a:cs typeface="+mn-cs"/>
              </a:rPr>
              <a:t>-Werte in der DCCT und ihrer Nachbeobachtungsstudie EDIC</a:t>
            </a:r>
          </a:p>
        </p:txBody>
      </p:sp>
      <p:sp>
        <p:nvSpPr>
          <p:cNvPr id="8" name="TextBox 3037">
            <a:extLst>
              <a:ext uri="{FF2B5EF4-FFF2-40B4-BE49-F238E27FC236}">
                <a16:creationId xmlns:a16="http://schemas.microsoft.com/office/drawing/2014/main" id="{0462856D-FA6C-F69A-6D36-923C32824AF4}"/>
              </a:ext>
            </a:extLst>
          </p:cNvPr>
          <p:cNvSpPr txBox="1"/>
          <p:nvPr/>
        </p:nvSpPr>
        <p:spPr>
          <a:xfrm>
            <a:off x="314408" y="4749053"/>
            <a:ext cx="8404142" cy="369332"/>
          </a:xfrm>
          <a:prstGeom prst="rect">
            <a:avLst/>
          </a:prstGeom>
          <a:noFill/>
        </p:spPr>
        <p:txBody>
          <a:bodyPr wrap="square" rtlCol="0" anchor="b">
            <a:spAutoFit/>
          </a:bodyPr>
          <a:lstStyle/>
          <a:p>
            <a:pPr defTabSz="685800">
              <a:defRPr/>
            </a:pPr>
            <a:r>
              <a:rPr lang="de-DE" sz="600" dirty="0">
                <a:solidFill>
                  <a:srgbClr val="404040"/>
                </a:solidFill>
                <a:ea typeface="Arial"/>
                <a:cs typeface="Arial"/>
              </a:rPr>
              <a:t>Abbildung modifiziert nach Nathan DM 2014</a:t>
            </a:r>
            <a:r>
              <a:rPr lang="de-DE" sz="600" baseline="30000" dirty="0">
                <a:solidFill>
                  <a:srgbClr val="404040"/>
                </a:solidFill>
                <a:ea typeface="Arial"/>
                <a:cs typeface="Arial"/>
              </a:rPr>
              <a:t>1</a:t>
            </a:r>
            <a:r>
              <a:rPr lang="de-DE" sz="600" dirty="0">
                <a:solidFill>
                  <a:srgbClr val="404040"/>
                </a:solidFill>
                <a:ea typeface="Arial"/>
                <a:cs typeface="Arial"/>
              </a:rPr>
              <a:t>. </a:t>
            </a:r>
            <a:r>
              <a:rPr lang="de-DE" sz="600" dirty="0">
                <a:solidFill>
                  <a:srgbClr val="404040"/>
                </a:solidFill>
                <a:ea typeface="Verdana" panose="020B0604030504040204" pitchFamily="34" charset="0"/>
                <a:cs typeface="Verdana" panose="020B0604030504040204" pitchFamily="34" charset="0"/>
              </a:rPr>
              <a:t>DCCT: Diabetes Control and </a:t>
            </a:r>
            <a:r>
              <a:rPr lang="de-DE" sz="600" dirty="0" err="1">
                <a:solidFill>
                  <a:srgbClr val="404040"/>
                </a:solidFill>
                <a:ea typeface="Verdana" panose="020B0604030504040204" pitchFamily="34" charset="0"/>
                <a:cs typeface="Verdana" panose="020B0604030504040204" pitchFamily="34" charset="0"/>
              </a:rPr>
              <a:t>Complications</a:t>
            </a:r>
            <a:r>
              <a:rPr lang="de-DE" sz="600" dirty="0">
                <a:solidFill>
                  <a:srgbClr val="404040"/>
                </a:solidFill>
                <a:ea typeface="Verdana" panose="020B0604030504040204" pitchFamily="34" charset="0"/>
                <a:cs typeface="Verdana" panose="020B0604030504040204" pitchFamily="34" charset="0"/>
              </a:rPr>
              <a:t> Trial; EDIC: </a:t>
            </a:r>
            <a:r>
              <a:rPr lang="de-DE" sz="600" dirty="0" err="1">
                <a:solidFill>
                  <a:srgbClr val="404040"/>
                </a:solidFill>
                <a:ea typeface="Verdana" panose="020B0604030504040204" pitchFamily="34" charset="0"/>
                <a:cs typeface="Verdana" panose="020B0604030504040204" pitchFamily="34" charset="0"/>
              </a:rPr>
              <a:t>Epidemiology</a:t>
            </a:r>
            <a:r>
              <a:rPr lang="de-DE" sz="600" dirty="0">
                <a:solidFill>
                  <a:srgbClr val="404040"/>
                </a:solidFill>
                <a:ea typeface="Verdana" panose="020B0604030504040204" pitchFamily="34" charset="0"/>
                <a:cs typeface="Verdana" panose="020B0604030504040204" pitchFamily="34" charset="0"/>
              </a:rPr>
              <a:t> </a:t>
            </a:r>
            <a:r>
              <a:rPr lang="de-DE" sz="600" dirty="0" err="1">
                <a:solidFill>
                  <a:srgbClr val="404040"/>
                </a:solidFill>
                <a:ea typeface="Verdana" panose="020B0604030504040204" pitchFamily="34" charset="0"/>
                <a:cs typeface="Verdana" panose="020B0604030504040204" pitchFamily="34" charset="0"/>
              </a:rPr>
              <a:t>of</a:t>
            </a:r>
            <a:r>
              <a:rPr lang="de-DE" sz="600" dirty="0">
                <a:solidFill>
                  <a:srgbClr val="404040"/>
                </a:solidFill>
                <a:ea typeface="Verdana" panose="020B0604030504040204" pitchFamily="34" charset="0"/>
                <a:cs typeface="Verdana" panose="020B0604030504040204" pitchFamily="34" charset="0"/>
              </a:rPr>
              <a:t> Diabetes </a:t>
            </a:r>
            <a:r>
              <a:rPr lang="de-DE" sz="600" dirty="0" err="1">
                <a:solidFill>
                  <a:srgbClr val="404040"/>
                </a:solidFill>
                <a:ea typeface="Verdana" panose="020B0604030504040204" pitchFamily="34" charset="0"/>
                <a:cs typeface="Verdana" panose="020B0604030504040204" pitchFamily="34" charset="0"/>
              </a:rPr>
              <a:t>Interventions</a:t>
            </a:r>
            <a:r>
              <a:rPr lang="de-DE" sz="600" dirty="0">
                <a:solidFill>
                  <a:srgbClr val="404040"/>
                </a:solidFill>
                <a:ea typeface="Verdana" panose="020B0604030504040204" pitchFamily="34" charset="0"/>
                <a:cs typeface="Verdana" panose="020B0604030504040204" pitchFamily="34" charset="0"/>
              </a:rPr>
              <a:t> and </a:t>
            </a:r>
            <a:r>
              <a:rPr lang="de-DE" sz="600" dirty="0" err="1">
                <a:solidFill>
                  <a:srgbClr val="404040"/>
                </a:solidFill>
                <a:ea typeface="Verdana" panose="020B0604030504040204" pitchFamily="34" charset="0"/>
                <a:cs typeface="Verdana" panose="020B0604030504040204" pitchFamily="34" charset="0"/>
              </a:rPr>
              <a:t>Complications</a:t>
            </a:r>
            <a:r>
              <a:rPr lang="de-DE" sz="600" dirty="0">
                <a:solidFill>
                  <a:srgbClr val="404040"/>
                </a:solidFill>
                <a:ea typeface="Verdana" panose="020B0604030504040204" pitchFamily="34" charset="0"/>
                <a:cs typeface="Verdana" panose="020B0604030504040204" pitchFamily="34" charset="0"/>
              </a:rPr>
              <a:t>. </a:t>
            </a:r>
            <a:r>
              <a:rPr lang="de-DE" sz="600" dirty="0">
                <a:solidFill>
                  <a:srgbClr val="404040"/>
                </a:solidFill>
                <a:ea typeface="Arial"/>
                <a:cs typeface="Arial"/>
              </a:rPr>
              <a:t>HbA</a:t>
            </a:r>
            <a:r>
              <a:rPr lang="de-DE" sz="600" baseline="-25000" dirty="0">
                <a:solidFill>
                  <a:srgbClr val="404040"/>
                </a:solidFill>
                <a:ea typeface="Arial"/>
                <a:cs typeface="Arial"/>
              </a:rPr>
              <a:t>1c</a:t>
            </a:r>
            <a:r>
              <a:rPr lang="de-DE" sz="600" dirty="0">
                <a:solidFill>
                  <a:srgbClr val="404040"/>
                </a:solidFill>
                <a:ea typeface="Arial"/>
                <a:cs typeface="Arial"/>
              </a:rPr>
              <a:t>: </a:t>
            </a:r>
            <a:r>
              <a:rPr lang="de-DE" sz="600" dirty="0" err="1">
                <a:solidFill>
                  <a:srgbClr val="404040"/>
                </a:solidFill>
                <a:ea typeface="Arial"/>
                <a:cs typeface="Arial"/>
              </a:rPr>
              <a:t>glykiertes</a:t>
            </a:r>
            <a:r>
              <a:rPr lang="de-DE" sz="600" dirty="0">
                <a:solidFill>
                  <a:srgbClr val="404040"/>
                </a:solidFill>
                <a:ea typeface="Arial"/>
                <a:cs typeface="Arial"/>
              </a:rPr>
              <a:t> Hämoglobin A</a:t>
            </a:r>
            <a:r>
              <a:rPr lang="de-DE" sz="600" baseline="-25000" dirty="0">
                <a:solidFill>
                  <a:srgbClr val="404040"/>
                </a:solidFill>
                <a:ea typeface="Arial"/>
                <a:cs typeface="Arial"/>
              </a:rPr>
              <a:t>1c</a:t>
            </a:r>
            <a:r>
              <a:rPr lang="de-DE" sz="600" dirty="0">
                <a:solidFill>
                  <a:srgbClr val="404040"/>
                </a:solidFill>
                <a:ea typeface="Arial"/>
                <a:cs typeface="Arial"/>
              </a:rPr>
              <a:t>; Intensiv = Basal-Bolus-Insulintherapie; Konventionell = Mischinsulintherapie. </a:t>
            </a:r>
          </a:p>
          <a:p>
            <a:pPr defTabSz="685800">
              <a:defRPr/>
            </a:pPr>
            <a:r>
              <a:rPr kumimoji="0" lang="de-DE" sz="600" b="1" i="0" u="none" strike="noStrike" kern="1200" cap="none" spc="0" normalizeH="0" baseline="0" noProof="0" dirty="0">
                <a:ln>
                  <a:noFill/>
                </a:ln>
                <a:solidFill>
                  <a:srgbClr val="404040"/>
                </a:solidFill>
                <a:effectLst/>
                <a:uLnTx/>
                <a:uFillTx/>
                <a:latin typeface="Verdana"/>
                <a:ea typeface="+mn-ea"/>
                <a:cs typeface="+mn-cs"/>
              </a:rPr>
              <a:t>1.</a:t>
            </a:r>
            <a:r>
              <a:rPr kumimoji="0" lang="de-DE" sz="600" b="0" i="0" u="none" strike="noStrike" kern="1200" cap="none" spc="0" normalizeH="0" baseline="0" noProof="0" dirty="0">
                <a:ln>
                  <a:noFill/>
                </a:ln>
                <a:solidFill>
                  <a:srgbClr val="404040"/>
                </a:solidFill>
                <a:effectLst/>
                <a:uLnTx/>
                <a:uFillTx/>
                <a:latin typeface="Verdana"/>
                <a:ea typeface="+mn-ea"/>
                <a:cs typeface="+mn-cs"/>
              </a:rPr>
              <a:t> Nathan DM für die DCCT/EDIC Study Research Group</a:t>
            </a:r>
            <a:r>
              <a:rPr kumimoji="0" lang="de-DE" sz="600" b="0" i="1" u="none" strike="noStrike" kern="1200" cap="none" spc="0" normalizeH="0" baseline="0" noProof="0" dirty="0">
                <a:ln>
                  <a:noFill/>
                </a:ln>
                <a:solidFill>
                  <a:srgbClr val="404040"/>
                </a:solidFill>
                <a:effectLst/>
                <a:uLnTx/>
                <a:uFillTx/>
                <a:latin typeface="Verdana"/>
                <a:ea typeface="+mn-ea"/>
                <a:cs typeface="+mn-cs"/>
              </a:rPr>
              <a:t>. </a:t>
            </a:r>
            <a:r>
              <a:rPr kumimoji="0" lang="da-DK" sz="600" b="0" i="1" u="none" strike="noStrike" kern="1200" cap="none" spc="0" normalizeH="0" baseline="0" noProof="0" dirty="0">
                <a:ln>
                  <a:noFill/>
                </a:ln>
                <a:solidFill>
                  <a:srgbClr val="404040"/>
                </a:solidFill>
                <a:effectLst/>
                <a:uLnTx/>
                <a:uFillTx/>
                <a:latin typeface="Verdana"/>
                <a:ea typeface="+mn-ea"/>
                <a:cs typeface="+mn-cs"/>
              </a:rPr>
              <a:t>Diabetes Care </a:t>
            </a:r>
            <a:r>
              <a:rPr kumimoji="0" lang="da-DK" sz="600" b="0" i="0" u="none" strike="noStrike" kern="1200" cap="none" spc="0" normalizeH="0" baseline="0" noProof="0" dirty="0">
                <a:ln>
                  <a:noFill/>
                </a:ln>
                <a:solidFill>
                  <a:srgbClr val="404040"/>
                </a:solidFill>
                <a:effectLst/>
                <a:uLnTx/>
                <a:uFillTx/>
                <a:latin typeface="Verdana"/>
                <a:ea typeface="+mn-ea"/>
                <a:cs typeface="+mn-cs"/>
              </a:rPr>
              <a:t>2014; 37: 9</a:t>
            </a:r>
            <a:r>
              <a:rPr lang="de-DE" sz="600" dirty="0">
                <a:solidFill>
                  <a:srgbClr val="404040"/>
                </a:solidFill>
              </a:rPr>
              <a:t>–16</a:t>
            </a:r>
            <a:r>
              <a:rPr kumimoji="0" lang="da-DK" sz="600" b="0" i="0" u="none" strike="noStrike" kern="1200" cap="none" spc="0" normalizeH="0" baseline="0" noProof="0" dirty="0">
                <a:ln>
                  <a:noFill/>
                </a:ln>
                <a:solidFill>
                  <a:srgbClr val="404040"/>
                </a:solidFill>
                <a:effectLst/>
                <a:uLnTx/>
                <a:uFillTx/>
                <a:latin typeface="Verdana"/>
                <a:ea typeface="+mn-ea"/>
                <a:cs typeface="+mn-cs"/>
              </a:rPr>
              <a:t>.</a:t>
            </a:r>
            <a:endParaRPr kumimoji="0" lang="de-DE" sz="600" b="0" i="0" u="none" strike="noStrike" kern="1200" cap="none" spc="0" normalizeH="0" baseline="0" noProof="0" dirty="0">
              <a:ln>
                <a:noFill/>
              </a:ln>
              <a:solidFill>
                <a:srgbClr val="404040"/>
              </a:solidFill>
              <a:effectLst/>
              <a:uLnTx/>
              <a:uFillTx/>
              <a:latin typeface="Verdana"/>
              <a:ea typeface="+mn-ea"/>
              <a:cs typeface="+mn-cs"/>
            </a:endParaRPr>
          </a:p>
        </p:txBody>
      </p:sp>
      <p:pic>
        <p:nvPicPr>
          <p:cNvPr id="3" name="Grafik 2" descr="Ein Bild, das Text, Reihe, Diagramm, Schrift enthält.&#10;&#10;KI-generierte Inhalte können fehlerhaft sein.">
            <a:extLst>
              <a:ext uri="{FF2B5EF4-FFF2-40B4-BE49-F238E27FC236}">
                <a16:creationId xmlns:a16="http://schemas.microsoft.com/office/drawing/2014/main" id="{408C22E1-11C7-2A48-AA28-8F1C1AC0E0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6843" y="1039660"/>
            <a:ext cx="5630313" cy="3489030"/>
          </a:xfrm>
          <a:prstGeom prst="rect">
            <a:avLst/>
          </a:prstGeom>
        </p:spPr>
      </p:pic>
      <p:sp>
        <p:nvSpPr>
          <p:cNvPr id="4" name="Textfeld 3">
            <a:extLst>
              <a:ext uri="{FF2B5EF4-FFF2-40B4-BE49-F238E27FC236}">
                <a16:creationId xmlns:a16="http://schemas.microsoft.com/office/drawing/2014/main" id="{09576FD0-5D85-013A-2F4E-871582AE7AC0}"/>
              </a:ext>
            </a:extLst>
          </p:cNvPr>
          <p:cNvSpPr txBox="1"/>
          <p:nvPr/>
        </p:nvSpPr>
        <p:spPr>
          <a:xfrm>
            <a:off x="4889906" y="1128060"/>
            <a:ext cx="1665842" cy="261610"/>
          </a:xfrm>
          <a:prstGeom prst="rect">
            <a:avLst/>
          </a:prstGeom>
          <a:solidFill>
            <a:schemeClr val="bg1"/>
          </a:solidFill>
        </p:spPr>
        <p:txBody>
          <a:bodyPr wrap="none" rtlCol="0" anchor="ctr">
            <a:spAutoFit/>
          </a:bodyPr>
          <a:lstStyle/>
          <a:p>
            <a:pPr algn="ctr"/>
            <a:r>
              <a:rPr lang="de-DE" sz="1100" b="1"/>
              <a:t>EDIC Beobachtung</a:t>
            </a:r>
          </a:p>
        </p:txBody>
      </p:sp>
      <p:sp>
        <p:nvSpPr>
          <p:cNvPr id="5" name="Textfeld 4">
            <a:extLst>
              <a:ext uri="{FF2B5EF4-FFF2-40B4-BE49-F238E27FC236}">
                <a16:creationId xmlns:a16="http://schemas.microsoft.com/office/drawing/2014/main" id="{B35EE00D-2E03-DEC2-E431-79A030504991}"/>
              </a:ext>
            </a:extLst>
          </p:cNvPr>
          <p:cNvSpPr txBox="1"/>
          <p:nvPr/>
        </p:nvSpPr>
        <p:spPr>
          <a:xfrm>
            <a:off x="2407086" y="1128060"/>
            <a:ext cx="1651414" cy="261610"/>
          </a:xfrm>
          <a:prstGeom prst="rect">
            <a:avLst/>
          </a:prstGeom>
          <a:solidFill>
            <a:schemeClr val="bg1"/>
          </a:solidFill>
        </p:spPr>
        <p:txBody>
          <a:bodyPr wrap="none" rtlCol="0" anchor="ctr">
            <a:spAutoFit/>
          </a:bodyPr>
          <a:lstStyle/>
          <a:p>
            <a:pPr algn="ctr"/>
            <a:r>
              <a:rPr lang="de-DE" sz="1100" b="1"/>
              <a:t>DCCT Intervention</a:t>
            </a:r>
          </a:p>
        </p:txBody>
      </p:sp>
      <p:sp>
        <p:nvSpPr>
          <p:cNvPr id="7" name="Textfeld 6">
            <a:extLst>
              <a:ext uri="{FF2B5EF4-FFF2-40B4-BE49-F238E27FC236}">
                <a16:creationId xmlns:a16="http://schemas.microsoft.com/office/drawing/2014/main" id="{73E18A68-8590-788C-0B98-441CA8220E5C}"/>
              </a:ext>
            </a:extLst>
          </p:cNvPr>
          <p:cNvSpPr txBox="1"/>
          <p:nvPr/>
        </p:nvSpPr>
        <p:spPr>
          <a:xfrm>
            <a:off x="4698850" y="1887709"/>
            <a:ext cx="1881699" cy="123111"/>
          </a:xfrm>
          <a:prstGeom prst="rect">
            <a:avLst/>
          </a:prstGeom>
          <a:solidFill>
            <a:schemeClr val="bg1"/>
          </a:solidFill>
        </p:spPr>
        <p:txBody>
          <a:bodyPr wrap="square" lIns="0" tIns="0" rIns="0" bIns="0" rtlCol="0" anchor="ctr">
            <a:spAutoFit/>
          </a:bodyPr>
          <a:lstStyle/>
          <a:p>
            <a:pPr algn="ctr"/>
            <a:r>
              <a:rPr lang="de-DE" sz="800" b="1"/>
              <a:t>Konventionell – EDIC MW 8,0 % </a:t>
            </a:r>
          </a:p>
        </p:txBody>
      </p:sp>
      <p:sp>
        <p:nvSpPr>
          <p:cNvPr id="204" name="Textfeld 203">
            <a:extLst>
              <a:ext uri="{FF2B5EF4-FFF2-40B4-BE49-F238E27FC236}">
                <a16:creationId xmlns:a16="http://schemas.microsoft.com/office/drawing/2014/main" id="{2193C2CD-01FE-339D-D59E-342C1CDC1355}"/>
              </a:ext>
            </a:extLst>
          </p:cNvPr>
          <p:cNvSpPr txBox="1"/>
          <p:nvPr/>
        </p:nvSpPr>
        <p:spPr>
          <a:xfrm>
            <a:off x="2230961" y="3691884"/>
            <a:ext cx="1626736" cy="123111"/>
          </a:xfrm>
          <a:prstGeom prst="rect">
            <a:avLst/>
          </a:prstGeom>
          <a:solidFill>
            <a:schemeClr val="bg1"/>
          </a:solidFill>
        </p:spPr>
        <p:txBody>
          <a:bodyPr wrap="square" lIns="0" tIns="0" rIns="0" bIns="0" rtlCol="0" anchor="ctr">
            <a:spAutoFit/>
          </a:bodyPr>
          <a:lstStyle/>
          <a:p>
            <a:pPr algn="ctr"/>
            <a:r>
              <a:rPr lang="de-DE" sz="800" b="1"/>
              <a:t>Intensiv – DCCT MW 7,2 % </a:t>
            </a:r>
          </a:p>
        </p:txBody>
      </p:sp>
      <p:sp>
        <p:nvSpPr>
          <p:cNvPr id="205" name="Textfeld 204">
            <a:extLst>
              <a:ext uri="{FF2B5EF4-FFF2-40B4-BE49-F238E27FC236}">
                <a16:creationId xmlns:a16="http://schemas.microsoft.com/office/drawing/2014/main" id="{C94E9268-D8A7-428A-4DD2-B714CE435861}"/>
              </a:ext>
            </a:extLst>
          </p:cNvPr>
          <p:cNvSpPr txBox="1"/>
          <p:nvPr/>
        </p:nvSpPr>
        <p:spPr>
          <a:xfrm>
            <a:off x="4698850" y="3605255"/>
            <a:ext cx="1626736" cy="123111"/>
          </a:xfrm>
          <a:prstGeom prst="rect">
            <a:avLst/>
          </a:prstGeom>
          <a:solidFill>
            <a:schemeClr val="bg1"/>
          </a:solidFill>
        </p:spPr>
        <p:txBody>
          <a:bodyPr wrap="square" lIns="0" tIns="0" rIns="0" bIns="0" rtlCol="0" anchor="ctr">
            <a:spAutoFit/>
          </a:bodyPr>
          <a:lstStyle/>
          <a:p>
            <a:pPr algn="ctr"/>
            <a:r>
              <a:rPr lang="de-DE" sz="800" b="1"/>
              <a:t>Intensiv – EDIC MW 8,0 % </a:t>
            </a:r>
          </a:p>
        </p:txBody>
      </p:sp>
      <p:sp>
        <p:nvSpPr>
          <p:cNvPr id="206" name="Textfeld 205">
            <a:extLst>
              <a:ext uri="{FF2B5EF4-FFF2-40B4-BE49-F238E27FC236}">
                <a16:creationId xmlns:a16="http://schemas.microsoft.com/office/drawing/2014/main" id="{1562E4FE-A918-7FE0-27D6-3099A5DB3B5D}"/>
              </a:ext>
            </a:extLst>
          </p:cNvPr>
          <p:cNvSpPr txBox="1"/>
          <p:nvPr/>
        </p:nvSpPr>
        <p:spPr>
          <a:xfrm>
            <a:off x="4027934" y="1598042"/>
            <a:ext cx="533651" cy="123111"/>
          </a:xfrm>
          <a:prstGeom prst="rect">
            <a:avLst/>
          </a:prstGeom>
          <a:solidFill>
            <a:schemeClr val="bg1"/>
          </a:solidFill>
        </p:spPr>
        <p:txBody>
          <a:bodyPr wrap="square" lIns="0" tIns="0" rIns="0" bIns="0" rtlCol="0" anchor="ctr">
            <a:spAutoFit/>
          </a:bodyPr>
          <a:lstStyle/>
          <a:p>
            <a:pPr algn="ctr"/>
            <a:r>
              <a:rPr lang="de-DE" sz="800" b="1"/>
              <a:t>Training</a:t>
            </a:r>
          </a:p>
        </p:txBody>
      </p:sp>
      <p:sp>
        <p:nvSpPr>
          <p:cNvPr id="207" name="Textfeld 206">
            <a:extLst>
              <a:ext uri="{FF2B5EF4-FFF2-40B4-BE49-F238E27FC236}">
                <a16:creationId xmlns:a16="http://schemas.microsoft.com/office/drawing/2014/main" id="{22FB2919-C650-8ED7-EAEF-B0AD49B3EB93}"/>
              </a:ext>
            </a:extLst>
          </p:cNvPr>
          <p:cNvSpPr txBox="1"/>
          <p:nvPr/>
        </p:nvSpPr>
        <p:spPr>
          <a:xfrm>
            <a:off x="3944807" y="3855580"/>
            <a:ext cx="822416" cy="138499"/>
          </a:xfrm>
          <a:prstGeom prst="rect">
            <a:avLst/>
          </a:prstGeom>
          <a:solidFill>
            <a:schemeClr val="bg1"/>
          </a:solidFill>
        </p:spPr>
        <p:txBody>
          <a:bodyPr wrap="square" lIns="0" tIns="0" rIns="0" bIns="0" rtlCol="0" anchor="ctr">
            <a:spAutoFit/>
          </a:bodyPr>
          <a:lstStyle/>
          <a:p>
            <a:pPr algn="ctr"/>
            <a:r>
              <a:rPr lang="de-DE" sz="900" i="1"/>
              <a:t>Studienjahr</a:t>
            </a:r>
          </a:p>
        </p:txBody>
      </p:sp>
      <p:sp>
        <p:nvSpPr>
          <p:cNvPr id="208" name="Textfeld 207">
            <a:extLst>
              <a:ext uri="{FF2B5EF4-FFF2-40B4-BE49-F238E27FC236}">
                <a16:creationId xmlns:a16="http://schemas.microsoft.com/office/drawing/2014/main" id="{EA3FBD02-53B8-3C91-DE1A-5EDAD5731634}"/>
              </a:ext>
            </a:extLst>
          </p:cNvPr>
          <p:cNvSpPr txBox="1"/>
          <p:nvPr/>
        </p:nvSpPr>
        <p:spPr>
          <a:xfrm rot="16200000">
            <a:off x="1003769" y="2796814"/>
            <a:ext cx="1888348" cy="138499"/>
          </a:xfrm>
          <a:prstGeom prst="rect">
            <a:avLst/>
          </a:prstGeom>
          <a:solidFill>
            <a:schemeClr val="bg1"/>
          </a:solidFill>
        </p:spPr>
        <p:txBody>
          <a:bodyPr wrap="square" lIns="0" tIns="0" rIns="0" bIns="0" rtlCol="0" anchor="ctr">
            <a:spAutoFit/>
          </a:bodyPr>
          <a:lstStyle/>
          <a:p>
            <a:pPr algn="ctr"/>
            <a:r>
              <a:rPr lang="de-DE" sz="900"/>
              <a:t>     HbA</a:t>
            </a:r>
            <a:r>
              <a:rPr lang="de-DE" sz="900" baseline="-25000"/>
              <a:t>1c</a:t>
            </a:r>
            <a:r>
              <a:rPr lang="de-DE" sz="900"/>
              <a:t> [%]      </a:t>
            </a:r>
          </a:p>
        </p:txBody>
      </p:sp>
      <p:sp>
        <p:nvSpPr>
          <p:cNvPr id="6" name="Textfeld 5">
            <a:extLst>
              <a:ext uri="{FF2B5EF4-FFF2-40B4-BE49-F238E27FC236}">
                <a16:creationId xmlns:a16="http://schemas.microsoft.com/office/drawing/2014/main" id="{3B9A1B0E-7366-130D-7D4D-6A9016897CDA}"/>
              </a:ext>
            </a:extLst>
          </p:cNvPr>
          <p:cNvSpPr txBox="1"/>
          <p:nvPr/>
        </p:nvSpPr>
        <p:spPr>
          <a:xfrm>
            <a:off x="2184358" y="1631612"/>
            <a:ext cx="1881699" cy="123111"/>
          </a:xfrm>
          <a:prstGeom prst="rect">
            <a:avLst/>
          </a:prstGeom>
          <a:solidFill>
            <a:schemeClr val="bg1"/>
          </a:solidFill>
        </p:spPr>
        <p:txBody>
          <a:bodyPr wrap="square" lIns="0" tIns="0" rIns="0" bIns="0" rtlCol="0" anchor="ctr">
            <a:spAutoFit/>
          </a:bodyPr>
          <a:lstStyle/>
          <a:p>
            <a:pPr algn="ctr"/>
            <a:r>
              <a:rPr lang="de-DE" sz="800" b="1"/>
              <a:t>Konventionell – DCCT MW 9,1 % </a:t>
            </a:r>
          </a:p>
        </p:txBody>
      </p:sp>
      <p:sp>
        <p:nvSpPr>
          <p:cNvPr id="211" name="Rechteck 210">
            <a:extLst>
              <a:ext uri="{FF2B5EF4-FFF2-40B4-BE49-F238E27FC236}">
                <a16:creationId xmlns:a16="http://schemas.microsoft.com/office/drawing/2014/main" id="{74017452-2333-6A78-E850-91C323F3D424}"/>
              </a:ext>
            </a:extLst>
          </p:cNvPr>
          <p:cNvSpPr/>
          <p:nvPr/>
        </p:nvSpPr>
        <p:spPr>
          <a:xfrm>
            <a:off x="1756843" y="1039660"/>
            <a:ext cx="5630313" cy="3489030"/>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553788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22E07B30-4884-D94F-093F-56EC7EB7A3F3}"/>
              </a:ext>
            </a:extLst>
          </p:cNvPr>
          <p:cNvSpPr txBox="1">
            <a:spLocks/>
          </p:cNvSpPr>
          <p:nvPr/>
        </p:nvSpPr>
        <p:spPr>
          <a:xfrm>
            <a:off x="314409" y="116931"/>
            <a:ext cx="8478000" cy="400110"/>
          </a:xfrm>
          <a:prstGeom prst="rect">
            <a:avLst/>
          </a:prstGeom>
        </p:spPr>
        <p:txBody>
          <a:bodyPr lIns="91440" tIns="45720" rIns="91440" bIns="45720" anchor="t"/>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Eine höhere Betazell-Restfunktion kann das Risiko </a:t>
            </a:r>
            <a:r>
              <a:rPr lang="de-DE" sz="2000" b="1" dirty="0">
                <a:solidFill>
                  <a:srgbClr val="7030A0"/>
                </a:solidFill>
                <a:latin typeface="Verdana"/>
              </a:rPr>
              <a:t>mikro-vaskulärer</a:t>
            </a:r>
            <a:r>
              <a:rPr kumimoji="0" lang="de-DE" sz="2000" b="1" i="0" u="none" strike="noStrike" kern="1200" cap="none" spc="0" normalizeH="0" baseline="0" noProof="0" dirty="0">
                <a:ln>
                  <a:noFill/>
                </a:ln>
                <a:solidFill>
                  <a:srgbClr val="7030A0"/>
                </a:solidFill>
                <a:effectLst/>
                <a:uLnTx/>
                <a:uFillTx/>
                <a:latin typeface="Verdana"/>
                <a:ea typeface="+mn-ea"/>
                <a:cs typeface="+mn-cs"/>
              </a:rPr>
              <a:t> Komplikationen in den ersten Jahren senken</a:t>
            </a:r>
          </a:p>
        </p:txBody>
      </p:sp>
      <p:sp>
        <p:nvSpPr>
          <p:cNvPr id="10" name="Rechteck: abgerundete Ecken 9">
            <a:extLst>
              <a:ext uri="{FF2B5EF4-FFF2-40B4-BE49-F238E27FC236}">
                <a16:creationId xmlns:a16="http://schemas.microsoft.com/office/drawing/2014/main" id="{BAE96E14-E4B1-A3B7-B7DF-34B23330E4DA}"/>
              </a:ext>
            </a:extLst>
          </p:cNvPr>
          <p:cNvSpPr/>
          <p:nvPr/>
        </p:nvSpPr>
        <p:spPr>
          <a:xfrm>
            <a:off x="456736" y="3767543"/>
            <a:ext cx="8230528" cy="657421"/>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685800">
              <a:defRPr/>
            </a:pPr>
            <a:r>
              <a:rPr lang="de-DE" sz="1100">
                <a:solidFill>
                  <a:schemeClr val="bg1"/>
                </a:solidFill>
              </a:rPr>
              <a:t>Teilnehmer der DCCT-Studie mit stimuliertem C-Peptid ≥ 0,04 </a:t>
            </a:r>
            <a:r>
              <a:rPr lang="de-DE" sz="1100" err="1">
                <a:solidFill>
                  <a:schemeClr val="bg1"/>
                </a:solidFill>
              </a:rPr>
              <a:t>nmol</a:t>
            </a:r>
            <a:r>
              <a:rPr lang="de-DE" sz="1100">
                <a:solidFill>
                  <a:schemeClr val="bg1"/>
                </a:solidFill>
              </a:rPr>
              <a:t>/l zu BL wie auch mit erhaltenem C-Peptid wiesen signifikant niedrigere Ereignisraten an Retinopathie und Albuminurie auf als Teilnehmer mit nicht nachweisbarem C-Peptid zu BL (p &lt; 0,05)</a:t>
            </a:r>
          </a:p>
        </p:txBody>
      </p:sp>
      <p:graphicFrame>
        <p:nvGraphicFramePr>
          <p:cNvPr id="5" name="Chart 4">
            <a:extLst>
              <a:ext uri="{FF2B5EF4-FFF2-40B4-BE49-F238E27FC236}">
                <a16:creationId xmlns:a16="http://schemas.microsoft.com/office/drawing/2014/main" id="{9579343C-83FD-A6A0-8EE0-A75FD776029A}"/>
              </a:ext>
            </a:extLst>
          </p:cNvPr>
          <p:cNvGraphicFramePr/>
          <p:nvPr/>
        </p:nvGraphicFramePr>
        <p:xfrm>
          <a:off x="456736" y="1441318"/>
          <a:ext cx="3624943" cy="2052474"/>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a:extLst>
              <a:ext uri="{FF2B5EF4-FFF2-40B4-BE49-F238E27FC236}">
                <a16:creationId xmlns:a16="http://schemas.microsoft.com/office/drawing/2014/main" id="{A48779B0-AA26-DB09-59F1-2D1C4FEBC9C9}"/>
              </a:ext>
            </a:extLst>
          </p:cNvPr>
          <p:cNvSpPr txBox="1"/>
          <p:nvPr/>
        </p:nvSpPr>
        <p:spPr>
          <a:xfrm rot="16200000">
            <a:off x="-260790" y="2108508"/>
            <a:ext cx="1689156" cy="369332"/>
          </a:xfrm>
          <a:prstGeom prst="rect">
            <a:avLst/>
          </a:prstGeom>
          <a:noFill/>
        </p:spPr>
        <p:txBody>
          <a:bodyPr wrap="square" rtlCol="0">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Raten [Ereignisse pro  100 Patientenjahre]</a:t>
            </a:r>
          </a:p>
        </p:txBody>
      </p:sp>
      <p:sp>
        <p:nvSpPr>
          <p:cNvPr id="28" name="TextBox 27">
            <a:extLst>
              <a:ext uri="{FF2B5EF4-FFF2-40B4-BE49-F238E27FC236}">
                <a16:creationId xmlns:a16="http://schemas.microsoft.com/office/drawing/2014/main" id="{B5BF8080-C4DB-C5CA-AAAD-ADBCF544080D}"/>
              </a:ext>
            </a:extLst>
          </p:cNvPr>
          <p:cNvSpPr txBox="1"/>
          <p:nvPr/>
        </p:nvSpPr>
        <p:spPr>
          <a:xfrm>
            <a:off x="583787" y="952112"/>
            <a:ext cx="8067525" cy="276999"/>
          </a:xfrm>
          <a:prstGeom prst="rect">
            <a:avLst/>
          </a:prstGeom>
          <a:noFill/>
        </p:spPr>
        <p:txBody>
          <a:bodyPr wrap="square"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a:ln>
                  <a:noFill/>
                </a:ln>
                <a:solidFill>
                  <a:srgbClr val="404040"/>
                </a:solidFill>
                <a:effectLst/>
                <a:uLnTx/>
                <a:uFillTx/>
                <a:latin typeface="Verdana"/>
                <a:ea typeface="+mn-ea"/>
                <a:cs typeface="Arial" panose="020B0604020202020204" pitchFamily="34" charset="0"/>
              </a:rPr>
              <a:t>Raten an Einzelereignissen unter intensiver Insulintherapie innerhalb der Studienjahre 1-6</a:t>
            </a:r>
            <a:endParaRPr kumimoji="0" lang="en-US" sz="1200" b="1" i="0" u="none" strike="noStrike" kern="1200" cap="none" spc="0" normalizeH="0" baseline="0" noProof="0">
              <a:ln>
                <a:noFill/>
              </a:ln>
              <a:solidFill>
                <a:srgbClr val="404040"/>
              </a:solidFill>
              <a:effectLst/>
              <a:uLnTx/>
              <a:uFillTx/>
              <a:latin typeface="Verdana"/>
              <a:ea typeface="+mn-ea"/>
              <a:cs typeface="Arial" panose="020B0604020202020204" pitchFamily="34" charset="0"/>
            </a:endParaRPr>
          </a:p>
        </p:txBody>
      </p:sp>
      <p:sp>
        <p:nvSpPr>
          <p:cNvPr id="29" name="TextBox 28">
            <a:extLst>
              <a:ext uri="{FF2B5EF4-FFF2-40B4-BE49-F238E27FC236}">
                <a16:creationId xmlns:a16="http://schemas.microsoft.com/office/drawing/2014/main" id="{BC0B8AAA-7667-872A-F01A-D8750D3822BB}"/>
              </a:ext>
            </a:extLst>
          </p:cNvPr>
          <p:cNvSpPr txBox="1"/>
          <p:nvPr/>
        </p:nvSpPr>
        <p:spPr>
          <a:xfrm>
            <a:off x="4709798" y="1229514"/>
            <a:ext cx="1655314" cy="261610"/>
          </a:xfrm>
          <a:prstGeom prst="rect">
            <a:avLst/>
          </a:prstGeom>
          <a:noFill/>
        </p:spPr>
        <p:txBody>
          <a:bodyPr wrap="square"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Albuminurie</a:t>
            </a:r>
            <a:r>
              <a:rPr kumimoji="0" lang="de-DE" sz="1100" b="0" i="0" u="none" strike="noStrike" kern="1200" cap="none" spc="0" normalizeH="0" baseline="30000" noProof="0">
                <a:ln>
                  <a:noFill/>
                </a:ln>
                <a:solidFill>
                  <a:srgbClr val="404040"/>
                </a:solidFill>
                <a:effectLst/>
                <a:uLnTx/>
                <a:uFillTx/>
                <a:latin typeface="Verdana"/>
                <a:ea typeface="+mn-ea"/>
                <a:cs typeface="Arial" panose="020B0604020202020204" pitchFamily="34" charset="0"/>
              </a:rPr>
              <a:t>#</a:t>
            </a:r>
          </a:p>
        </p:txBody>
      </p:sp>
      <p:sp>
        <p:nvSpPr>
          <p:cNvPr id="31" name="TextBox 30">
            <a:extLst>
              <a:ext uri="{FF2B5EF4-FFF2-40B4-BE49-F238E27FC236}">
                <a16:creationId xmlns:a16="http://schemas.microsoft.com/office/drawing/2014/main" id="{3ED3EED8-2CA3-83D0-2E2B-3D82CC72330B}"/>
              </a:ext>
            </a:extLst>
          </p:cNvPr>
          <p:cNvSpPr txBox="1"/>
          <p:nvPr/>
        </p:nvSpPr>
        <p:spPr>
          <a:xfrm>
            <a:off x="1558491" y="1229514"/>
            <a:ext cx="1509068" cy="261610"/>
          </a:xfrm>
          <a:prstGeom prst="rect">
            <a:avLst/>
          </a:prstGeom>
          <a:noFill/>
        </p:spPr>
        <p:txBody>
          <a:bodyPr wrap="square"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Retinopathie*</a:t>
            </a:r>
            <a:endParaRPr kumimoji="0" lang="de-DE" sz="1100" b="0" i="0" u="none" strike="noStrike" kern="1200" cap="none" spc="0" normalizeH="0" baseline="30000" noProof="0">
              <a:ln>
                <a:noFill/>
              </a:ln>
              <a:solidFill>
                <a:srgbClr val="404040"/>
              </a:solidFill>
              <a:effectLst/>
              <a:uLnTx/>
              <a:uFillTx/>
              <a:latin typeface="Verdana"/>
              <a:ea typeface="+mn-ea"/>
              <a:cs typeface="Arial" panose="020B0604020202020204" pitchFamily="34" charset="0"/>
            </a:endParaRPr>
          </a:p>
        </p:txBody>
      </p:sp>
      <p:graphicFrame>
        <p:nvGraphicFramePr>
          <p:cNvPr id="32" name="Chart 31">
            <a:extLst>
              <a:ext uri="{FF2B5EF4-FFF2-40B4-BE49-F238E27FC236}">
                <a16:creationId xmlns:a16="http://schemas.microsoft.com/office/drawing/2014/main" id="{3598D023-803F-E5A0-7579-ECB9CC8DEA56}"/>
              </a:ext>
            </a:extLst>
          </p:cNvPr>
          <p:cNvGraphicFramePr/>
          <p:nvPr/>
        </p:nvGraphicFramePr>
        <p:xfrm>
          <a:off x="4059890" y="1404767"/>
          <a:ext cx="2957905" cy="2057637"/>
        </p:xfrm>
        <a:graphic>
          <a:graphicData uri="http://schemas.openxmlformats.org/drawingml/2006/chart">
            <c:chart xmlns:c="http://schemas.openxmlformats.org/drawingml/2006/chart" xmlns:r="http://schemas.openxmlformats.org/officeDocument/2006/relationships" r:id="rId5"/>
          </a:graphicData>
        </a:graphic>
      </p:graphicFrame>
      <p:sp>
        <p:nvSpPr>
          <p:cNvPr id="33" name="TextBox 32">
            <a:extLst>
              <a:ext uri="{FF2B5EF4-FFF2-40B4-BE49-F238E27FC236}">
                <a16:creationId xmlns:a16="http://schemas.microsoft.com/office/drawing/2014/main" id="{F7DC4ED2-6675-BCF9-9F08-5DEF2CEB9937}"/>
              </a:ext>
            </a:extLst>
          </p:cNvPr>
          <p:cNvSpPr txBox="1"/>
          <p:nvPr/>
        </p:nvSpPr>
        <p:spPr>
          <a:xfrm>
            <a:off x="2474953" y="3414131"/>
            <a:ext cx="4194094" cy="230832"/>
          </a:xfrm>
          <a:prstGeom prst="rect">
            <a:avLst/>
          </a:prstGeom>
          <a:noFill/>
        </p:spPr>
        <p:txBody>
          <a:bodyPr wrap="square"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Gruppen </a:t>
            </a:r>
            <a:r>
              <a:rPr kumimoji="0" lang="en-US" sz="900" b="0" i="0" u="none" strike="noStrike" kern="1200" cap="none" spc="0" normalizeH="0" baseline="0" noProof="0" err="1">
                <a:ln>
                  <a:noFill/>
                </a:ln>
                <a:solidFill>
                  <a:srgbClr val="404040"/>
                </a:solidFill>
                <a:effectLst/>
                <a:uLnTx/>
                <a:uFillTx/>
                <a:latin typeface="Verdana"/>
                <a:ea typeface="+mn-ea"/>
                <a:cs typeface="Arial" panose="020B0604020202020204" pitchFamily="34" charset="0"/>
              </a:rPr>
              <a:t>nach</a:t>
            </a:r>
            <a:r>
              <a:rPr kumimoji="0" lang="en-US" sz="9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 </a:t>
            </a:r>
            <a:r>
              <a:rPr kumimoji="0" lang="en-US" sz="900" b="0" i="0" u="none" strike="noStrike" kern="1200" cap="none" spc="0" normalizeH="0" baseline="0" noProof="0" err="1">
                <a:ln>
                  <a:noFill/>
                </a:ln>
                <a:solidFill>
                  <a:srgbClr val="404040"/>
                </a:solidFill>
                <a:effectLst/>
                <a:uLnTx/>
                <a:uFillTx/>
                <a:latin typeface="Verdana"/>
                <a:ea typeface="+mn-ea"/>
                <a:cs typeface="Arial" panose="020B0604020202020204" pitchFamily="34" charset="0"/>
              </a:rPr>
              <a:t>stimuliertem</a:t>
            </a:r>
            <a:r>
              <a:rPr kumimoji="0" lang="en-US" sz="9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 C-</a:t>
            </a:r>
            <a:r>
              <a:rPr kumimoji="0" lang="en-US" sz="900" b="0" i="0" u="none" strike="noStrike" kern="1200" cap="none" spc="0" normalizeH="0" baseline="0" noProof="0" err="1">
                <a:ln>
                  <a:noFill/>
                </a:ln>
                <a:solidFill>
                  <a:srgbClr val="404040"/>
                </a:solidFill>
                <a:effectLst/>
                <a:uLnTx/>
                <a:uFillTx/>
                <a:latin typeface="Verdana"/>
                <a:ea typeface="+mn-ea"/>
                <a:cs typeface="Arial" panose="020B0604020202020204" pitchFamily="34" charset="0"/>
              </a:rPr>
              <a:t>Peptid</a:t>
            </a:r>
            <a:r>
              <a:rPr kumimoji="0" lang="en-US" sz="9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-Spiegel </a:t>
            </a:r>
            <a:r>
              <a:rPr kumimoji="0" lang="en-US" sz="900" b="0" i="0" u="none" strike="noStrike" kern="1200" cap="none" spc="0" normalizeH="0" baseline="0" noProof="0" err="1">
                <a:ln>
                  <a:noFill/>
                </a:ln>
                <a:solidFill>
                  <a:srgbClr val="404040"/>
                </a:solidFill>
                <a:effectLst/>
                <a:uLnTx/>
                <a:uFillTx/>
                <a:latin typeface="Verdana"/>
                <a:ea typeface="+mn-ea"/>
                <a:cs typeface="Arial" panose="020B0604020202020204" pitchFamily="34" charset="0"/>
              </a:rPr>
              <a:t>während</a:t>
            </a:r>
            <a:r>
              <a:rPr kumimoji="0" lang="en-US" sz="9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 der Studie</a:t>
            </a:r>
            <a:endParaRPr kumimoji="0" lang="en-US" sz="900" b="0" i="0" u="none" strike="noStrike" kern="1200" cap="none" spc="0" normalizeH="0" baseline="30000" noProof="0">
              <a:ln>
                <a:noFill/>
              </a:ln>
              <a:solidFill>
                <a:srgbClr val="404040"/>
              </a:solidFill>
              <a:effectLst/>
              <a:uLnTx/>
              <a:uFillTx/>
              <a:latin typeface="Verdana"/>
              <a:ea typeface="+mn-ea"/>
              <a:cs typeface="Arial" panose="020B0604020202020204" pitchFamily="34" charset="0"/>
            </a:endParaRPr>
          </a:p>
        </p:txBody>
      </p:sp>
      <p:sp>
        <p:nvSpPr>
          <p:cNvPr id="4" name="TextBox 3037">
            <a:extLst>
              <a:ext uri="{FF2B5EF4-FFF2-40B4-BE49-F238E27FC236}">
                <a16:creationId xmlns:a16="http://schemas.microsoft.com/office/drawing/2014/main" id="{6F9912AC-DF56-A576-7E40-F900D233EF12}"/>
              </a:ext>
            </a:extLst>
          </p:cNvPr>
          <p:cNvSpPr txBox="1"/>
          <p:nvPr/>
        </p:nvSpPr>
        <p:spPr>
          <a:xfrm>
            <a:off x="309122" y="4937037"/>
            <a:ext cx="8144004" cy="184666"/>
          </a:xfrm>
          <a:prstGeom prst="rect">
            <a:avLst/>
          </a:prstGeom>
          <a:noFill/>
        </p:spPr>
        <p:txBody>
          <a:bodyPr wrap="square" rtlCol="0" anchor="b">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mn-cs"/>
              </a:rPr>
              <a:t>1.</a:t>
            </a:r>
            <a:r>
              <a:rPr kumimoji="0" lang="de-DE" sz="600" b="0" i="0" u="none" strike="noStrike" kern="1200" cap="none" spc="0" normalizeH="0" baseline="0" noProof="0" dirty="0">
                <a:ln>
                  <a:noFill/>
                </a:ln>
                <a:solidFill>
                  <a:srgbClr val="404040"/>
                </a:solidFill>
                <a:effectLst/>
                <a:uLnTx/>
                <a:uFillTx/>
                <a:latin typeface="Verdana"/>
                <a:ea typeface="+mn-ea"/>
                <a:cs typeface="+mn-cs"/>
              </a:rPr>
              <a:t> Steffes MW </a:t>
            </a:r>
            <a:r>
              <a:rPr kumimoji="0" lang="de-DE" sz="600" b="0" i="1" u="none" strike="noStrike" kern="1200" cap="none" spc="0" normalizeH="0" baseline="0" noProof="0" dirty="0">
                <a:ln>
                  <a:noFill/>
                </a:ln>
                <a:solidFill>
                  <a:srgbClr val="404040"/>
                </a:solidFill>
                <a:effectLst/>
                <a:uLnTx/>
                <a:uFillTx/>
                <a:latin typeface="Verdana"/>
                <a:ea typeface="+mn-ea"/>
                <a:cs typeface="+mn-cs"/>
              </a:rPr>
              <a:t>et al. Diabetes Care </a:t>
            </a:r>
            <a:r>
              <a:rPr kumimoji="0" lang="de-DE" sz="600" b="0" i="0" u="none" strike="noStrike" kern="1200" cap="none" spc="0" normalizeH="0" baseline="0" noProof="0" dirty="0">
                <a:ln>
                  <a:noFill/>
                </a:ln>
                <a:solidFill>
                  <a:srgbClr val="404040"/>
                </a:solidFill>
                <a:effectLst/>
                <a:uLnTx/>
                <a:uFillTx/>
                <a:latin typeface="Verdana"/>
                <a:ea typeface="+mn-ea"/>
                <a:cs typeface="+mn-cs"/>
              </a:rPr>
              <a:t>2003; 26: 832–6. </a:t>
            </a:r>
          </a:p>
        </p:txBody>
      </p:sp>
      <p:sp>
        <p:nvSpPr>
          <p:cNvPr id="7" name="Footer Placeholder 4">
            <a:extLst>
              <a:ext uri="{FF2B5EF4-FFF2-40B4-BE49-F238E27FC236}">
                <a16:creationId xmlns:a16="http://schemas.microsoft.com/office/drawing/2014/main" id="{BCA60EE1-ACCC-9045-DD3C-76221FA016DC}"/>
              </a:ext>
            </a:extLst>
          </p:cNvPr>
          <p:cNvSpPr txBox="1">
            <a:spLocks/>
          </p:cNvSpPr>
          <p:nvPr/>
        </p:nvSpPr>
        <p:spPr>
          <a:xfrm>
            <a:off x="341396" y="4675181"/>
            <a:ext cx="8478000" cy="299506"/>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685783">
              <a:lnSpc>
                <a:spcPct val="100000"/>
              </a:lnSpc>
              <a:spcBef>
                <a:spcPts val="300"/>
              </a:spcBef>
              <a:buClrTx/>
              <a:buNone/>
              <a:defRPr/>
            </a:pPr>
            <a:r>
              <a:rPr lang="de-DE" sz="600" dirty="0">
                <a:solidFill>
                  <a:srgbClr val="404040"/>
                </a:solidFill>
                <a:latin typeface="+mn-lt"/>
                <a:ea typeface="Arial"/>
                <a:cs typeface="Arial"/>
              </a:rPr>
              <a:t>Abbildung modifiziert nach Steffens MW 2003</a:t>
            </a:r>
            <a:r>
              <a:rPr lang="de-DE" sz="600" baseline="30000" dirty="0">
                <a:solidFill>
                  <a:srgbClr val="404040"/>
                </a:solidFill>
                <a:latin typeface="+mn-lt"/>
                <a:ea typeface="Arial"/>
                <a:cs typeface="Arial"/>
              </a:rPr>
              <a:t>1</a:t>
            </a:r>
            <a:r>
              <a:rPr lang="de-DE" sz="600" dirty="0">
                <a:solidFill>
                  <a:srgbClr val="404040"/>
                </a:solidFill>
                <a:ea typeface="Arial"/>
                <a:cs typeface="Arial"/>
              </a:rPr>
              <a:t>. </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BL: Baseline; C-</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Peptid</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Connecting peptide,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Verbindungspeptid</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DCCT: Diabetes Control and Complications Trial. * </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Retinopathie-Ereignis, definiert als eine einzelne     3-stufige Veränderung auf der Studienskala für die frühe Behandlung der diabetischen Retinopathie. # Albuminurie-Ereignis, definiert als einzelnes Ereignis &gt; 40 mg/24 h. Fehlerbalken stellen Standardfehler dar. </a:t>
            </a:r>
            <a:endPar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endParaRPr>
          </a:p>
        </p:txBody>
      </p:sp>
      <p:sp>
        <p:nvSpPr>
          <p:cNvPr id="17" name="TextBox 8">
            <a:extLst>
              <a:ext uri="{FF2B5EF4-FFF2-40B4-BE49-F238E27FC236}">
                <a16:creationId xmlns:a16="http://schemas.microsoft.com/office/drawing/2014/main" id="{F0920D0F-27E8-8761-DD25-C838B8A3E58F}"/>
              </a:ext>
            </a:extLst>
          </p:cNvPr>
          <p:cNvSpPr txBox="1"/>
          <p:nvPr/>
        </p:nvSpPr>
        <p:spPr>
          <a:xfrm>
            <a:off x="7315363" y="1435708"/>
            <a:ext cx="1429516" cy="1695336"/>
          </a:xfrm>
          <a:prstGeom prst="rect">
            <a:avLst/>
          </a:prstGeom>
          <a:noFill/>
          <a:ln>
            <a:noFill/>
          </a:ln>
        </p:spPr>
        <p:txBody>
          <a:bodyPr wrap="square" rtlCol="0">
            <a:spAutoFit/>
          </a:bodyPr>
          <a:lstStyle/>
          <a:p>
            <a:pPr marL="46434" marR="0" lvl="0" indent="-41671" algn="l" defTabSz="685783" rtl="0" eaLnBrk="1" fontAlgn="auto" latinLnBrk="0" hangingPunct="1">
              <a:lnSpc>
                <a:spcPct val="100000"/>
              </a:lnSpc>
              <a:spcBef>
                <a:spcPts val="150"/>
              </a:spcBef>
              <a:spcAft>
                <a:spcPts val="0"/>
              </a:spcAft>
              <a:buClrTx/>
              <a:buSzTx/>
              <a:buFontTx/>
              <a:buNone/>
              <a:tabLst/>
              <a:defRPr/>
            </a:pPr>
            <a:r>
              <a:rPr kumimoji="0" lang="de-DE" sz="750" b="1" i="0" u="none" strike="noStrike" kern="1200" cap="none" spc="0" normalizeH="0" baseline="0" noProof="0">
                <a:ln>
                  <a:noFill/>
                </a:ln>
                <a:solidFill>
                  <a:srgbClr val="404040"/>
                </a:solidFill>
                <a:effectLst/>
                <a:uLnTx/>
                <a:uFillTx/>
                <a:latin typeface="Verdana"/>
                <a:ea typeface="+mn-ea"/>
                <a:cs typeface="Arial" panose="020B0604020202020204" pitchFamily="34" charset="0"/>
              </a:rPr>
              <a:t>Gruppen nach stimuliertem C-Peptid</a:t>
            </a:r>
          </a:p>
          <a:p>
            <a:pPr marL="46434" marR="0" lvl="0" indent="-41671" algn="l" defTabSz="685783" rtl="0" eaLnBrk="1" fontAlgn="auto" latinLnBrk="0" hangingPunct="1">
              <a:lnSpc>
                <a:spcPct val="100000"/>
              </a:lnSpc>
              <a:spcBef>
                <a:spcPts val="150"/>
              </a:spcBef>
              <a:spcAft>
                <a:spcPts val="0"/>
              </a:spcAft>
              <a:buClrTx/>
              <a:buSzTx/>
              <a:buFontTx/>
              <a:buNone/>
              <a:tabLst/>
              <a:defRPr/>
            </a:pPr>
            <a:r>
              <a:rPr kumimoji="0" lang="de-DE" sz="750" b="1" i="0" u="none" strike="noStrike" kern="1200" cap="none" spc="0" normalizeH="0" baseline="0" noProof="0">
                <a:ln>
                  <a:noFill/>
                </a:ln>
                <a:solidFill>
                  <a:srgbClr val="404040"/>
                </a:solidFill>
                <a:effectLst/>
                <a:uLnTx/>
                <a:uFillTx/>
                <a:latin typeface="Verdana"/>
                <a:ea typeface="+mn-ea"/>
                <a:cs typeface="Arial" panose="020B0604020202020204" pitchFamily="34" charset="0"/>
              </a:rPr>
              <a:t>Nicht nachweisbar:      </a:t>
            </a:r>
            <a:r>
              <a:rPr kumimoji="0" lang="de-DE" sz="75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 0,03 </a:t>
            </a:r>
            <a:r>
              <a:rPr kumimoji="0" lang="de-DE" sz="750" b="0" i="0" u="none" strike="noStrike" kern="1200" cap="none" spc="0" normalizeH="0" baseline="0" noProof="0" err="1">
                <a:ln>
                  <a:noFill/>
                </a:ln>
                <a:solidFill>
                  <a:srgbClr val="404040"/>
                </a:solidFill>
                <a:effectLst/>
                <a:uLnTx/>
                <a:uFillTx/>
                <a:latin typeface="Verdana"/>
                <a:ea typeface="+mn-ea"/>
                <a:cs typeface="Arial" panose="020B0604020202020204" pitchFamily="34" charset="0"/>
              </a:rPr>
              <a:t>nmol</a:t>
            </a:r>
            <a:r>
              <a:rPr kumimoji="0" lang="de-DE" sz="75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/l BL</a:t>
            </a:r>
          </a:p>
          <a:p>
            <a:pPr marL="46434" marR="0" lvl="0" indent="-41671" algn="l" defTabSz="685783" rtl="0" eaLnBrk="1" fontAlgn="auto" latinLnBrk="0" hangingPunct="1">
              <a:lnSpc>
                <a:spcPct val="100000"/>
              </a:lnSpc>
              <a:spcBef>
                <a:spcPts val="150"/>
              </a:spcBef>
              <a:spcAft>
                <a:spcPts val="0"/>
              </a:spcAft>
              <a:buClrTx/>
              <a:buSzTx/>
              <a:buFontTx/>
              <a:buNone/>
              <a:tabLst/>
              <a:defRPr/>
            </a:pPr>
            <a:r>
              <a:rPr kumimoji="0" lang="de-DE" sz="750" b="1" i="0" u="none" strike="noStrike" kern="1200" cap="none" spc="0" normalizeH="0" baseline="0" noProof="0">
                <a:ln>
                  <a:noFill/>
                </a:ln>
                <a:solidFill>
                  <a:srgbClr val="404040"/>
                </a:solidFill>
                <a:effectLst/>
                <a:uLnTx/>
                <a:uFillTx/>
                <a:latin typeface="Verdana"/>
                <a:ea typeface="+mn-ea"/>
                <a:cs typeface="Arial" panose="020B0604020202020204" pitchFamily="34" charset="0"/>
              </a:rPr>
              <a:t>Minimal: 	           </a:t>
            </a:r>
            <a:r>
              <a:rPr kumimoji="0" lang="de-DE" sz="75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0,04-0,20 </a:t>
            </a:r>
            <a:r>
              <a:rPr kumimoji="0" lang="de-DE" sz="750" b="0" i="0" u="none" strike="noStrike" kern="1200" cap="none" spc="0" normalizeH="0" baseline="0" noProof="0" err="1">
                <a:ln>
                  <a:noFill/>
                </a:ln>
                <a:solidFill>
                  <a:srgbClr val="404040"/>
                </a:solidFill>
                <a:effectLst/>
                <a:uLnTx/>
                <a:uFillTx/>
                <a:latin typeface="Verdana"/>
                <a:ea typeface="+mn-ea"/>
                <a:cs typeface="Arial" panose="020B0604020202020204" pitchFamily="34" charset="0"/>
              </a:rPr>
              <a:t>nmol</a:t>
            </a:r>
            <a:r>
              <a:rPr kumimoji="0" lang="de-DE" sz="75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/l BL</a:t>
            </a:r>
          </a:p>
          <a:p>
            <a:pPr marL="46434" marR="0" lvl="0" indent="-41671" algn="l" defTabSz="685783" rtl="0" eaLnBrk="1" fontAlgn="auto" latinLnBrk="0" hangingPunct="1">
              <a:lnSpc>
                <a:spcPct val="100000"/>
              </a:lnSpc>
              <a:spcBef>
                <a:spcPts val="150"/>
              </a:spcBef>
              <a:spcAft>
                <a:spcPts val="0"/>
              </a:spcAft>
              <a:buClrTx/>
              <a:buSzTx/>
              <a:buFontTx/>
              <a:buNone/>
              <a:tabLst/>
              <a:defRPr/>
            </a:pPr>
            <a:r>
              <a:rPr kumimoji="0" lang="de-DE" sz="750" b="1" i="0" u="none" strike="noStrike" kern="1200" cap="none" spc="0" normalizeH="0" baseline="0" noProof="0">
                <a:ln>
                  <a:noFill/>
                </a:ln>
                <a:solidFill>
                  <a:srgbClr val="404040"/>
                </a:solidFill>
                <a:effectLst/>
                <a:uLnTx/>
                <a:uFillTx/>
                <a:latin typeface="Verdana"/>
                <a:ea typeface="+mn-ea"/>
                <a:cs typeface="Arial" panose="020B0604020202020204" pitchFamily="34" charset="0"/>
              </a:rPr>
              <a:t>Nur Baseline:              </a:t>
            </a:r>
            <a:r>
              <a:rPr kumimoji="0" lang="de-DE" sz="75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&gt; 0,20 </a:t>
            </a:r>
            <a:r>
              <a:rPr kumimoji="0" lang="de-DE" sz="750" b="0" i="0" u="none" strike="noStrike" kern="1200" cap="none" spc="0" normalizeH="0" baseline="0" noProof="0" err="1">
                <a:ln>
                  <a:noFill/>
                </a:ln>
                <a:solidFill>
                  <a:srgbClr val="404040"/>
                </a:solidFill>
                <a:effectLst/>
                <a:uLnTx/>
                <a:uFillTx/>
                <a:latin typeface="Verdana"/>
                <a:ea typeface="+mn-ea"/>
                <a:cs typeface="Arial" panose="020B0604020202020204" pitchFamily="34" charset="0"/>
              </a:rPr>
              <a:t>nmol</a:t>
            </a:r>
            <a:r>
              <a:rPr kumimoji="0" lang="de-DE" sz="75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/l BL, aber &lt; 0,20 </a:t>
            </a:r>
            <a:r>
              <a:rPr kumimoji="0" lang="de-DE" sz="750" b="0" i="0" u="none" strike="noStrike" kern="1200" cap="none" spc="0" normalizeH="0" baseline="0" noProof="0" err="1">
                <a:ln>
                  <a:noFill/>
                </a:ln>
                <a:solidFill>
                  <a:srgbClr val="404040"/>
                </a:solidFill>
                <a:effectLst/>
                <a:uLnTx/>
                <a:uFillTx/>
                <a:latin typeface="Verdana"/>
                <a:ea typeface="+mn-ea"/>
                <a:cs typeface="Arial" panose="020B0604020202020204" pitchFamily="34" charset="0"/>
              </a:rPr>
              <a:t>nmol</a:t>
            </a:r>
            <a:r>
              <a:rPr kumimoji="0" lang="de-DE" sz="75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/l danach</a:t>
            </a:r>
          </a:p>
          <a:p>
            <a:pPr marL="46434" marR="0" lvl="0" indent="-41671" algn="l" defTabSz="685783" rtl="0" eaLnBrk="1" fontAlgn="auto" latinLnBrk="0" hangingPunct="1">
              <a:lnSpc>
                <a:spcPct val="100000"/>
              </a:lnSpc>
              <a:spcBef>
                <a:spcPts val="150"/>
              </a:spcBef>
              <a:spcAft>
                <a:spcPts val="0"/>
              </a:spcAft>
              <a:buClrTx/>
              <a:buSzTx/>
              <a:buFontTx/>
              <a:buNone/>
              <a:tabLst/>
              <a:defRPr/>
            </a:pPr>
            <a:r>
              <a:rPr kumimoji="0" lang="de-DE" sz="750" b="1" i="0" u="none" strike="noStrike" kern="1200" cap="none" spc="0" normalizeH="0" baseline="0" noProof="0">
                <a:ln>
                  <a:noFill/>
                </a:ln>
                <a:solidFill>
                  <a:srgbClr val="404040"/>
                </a:solidFill>
                <a:effectLst/>
                <a:uLnTx/>
                <a:uFillTx/>
                <a:latin typeface="Verdana"/>
                <a:ea typeface="+mn-ea"/>
                <a:cs typeface="Arial" panose="020B0604020202020204" pitchFamily="34" charset="0"/>
              </a:rPr>
              <a:t>Erhalten:	               </a:t>
            </a:r>
            <a:r>
              <a:rPr kumimoji="0" lang="de-DE" sz="75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&gt; 0,20 </a:t>
            </a:r>
            <a:r>
              <a:rPr kumimoji="0" lang="de-DE" sz="750" b="0" i="0" u="none" strike="noStrike" kern="1200" cap="none" spc="0" normalizeH="0" baseline="0" noProof="0" err="1">
                <a:ln>
                  <a:noFill/>
                </a:ln>
                <a:solidFill>
                  <a:srgbClr val="404040"/>
                </a:solidFill>
                <a:effectLst/>
                <a:uLnTx/>
                <a:uFillTx/>
                <a:latin typeface="Verdana"/>
                <a:ea typeface="+mn-ea"/>
                <a:cs typeface="Arial" panose="020B0604020202020204" pitchFamily="34" charset="0"/>
              </a:rPr>
              <a:t>nmol</a:t>
            </a:r>
            <a:r>
              <a:rPr kumimoji="0" lang="de-DE" sz="75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/l BL und erneut mind. 1 Jahr später</a:t>
            </a:r>
          </a:p>
        </p:txBody>
      </p:sp>
    </p:spTree>
    <p:extLst>
      <p:ext uri="{BB962C8B-B14F-4D97-AF65-F5344CB8AC3E}">
        <p14:creationId xmlns:p14="http://schemas.microsoft.com/office/powerpoint/2010/main" val="3431361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E3DA6A-D24E-8C34-0B41-0A4154806360}"/>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F24A7F8E-D678-9254-3365-11BB0166BCD8}"/>
              </a:ext>
            </a:extLst>
          </p:cNvPr>
          <p:cNvSpPr txBox="1">
            <a:spLocks/>
          </p:cNvSpPr>
          <p:nvPr/>
        </p:nvSpPr>
        <p:spPr>
          <a:xfrm>
            <a:off x="314409" y="116931"/>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Eine höhere Betazell-Restfunktion kann das Risiko mikro-vaskulärer Komplikationen auch über 21,6 Jahre senken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153" name="object 153">
            <a:extLst>
              <a:ext uri="{FF2B5EF4-FFF2-40B4-BE49-F238E27FC236}">
                <a16:creationId xmlns:a16="http://schemas.microsoft.com/office/drawing/2014/main" id="{01BE2AB1-85DF-C878-9F84-A9E11B05C459}"/>
              </a:ext>
            </a:extLst>
          </p:cNvPr>
          <p:cNvSpPr txBox="1"/>
          <p:nvPr/>
        </p:nvSpPr>
        <p:spPr>
          <a:xfrm>
            <a:off x="384445" y="4573560"/>
            <a:ext cx="8380489" cy="378469"/>
          </a:xfrm>
          <a:prstGeom prst="rect">
            <a:avLst/>
          </a:prstGeom>
        </p:spPr>
        <p:txBody>
          <a:bodyPr vert="horz" wrap="square" lIns="0" tIns="9049" rIns="0" bIns="0" rtlCol="0">
            <a:spAutoFit/>
          </a:bodyPr>
          <a:lstStyle/>
          <a:p>
            <a:pPr marL="28575" marR="22860" lvl="0" defTabSz="685800">
              <a:spcBef>
                <a:spcPts val="75"/>
              </a:spcBef>
              <a:defRPr/>
            </a:pPr>
            <a:r>
              <a:rPr lang="de-DE" sz="600" dirty="0">
                <a:solidFill>
                  <a:srgbClr val="404040"/>
                </a:solidFill>
                <a:ea typeface="Arial"/>
                <a:cs typeface="Arial"/>
              </a:rPr>
              <a:t>Abbildung modifiziert nach </a:t>
            </a:r>
            <a:r>
              <a:rPr lang="de-DE" sz="600" dirty="0" err="1">
                <a:solidFill>
                  <a:srgbClr val="404040"/>
                </a:solidFill>
                <a:ea typeface="Arial"/>
                <a:cs typeface="Arial"/>
              </a:rPr>
              <a:t>Harsunen</a:t>
            </a:r>
            <a:r>
              <a:rPr lang="de-DE" sz="600" dirty="0">
                <a:solidFill>
                  <a:srgbClr val="404040"/>
                </a:solidFill>
                <a:ea typeface="Arial"/>
                <a:cs typeface="Arial"/>
              </a:rPr>
              <a:t> M 2023</a:t>
            </a:r>
            <a:r>
              <a:rPr lang="de-DE" sz="600" baseline="30000" dirty="0">
                <a:solidFill>
                  <a:srgbClr val="404040"/>
                </a:solidFill>
                <a:ea typeface="Arial"/>
                <a:cs typeface="Arial"/>
              </a:rPr>
              <a:t>1</a:t>
            </a:r>
            <a:r>
              <a:rPr lang="de-DE" sz="600" dirty="0">
                <a:solidFill>
                  <a:srgbClr val="404040"/>
                </a:solidFill>
                <a:ea typeface="Arial"/>
                <a:cs typeface="Arial"/>
              </a:rPr>
              <a:t>.</a:t>
            </a:r>
            <a:r>
              <a:rPr lang="de-DE" sz="600" baseline="30000" dirty="0">
                <a:solidFill>
                  <a:srgbClr val="404040"/>
                </a:solidFill>
                <a:ea typeface="Arial"/>
                <a:cs typeface="Arial"/>
              </a:rPr>
              <a:t> </a:t>
            </a:r>
            <a:r>
              <a:rPr kumimoji="0" lang="de-DE" sz="600" b="0" i="0" u="none" strike="noStrike" kern="0" cap="none" spc="0" normalizeH="0" baseline="0" noProof="0" dirty="0">
                <a:ln>
                  <a:noFill/>
                </a:ln>
                <a:solidFill>
                  <a:srgbClr val="404040"/>
                </a:solidFill>
                <a:effectLst/>
                <a:uLnTx/>
                <a:uFillTx/>
                <a:latin typeface="Verdana"/>
                <a:ea typeface="+mn-ea"/>
                <a:cs typeface="Verdana"/>
              </a:rPr>
              <a:t>Charakteristika der Teilnehmenden an einer finnischen Langzeit-Querschnittsanalyse: klinische T1D-Diagnose nach dem Alter von 5 Jahren, Beginn der Insulintherapie  innerhalb eines Jahres nach Diagnose und C-Peptid-Spiegel &lt; 1,0 </a:t>
            </a:r>
            <a:r>
              <a:rPr kumimoji="0" lang="de-DE" sz="600" b="0" i="0" u="none" strike="noStrike" kern="0" cap="none" spc="0" normalizeH="0" baseline="0" noProof="0" dirty="0" err="1">
                <a:ln>
                  <a:noFill/>
                </a:ln>
                <a:solidFill>
                  <a:srgbClr val="404040"/>
                </a:solidFill>
                <a:effectLst/>
                <a:uLnTx/>
                <a:uFillTx/>
                <a:latin typeface="Verdana"/>
                <a:ea typeface="+mn-ea"/>
                <a:cs typeface="Verdana"/>
              </a:rPr>
              <a:t>nmol</a:t>
            </a:r>
            <a:r>
              <a:rPr kumimoji="0" lang="de-DE" sz="600" b="0" i="0" u="none" strike="noStrike" kern="0" cap="none" spc="0" normalizeH="0" baseline="0" noProof="0" dirty="0">
                <a:ln>
                  <a:noFill/>
                </a:ln>
                <a:solidFill>
                  <a:srgbClr val="404040"/>
                </a:solidFill>
                <a:effectLst/>
                <a:uLnTx/>
                <a:uFillTx/>
                <a:latin typeface="Verdana"/>
                <a:ea typeface="+mn-ea"/>
                <a:cs typeface="Verdana"/>
              </a:rPr>
              <a:t>/l (n = 3.984 </a:t>
            </a:r>
            <a:r>
              <a:rPr kumimoji="0" lang="de-DE" sz="600" b="0" i="0" u="none" strike="noStrike" kern="0" cap="none" spc="0" normalizeH="0" baseline="0" noProof="0" dirty="0" err="1">
                <a:ln>
                  <a:noFill/>
                </a:ln>
                <a:solidFill>
                  <a:srgbClr val="404040"/>
                </a:solidFill>
                <a:effectLst/>
                <a:uLnTx/>
                <a:uFillTx/>
                <a:latin typeface="Verdana"/>
                <a:ea typeface="+mn-ea"/>
                <a:cs typeface="Verdana"/>
              </a:rPr>
              <a:t>FinnDiane</a:t>
            </a:r>
            <a:r>
              <a:rPr kumimoji="0" lang="de-DE" sz="600" b="0" i="0" u="none" strike="noStrike" kern="0" cap="none" spc="0" normalizeH="0" baseline="0" noProof="0" dirty="0">
                <a:ln>
                  <a:noFill/>
                </a:ln>
                <a:solidFill>
                  <a:srgbClr val="404040"/>
                </a:solidFill>
                <a:effectLst/>
                <a:uLnTx/>
                <a:uFillTx/>
                <a:latin typeface="Verdana"/>
                <a:ea typeface="+mn-ea"/>
                <a:cs typeface="Verdana"/>
              </a:rPr>
              <a:t>-Studie). Nach einer medianen </a:t>
            </a:r>
            <a:r>
              <a:rPr lang="de-DE" sz="600" kern="0" dirty="0">
                <a:solidFill>
                  <a:srgbClr val="404040"/>
                </a:solidFill>
                <a:cs typeface="Verdana"/>
              </a:rPr>
              <a:t>Diabetesdauer von 21,6 Jahren (IQR 12,5-31,2) hatten 776 (19,4 %) der 3.984 </a:t>
            </a:r>
            <a:r>
              <a:rPr lang="de-DE" sz="600" kern="0" dirty="0" err="1">
                <a:solidFill>
                  <a:srgbClr val="404040"/>
                </a:solidFill>
                <a:cs typeface="Verdana"/>
              </a:rPr>
              <a:t>FinnDiane</a:t>
            </a:r>
            <a:r>
              <a:rPr lang="de-DE" sz="600" kern="0" dirty="0">
                <a:solidFill>
                  <a:srgbClr val="404040"/>
                </a:solidFill>
                <a:cs typeface="Verdana"/>
              </a:rPr>
              <a:t>-Teilnehmenden ein residuales Zufalls-C-Peptid von &gt; 0,02 </a:t>
            </a:r>
            <a:r>
              <a:rPr lang="de-DE" sz="600" kern="0" dirty="0" err="1">
                <a:solidFill>
                  <a:srgbClr val="404040"/>
                </a:solidFill>
                <a:cs typeface="Verdana"/>
              </a:rPr>
              <a:t>nmol</a:t>
            </a:r>
            <a:r>
              <a:rPr lang="de-DE" sz="600" kern="0" dirty="0">
                <a:solidFill>
                  <a:srgbClr val="404040"/>
                </a:solidFill>
                <a:cs typeface="Verdana"/>
              </a:rPr>
              <a:t>/l. Diese wurden verglichen mit Teilnehmern ohne Zufalls-C-Peptid. C-Peptid: </a:t>
            </a:r>
            <a:r>
              <a:rPr lang="de-DE" sz="600" kern="0" dirty="0" err="1">
                <a:solidFill>
                  <a:srgbClr val="404040"/>
                </a:solidFill>
                <a:cs typeface="Verdana"/>
              </a:rPr>
              <a:t>Connecting</a:t>
            </a:r>
            <a:r>
              <a:rPr lang="de-DE" sz="600" kern="0" dirty="0">
                <a:solidFill>
                  <a:srgbClr val="404040"/>
                </a:solidFill>
                <a:cs typeface="Verdana"/>
              </a:rPr>
              <a:t> </a:t>
            </a:r>
            <a:r>
              <a:rPr lang="de-DE" sz="600" kern="0" dirty="0" err="1">
                <a:solidFill>
                  <a:srgbClr val="404040"/>
                </a:solidFill>
                <a:cs typeface="Verdana"/>
              </a:rPr>
              <a:t>peptide</a:t>
            </a:r>
            <a:r>
              <a:rPr lang="de-DE" sz="600" kern="0" dirty="0">
                <a:solidFill>
                  <a:srgbClr val="404040"/>
                </a:solidFill>
                <a:cs typeface="Verdana"/>
              </a:rPr>
              <a:t>, Verbindungspeptid; HbA</a:t>
            </a:r>
            <a:r>
              <a:rPr lang="de-DE" sz="600" kern="0" baseline="-25000" dirty="0">
                <a:solidFill>
                  <a:srgbClr val="404040"/>
                </a:solidFill>
                <a:cs typeface="Verdana"/>
              </a:rPr>
              <a:t>1c</a:t>
            </a:r>
            <a:r>
              <a:rPr lang="de-DE" sz="600" kern="0" dirty="0">
                <a:solidFill>
                  <a:srgbClr val="404040"/>
                </a:solidFill>
                <a:cs typeface="Verdana"/>
              </a:rPr>
              <a:t>: </a:t>
            </a:r>
            <a:r>
              <a:rPr lang="de-DE" sz="600" kern="0" dirty="0" err="1">
                <a:solidFill>
                  <a:srgbClr val="404040"/>
                </a:solidFill>
                <a:cs typeface="Verdana"/>
              </a:rPr>
              <a:t>glykiertes</a:t>
            </a:r>
            <a:r>
              <a:rPr lang="de-DE" sz="600" kern="0" dirty="0">
                <a:solidFill>
                  <a:srgbClr val="404040"/>
                </a:solidFill>
                <a:cs typeface="Verdana"/>
              </a:rPr>
              <a:t> Hämoglobin A</a:t>
            </a:r>
            <a:r>
              <a:rPr lang="de-DE" sz="600" kern="0" baseline="-25000" dirty="0">
                <a:solidFill>
                  <a:srgbClr val="404040"/>
                </a:solidFill>
                <a:cs typeface="Verdana"/>
              </a:rPr>
              <a:t>1c</a:t>
            </a:r>
            <a:r>
              <a:rPr lang="de-DE" sz="600" kern="0" dirty="0">
                <a:solidFill>
                  <a:srgbClr val="404040"/>
                </a:solidFill>
                <a:cs typeface="Verdana"/>
              </a:rPr>
              <a:t>; KI: Konfidenzintervall; T1D: Typ-1-Diabetes.</a:t>
            </a:r>
            <a:endParaRPr kumimoji="0" sz="600" b="0" i="0" u="none" strike="noStrike" kern="0" cap="none" spc="0" normalizeH="0" baseline="0" noProof="0" dirty="0">
              <a:ln>
                <a:noFill/>
              </a:ln>
              <a:solidFill>
                <a:srgbClr val="404040"/>
              </a:solidFill>
              <a:effectLst/>
              <a:uLnTx/>
              <a:uFillTx/>
              <a:latin typeface="Verdana"/>
              <a:ea typeface="+mn-ea"/>
              <a:cs typeface="Verdana"/>
            </a:endParaRPr>
          </a:p>
        </p:txBody>
      </p:sp>
      <p:sp>
        <p:nvSpPr>
          <p:cNvPr id="156" name="TextBox 3037">
            <a:extLst>
              <a:ext uri="{FF2B5EF4-FFF2-40B4-BE49-F238E27FC236}">
                <a16:creationId xmlns:a16="http://schemas.microsoft.com/office/drawing/2014/main" id="{870268B0-E0EE-B0A4-C78B-B964241D98CC}"/>
              </a:ext>
            </a:extLst>
          </p:cNvPr>
          <p:cNvSpPr txBox="1"/>
          <p:nvPr/>
        </p:nvSpPr>
        <p:spPr>
          <a:xfrm>
            <a:off x="314409" y="4936074"/>
            <a:ext cx="7603987" cy="184666"/>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Arial"/>
                <a:cs typeface="Arial"/>
              </a:rPr>
              <a:t>1.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Harsunen</a:t>
            </a:r>
            <a:r>
              <a:rPr kumimoji="0" lang="de-DE" sz="600" b="0" i="0" u="none" strike="noStrike" kern="1200" cap="none" spc="0" normalizeH="0" baseline="0" noProof="0" dirty="0">
                <a:ln>
                  <a:noFill/>
                </a:ln>
                <a:solidFill>
                  <a:srgbClr val="404040"/>
                </a:solidFill>
                <a:effectLst/>
                <a:uLnTx/>
                <a:uFillTx/>
                <a:latin typeface="Verdana"/>
                <a:ea typeface="Arial"/>
                <a:cs typeface="Arial"/>
              </a:rPr>
              <a:t> M </a:t>
            </a:r>
            <a:r>
              <a:rPr kumimoji="0" lang="de-DE" sz="600" b="0" i="1" u="none" strike="noStrike" kern="1200" cap="none" spc="0" normalizeH="0" baseline="0" noProof="0" dirty="0">
                <a:ln>
                  <a:noFill/>
                </a:ln>
                <a:solidFill>
                  <a:srgbClr val="404040"/>
                </a:solidFill>
                <a:effectLst/>
                <a:uLnTx/>
                <a:uFillTx/>
                <a:latin typeface="Verdana"/>
                <a:ea typeface="Arial"/>
                <a:cs typeface="Arial"/>
              </a:rPr>
              <a:t>et al. Lancet Diabetes </a:t>
            </a:r>
            <a:r>
              <a:rPr kumimoji="0" lang="de-DE" sz="600" b="0" i="1" u="none" strike="noStrike" kern="1200" cap="none" spc="0" normalizeH="0" baseline="0" noProof="0" dirty="0" err="1">
                <a:ln>
                  <a:noFill/>
                </a:ln>
                <a:solidFill>
                  <a:srgbClr val="404040"/>
                </a:solidFill>
                <a:effectLst/>
                <a:uLnTx/>
                <a:uFillTx/>
                <a:latin typeface="Verdana"/>
                <a:ea typeface="Arial"/>
                <a:cs typeface="Arial"/>
              </a:rPr>
              <a:t>Endocrinol</a:t>
            </a:r>
            <a:r>
              <a:rPr kumimoji="0" lang="de-DE" sz="600" b="0" i="1"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a:ln>
                  <a:noFill/>
                </a:ln>
                <a:solidFill>
                  <a:srgbClr val="404040"/>
                </a:solidFill>
                <a:effectLst/>
                <a:uLnTx/>
                <a:uFillTx/>
                <a:latin typeface="Verdana"/>
                <a:ea typeface="Arial"/>
                <a:cs typeface="Arial"/>
              </a:rPr>
              <a:t>2023; 11: 465–73.</a:t>
            </a:r>
          </a:p>
        </p:txBody>
      </p:sp>
      <p:sp>
        <p:nvSpPr>
          <p:cNvPr id="163" name="Rectangle: Rounded Corners 78">
            <a:extLst>
              <a:ext uri="{FF2B5EF4-FFF2-40B4-BE49-F238E27FC236}">
                <a16:creationId xmlns:a16="http://schemas.microsoft.com/office/drawing/2014/main" id="{E0C48E57-009C-885A-511D-2564A76B6142}"/>
              </a:ext>
            </a:extLst>
          </p:cNvPr>
          <p:cNvSpPr/>
          <p:nvPr/>
        </p:nvSpPr>
        <p:spPr>
          <a:xfrm>
            <a:off x="379066" y="3667199"/>
            <a:ext cx="8385868" cy="526391"/>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de-DE" sz="1100">
                <a:solidFill>
                  <a:prstClr val="white"/>
                </a:solidFill>
                <a:latin typeface="Verdana" panose="020B0604030504040204" pitchFamily="34" charset="0"/>
                <a:ea typeface="Verdana" panose="020B0604030504040204" pitchFamily="34" charset="0"/>
                <a:cs typeface="Verdana" panose="020B0604030504040204" pitchFamily="34" charset="0"/>
              </a:rPr>
              <a:t>Selbst niedrige Restkonzentrationen von Zufalls-C-Peptid im Serum schienen mit einem günstigen Komplikationsprofil verbunden zu sein</a:t>
            </a:r>
            <a:r>
              <a:rPr lang="de-DE" sz="1100" baseline="30000">
                <a:solidFill>
                  <a:prstClr val="white"/>
                </a:solidFill>
                <a:latin typeface="Verdana" panose="020B0604030504040204" pitchFamily="34" charset="0"/>
                <a:ea typeface="Verdana" panose="020B0604030504040204" pitchFamily="34" charset="0"/>
                <a:cs typeface="Verdana" panose="020B0604030504040204" pitchFamily="34" charset="0"/>
              </a:rPr>
              <a:t>1</a:t>
            </a:r>
            <a:endParaRPr kumimoji="0" lang="de-DE" sz="1100" i="0" u="none" strike="noStrike" kern="1200" cap="none" spc="0" normalizeH="0" baseline="3000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 name="Textplatzhalter 8">
            <a:extLst>
              <a:ext uri="{FF2B5EF4-FFF2-40B4-BE49-F238E27FC236}">
                <a16:creationId xmlns:a16="http://schemas.microsoft.com/office/drawing/2014/main" id="{35E9ADA9-8B1C-F41E-3348-E96D3B387DBB}"/>
              </a:ext>
            </a:extLst>
          </p:cNvPr>
          <p:cNvSpPr txBox="1">
            <a:spLocks/>
          </p:cNvSpPr>
          <p:nvPr/>
        </p:nvSpPr>
        <p:spPr>
          <a:xfrm>
            <a:off x="540422" y="1066031"/>
            <a:ext cx="7912376" cy="784635"/>
          </a:xfrm>
          <a:prstGeom prst="rect">
            <a:avLst/>
          </a:prstGeom>
        </p:spPr>
        <p:txBody>
          <a:bodyPr vert="horz" lIns="0" tIns="0" rIns="0" bIns="0" rtlCol="0">
            <a:noAutofit/>
          </a:bodyPr>
          <a:lstStyle>
            <a:lvl1pPr marL="0" indent="0" algn="l" defTabSz="685800" rtl="0" eaLnBrk="1" latinLnBrk="0" hangingPunct="1">
              <a:lnSpc>
                <a:spcPct val="125000"/>
              </a:lnSpc>
              <a:spcBef>
                <a:spcPts val="0"/>
              </a:spcBef>
              <a:buFont typeface="Arial" panose="020B0604020202020204" pitchFamily="34" charset="0"/>
              <a:buNone/>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0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92075" lvl="2" indent="0" defTabSz="914400">
              <a:lnSpc>
                <a:spcPct val="100000"/>
              </a:lnSpc>
              <a:spcBef>
                <a:spcPts val="600"/>
              </a:spcBef>
              <a:buClr>
                <a:srgbClr val="7A00E6"/>
              </a:buClr>
              <a:buSzPct val="120000"/>
              <a:buNone/>
              <a:defRPr/>
            </a:pPr>
            <a:r>
              <a:rPr lang="de-DE" sz="1100">
                <a:solidFill>
                  <a:srgbClr val="404040"/>
                </a:solidFill>
                <a:latin typeface="Verdana"/>
                <a:ea typeface="+mn-ea"/>
                <a:cs typeface="Arial" panose="020B0604020202020204" pitchFamily="34" charset="0"/>
              </a:rPr>
              <a:t>Ein Zufalls-C-Peptid &gt; 0,2 </a:t>
            </a:r>
            <a:r>
              <a:rPr lang="de-DE" sz="1100" err="1">
                <a:solidFill>
                  <a:srgbClr val="404040"/>
                </a:solidFill>
                <a:latin typeface="Verdana"/>
                <a:ea typeface="+mn-ea"/>
                <a:cs typeface="Arial" panose="020B0604020202020204" pitchFamily="34" charset="0"/>
              </a:rPr>
              <a:t>nmol</a:t>
            </a:r>
            <a:r>
              <a:rPr lang="de-DE" sz="1100">
                <a:solidFill>
                  <a:srgbClr val="404040"/>
                </a:solidFill>
                <a:latin typeface="Verdana"/>
                <a:ea typeface="+mn-ea"/>
                <a:cs typeface="Arial" panose="020B0604020202020204" pitchFamily="34" charset="0"/>
              </a:rPr>
              <a:t>/l nach im Median 21,6 Jahren war</a:t>
            </a:r>
          </a:p>
          <a:p>
            <a:pPr marL="361950" lvl="2" indent="-269875" defTabSz="914400">
              <a:lnSpc>
                <a:spcPct val="100000"/>
              </a:lnSpc>
              <a:spcBef>
                <a:spcPts val="600"/>
              </a:spcBef>
              <a:buClr>
                <a:srgbClr val="7A00E6"/>
              </a:buClr>
              <a:buSzPct val="120000"/>
              <a:buFont typeface="Arial" panose="020B0604020202020204" pitchFamily="34" charset="0"/>
              <a:buChar char="•"/>
              <a:defRPr/>
            </a:pPr>
            <a:r>
              <a:rPr lang="de-DE" sz="1100">
                <a:solidFill>
                  <a:srgbClr val="404040"/>
                </a:solidFill>
                <a:latin typeface="Verdana"/>
                <a:ea typeface="+mn-ea"/>
                <a:cs typeface="Arial" panose="020B0604020202020204" pitchFamily="34" charset="0"/>
              </a:rPr>
              <a:t>invers korreliert mit Bluthochdruck, dem HbA</a:t>
            </a:r>
            <a:r>
              <a:rPr lang="de-DE" sz="1100" baseline="-25000">
                <a:solidFill>
                  <a:srgbClr val="404040"/>
                </a:solidFill>
                <a:latin typeface="Verdana"/>
                <a:ea typeface="+mn-ea"/>
                <a:cs typeface="Arial" panose="020B0604020202020204" pitchFamily="34" charset="0"/>
              </a:rPr>
              <a:t>1c</a:t>
            </a:r>
            <a:r>
              <a:rPr lang="de-DE" sz="1100">
                <a:solidFill>
                  <a:srgbClr val="404040"/>
                </a:solidFill>
                <a:latin typeface="Verdana"/>
                <a:ea typeface="+mn-ea"/>
                <a:cs typeface="Arial" panose="020B0604020202020204" pitchFamily="34" charset="0"/>
              </a:rPr>
              <a:t> und dem Cholesterinspiegel</a:t>
            </a:r>
          </a:p>
          <a:p>
            <a:pPr marL="361950" lvl="2" indent="-269875" defTabSz="914400">
              <a:lnSpc>
                <a:spcPct val="100000"/>
              </a:lnSpc>
              <a:spcBef>
                <a:spcPts val="600"/>
              </a:spcBef>
              <a:buClr>
                <a:srgbClr val="7A00E6"/>
              </a:buClr>
              <a:buSzPct val="120000"/>
              <a:buFont typeface="Arial" panose="020B0604020202020204" pitchFamily="34" charset="0"/>
              <a:buChar char="•"/>
              <a:defRPr/>
            </a:pPr>
            <a:r>
              <a:rPr lang="de-DE" sz="1100">
                <a:solidFill>
                  <a:srgbClr val="404040"/>
                </a:solidFill>
                <a:latin typeface="Verdana"/>
                <a:ea typeface="+mn-ea"/>
                <a:cs typeface="Arial" panose="020B0604020202020204" pitchFamily="34" charset="0"/>
              </a:rPr>
              <a:t>unabhängig davon mit einem niedrigeren Risiko für mikrovaskuläre Komplikationen:</a:t>
            </a:r>
          </a:p>
          <a:p>
            <a:pPr marL="361950" lvl="2" indent="-269875" defTabSz="914400">
              <a:lnSpc>
                <a:spcPct val="100000"/>
              </a:lnSpc>
              <a:spcBef>
                <a:spcPts val="600"/>
              </a:spcBef>
              <a:buClr>
                <a:srgbClr val="7A00E6"/>
              </a:buClr>
              <a:buSzPct val="120000"/>
              <a:buFont typeface="Arial" panose="020B0604020202020204" pitchFamily="34" charset="0"/>
              <a:buChar char="•"/>
              <a:defRPr/>
            </a:pPr>
            <a:endParaRPr lang="de-DE" sz="1100" baseline="30000">
              <a:solidFill>
                <a:srgbClr val="404040"/>
              </a:solidFill>
              <a:latin typeface="Verdana"/>
              <a:ea typeface="+mn-ea"/>
              <a:cs typeface="Arial" panose="020B0604020202020204" pitchFamily="34" charset="0"/>
            </a:endParaRPr>
          </a:p>
          <a:p>
            <a:endParaRPr lang="de-DE" sz="1050"/>
          </a:p>
        </p:txBody>
      </p:sp>
      <p:sp>
        <p:nvSpPr>
          <p:cNvPr id="9" name="!!b2">
            <a:extLst>
              <a:ext uri="{FF2B5EF4-FFF2-40B4-BE49-F238E27FC236}">
                <a16:creationId xmlns:a16="http://schemas.microsoft.com/office/drawing/2014/main" id="{31B1EB38-0AA1-E071-218C-78F5DC1652D3}"/>
              </a:ext>
            </a:extLst>
          </p:cNvPr>
          <p:cNvSpPr/>
          <p:nvPr/>
        </p:nvSpPr>
        <p:spPr>
          <a:xfrm>
            <a:off x="540423" y="2037968"/>
            <a:ext cx="3861328" cy="1204600"/>
          </a:xfrm>
          <a:prstGeom prst="rect">
            <a:avLst/>
          </a:prstGeom>
          <a:solidFill>
            <a:sysClr val="window" lastClr="FFFFFF"/>
          </a:solidFill>
          <a:ln w="28575">
            <a:solidFill>
              <a:schemeClr val="accent2"/>
            </a:solidFill>
          </a:ln>
        </p:spPr>
        <p:txBody>
          <a:bodyPr vert="horz" lIns="171450" tIns="102870" rIns="171450" bIns="0" rtlCol="0">
            <a:noAutofit/>
          </a:bodyPr>
          <a:lstStyle/>
          <a:p>
            <a:pPr marL="0" marR="0" lvl="0" indent="0" defTabSz="685800" eaLnBrk="1" fontAlgn="auto" latinLnBrk="0" hangingPunct="1">
              <a:lnSpc>
                <a:spcPct val="95000"/>
              </a:lnSpc>
              <a:spcBef>
                <a:spcPts val="750"/>
              </a:spcBef>
              <a:spcAft>
                <a:spcPct val="0"/>
              </a:spcAft>
              <a:buClrTx/>
              <a:buSzTx/>
              <a:buFontTx/>
              <a:buNone/>
              <a:tabLst/>
              <a:defRPr/>
            </a:pPr>
            <a:endParaRPr kumimoji="0" lang="en-US" sz="1650" b="0" i="0" u="none" strike="noStrike" kern="0" cap="none" spc="0" normalizeH="0" baseline="0" noProof="0">
              <a:ln>
                <a:noFill/>
              </a:ln>
              <a:solidFill>
                <a:srgbClr val="000000"/>
              </a:solidFill>
              <a:effectLst/>
              <a:uLnTx/>
              <a:uFillTx/>
              <a:latin typeface="Aptos" panose="02110004020202020204"/>
            </a:endParaRPr>
          </a:p>
        </p:txBody>
      </p:sp>
      <p:sp>
        <p:nvSpPr>
          <p:cNvPr id="10" name="TextBox 19">
            <a:extLst>
              <a:ext uri="{FF2B5EF4-FFF2-40B4-BE49-F238E27FC236}">
                <a16:creationId xmlns:a16="http://schemas.microsoft.com/office/drawing/2014/main" id="{D97A7C54-830C-109C-DE6C-2262A168E150}"/>
              </a:ext>
            </a:extLst>
          </p:cNvPr>
          <p:cNvSpPr txBox="1"/>
          <p:nvPr/>
        </p:nvSpPr>
        <p:spPr>
          <a:xfrm>
            <a:off x="1743274" y="2265117"/>
            <a:ext cx="1724909" cy="738664"/>
          </a:xfrm>
          <a:prstGeom prst="rect">
            <a:avLst/>
          </a:prstGeom>
          <a:noFill/>
        </p:spPr>
        <p:txBody>
          <a:bodyPr wrap="square" lIns="68580">
            <a:spAutoFit/>
          </a:bodyPr>
          <a:lstStyle/>
          <a:p>
            <a:pPr defTabSz="685800">
              <a:spcBef>
                <a:spcPct val="0"/>
              </a:spcBef>
              <a:spcAft>
                <a:spcPct val="0"/>
              </a:spcAft>
              <a:defRPr/>
            </a:pPr>
            <a:r>
              <a:rPr lang="de-DE" sz="1100" b="1">
                <a:solidFill>
                  <a:srgbClr val="000000"/>
                </a:solidFill>
                <a:uFill>
                  <a:solidFill>
                    <a:prstClr val="black">
                      <a:alpha val="0"/>
                    </a:prstClr>
                  </a:solidFill>
                </a:uFill>
                <a:ea typeface="Aptos"/>
                <a:cs typeface="Aptos"/>
              </a:rPr>
              <a:t>G</a:t>
            </a:r>
            <a:r>
              <a:rPr lang="de" sz="1100" b="1">
                <a:solidFill>
                  <a:srgbClr val="000000"/>
                </a:solidFill>
                <a:uFill>
                  <a:solidFill>
                    <a:prstClr val="black">
                      <a:alpha val="0"/>
                    </a:prstClr>
                  </a:solidFill>
                </a:uFill>
                <a:ea typeface="Aptos"/>
                <a:cs typeface="Aptos"/>
              </a:rPr>
              <a:t>eringeres Risiko für Retinopathie </a:t>
            </a:r>
            <a:r>
              <a:rPr lang="de" sz="1000">
                <a:solidFill>
                  <a:srgbClr val="000000"/>
                </a:solidFill>
                <a:uFill>
                  <a:solidFill>
                    <a:prstClr val="black">
                      <a:alpha val="0"/>
                    </a:prstClr>
                  </a:solidFill>
                </a:uFill>
                <a:ea typeface="Aptos"/>
                <a:cs typeface="Aptos"/>
              </a:rPr>
              <a:t>(OR 0,55 [95 %-KI: 0,34; 0,89]; p</a:t>
            </a:r>
            <a:r>
              <a:rPr lang="de" sz="1000" i="1">
                <a:solidFill>
                  <a:srgbClr val="000000"/>
                </a:solidFill>
                <a:uFill>
                  <a:solidFill>
                    <a:prstClr val="black">
                      <a:alpha val="0"/>
                    </a:prstClr>
                  </a:solidFill>
                </a:uFill>
                <a:ea typeface="Aptos"/>
                <a:cs typeface="Aptos"/>
              </a:rPr>
              <a:t> </a:t>
            </a:r>
            <a:r>
              <a:rPr lang="de" sz="1000">
                <a:solidFill>
                  <a:srgbClr val="000000"/>
                </a:solidFill>
                <a:uFill>
                  <a:solidFill>
                    <a:prstClr val="black">
                      <a:alpha val="0"/>
                    </a:prstClr>
                  </a:solidFill>
                </a:uFill>
                <a:ea typeface="Aptos"/>
                <a:cs typeface="Aptos"/>
              </a:rPr>
              <a:t>= 0,014)</a:t>
            </a:r>
            <a:endParaRPr lang="en-US" sz="1000">
              <a:solidFill>
                <a:srgbClr val="000000"/>
              </a:solidFill>
            </a:endParaRPr>
          </a:p>
        </p:txBody>
      </p:sp>
      <p:sp>
        <p:nvSpPr>
          <p:cNvPr id="11" name="Oval 72">
            <a:extLst>
              <a:ext uri="{FF2B5EF4-FFF2-40B4-BE49-F238E27FC236}">
                <a16:creationId xmlns:a16="http://schemas.microsoft.com/office/drawing/2014/main" id="{482C4BB7-DC5D-7C3C-54E8-C7DF9A190BF7}"/>
              </a:ext>
            </a:extLst>
          </p:cNvPr>
          <p:cNvSpPr/>
          <p:nvPr/>
        </p:nvSpPr>
        <p:spPr>
          <a:xfrm>
            <a:off x="776528" y="2196251"/>
            <a:ext cx="904988" cy="904988"/>
          </a:xfrm>
          <a:prstGeom prst="ellipse">
            <a:avLst/>
          </a:prstGeom>
          <a:gradFill>
            <a:gsLst>
              <a:gs pos="11000">
                <a:srgbClr val="268500"/>
              </a:gs>
              <a:gs pos="100000">
                <a:srgbClr val="268500">
                  <a:lumMod val="75000"/>
                </a:srgbClr>
              </a:gs>
            </a:gsLst>
            <a:lin ang="5400000" scaled="1"/>
          </a:gradFill>
          <a:ln w="12700" cap="flat" cmpd="sng" algn="ctr">
            <a:solidFill>
              <a:srgbClr val="268500">
                <a:lumMod val="75000"/>
                <a:alpha val="60000"/>
              </a:srgbClr>
            </a:solidFill>
            <a:prstDash val="solid"/>
            <a:miter lim="800000"/>
          </a:ln>
          <a:effectLst/>
        </p:spPr>
        <p:txBody>
          <a:bodyPr wrap="none" tIns="0" bIns="0" rtlCol="0" anchor="ctr">
            <a:noAutofit/>
          </a:bodyPr>
          <a:lstStyle/>
          <a:p>
            <a:pPr marL="0" marR="0" lvl="0" indent="0" algn="ctr" defTabSz="685800" eaLnBrk="1" fontAlgn="auto" latinLnBrk="0" hangingPunct="1">
              <a:lnSpc>
                <a:spcPct val="100000"/>
              </a:lnSpc>
              <a:spcBef>
                <a:spcPts val="450"/>
              </a:spcBef>
              <a:spcAft>
                <a:spcPct val="0"/>
              </a:spcAft>
              <a:buClrTx/>
              <a:buSzTx/>
              <a:buFontTx/>
              <a:buNone/>
              <a:tabLst/>
              <a:defRPr/>
            </a:pPr>
            <a:r>
              <a:rPr kumimoji="0" lang="de" sz="2400" b="1" i="1" u="none" strike="noStrike" kern="0" cap="none" spc="0" normalizeH="0" baseline="0" noProof="0">
                <a:ln>
                  <a:noFill/>
                </a:ln>
                <a:solidFill>
                  <a:srgbClr val="FFFFFF"/>
                </a:solidFill>
                <a:effectLst/>
                <a:uLnTx/>
                <a:uFill>
                  <a:solidFill>
                    <a:prstClr val="black">
                      <a:alpha val="0"/>
                    </a:prstClr>
                  </a:solidFill>
                </a:uFill>
                <a:latin typeface="Aptos"/>
                <a:ea typeface="Aptos"/>
                <a:cs typeface="Aptos"/>
              </a:rPr>
              <a:t>45</a:t>
            </a:r>
            <a:r>
              <a:rPr kumimoji="0" lang="de" sz="2400" b="1" i="1" u="none" strike="noStrike" kern="0" cap="none" spc="0" normalizeH="0" baseline="22000" noProof="0">
                <a:ln>
                  <a:noFill/>
                </a:ln>
                <a:solidFill>
                  <a:srgbClr val="FFFFFF"/>
                </a:solidFill>
                <a:effectLst/>
                <a:uLnTx/>
                <a:uFill>
                  <a:solidFill>
                    <a:prstClr val="black">
                      <a:alpha val="0"/>
                    </a:prstClr>
                  </a:solidFill>
                </a:uFill>
                <a:latin typeface="Aptos"/>
                <a:ea typeface="Aptos"/>
                <a:cs typeface="Aptos"/>
              </a:rPr>
              <a:t>%</a:t>
            </a:r>
            <a:endParaRPr kumimoji="0" lang="en-US" sz="2400" b="1" i="1" u="none" strike="noStrike" kern="0" cap="none" spc="0" normalizeH="0" baseline="0" noProof="0">
              <a:ln>
                <a:noFill/>
              </a:ln>
              <a:solidFill>
                <a:srgbClr val="FFFFFF"/>
              </a:solidFill>
              <a:effectLst/>
              <a:uLnTx/>
              <a:uFillTx/>
              <a:latin typeface="Aptos" panose="02110004020202020204"/>
              <a:ea typeface="+mn-ea"/>
              <a:cs typeface="+mn-cs"/>
            </a:endParaRPr>
          </a:p>
        </p:txBody>
      </p:sp>
      <p:grpSp>
        <p:nvGrpSpPr>
          <p:cNvPr id="16" name="Graphic 50">
            <a:extLst>
              <a:ext uri="{FF2B5EF4-FFF2-40B4-BE49-F238E27FC236}">
                <a16:creationId xmlns:a16="http://schemas.microsoft.com/office/drawing/2014/main" id="{E8AD75CF-F63D-2C5D-D97D-794C7439A765}"/>
              </a:ext>
            </a:extLst>
          </p:cNvPr>
          <p:cNvGrpSpPr/>
          <p:nvPr/>
        </p:nvGrpSpPr>
        <p:grpSpPr>
          <a:xfrm>
            <a:off x="4977232" y="2325806"/>
            <a:ext cx="803375" cy="413171"/>
            <a:chOff x="7938626" y="1554270"/>
            <a:chExt cx="803375" cy="413171"/>
          </a:xfrm>
          <a:solidFill>
            <a:srgbClr val="268500"/>
          </a:solidFill>
        </p:grpSpPr>
        <p:sp>
          <p:nvSpPr>
            <p:cNvPr id="17" name="Freihandform: Form 16">
              <a:extLst>
                <a:ext uri="{FF2B5EF4-FFF2-40B4-BE49-F238E27FC236}">
                  <a16:creationId xmlns:a16="http://schemas.microsoft.com/office/drawing/2014/main" id="{D10A051F-35D2-5038-9FBB-BA8A63FBA2C5}"/>
                </a:ext>
              </a:extLst>
            </p:cNvPr>
            <p:cNvSpPr/>
            <p:nvPr/>
          </p:nvSpPr>
          <p:spPr>
            <a:xfrm>
              <a:off x="7938626" y="1554270"/>
              <a:ext cx="803375" cy="413171"/>
            </a:xfrm>
            <a:custGeom>
              <a:avLst/>
              <a:gdLst>
                <a:gd name="connsiteX0" fmla="*/ 792937 w 803375"/>
                <a:gd name="connsiteY0" fmla="*/ 194947 h 413171"/>
                <a:gd name="connsiteX1" fmla="*/ 401702 w 803375"/>
                <a:gd name="connsiteY1" fmla="*/ 0 h 413171"/>
                <a:gd name="connsiteX2" fmla="*/ 10438 w 803375"/>
                <a:gd name="connsiteY2" fmla="*/ 194947 h 413171"/>
                <a:gd name="connsiteX3" fmla="*/ 0 w 803375"/>
                <a:gd name="connsiteY3" fmla="*/ 206586 h 413171"/>
                <a:gd name="connsiteX4" fmla="*/ 10438 w 803375"/>
                <a:gd name="connsiteY4" fmla="*/ 218224 h 413171"/>
                <a:gd name="connsiteX5" fmla="*/ 401702 w 803375"/>
                <a:gd name="connsiteY5" fmla="*/ 413172 h 413171"/>
                <a:gd name="connsiteX6" fmla="*/ 792937 w 803375"/>
                <a:gd name="connsiteY6" fmla="*/ 218224 h 413171"/>
                <a:gd name="connsiteX7" fmla="*/ 803376 w 803375"/>
                <a:gd name="connsiteY7" fmla="*/ 206586 h 413171"/>
                <a:gd name="connsiteX8" fmla="*/ 573373 w 803375"/>
                <a:gd name="connsiteY8" fmla="*/ 206586 h 413171"/>
                <a:gd name="connsiteX9" fmla="*/ 401702 w 803375"/>
                <a:gd name="connsiteY9" fmla="*/ 378257 h 413171"/>
                <a:gd name="connsiteX10" fmla="*/ 230031 w 803375"/>
                <a:gd name="connsiteY10" fmla="*/ 206586 h 413171"/>
                <a:gd name="connsiteX11" fmla="*/ 401702 w 803375"/>
                <a:gd name="connsiteY11" fmla="*/ 34915 h 413171"/>
                <a:gd name="connsiteX12" fmla="*/ 573373 w 803375"/>
                <a:gd name="connsiteY12" fmla="*/ 206586 h 413171"/>
                <a:gd name="connsiteX13" fmla="*/ 248448 w 803375"/>
                <a:gd name="connsiteY13" fmla="*/ 68564 h 413171"/>
                <a:gd name="connsiteX14" fmla="*/ 195129 w 803375"/>
                <a:gd name="connsiteY14" fmla="*/ 206586 h 413171"/>
                <a:gd name="connsiteX15" fmla="*/ 248484 w 803375"/>
                <a:gd name="connsiteY15" fmla="*/ 344608 h 413171"/>
                <a:gd name="connsiteX16" fmla="*/ 47727 w 803375"/>
                <a:gd name="connsiteY16" fmla="*/ 206586 h 413171"/>
                <a:gd name="connsiteX17" fmla="*/ 248456 w 803375"/>
                <a:gd name="connsiteY17" fmla="*/ 68564 h 413171"/>
                <a:gd name="connsiteX18" fmla="*/ 554937 w 803375"/>
                <a:gd name="connsiteY18" fmla="*/ 344608 h 413171"/>
                <a:gd name="connsiteX19" fmla="*/ 608292 w 803375"/>
                <a:gd name="connsiteY19" fmla="*/ 206586 h 413171"/>
                <a:gd name="connsiteX20" fmla="*/ 554974 w 803375"/>
                <a:gd name="connsiteY20" fmla="*/ 68564 h 413171"/>
                <a:gd name="connsiteX21" fmla="*/ 755703 w 803375"/>
                <a:gd name="connsiteY21" fmla="*/ 206586 h 413171"/>
                <a:gd name="connsiteX22" fmla="*/ 554946 w 803375"/>
                <a:gd name="connsiteY22" fmla="*/ 344608 h 41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03375" h="413171">
                  <a:moveTo>
                    <a:pt x="792937" y="194947"/>
                  </a:moveTo>
                  <a:cubicBezTo>
                    <a:pt x="785845" y="186982"/>
                    <a:pt x="615960" y="0"/>
                    <a:pt x="401702" y="0"/>
                  </a:cubicBezTo>
                  <a:cubicBezTo>
                    <a:pt x="187444" y="0"/>
                    <a:pt x="17561" y="186977"/>
                    <a:pt x="10438" y="194947"/>
                  </a:cubicBezTo>
                  <a:lnTo>
                    <a:pt x="0" y="206586"/>
                  </a:lnTo>
                  <a:lnTo>
                    <a:pt x="10438" y="218224"/>
                  </a:lnTo>
                  <a:cubicBezTo>
                    <a:pt x="17567" y="226189"/>
                    <a:pt x="187453" y="413172"/>
                    <a:pt x="401702" y="413172"/>
                  </a:cubicBezTo>
                  <a:cubicBezTo>
                    <a:pt x="615950" y="413172"/>
                    <a:pt x="785843" y="226194"/>
                    <a:pt x="792937" y="218224"/>
                  </a:cubicBezTo>
                  <a:lnTo>
                    <a:pt x="803376" y="206586"/>
                  </a:lnTo>
                  <a:close/>
                  <a:moveTo>
                    <a:pt x="573373" y="206586"/>
                  </a:moveTo>
                  <a:cubicBezTo>
                    <a:pt x="573373" y="301257"/>
                    <a:pt x="496378" y="378257"/>
                    <a:pt x="401702" y="378257"/>
                  </a:cubicBezTo>
                  <a:cubicBezTo>
                    <a:pt x="307026" y="378257"/>
                    <a:pt x="230031" y="301262"/>
                    <a:pt x="230031" y="206586"/>
                  </a:cubicBezTo>
                  <a:cubicBezTo>
                    <a:pt x="230031" y="111910"/>
                    <a:pt x="307026" y="34915"/>
                    <a:pt x="401702" y="34915"/>
                  </a:cubicBezTo>
                  <a:cubicBezTo>
                    <a:pt x="496378" y="34915"/>
                    <a:pt x="573373" y="111910"/>
                    <a:pt x="573373" y="206586"/>
                  </a:cubicBezTo>
                  <a:close/>
                  <a:moveTo>
                    <a:pt x="248448" y="68564"/>
                  </a:moveTo>
                  <a:cubicBezTo>
                    <a:pt x="215424" y="105189"/>
                    <a:pt x="195129" y="153488"/>
                    <a:pt x="195129" y="206586"/>
                  </a:cubicBezTo>
                  <a:cubicBezTo>
                    <a:pt x="195129" y="259684"/>
                    <a:pt x="215424" y="307989"/>
                    <a:pt x="248484" y="344608"/>
                  </a:cubicBezTo>
                  <a:cubicBezTo>
                    <a:pt x="150359" y="302891"/>
                    <a:pt x="75147" y="233931"/>
                    <a:pt x="47727" y="206586"/>
                  </a:cubicBezTo>
                  <a:cubicBezTo>
                    <a:pt x="75113" y="179272"/>
                    <a:pt x="150359" y="110276"/>
                    <a:pt x="248456" y="68564"/>
                  </a:cubicBezTo>
                  <a:close/>
                  <a:moveTo>
                    <a:pt x="554937" y="344608"/>
                  </a:moveTo>
                  <a:cubicBezTo>
                    <a:pt x="587961" y="307983"/>
                    <a:pt x="608292" y="259648"/>
                    <a:pt x="608292" y="206586"/>
                  </a:cubicBezTo>
                  <a:cubicBezTo>
                    <a:pt x="608292" y="153486"/>
                    <a:pt x="587998" y="105183"/>
                    <a:pt x="554974" y="68564"/>
                  </a:cubicBezTo>
                  <a:cubicBezTo>
                    <a:pt x="653062" y="110281"/>
                    <a:pt x="728311" y="179278"/>
                    <a:pt x="755703" y="206586"/>
                  </a:cubicBezTo>
                  <a:cubicBezTo>
                    <a:pt x="728316" y="233936"/>
                    <a:pt x="653071" y="302896"/>
                    <a:pt x="554946" y="344608"/>
                  </a:cubicBezTo>
                  <a:close/>
                </a:path>
              </a:pathLst>
            </a:custGeom>
            <a:solidFill>
              <a:srgbClr val="268500"/>
            </a:solidFill>
            <a:ln w="9239"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endParaRPr>
            </a:p>
          </p:txBody>
        </p:sp>
        <p:sp>
          <p:nvSpPr>
            <p:cNvPr id="18" name="Freihandform: Form 17">
              <a:extLst>
                <a:ext uri="{FF2B5EF4-FFF2-40B4-BE49-F238E27FC236}">
                  <a16:creationId xmlns:a16="http://schemas.microsoft.com/office/drawing/2014/main" id="{D429F5C2-03B4-137A-8237-9BD863ECBAE7}"/>
                </a:ext>
              </a:extLst>
            </p:cNvPr>
            <p:cNvSpPr/>
            <p:nvPr/>
          </p:nvSpPr>
          <p:spPr>
            <a:xfrm>
              <a:off x="8253040" y="1673568"/>
              <a:ext cx="174575" cy="174575"/>
            </a:xfrm>
            <a:custGeom>
              <a:avLst/>
              <a:gdLst>
                <a:gd name="connsiteX0" fmla="*/ 87288 w 174575"/>
                <a:gd name="connsiteY0" fmla="*/ 174576 h 174575"/>
                <a:gd name="connsiteX1" fmla="*/ 174576 w 174575"/>
                <a:gd name="connsiteY1" fmla="*/ 87288 h 174575"/>
                <a:gd name="connsiteX2" fmla="*/ 87288 w 174575"/>
                <a:gd name="connsiteY2" fmla="*/ 0 h 174575"/>
                <a:gd name="connsiteX3" fmla="*/ 0 w 174575"/>
                <a:gd name="connsiteY3" fmla="*/ 87288 h 174575"/>
                <a:gd name="connsiteX4" fmla="*/ 87288 w 174575"/>
                <a:gd name="connsiteY4" fmla="*/ 174576 h 174575"/>
                <a:gd name="connsiteX5" fmla="*/ 87288 w 174575"/>
                <a:gd name="connsiteY5" fmla="*/ 29096 h 174575"/>
                <a:gd name="connsiteX6" fmla="*/ 145480 w 174575"/>
                <a:gd name="connsiteY6" fmla="*/ 87288 h 174575"/>
                <a:gd name="connsiteX7" fmla="*/ 87288 w 174575"/>
                <a:gd name="connsiteY7" fmla="*/ 145480 h 174575"/>
                <a:gd name="connsiteX8" fmla="*/ 29096 w 174575"/>
                <a:gd name="connsiteY8" fmla="*/ 87288 h 174575"/>
                <a:gd name="connsiteX9" fmla="*/ 87288 w 174575"/>
                <a:gd name="connsiteY9" fmla="*/ 29096 h 17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4575" h="174575">
                  <a:moveTo>
                    <a:pt x="87288" y="174576"/>
                  </a:moveTo>
                  <a:cubicBezTo>
                    <a:pt x="135514" y="174576"/>
                    <a:pt x="174576" y="135551"/>
                    <a:pt x="174576" y="87288"/>
                  </a:cubicBezTo>
                  <a:cubicBezTo>
                    <a:pt x="174576" y="39061"/>
                    <a:pt x="135514" y="0"/>
                    <a:pt x="87288" y="0"/>
                  </a:cubicBezTo>
                  <a:cubicBezTo>
                    <a:pt x="39134" y="0"/>
                    <a:pt x="0" y="39061"/>
                    <a:pt x="0" y="87288"/>
                  </a:cubicBezTo>
                  <a:cubicBezTo>
                    <a:pt x="0" y="135551"/>
                    <a:pt x="39134" y="174576"/>
                    <a:pt x="87288" y="174576"/>
                  </a:cubicBezTo>
                  <a:close/>
                  <a:moveTo>
                    <a:pt x="87288" y="29096"/>
                  </a:moveTo>
                  <a:cubicBezTo>
                    <a:pt x="119439" y="29096"/>
                    <a:pt x="145480" y="55137"/>
                    <a:pt x="145480" y="87288"/>
                  </a:cubicBezTo>
                  <a:cubicBezTo>
                    <a:pt x="145480" y="119439"/>
                    <a:pt x="119439" y="145480"/>
                    <a:pt x="87288" y="145480"/>
                  </a:cubicBezTo>
                  <a:cubicBezTo>
                    <a:pt x="55137" y="145480"/>
                    <a:pt x="29096" y="119439"/>
                    <a:pt x="29096" y="87288"/>
                  </a:cubicBezTo>
                  <a:cubicBezTo>
                    <a:pt x="29096" y="55137"/>
                    <a:pt x="55137" y="29096"/>
                    <a:pt x="87288" y="29096"/>
                  </a:cubicBezTo>
                  <a:close/>
                </a:path>
              </a:pathLst>
            </a:custGeom>
            <a:solidFill>
              <a:srgbClr val="268500"/>
            </a:solidFill>
            <a:ln w="9239"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endParaRPr>
            </a:p>
          </p:txBody>
        </p:sp>
      </p:grpSp>
      <p:sp>
        <p:nvSpPr>
          <p:cNvPr id="23" name="!!b2">
            <a:extLst>
              <a:ext uri="{FF2B5EF4-FFF2-40B4-BE49-F238E27FC236}">
                <a16:creationId xmlns:a16="http://schemas.microsoft.com/office/drawing/2014/main" id="{ACD168AB-04AD-F698-277D-39F97FFE47CA}"/>
              </a:ext>
            </a:extLst>
          </p:cNvPr>
          <p:cNvSpPr/>
          <p:nvPr/>
        </p:nvSpPr>
        <p:spPr>
          <a:xfrm>
            <a:off x="4742251" y="2026331"/>
            <a:ext cx="3861326" cy="1216237"/>
          </a:xfrm>
          <a:prstGeom prst="rect">
            <a:avLst/>
          </a:prstGeom>
          <a:solidFill>
            <a:sysClr val="window" lastClr="FFFFFF"/>
          </a:solidFill>
          <a:ln w="28575">
            <a:solidFill>
              <a:schemeClr val="accent2"/>
            </a:solidFill>
          </a:ln>
        </p:spPr>
        <p:txBody>
          <a:bodyPr vert="horz" lIns="171450" tIns="102870" rIns="171450" bIns="0" rtlCol="0">
            <a:noAutofit/>
          </a:bodyPr>
          <a:lstStyle/>
          <a:p>
            <a:pPr marL="0" marR="0" lvl="0" indent="0" defTabSz="685800" eaLnBrk="1" fontAlgn="auto" latinLnBrk="0" hangingPunct="1">
              <a:lnSpc>
                <a:spcPct val="95000"/>
              </a:lnSpc>
              <a:spcBef>
                <a:spcPts val="750"/>
              </a:spcBef>
              <a:spcAft>
                <a:spcPct val="0"/>
              </a:spcAft>
              <a:buClrTx/>
              <a:buSzTx/>
              <a:buFontTx/>
              <a:buNone/>
              <a:tabLst/>
              <a:defRPr/>
            </a:pPr>
            <a:endParaRPr kumimoji="0" lang="en-US" sz="1650" b="0" i="0" u="none" strike="noStrike" kern="0" cap="none" spc="0" normalizeH="0" baseline="0" noProof="0">
              <a:ln>
                <a:noFill/>
              </a:ln>
              <a:solidFill>
                <a:srgbClr val="000000"/>
              </a:solidFill>
              <a:effectLst/>
              <a:uLnTx/>
              <a:uFillTx/>
              <a:latin typeface="Aptos" panose="02110004020202020204"/>
            </a:endParaRPr>
          </a:p>
        </p:txBody>
      </p:sp>
      <p:sp>
        <p:nvSpPr>
          <p:cNvPr id="24" name="TextBox 20">
            <a:extLst>
              <a:ext uri="{FF2B5EF4-FFF2-40B4-BE49-F238E27FC236}">
                <a16:creationId xmlns:a16="http://schemas.microsoft.com/office/drawing/2014/main" id="{E06B69B9-98F8-9263-23A6-917B4A0532B6}"/>
              </a:ext>
            </a:extLst>
          </p:cNvPr>
          <p:cNvSpPr txBox="1"/>
          <p:nvPr/>
        </p:nvSpPr>
        <p:spPr>
          <a:xfrm>
            <a:off x="5958362" y="2252145"/>
            <a:ext cx="1759960" cy="732741"/>
          </a:xfrm>
          <a:prstGeom prst="rect">
            <a:avLst/>
          </a:prstGeom>
          <a:noFill/>
        </p:spPr>
        <p:txBody>
          <a:bodyPr wrap="square" lIns="68580">
            <a:noAutofit/>
          </a:bodyPr>
          <a:lstStyle/>
          <a:p>
            <a:pPr defTabSz="685800">
              <a:spcBef>
                <a:spcPct val="0"/>
              </a:spcBef>
              <a:spcAft>
                <a:spcPct val="0"/>
              </a:spcAft>
              <a:defRPr/>
            </a:pPr>
            <a:r>
              <a:rPr lang="de-DE" sz="1100" b="1">
                <a:solidFill>
                  <a:srgbClr val="000000"/>
                </a:solidFill>
                <a:uFill>
                  <a:solidFill>
                    <a:prstClr val="black">
                      <a:alpha val="0"/>
                    </a:prstClr>
                  </a:solidFill>
                </a:uFill>
                <a:ea typeface="Aptos"/>
                <a:cs typeface="Aptos"/>
              </a:rPr>
              <a:t>G</a:t>
            </a:r>
            <a:r>
              <a:rPr lang="de" sz="1100" b="1">
                <a:solidFill>
                  <a:srgbClr val="000000"/>
                </a:solidFill>
                <a:uFill>
                  <a:solidFill>
                    <a:prstClr val="black">
                      <a:alpha val="0"/>
                    </a:prstClr>
                  </a:solidFill>
                </a:uFill>
                <a:ea typeface="Aptos"/>
                <a:cs typeface="Aptos"/>
              </a:rPr>
              <a:t>eringeres Risiko für Nephropathie</a:t>
            </a:r>
            <a:endParaRPr lang="de" sz="1100">
              <a:solidFill>
                <a:srgbClr val="000000"/>
              </a:solidFill>
              <a:uFill>
                <a:solidFill>
                  <a:prstClr val="black">
                    <a:alpha val="0"/>
                  </a:prstClr>
                </a:solidFill>
              </a:uFill>
              <a:ea typeface="Aptos"/>
              <a:cs typeface="Aptos"/>
            </a:endParaRPr>
          </a:p>
          <a:p>
            <a:pPr defTabSz="685800">
              <a:spcBef>
                <a:spcPct val="0"/>
              </a:spcBef>
              <a:spcAft>
                <a:spcPct val="0"/>
              </a:spcAft>
              <a:defRPr/>
            </a:pPr>
            <a:r>
              <a:rPr lang="de" sz="1000">
                <a:solidFill>
                  <a:srgbClr val="000000"/>
                </a:solidFill>
                <a:uFill>
                  <a:solidFill>
                    <a:prstClr val="black">
                      <a:alpha val="0"/>
                    </a:prstClr>
                  </a:solidFill>
                </a:uFill>
                <a:ea typeface="Aptos"/>
                <a:cs typeface="Aptos"/>
              </a:rPr>
              <a:t>(OR 0,61 [95 %-KI: 0,38; 0,96]; p = 0,033)</a:t>
            </a:r>
            <a:endParaRPr lang="en-US" sz="1000">
              <a:solidFill>
                <a:srgbClr val="000000"/>
              </a:solidFill>
            </a:endParaRPr>
          </a:p>
        </p:txBody>
      </p:sp>
      <p:pic>
        <p:nvPicPr>
          <p:cNvPr id="25" name="Graphic 47">
            <a:extLst>
              <a:ext uri="{FF2B5EF4-FFF2-40B4-BE49-F238E27FC236}">
                <a16:creationId xmlns:a16="http://schemas.microsoft.com/office/drawing/2014/main" id="{83F0DC91-9EF1-0CB9-4E24-8AC24FBB41EB}"/>
              </a:ext>
            </a:extLst>
          </p:cNvPr>
          <p:cNvPicPr/>
          <p:nvPr/>
        </p:nvPicPr>
        <p:blipFill>
          <a:blip r:embed="rId3">
            <a:extLst>
              <a:ext uri="{96DAC541-7B7A-43D3-8B79-37D633B846F1}">
                <asvg:svgBlip xmlns:asvg="http://schemas.microsoft.com/office/drawing/2016/SVG/main" r:embed="rId4"/>
              </a:ext>
            </a:extLst>
          </a:blip>
          <a:stretch>
            <a:fillRect/>
          </a:stretch>
        </p:blipFill>
        <p:spPr>
          <a:xfrm>
            <a:off x="7609324" y="2223407"/>
            <a:ext cx="800100" cy="800100"/>
          </a:xfrm>
          <a:prstGeom prst="rect">
            <a:avLst/>
          </a:prstGeom>
        </p:spPr>
      </p:pic>
      <p:sp>
        <p:nvSpPr>
          <p:cNvPr id="26" name="Oval 73">
            <a:extLst>
              <a:ext uri="{FF2B5EF4-FFF2-40B4-BE49-F238E27FC236}">
                <a16:creationId xmlns:a16="http://schemas.microsoft.com/office/drawing/2014/main" id="{75663C7F-BADF-A4DF-264D-6F603BF7963C}"/>
              </a:ext>
            </a:extLst>
          </p:cNvPr>
          <p:cNvSpPr/>
          <p:nvPr/>
        </p:nvSpPr>
        <p:spPr>
          <a:xfrm>
            <a:off x="4987716" y="2223407"/>
            <a:ext cx="904988" cy="904988"/>
          </a:xfrm>
          <a:prstGeom prst="ellipse">
            <a:avLst/>
          </a:prstGeom>
          <a:gradFill>
            <a:gsLst>
              <a:gs pos="11000">
                <a:srgbClr val="23004C">
                  <a:lumMod val="79000"/>
                  <a:lumOff val="21000"/>
                </a:srgbClr>
              </a:gs>
              <a:gs pos="100000">
                <a:srgbClr val="23004C"/>
              </a:gs>
            </a:gsLst>
            <a:lin ang="5400000" scaled="1"/>
          </a:gradFill>
          <a:ln w="12700" cap="flat" cmpd="sng" algn="ctr">
            <a:solidFill>
              <a:srgbClr val="23004C">
                <a:alpha val="60000"/>
              </a:srgbClr>
            </a:solidFill>
            <a:prstDash val="solid"/>
            <a:miter lim="800000"/>
          </a:ln>
          <a:effectLst/>
        </p:spPr>
        <p:txBody>
          <a:bodyPr wrap="none" tIns="0" bIns="0" rtlCol="0" anchor="ctr">
            <a:noAutofit/>
          </a:bodyPr>
          <a:lstStyle/>
          <a:p>
            <a:pPr marL="0" marR="0" lvl="0" indent="0" algn="ctr" defTabSz="685800" eaLnBrk="1" fontAlgn="auto" latinLnBrk="0" hangingPunct="1">
              <a:lnSpc>
                <a:spcPct val="100000"/>
              </a:lnSpc>
              <a:spcBef>
                <a:spcPts val="450"/>
              </a:spcBef>
              <a:spcAft>
                <a:spcPct val="0"/>
              </a:spcAft>
              <a:buClrTx/>
              <a:buSzTx/>
              <a:buFontTx/>
              <a:buNone/>
              <a:tabLst/>
              <a:defRPr/>
            </a:pPr>
            <a:r>
              <a:rPr kumimoji="0" lang="de" sz="2400" b="1" i="1" u="none" strike="noStrike" kern="0" cap="none" spc="0" normalizeH="0" baseline="0" noProof="0">
                <a:ln>
                  <a:noFill/>
                </a:ln>
                <a:solidFill>
                  <a:srgbClr val="FFFFFF"/>
                </a:solidFill>
                <a:effectLst/>
                <a:uLnTx/>
                <a:uFill>
                  <a:solidFill>
                    <a:prstClr val="black">
                      <a:alpha val="0"/>
                    </a:prstClr>
                  </a:solidFill>
                </a:uFill>
                <a:latin typeface="Aptos"/>
                <a:ea typeface="Aptos"/>
                <a:cs typeface="Aptos"/>
              </a:rPr>
              <a:t>39</a:t>
            </a:r>
            <a:r>
              <a:rPr kumimoji="0" lang="de" sz="2400" b="1" i="1" u="none" strike="noStrike" kern="0" cap="none" spc="0" normalizeH="0" baseline="22000" noProof="0">
                <a:ln>
                  <a:noFill/>
                </a:ln>
                <a:solidFill>
                  <a:srgbClr val="FFFFFF"/>
                </a:solidFill>
                <a:effectLst/>
                <a:uLnTx/>
                <a:uFill>
                  <a:solidFill>
                    <a:prstClr val="black">
                      <a:alpha val="0"/>
                    </a:prstClr>
                  </a:solidFill>
                </a:uFill>
                <a:latin typeface="Aptos"/>
                <a:ea typeface="Aptos"/>
                <a:cs typeface="Aptos"/>
              </a:rPr>
              <a:t>%</a:t>
            </a:r>
            <a:endParaRPr kumimoji="0" lang="en-US" sz="2400" b="1" i="1" u="none" strike="noStrike" kern="0" cap="none" spc="0" normalizeH="0" baseline="0" noProof="0">
              <a:ln>
                <a:noFill/>
              </a:ln>
              <a:solidFill>
                <a:srgbClr val="FFFFFF"/>
              </a:solidFill>
              <a:effectLst/>
              <a:uLnTx/>
              <a:uFillTx/>
              <a:latin typeface="Aptos" panose="02110004020202020204"/>
              <a:ea typeface="+mn-ea"/>
              <a:cs typeface="+mn-cs"/>
            </a:endParaRPr>
          </a:p>
        </p:txBody>
      </p:sp>
      <p:grpSp>
        <p:nvGrpSpPr>
          <p:cNvPr id="30" name="Graphic 50">
            <a:extLst>
              <a:ext uri="{FF2B5EF4-FFF2-40B4-BE49-F238E27FC236}">
                <a16:creationId xmlns:a16="http://schemas.microsoft.com/office/drawing/2014/main" id="{92DEEDCA-1BA9-5D2F-3270-11F7D9245B4F}"/>
              </a:ext>
            </a:extLst>
          </p:cNvPr>
          <p:cNvGrpSpPr/>
          <p:nvPr/>
        </p:nvGrpSpPr>
        <p:grpSpPr>
          <a:xfrm>
            <a:off x="3430186" y="2411929"/>
            <a:ext cx="803375" cy="413171"/>
            <a:chOff x="7938626" y="1554270"/>
            <a:chExt cx="803375" cy="413171"/>
          </a:xfrm>
          <a:solidFill>
            <a:srgbClr val="268500"/>
          </a:solidFill>
        </p:grpSpPr>
        <p:sp>
          <p:nvSpPr>
            <p:cNvPr id="31" name="Freihandform: Form 30">
              <a:extLst>
                <a:ext uri="{FF2B5EF4-FFF2-40B4-BE49-F238E27FC236}">
                  <a16:creationId xmlns:a16="http://schemas.microsoft.com/office/drawing/2014/main" id="{B44846A6-9E19-5F19-77B6-4F7E845A379D}"/>
                </a:ext>
              </a:extLst>
            </p:cNvPr>
            <p:cNvSpPr/>
            <p:nvPr/>
          </p:nvSpPr>
          <p:spPr>
            <a:xfrm>
              <a:off x="7938626" y="1554270"/>
              <a:ext cx="803375" cy="413171"/>
            </a:xfrm>
            <a:custGeom>
              <a:avLst/>
              <a:gdLst>
                <a:gd name="connsiteX0" fmla="*/ 792937 w 803375"/>
                <a:gd name="connsiteY0" fmla="*/ 194947 h 413171"/>
                <a:gd name="connsiteX1" fmla="*/ 401702 w 803375"/>
                <a:gd name="connsiteY1" fmla="*/ 0 h 413171"/>
                <a:gd name="connsiteX2" fmla="*/ 10438 w 803375"/>
                <a:gd name="connsiteY2" fmla="*/ 194947 h 413171"/>
                <a:gd name="connsiteX3" fmla="*/ 0 w 803375"/>
                <a:gd name="connsiteY3" fmla="*/ 206586 h 413171"/>
                <a:gd name="connsiteX4" fmla="*/ 10438 w 803375"/>
                <a:gd name="connsiteY4" fmla="*/ 218224 h 413171"/>
                <a:gd name="connsiteX5" fmla="*/ 401702 w 803375"/>
                <a:gd name="connsiteY5" fmla="*/ 413172 h 413171"/>
                <a:gd name="connsiteX6" fmla="*/ 792937 w 803375"/>
                <a:gd name="connsiteY6" fmla="*/ 218224 h 413171"/>
                <a:gd name="connsiteX7" fmla="*/ 803376 w 803375"/>
                <a:gd name="connsiteY7" fmla="*/ 206586 h 413171"/>
                <a:gd name="connsiteX8" fmla="*/ 573373 w 803375"/>
                <a:gd name="connsiteY8" fmla="*/ 206586 h 413171"/>
                <a:gd name="connsiteX9" fmla="*/ 401702 w 803375"/>
                <a:gd name="connsiteY9" fmla="*/ 378257 h 413171"/>
                <a:gd name="connsiteX10" fmla="*/ 230031 w 803375"/>
                <a:gd name="connsiteY10" fmla="*/ 206586 h 413171"/>
                <a:gd name="connsiteX11" fmla="*/ 401702 w 803375"/>
                <a:gd name="connsiteY11" fmla="*/ 34915 h 413171"/>
                <a:gd name="connsiteX12" fmla="*/ 573373 w 803375"/>
                <a:gd name="connsiteY12" fmla="*/ 206586 h 413171"/>
                <a:gd name="connsiteX13" fmla="*/ 248448 w 803375"/>
                <a:gd name="connsiteY13" fmla="*/ 68564 h 413171"/>
                <a:gd name="connsiteX14" fmla="*/ 195129 w 803375"/>
                <a:gd name="connsiteY14" fmla="*/ 206586 h 413171"/>
                <a:gd name="connsiteX15" fmla="*/ 248484 w 803375"/>
                <a:gd name="connsiteY15" fmla="*/ 344608 h 413171"/>
                <a:gd name="connsiteX16" fmla="*/ 47727 w 803375"/>
                <a:gd name="connsiteY16" fmla="*/ 206586 h 413171"/>
                <a:gd name="connsiteX17" fmla="*/ 248456 w 803375"/>
                <a:gd name="connsiteY17" fmla="*/ 68564 h 413171"/>
                <a:gd name="connsiteX18" fmla="*/ 554937 w 803375"/>
                <a:gd name="connsiteY18" fmla="*/ 344608 h 413171"/>
                <a:gd name="connsiteX19" fmla="*/ 608292 w 803375"/>
                <a:gd name="connsiteY19" fmla="*/ 206586 h 413171"/>
                <a:gd name="connsiteX20" fmla="*/ 554974 w 803375"/>
                <a:gd name="connsiteY20" fmla="*/ 68564 h 413171"/>
                <a:gd name="connsiteX21" fmla="*/ 755703 w 803375"/>
                <a:gd name="connsiteY21" fmla="*/ 206586 h 413171"/>
                <a:gd name="connsiteX22" fmla="*/ 554946 w 803375"/>
                <a:gd name="connsiteY22" fmla="*/ 344608 h 41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03375" h="413171">
                  <a:moveTo>
                    <a:pt x="792937" y="194947"/>
                  </a:moveTo>
                  <a:cubicBezTo>
                    <a:pt x="785845" y="186982"/>
                    <a:pt x="615960" y="0"/>
                    <a:pt x="401702" y="0"/>
                  </a:cubicBezTo>
                  <a:cubicBezTo>
                    <a:pt x="187444" y="0"/>
                    <a:pt x="17561" y="186977"/>
                    <a:pt x="10438" y="194947"/>
                  </a:cubicBezTo>
                  <a:lnTo>
                    <a:pt x="0" y="206586"/>
                  </a:lnTo>
                  <a:lnTo>
                    <a:pt x="10438" y="218224"/>
                  </a:lnTo>
                  <a:cubicBezTo>
                    <a:pt x="17567" y="226189"/>
                    <a:pt x="187453" y="413172"/>
                    <a:pt x="401702" y="413172"/>
                  </a:cubicBezTo>
                  <a:cubicBezTo>
                    <a:pt x="615950" y="413172"/>
                    <a:pt x="785843" y="226194"/>
                    <a:pt x="792937" y="218224"/>
                  </a:cubicBezTo>
                  <a:lnTo>
                    <a:pt x="803376" y="206586"/>
                  </a:lnTo>
                  <a:close/>
                  <a:moveTo>
                    <a:pt x="573373" y="206586"/>
                  </a:moveTo>
                  <a:cubicBezTo>
                    <a:pt x="573373" y="301257"/>
                    <a:pt x="496378" y="378257"/>
                    <a:pt x="401702" y="378257"/>
                  </a:cubicBezTo>
                  <a:cubicBezTo>
                    <a:pt x="307026" y="378257"/>
                    <a:pt x="230031" y="301262"/>
                    <a:pt x="230031" y="206586"/>
                  </a:cubicBezTo>
                  <a:cubicBezTo>
                    <a:pt x="230031" y="111910"/>
                    <a:pt x="307026" y="34915"/>
                    <a:pt x="401702" y="34915"/>
                  </a:cubicBezTo>
                  <a:cubicBezTo>
                    <a:pt x="496378" y="34915"/>
                    <a:pt x="573373" y="111910"/>
                    <a:pt x="573373" y="206586"/>
                  </a:cubicBezTo>
                  <a:close/>
                  <a:moveTo>
                    <a:pt x="248448" y="68564"/>
                  </a:moveTo>
                  <a:cubicBezTo>
                    <a:pt x="215424" y="105189"/>
                    <a:pt x="195129" y="153488"/>
                    <a:pt x="195129" y="206586"/>
                  </a:cubicBezTo>
                  <a:cubicBezTo>
                    <a:pt x="195129" y="259684"/>
                    <a:pt x="215424" y="307989"/>
                    <a:pt x="248484" y="344608"/>
                  </a:cubicBezTo>
                  <a:cubicBezTo>
                    <a:pt x="150359" y="302891"/>
                    <a:pt x="75147" y="233931"/>
                    <a:pt x="47727" y="206586"/>
                  </a:cubicBezTo>
                  <a:cubicBezTo>
                    <a:pt x="75113" y="179272"/>
                    <a:pt x="150359" y="110276"/>
                    <a:pt x="248456" y="68564"/>
                  </a:cubicBezTo>
                  <a:close/>
                  <a:moveTo>
                    <a:pt x="554937" y="344608"/>
                  </a:moveTo>
                  <a:cubicBezTo>
                    <a:pt x="587961" y="307983"/>
                    <a:pt x="608292" y="259648"/>
                    <a:pt x="608292" y="206586"/>
                  </a:cubicBezTo>
                  <a:cubicBezTo>
                    <a:pt x="608292" y="153486"/>
                    <a:pt x="587998" y="105183"/>
                    <a:pt x="554974" y="68564"/>
                  </a:cubicBezTo>
                  <a:cubicBezTo>
                    <a:pt x="653062" y="110281"/>
                    <a:pt x="728311" y="179278"/>
                    <a:pt x="755703" y="206586"/>
                  </a:cubicBezTo>
                  <a:cubicBezTo>
                    <a:pt x="728316" y="233936"/>
                    <a:pt x="653071" y="302896"/>
                    <a:pt x="554946" y="344608"/>
                  </a:cubicBezTo>
                  <a:close/>
                </a:path>
              </a:pathLst>
            </a:custGeom>
            <a:solidFill>
              <a:srgbClr val="268500"/>
            </a:solidFill>
            <a:ln w="9239"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endParaRPr>
            </a:p>
          </p:txBody>
        </p:sp>
        <p:sp>
          <p:nvSpPr>
            <p:cNvPr id="32" name="Freihandform: Form 31">
              <a:extLst>
                <a:ext uri="{FF2B5EF4-FFF2-40B4-BE49-F238E27FC236}">
                  <a16:creationId xmlns:a16="http://schemas.microsoft.com/office/drawing/2014/main" id="{8F47CD67-C4C7-B051-DAAF-39B326CFC200}"/>
                </a:ext>
              </a:extLst>
            </p:cNvPr>
            <p:cNvSpPr/>
            <p:nvPr/>
          </p:nvSpPr>
          <p:spPr>
            <a:xfrm>
              <a:off x="8253040" y="1673568"/>
              <a:ext cx="174575" cy="174575"/>
            </a:xfrm>
            <a:custGeom>
              <a:avLst/>
              <a:gdLst>
                <a:gd name="connsiteX0" fmla="*/ 87288 w 174575"/>
                <a:gd name="connsiteY0" fmla="*/ 174576 h 174575"/>
                <a:gd name="connsiteX1" fmla="*/ 174576 w 174575"/>
                <a:gd name="connsiteY1" fmla="*/ 87288 h 174575"/>
                <a:gd name="connsiteX2" fmla="*/ 87288 w 174575"/>
                <a:gd name="connsiteY2" fmla="*/ 0 h 174575"/>
                <a:gd name="connsiteX3" fmla="*/ 0 w 174575"/>
                <a:gd name="connsiteY3" fmla="*/ 87288 h 174575"/>
                <a:gd name="connsiteX4" fmla="*/ 87288 w 174575"/>
                <a:gd name="connsiteY4" fmla="*/ 174576 h 174575"/>
                <a:gd name="connsiteX5" fmla="*/ 87288 w 174575"/>
                <a:gd name="connsiteY5" fmla="*/ 29096 h 174575"/>
                <a:gd name="connsiteX6" fmla="*/ 145480 w 174575"/>
                <a:gd name="connsiteY6" fmla="*/ 87288 h 174575"/>
                <a:gd name="connsiteX7" fmla="*/ 87288 w 174575"/>
                <a:gd name="connsiteY7" fmla="*/ 145480 h 174575"/>
                <a:gd name="connsiteX8" fmla="*/ 29096 w 174575"/>
                <a:gd name="connsiteY8" fmla="*/ 87288 h 174575"/>
                <a:gd name="connsiteX9" fmla="*/ 87288 w 174575"/>
                <a:gd name="connsiteY9" fmla="*/ 29096 h 17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4575" h="174575">
                  <a:moveTo>
                    <a:pt x="87288" y="174576"/>
                  </a:moveTo>
                  <a:cubicBezTo>
                    <a:pt x="135514" y="174576"/>
                    <a:pt x="174576" y="135551"/>
                    <a:pt x="174576" y="87288"/>
                  </a:cubicBezTo>
                  <a:cubicBezTo>
                    <a:pt x="174576" y="39061"/>
                    <a:pt x="135514" y="0"/>
                    <a:pt x="87288" y="0"/>
                  </a:cubicBezTo>
                  <a:cubicBezTo>
                    <a:pt x="39134" y="0"/>
                    <a:pt x="0" y="39061"/>
                    <a:pt x="0" y="87288"/>
                  </a:cubicBezTo>
                  <a:cubicBezTo>
                    <a:pt x="0" y="135551"/>
                    <a:pt x="39134" y="174576"/>
                    <a:pt x="87288" y="174576"/>
                  </a:cubicBezTo>
                  <a:close/>
                  <a:moveTo>
                    <a:pt x="87288" y="29096"/>
                  </a:moveTo>
                  <a:cubicBezTo>
                    <a:pt x="119439" y="29096"/>
                    <a:pt x="145480" y="55137"/>
                    <a:pt x="145480" y="87288"/>
                  </a:cubicBezTo>
                  <a:cubicBezTo>
                    <a:pt x="145480" y="119439"/>
                    <a:pt x="119439" y="145480"/>
                    <a:pt x="87288" y="145480"/>
                  </a:cubicBezTo>
                  <a:cubicBezTo>
                    <a:pt x="55137" y="145480"/>
                    <a:pt x="29096" y="119439"/>
                    <a:pt x="29096" y="87288"/>
                  </a:cubicBezTo>
                  <a:cubicBezTo>
                    <a:pt x="29096" y="55137"/>
                    <a:pt x="55137" y="29096"/>
                    <a:pt x="87288" y="29096"/>
                  </a:cubicBezTo>
                  <a:close/>
                </a:path>
              </a:pathLst>
            </a:custGeom>
            <a:solidFill>
              <a:srgbClr val="268500"/>
            </a:solidFill>
            <a:ln w="9239"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1086483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4C1773-1806-8252-1B7F-8B18D49E7D8A}"/>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2D750418-034F-F657-D26D-25864781C484}"/>
              </a:ext>
            </a:extLst>
          </p:cNvPr>
          <p:cNvSpPr txBox="1">
            <a:spLocks/>
          </p:cNvSpPr>
          <p:nvPr/>
        </p:nvSpPr>
        <p:spPr>
          <a:xfrm>
            <a:off x="314409" y="113129"/>
            <a:ext cx="8637056" cy="400110"/>
          </a:xfrm>
          <a:prstGeom prst="rect">
            <a:avLst/>
          </a:prstGeom>
        </p:spPr>
        <p:txBody>
          <a:bodyPr lIns="91440" tIns="45720" rIns="91440" bIns="45720" anchor="t"/>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Ein geringerer Anteil an Menschen mit T1D und höherer Betazell-Restfunktion hatte schwere Hypoglykämien oder mikrovaskuläre Ereignisse</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10" name="Rechteck: abgerundete Ecken 9">
            <a:extLst>
              <a:ext uri="{FF2B5EF4-FFF2-40B4-BE49-F238E27FC236}">
                <a16:creationId xmlns:a16="http://schemas.microsoft.com/office/drawing/2014/main" id="{A7EB2DB6-A7C8-6D82-8304-FF1BC8BD6ED4}"/>
              </a:ext>
            </a:extLst>
          </p:cNvPr>
          <p:cNvSpPr/>
          <p:nvPr/>
        </p:nvSpPr>
        <p:spPr>
          <a:xfrm>
            <a:off x="456736" y="3913865"/>
            <a:ext cx="8230528" cy="739672"/>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lvl="0" indent="-171450" defTabSz="685800">
              <a:buClr>
                <a:schemeClr val="accent2"/>
              </a:buClr>
              <a:buFont typeface="Arial" panose="020B0604020202020204" pitchFamily="34" charset="0"/>
              <a:buChar char="•"/>
              <a:defRPr/>
            </a:pPr>
            <a:r>
              <a:rPr lang="de-DE" sz="1100">
                <a:solidFill>
                  <a:schemeClr val="bg1"/>
                </a:solidFill>
              </a:rPr>
              <a:t>Höhere BL-C-Peptid-Spiegel waren invers korreliert zum Auftreten von schweren Hypoglykämien im Vorjahr und jedweder Form von Retinopathie</a:t>
            </a:r>
          </a:p>
          <a:p>
            <a:pPr marL="171450" lvl="0" indent="-171450" defTabSz="685800">
              <a:buClr>
                <a:schemeClr val="accent2"/>
              </a:buClr>
              <a:buFont typeface="Arial" panose="020B0604020202020204" pitchFamily="34" charset="0"/>
              <a:buChar char="•"/>
              <a:defRPr/>
            </a:pPr>
            <a:r>
              <a:rPr lang="de-DE" sz="1100">
                <a:solidFill>
                  <a:schemeClr val="bg1"/>
                </a:solidFill>
              </a:rPr>
              <a:t>Bei Personen mit BL-C-Peptid-Spiegeln von 0,03 bis &lt; 0,2 </a:t>
            </a:r>
            <a:r>
              <a:rPr lang="de-DE" sz="1100" err="1">
                <a:solidFill>
                  <a:schemeClr val="bg1"/>
                </a:solidFill>
              </a:rPr>
              <a:t>nmol</a:t>
            </a:r>
            <a:r>
              <a:rPr lang="de-DE" sz="1100">
                <a:solidFill>
                  <a:schemeClr val="bg1"/>
                </a:solidFill>
              </a:rPr>
              <a:t>/l war die Häufigkeit von ≥ 1 schweren Hypoglykämien im Vorjahr ~ 50 % geringer als bei Personen ohne nachweisbares C-Peptid</a:t>
            </a:r>
          </a:p>
        </p:txBody>
      </p:sp>
      <p:sp>
        <p:nvSpPr>
          <p:cNvPr id="29" name="TextBox 28">
            <a:extLst>
              <a:ext uri="{FF2B5EF4-FFF2-40B4-BE49-F238E27FC236}">
                <a16:creationId xmlns:a16="http://schemas.microsoft.com/office/drawing/2014/main" id="{F676B10C-8990-DD72-969C-1FDC8E2D6392}"/>
              </a:ext>
            </a:extLst>
          </p:cNvPr>
          <p:cNvSpPr txBox="1"/>
          <p:nvPr/>
        </p:nvSpPr>
        <p:spPr>
          <a:xfrm>
            <a:off x="5632649" y="1491702"/>
            <a:ext cx="1655314" cy="400110"/>
          </a:xfrm>
          <a:prstGeom prst="rect">
            <a:avLst/>
          </a:prstGeom>
          <a:noFill/>
        </p:spPr>
        <p:txBody>
          <a:bodyPr wrap="square"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err="1">
                <a:ln>
                  <a:noFill/>
                </a:ln>
                <a:solidFill>
                  <a:srgbClr val="404040"/>
                </a:solidFill>
                <a:effectLst/>
                <a:uLnTx/>
                <a:uFillTx/>
                <a:latin typeface="Verdana"/>
                <a:ea typeface="+mn-ea"/>
                <a:cs typeface="Arial" panose="020B0604020202020204" pitchFamily="34" charset="0"/>
              </a:rPr>
              <a:t>eGFR</a:t>
            </a:r>
            <a:r>
              <a:rPr kumimoji="0" lang="de-DE" sz="10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 &lt; 60 ml/min/1,73 m²</a:t>
            </a:r>
            <a:endParaRPr kumimoji="0" lang="de-DE" sz="1000" b="0" i="0" u="none" strike="noStrike" kern="1200" cap="none" spc="0" normalizeH="0" baseline="30000" noProof="0">
              <a:ln>
                <a:noFill/>
              </a:ln>
              <a:solidFill>
                <a:srgbClr val="404040"/>
              </a:solidFill>
              <a:effectLst/>
              <a:uLnTx/>
              <a:uFillTx/>
              <a:latin typeface="Verdana"/>
              <a:ea typeface="+mn-ea"/>
              <a:cs typeface="Arial" panose="020B0604020202020204" pitchFamily="34" charset="0"/>
            </a:endParaRPr>
          </a:p>
        </p:txBody>
      </p:sp>
      <p:sp>
        <p:nvSpPr>
          <p:cNvPr id="31" name="TextBox 30">
            <a:extLst>
              <a:ext uri="{FF2B5EF4-FFF2-40B4-BE49-F238E27FC236}">
                <a16:creationId xmlns:a16="http://schemas.microsoft.com/office/drawing/2014/main" id="{0650929D-A0DA-4296-724C-39D91AF3E168}"/>
              </a:ext>
            </a:extLst>
          </p:cNvPr>
          <p:cNvSpPr txBox="1"/>
          <p:nvPr/>
        </p:nvSpPr>
        <p:spPr>
          <a:xfrm>
            <a:off x="4210009" y="1499517"/>
            <a:ext cx="1509068" cy="400110"/>
          </a:xfrm>
          <a:prstGeom prst="rect">
            <a:avLst/>
          </a:prstGeom>
          <a:noFill/>
        </p:spPr>
        <p:txBody>
          <a:bodyPr wrap="square"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Jegliche vorherige Retinopathie</a:t>
            </a:r>
            <a:endParaRPr kumimoji="0" lang="de-DE" sz="1000" b="0" i="0" u="none" strike="noStrike" kern="1200" cap="none" spc="0" normalizeH="0" baseline="30000" noProof="0">
              <a:ln>
                <a:noFill/>
              </a:ln>
              <a:solidFill>
                <a:srgbClr val="404040"/>
              </a:solidFill>
              <a:effectLst/>
              <a:uLnTx/>
              <a:uFillTx/>
              <a:latin typeface="Verdana"/>
              <a:ea typeface="+mn-ea"/>
              <a:cs typeface="Arial" panose="020B0604020202020204" pitchFamily="34" charset="0"/>
            </a:endParaRPr>
          </a:p>
        </p:txBody>
      </p:sp>
      <p:sp>
        <p:nvSpPr>
          <p:cNvPr id="4" name="TextBox 3037">
            <a:extLst>
              <a:ext uri="{FF2B5EF4-FFF2-40B4-BE49-F238E27FC236}">
                <a16:creationId xmlns:a16="http://schemas.microsoft.com/office/drawing/2014/main" id="{034C6971-14BF-255E-7415-217968C82098}"/>
              </a:ext>
            </a:extLst>
          </p:cNvPr>
          <p:cNvSpPr txBox="1"/>
          <p:nvPr/>
        </p:nvSpPr>
        <p:spPr>
          <a:xfrm>
            <a:off x="314409" y="4936840"/>
            <a:ext cx="8138717" cy="184666"/>
          </a:xfrm>
          <a:prstGeom prst="rect">
            <a:avLst/>
          </a:prstGeom>
          <a:noFill/>
        </p:spPr>
        <p:txBody>
          <a:bodyPr wrap="square" rtlCol="0" anchor="b">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mn-cs"/>
              </a:rPr>
              <a:t>1. </a:t>
            </a:r>
            <a:r>
              <a:rPr kumimoji="0" lang="de-DE" sz="600" b="0" i="0" u="none" strike="noStrike" kern="1200" cap="none" spc="0" normalizeH="0" baseline="0" noProof="0" dirty="0" err="1">
                <a:ln>
                  <a:noFill/>
                </a:ln>
                <a:solidFill>
                  <a:srgbClr val="404040"/>
                </a:solidFill>
                <a:effectLst/>
                <a:uLnTx/>
                <a:uFillTx/>
                <a:latin typeface="Verdana"/>
                <a:ea typeface="+mn-ea"/>
                <a:cs typeface="+mn-cs"/>
              </a:rPr>
              <a:t>Jeyam</a:t>
            </a:r>
            <a:r>
              <a:rPr kumimoji="0" lang="de-DE" sz="600" b="0" i="0" u="none" strike="noStrike" kern="1200" cap="none" spc="0" normalizeH="0" baseline="0" noProof="0" dirty="0">
                <a:ln>
                  <a:noFill/>
                </a:ln>
                <a:solidFill>
                  <a:srgbClr val="404040"/>
                </a:solidFill>
                <a:effectLst/>
                <a:uLnTx/>
                <a:uFillTx/>
                <a:latin typeface="Verdana"/>
                <a:ea typeface="+mn-ea"/>
                <a:cs typeface="+mn-cs"/>
              </a:rPr>
              <a:t> A </a:t>
            </a:r>
            <a:r>
              <a:rPr kumimoji="0" lang="de-DE" sz="600" b="0" i="1" u="none" strike="noStrike" kern="1200" cap="none" spc="0" normalizeH="0" baseline="0" noProof="0" dirty="0">
                <a:ln>
                  <a:noFill/>
                </a:ln>
                <a:solidFill>
                  <a:srgbClr val="404040"/>
                </a:solidFill>
                <a:effectLst/>
                <a:uLnTx/>
                <a:uFillTx/>
                <a:latin typeface="Verdana"/>
                <a:ea typeface="+mn-ea"/>
                <a:cs typeface="+mn-cs"/>
              </a:rPr>
              <a:t>et al. Diabetes Care </a:t>
            </a:r>
            <a:r>
              <a:rPr kumimoji="0" lang="de-DE" sz="600" b="0" i="0" u="none" strike="noStrike" kern="1200" cap="none" spc="0" normalizeH="0" baseline="0" noProof="0" dirty="0">
                <a:ln>
                  <a:noFill/>
                </a:ln>
                <a:solidFill>
                  <a:srgbClr val="404040"/>
                </a:solidFill>
                <a:effectLst/>
                <a:uLnTx/>
                <a:uFillTx/>
                <a:latin typeface="Verdana"/>
                <a:ea typeface="+mn-ea"/>
                <a:cs typeface="+mn-cs"/>
              </a:rPr>
              <a:t>2021; 44: 390–8. </a:t>
            </a:r>
          </a:p>
        </p:txBody>
      </p:sp>
      <p:sp>
        <p:nvSpPr>
          <p:cNvPr id="7" name="Footer Placeholder 4">
            <a:extLst>
              <a:ext uri="{FF2B5EF4-FFF2-40B4-BE49-F238E27FC236}">
                <a16:creationId xmlns:a16="http://schemas.microsoft.com/office/drawing/2014/main" id="{A4355B39-D762-A0B3-2906-84C1E8F67487}"/>
              </a:ext>
            </a:extLst>
          </p:cNvPr>
          <p:cNvSpPr txBox="1">
            <a:spLocks/>
          </p:cNvSpPr>
          <p:nvPr/>
        </p:nvSpPr>
        <p:spPr>
          <a:xfrm>
            <a:off x="346683" y="4680560"/>
            <a:ext cx="8472713" cy="299506"/>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685783">
              <a:lnSpc>
                <a:spcPct val="100000"/>
              </a:lnSpc>
              <a:spcBef>
                <a:spcPts val="300"/>
              </a:spcBef>
              <a:buClrTx/>
              <a:buNone/>
              <a:defRPr/>
            </a:pPr>
            <a:r>
              <a:rPr lang="de-DE" sz="600" dirty="0">
                <a:solidFill>
                  <a:srgbClr val="404040"/>
                </a:solidFill>
                <a:latin typeface="+mn-lt"/>
                <a:ea typeface="Arial"/>
                <a:cs typeface="Arial"/>
              </a:rPr>
              <a:t>Abbildung modifiziert nach </a:t>
            </a:r>
            <a:r>
              <a:rPr lang="de-DE" sz="600" dirty="0" err="1">
                <a:solidFill>
                  <a:srgbClr val="404040"/>
                </a:solidFill>
                <a:latin typeface="+mn-lt"/>
                <a:ea typeface="Arial"/>
                <a:cs typeface="Arial"/>
              </a:rPr>
              <a:t>Jeyam</a:t>
            </a:r>
            <a:r>
              <a:rPr lang="de-DE" sz="600" dirty="0">
                <a:solidFill>
                  <a:srgbClr val="404040"/>
                </a:solidFill>
                <a:latin typeface="+mn-lt"/>
                <a:ea typeface="Arial"/>
                <a:cs typeface="Arial"/>
              </a:rPr>
              <a:t> A 2021</a:t>
            </a:r>
            <a:r>
              <a:rPr lang="de-DE" sz="600" baseline="30000" dirty="0">
                <a:solidFill>
                  <a:srgbClr val="404040"/>
                </a:solidFill>
                <a:latin typeface="+mn-lt"/>
                <a:ea typeface="Arial"/>
                <a:cs typeface="Arial"/>
              </a:rPr>
              <a:t>1</a:t>
            </a:r>
            <a:r>
              <a:rPr lang="de-DE" sz="600" dirty="0">
                <a:solidFill>
                  <a:srgbClr val="404040"/>
                </a:solidFill>
                <a:ea typeface="Arial"/>
                <a:cs typeface="Arial"/>
              </a:rPr>
              <a:t>. </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BL: Baseline; C-</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Peptid</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Connecting peptide,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Verbindungspeptid</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eGFR: estimated glomerular filtration rate,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geschätzte</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glomeruläre</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Filtrationsrate</a:t>
            </a:r>
            <a:r>
              <a:rPr lang="en-US" sz="600" dirty="0">
                <a:solidFill>
                  <a:srgbClr val="404040"/>
                </a:solidFill>
                <a:latin typeface="Verdana"/>
                <a:ea typeface="Verdana" panose="020B0604030504040204" pitchFamily="34" charset="0"/>
                <a:cs typeface="Verdana" panose="020B0604030504040204" pitchFamily="34" charset="0"/>
              </a:rPr>
              <a:t>; HbA</a:t>
            </a:r>
            <a:r>
              <a:rPr lang="en-US" sz="600" baseline="-25000" dirty="0">
                <a:solidFill>
                  <a:srgbClr val="404040"/>
                </a:solidFill>
                <a:latin typeface="Verdana"/>
                <a:ea typeface="Verdana" panose="020B0604030504040204" pitchFamily="34" charset="0"/>
                <a:cs typeface="Verdana" panose="020B0604030504040204" pitchFamily="34" charset="0"/>
              </a:rPr>
              <a:t>1c</a:t>
            </a:r>
            <a:r>
              <a:rPr lang="en-US" sz="600" dirty="0">
                <a:solidFill>
                  <a:srgbClr val="404040"/>
                </a:solidFill>
                <a:latin typeface="Verdana"/>
                <a:ea typeface="Verdana" panose="020B0604030504040204" pitchFamily="34" charset="0"/>
                <a:cs typeface="Verdana" panose="020B0604030504040204" pitchFamily="34" charset="0"/>
              </a:rPr>
              <a:t>: </a:t>
            </a:r>
            <a:r>
              <a:rPr lang="en-US" sz="600" dirty="0" err="1">
                <a:solidFill>
                  <a:srgbClr val="404040"/>
                </a:solidFill>
                <a:latin typeface="Verdana"/>
                <a:ea typeface="Verdana" panose="020B0604030504040204" pitchFamily="34" charset="0"/>
                <a:cs typeface="Verdana" panose="020B0604030504040204" pitchFamily="34" charset="0"/>
              </a:rPr>
              <a:t>Hämoglobin</a:t>
            </a:r>
            <a:r>
              <a:rPr lang="en-US" sz="600" dirty="0">
                <a:solidFill>
                  <a:srgbClr val="404040"/>
                </a:solidFill>
                <a:latin typeface="Verdana"/>
                <a:ea typeface="Verdana" panose="020B0604030504040204" pitchFamily="34" charset="0"/>
                <a:cs typeface="Verdana" panose="020B0604030504040204" pitchFamily="34" charset="0"/>
              </a:rPr>
              <a:t> A</a:t>
            </a:r>
            <a:r>
              <a:rPr lang="en-US" sz="600" baseline="-25000" dirty="0">
                <a:solidFill>
                  <a:srgbClr val="404040"/>
                </a:solidFill>
                <a:latin typeface="Verdana"/>
                <a:ea typeface="Verdana" panose="020B0604030504040204" pitchFamily="34" charset="0"/>
                <a:cs typeface="Verdana" panose="020B0604030504040204" pitchFamily="34" charset="0"/>
              </a:rPr>
              <a:t>1c</a:t>
            </a:r>
            <a:r>
              <a:rPr lang="en-US" sz="600" dirty="0">
                <a:solidFill>
                  <a:srgbClr val="404040"/>
                </a:solidFill>
                <a:latin typeface="Verdana"/>
                <a:ea typeface="Verdana" panose="020B0604030504040204" pitchFamily="34" charset="0"/>
                <a:cs typeface="Verdana" panose="020B0604030504040204" pitchFamily="34" charset="0"/>
              </a:rPr>
              <a:t>; </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SDRNT1BIO: Scottish Diabetes Research Network Type 1 Bioresource; T1D: Typ-1-Diabetes.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Untersucht</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wurden</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n = 6.076 Menschen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mit</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T1D in der SDRNT1BIO, die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im</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Mittel 5,2 Jahre lang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nachbeobachtet</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wurden</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a:t>
            </a:r>
            <a:endPar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endParaRPr>
          </a:p>
        </p:txBody>
      </p:sp>
      <p:graphicFrame>
        <p:nvGraphicFramePr>
          <p:cNvPr id="3" name="Chart 27">
            <a:extLst>
              <a:ext uri="{FF2B5EF4-FFF2-40B4-BE49-F238E27FC236}">
                <a16:creationId xmlns:a16="http://schemas.microsoft.com/office/drawing/2014/main" id="{B9C4F1C0-7D27-0976-BA9A-7D903539E81C}"/>
              </a:ext>
            </a:extLst>
          </p:cNvPr>
          <p:cNvGraphicFramePr/>
          <p:nvPr>
            <p:extLst>
              <p:ext uri="{D42A27DB-BD31-4B8C-83A1-F6EECF244321}">
                <p14:modId xmlns:p14="http://schemas.microsoft.com/office/powerpoint/2010/main" val="3764460657"/>
              </p:ext>
            </p:extLst>
          </p:nvPr>
        </p:nvGraphicFramePr>
        <p:xfrm>
          <a:off x="324246" y="1808109"/>
          <a:ext cx="1964447" cy="2127047"/>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30">
            <a:extLst>
              <a:ext uri="{FF2B5EF4-FFF2-40B4-BE49-F238E27FC236}">
                <a16:creationId xmlns:a16="http://schemas.microsoft.com/office/drawing/2014/main" id="{FABA4F49-4391-82F5-373F-FB9920BBBE5A}"/>
              </a:ext>
            </a:extLst>
          </p:cNvPr>
          <p:cNvSpPr txBox="1"/>
          <p:nvPr/>
        </p:nvSpPr>
        <p:spPr>
          <a:xfrm>
            <a:off x="867405" y="1499517"/>
            <a:ext cx="1194173" cy="246221"/>
          </a:xfrm>
          <a:prstGeom prst="rect">
            <a:avLst/>
          </a:prstGeom>
          <a:noFill/>
        </p:spPr>
        <p:txBody>
          <a:bodyPr wrap="square"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lang="de-DE" sz="1000">
                <a:solidFill>
                  <a:srgbClr val="404040"/>
                </a:solidFill>
                <a:latin typeface="Verdana"/>
                <a:cs typeface="Arial" panose="020B0604020202020204" pitchFamily="34" charset="0"/>
              </a:rPr>
              <a:t>HbA</a:t>
            </a:r>
            <a:r>
              <a:rPr lang="de-DE" sz="1000" baseline="-25000">
                <a:solidFill>
                  <a:srgbClr val="404040"/>
                </a:solidFill>
                <a:latin typeface="Verdana"/>
                <a:cs typeface="Arial" panose="020B0604020202020204" pitchFamily="34" charset="0"/>
              </a:rPr>
              <a:t>1c</a:t>
            </a:r>
            <a:r>
              <a:rPr lang="de-DE" sz="1000">
                <a:solidFill>
                  <a:srgbClr val="404040"/>
                </a:solidFill>
                <a:latin typeface="Verdana"/>
                <a:cs typeface="Arial" panose="020B0604020202020204" pitchFamily="34" charset="0"/>
              </a:rPr>
              <a:t> zu BL</a:t>
            </a:r>
            <a:endParaRPr kumimoji="0" lang="de-DE" sz="1000" b="0" i="0" u="none" strike="noStrike" kern="1200" cap="none" spc="0" normalizeH="0" baseline="30000" noProof="0">
              <a:ln>
                <a:noFill/>
              </a:ln>
              <a:solidFill>
                <a:srgbClr val="404040"/>
              </a:solidFill>
              <a:effectLst/>
              <a:uLnTx/>
              <a:uFillTx/>
              <a:latin typeface="Verdana"/>
              <a:ea typeface="+mn-ea"/>
              <a:cs typeface="Arial" panose="020B0604020202020204" pitchFamily="34" charset="0"/>
            </a:endParaRPr>
          </a:p>
        </p:txBody>
      </p:sp>
      <p:graphicFrame>
        <p:nvGraphicFramePr>
          <p:cNvPr id="11" name="Chart 5">
            <a:extLst>
              <a:ext uri="{FF2B5EF4-FFF2-40B4-BE49-F238E27FC236}">
                <a16:creationId xmlns:a16="http://schemas.microsoft.com/office/drawing/2014/main" id="{0331DDCF-2552-A51D-0F56-3BAF25276FFE}"/>
              </a:ext>
            </a:extLst>
          </p:cNvPr>
          <p:cNvGraphicFramePr/>
          <p:nvPr>
            <p:extLst>
              <p:ext uri="{D42A27DB-BD31-4B8C-83A1-F6EECF244321}">
                <p14:modId xmlns:p14="http://schemas.microsoft.com/office/powerpoint/2010/main" val="573804995"/>
              </p:ext>
            </p:extLst>
          </p:nvPr>
        </p:nvGraphicFramePr>
        <p:xfrm>
          <a:off x="2459323" y="1836045"/>
          <a:ext cx="1964447" cy="2350952"/>
        </p:xfrm>
        <a:graphic>
          <a:graphicData uri="http://schemas.openxmlformats.org/drawingml/2006/chart">
            <c:chart xmlns:c="http://schemas.openxmlformats.org/drawingml/2006/chart" xmlns:r="http://schemas.openxmlformats.org/officeDocument/2006/relationships" r:id="rId5"/>
          </a:graphicData>
        </a:graphic>
      </p:graphicFrame>
      <p:sp>
        <p:nvSpPr>
          <p:cNvPr id="12" name="TextBox 30">
            <a:extLst>
              <a:ext uri="{FF2B5EF4-FFF2-40B4-BE49-F238E27FC236}">
                <a16:creationId xmlns:a16="http://schemas.microsoft.com/office/drawing/2014/main" id="{B7846CC6-D8C1-299B-4E60-1E1DBBC2FC91}"/>
              </a:ext>
            </a:extLst>
          </p:cNvPr>
          <p:cNvSpPr txBox="1"/>
          <p:nvPr/>
        </p:nvSpPr>
        <p:spPr>
          <a:xfrm>
            <a:off x="2561025" y="1500126"/>
            <a:ext cx="1676036" cy="400110"/>
          </a:xfrm>
          <a:prstGeom prst="rect">
            <a:avLst/>
          </a:prstGeom>
          <a:noFill/>
        </p:spPr>
        <p:txBody>
          <a:bodyPr wrap="square"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lang="de-DE" sz="1000">
                <a:solidFill>
                  <a:srgbClr val="404040"/>
                </a:solidFill>
                <a:latin typeface="Verdana"/>
                <a:cs typeface="Arial" panose="020B0604020202020204" pitchFamily="34" charset="0"/>
              </a:rPr>
              <a:t>Schwere Hypoglykämie im Vorjahr</a:t>
            </a:r>
            <a:endParaRPr kumimoji="0" lang="de-DE" sz="1000" b="0" i="0" u="none" strike="noStrike" kern="1200" cap="none" spc="0" normalizeH="0" baseline="30000" noProof="0">
              <a:ln>
                <a:noFill/>
              </a:ln>
              <a:solidFill>
                <a:srgbClr val="404040"/>
              </a:solidFill>
              <a:effectLst/>
              <a:uLnTx/>
              <a:uFillTx/>
              <a:latin typeface="Verdana"/>
              <a:ea typeface="+mn-ea"/>
              <a:cs typeface="Arial" panose="020B0604020202020204" pitchFamily="34" charset="0"/>
            </a:endParaRPr>
          </a:p>
        </p:txBody>
      </p:sp>
      <p:sp>
        <p:nvSpPr>
          <p:cNvPr id="13" name="TextBox 30">
            <a:extLst>
              <a:ext uri="{FF2B5EF4-FFF2-40B4-BE49-F238E27FC236}">
                <a16:creationId xmlns:a16="http://schemas.microsoft.com/office/drawing/2014/main" id="{37E9AC64-4E80-91FE-64C0-A3198F608857}"/>
              </a:ext>
            </a:extLst>
          </p:cNvPr>
          <p:cNvSpPr txBox="1"/>
          <p:nvPr/>
        </p:nvSpPr>
        <p:spPr>
          <a:xfrm rot="16200000">
            <a:off x="1463684" y="2723661"/>
            <a:ext cx="1745057" cy="246221"/>
          </a:xfrm>
          <a:prstGeom prst="rect">
            <a:avLst/>
          </a:prstGeom>
          <a:noFill/>
        </p:spPr>
        <p:txBody>
          <a:bodyPr wrap="square"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a:ln>
                  <a:noFill/>
                </a:ln>
                <a:solidFill>
                  <a:srgbClr val="404040"/>
                </a:solidFill>
                <a:effectLst/>
                <a:uLnTx/>
                <a:uFillTx/>
                <a:latin typeface="Verdana"/>
                <a:ea typeface="+mn-ea"/>
                <a:cs typeface="Arial" panose="020B0604020202020204" pitchFamily="34" charset="0"/>
              </a:rPr>
              <a:t>Anteil an Patienten [%]</a:t>
            </a:r>
            <a:endParaRPr kumimoji="0" lang="de-DE" sz="1000" b="0" i="0" u="none" strike="noStrike" kern="1200" cap="none" spc="0" normalizeH="0" baseline="30000" noProof="0">
              <a:ln>
                <a:noFill/>
              </a:ln>
              <a:solidFill>
                <a:srgbClr val="404040"/>
              </a:solidFill>
              <a:effectLst/>
              <a:uLnTx/>
              <a:uFillTx/>
              <a:latin typeface="Verdana"/>
              <a:ea typeface="+mn-ea"/>
              <a:cs typeface="Arial" panose="020B0604020202020204" pitchFamily="34" charset="0"/>
            </a:endParaRPr>
          </a:p>
        </p:txBody>
      </p:sp>
      <p:graphicFrame>
        <p:nvGraphicFramePr>
          <p:cNvPr id="15" name="Chart 5">
            <a:extLst>
              <a:ext uri="{FF2B5EF4-FFF2-40B4-BE49-F238E27FC236}">
                <a16:creationId xmlns:a16="http://schemas.microsoft.com/office/drawing/2014/main" id="{6D2EF1FD-3564-F28E-F485-A8F465A3E459}"/>
              </a:ext>
            </a:extLst>
          </p:cNvPr>
          <p:cNvGraphicFramePr/>
          <p:nvPr>
            <p:extLst>
              <p:ext uri="{D42A27DB-BD31-4B8C-83A1-F6EECF244321}">
                <p14:modId xmlns:p14="http://schemas.microsoft.com/office/powerpoint/2010/main" val="3493659676"/>
              </p:ext>
            </p:extLst>
          </p:nvPr>
        </p:nvGraphicFramePr>
        <p:xfrm>
          <a:off x="3982633" y="1834651"/>
          <a:ext cx="1964447" cy="235095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6" name="Chart 5">
            <a:extLst>
              <a:ext uri="{FF2B5EF4-FFF2-40B4-BE49-F238E27FC236}">
                <a16:creationId xmlns:a16="http://schemas.microsoft.com/office/drawing/2014/main" id="{9B236381-2E00-9880-F00C-02973E0BCA65}"/>
              </a:ext>
            </a:extLst>
          </p:cNvPr>
          <p:cNvGraphicFramePr/>
          <p:nvPr>
            <p:extLst>
              <p:ext uri="{D42A27DB-BD31-4B8C-83A1-F6EECF244321}">
                <p14:modId xmlns:p14="http://schemas.microsoft.com/office/powerpoint/2010/main" val="1392616183"/>
              </p:ext>
            </p:extLst>
          </p:nvPr>
        </p:nvGraphicFramePr>
        <p:xfrm>
          <a:off x="5246786" y="1836045"/>
          <a:ext cx="3426307" cy="2350952"/>
        </p:xfrm>
        <a:graphic>
          <a:graphicData uri="http://schemas.openxmlformats.org/drawingml/2006/chart">
            <c:chart xmlns:c="http://schemas.openxmlformats.org/drawingml/2006/chart" xmlns:r="http://schemas.openxmlformats.org/officeDocument/2006/relationships" r:id="rId7"/>
          </a:graphicData>
        </a:graphic>
      </p:graphicFrame>
      <p:sp>
        <p:nvSpPr>
          <p:cNvPr id="30" name="TextBox 29">
            <a:extLst>
              <a:ext uri="{FF2B5EF4-FFF2-40B4-BE49-F238E27FC236}">
                <a16:creationId xmlns:a16="http://schemas.microsoft.com/office/drawing/2014/main" id="{1998423B-D4B2-3D0F-84CB-ECB8AB76D3E9}"/>
              </a:ext>
            </a:extLst>
          </p:cNvPr>
          <p:cNvSpPr txBox="1"/>
          <p:nvPr/>
        </p:nvSpPr>
        <p:spPr>
          <a:xfrm>
            <a:off x="726779" y="1171270"/>
            <a:ext cx="7690441" cy="276999"/>
          </a:xfrm>
          <a:prstGeom prst="rect">
            <a:avLst/>
          </a:prstGeom>
          <a:noFill/>
        </p:spPr>
        <p:txBody>
          <a:bodyPr wrap="square" rtlCol="0">
            <a:spAutoFit/>
          </a:bodyPr>
          <a:lstStyle/>
          <a:p>
            <a:pPr algn="ctr" defTabSz="685766">
              <a:defRPr/>
            </a:pPr>
            <a:r>
              <a:rPr lang="en-US" sz="1200" b="1" err="1">
                <a:solidFill>
                  <a:srgbClr val="484848"/>
                </a:solidFill>
                <a:latin typeface="Verdana"/>
              </a:rPr>
              <a:t>Baselinedaten</a:t>
            </a:r>
            <a:r>
              <a:rPr lang="en-US" sz="1200" b="1">
                <a:solidFill>
                  <a:srgbClr val="484848"/>
                </a:solidFill>
                <a:latin typeface="Verdana"/>
              </a:rPr>
              <a:t> der SDRNT1BIO-Kohorte </a:t>
            </a:r>
            <a:r>
              <a:rPr lang="en-US" sz="1200" b="1" err="1">
                <a:solidFill>
                  <a:srgbClr val="484848"/>
                </a:solidFill>
                <a:latin typeface="Verdana"/>
              </a:rPr>
              <a:t>nach</a:t>
            </a:r>
            <a:r>
              <a:rPr lang="en-US" sz="1200" b="1">
                <a:solidFill>
                  <a:srgbClr val="484848"/>
                </a:solidFill>
                <a:latin typeface="Verdana"/>
              </a:rPr>
              <a:t> C-</a:t>
            </a:r>
            <a:r>
              <a:rPr lang="en-US" sz="1200" b="1" err="1">
                <a:solidFill>
                  <a:srgbClr val="484848"/>
                </a:solidFill>
                <a:latin typeface="Verdana"/>
              </a:rPr>
              <a:t>Peptid</a:t>
            </a:r>
            <a:r>
              <a:rPr lang="en-US" sz="1200" b="1">
                <a:solidFill>
                  <a:srgbClr val="484848"/>
                </a:solidFill>
                <a:latin typeface="Verdana"/>
              </a:rPr>
              <a:t>-Spiegel</a:t>
            </a:r>
            <a:endParaRPr lang="en-US" sz="1200" b="1" baseline="30000">
              <a:solidFill>
                <a:srgbClr val="484848"/>
              </a:solidFill>
              <a:latin typeface="Verdana"/>
            </a:endParaRPr>
          </a:p>
        </p:txBody>
      </p:sp>
    </p:spTree>
    <p:extLst>
      <p:ext uri="{BB962C8B-B14F-4D97-AF65-F5344CB8AC3E}">
        <p14:creationId xmlns:p14="http://schemas.microsoft.com/office/powerpoint/2010/main" val="1912114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8D6B8A-4716-1C54-5B6F-06DC77FE26EA}"/>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B53B057C-77E3-A20A-777E-C0D2F574BA33}"/>
              </a:ext>
            </a:extLst>
          </p:cNvPr>
          <p:cNvSpPr txBox="1">
            <a:spLocks/>
          </p:cNvSpPr>
          <p:nvPr/>
        </p:nvSpPr>
        <p:spPr>
          <a:xfrm>
            <a:off x="314409" y="116459"/>
            <a:ext cx="8637056" cy="400110"/>
          </a:xfrm>
          <a:prstGeom prst="rect">
            <a:avLst/>
          </a:prstGeom>
        </p:spPr>
        <p:txBody>
          <a:bodyPr lIns="91440" tIns="45720" rIns="91440" bIns="45720" anchor="t"/>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Nachträglich vorhergesagte Mediane und IQR* für die Wirkung des BL-C-Peptid-Spiegels nach 5,2 Jahren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4" name="TextBox 3037">
            <a:extLst>
              <a:ext uri="{FF2B5EF4-FFF2-40B4-BE49-F238E27FC236}">
                <a16:creationId xmlns:a16="http://schemas.microsoft.com/office/drawing/2014/main" id="{B33DEC58-4F4E-A8F7-65A3-9661886E2F62}"/>
              </a:ext>
            </a:extLst>
          </p:cNvPr>
          <p:cNvSpPr txBox="1"/>
          <p:nvPr/>
        </p:nvSpPr>
        <p:spPr>
          <a:xfrm>
            <a:off x="314409" y="4938138"/>
            <a:ext cx="8138717" cy="184666"/>
          </a:xfrm>
          <a:prstGeom prst="rect">
            <a:avLst/>
          </a:prstGeom>
          <a:noFill/>
        </p:spPr>
        <p:txBody>
          <a:bodyPr wrap="square" rtlCol="0" anchor="b">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mn-cs"/>
              </a:rPr>
              <a:t>1.</a:t>
            </a:r>
            <a:r>
              <a:rPr kumimoji="0" lang="de-DE" sz="600" b="0" i="0" u="none" strike="noStrike" kern="1200" cap="none" spc="0" normalizeH="0" baseline="0" noProof="0" dirty="0">
                <a:ln>
                  <a:noFill/>
                </a:ln>
                <a:solidFill>
                  <a:srgbClr val="404040"/>
                </a:solidFill>
                <a:effectLst/>
                <a:uLnTx/>
                <a:uFillTx/>
                <a:latin typeface="Verdana"/>
                <a:ea typeface="+mn-ea"/>
                <a:cs typeface="+mn-cs"/>
              </a:rPr>
              <a:t> </a:t>
            </a:r>
            <a:r>
              <a:rPr kumimoji="0" lang="de-DE" sz="600" b="0" i="0" u="none" strike="noStrike" kern="1200" cap="none" spc="0" normalizeH="0" baseline="0" noProof="0" dirty="0" err="1">
                <a:ln>
                  <a:noFill/>
                </a:ln>
                <a:solidFill>
                  <a:srgbClr val="404040"/>
                </a:solidFill>
                <a:effectLst/>
                <a:uLnTx/>
                <a:uFillTx/>
                <a:latin typeface="Verdana"/>
                <a:ea typeface="+mn-ea"/>
                <a:cs typeface="+mn-cs"/>
              </a:rPr>
              <a:t>Jeyam</a:t>
            </a:r>
            <a:r>
              <a:rPr kumimoji="0" lang="de-DE" sz="600" b="0" i="0" u="none" strike="noStrike" kern="1200" cap="none" spc="0" normalizeH="0" baseline="0" noProof="0" dirty="0">
                <a:ln>
                  <a:noFill/>
                </a:ln>
                <a:solidFill>
                  <a:srgbClr val="404040"/>
                </a:solidFill>
                <a:effectLst/>
                <a:uLnTx/>
                <a:uFillTx/>
                <a:latin typeface="Verdana"/>
                <a:ea typeface="+mn-ea"/>
                <a:cs typeface="+mn-cs"/>
              </a:rPr>
              <a:t> A </a:t>
            </a:r>
            <a:r>
              <a:rPr kumimoji="0" lang="de-DE" sz="600" b="0" i="1" u="none" strike="noStrike" kern="1200" cap="none" spc="0" normalizeH="0" baseline="0" noProof="0" dirty="0">
                <a:ln>
                  <a:noFill/>
                </a:ln>
                <a:solidFill>
                  <a:srgbClr val="404040"/>
                </a:solidFill>
                <a:effectLst/>
                <a:uLnTx/>
                <a:uFillTx/>
                <a:latin typeface="Verdana"/>
                <a:ea typeface="+mn-ea"/>
                <a:cs typeface="+mn-cs"/>
              </a:rPr>
              <a:t>et al. Diabetes Care </a:t>
            </a:r>
            <a:r>
              <a:rPr kumimoji="0" lang="de-DE" sz="600" b="0" i="0" u="none" strike="noStrike" kern="1200" cap="none" spc="0" normalizeH="0" baseline="0" noProof="0" dirty="0">
                <a:ln>
                  <a:noFill/>
                </a:ln>
                <a:solidFill>
                  <a:srgbClr val="404040"/>
                </a:solidFill>
                <a:effectLst/>
                <a:uLnTx/>
                <a:uFillTx/>
                <a:latin typeface="Verdana"/>
                <a:ea typeface="+mn-ea"/>
                <a:cs typeface="+mn-cs"/>
              </a:rPr>
              <a:t>2021; 44: 390–8. </a:t>
            </a:r>
          </a:p>
        </p:txBody>
      </p:sp>
      <p:sp>
        <p:nvSpPr>
          <p:cNvPr id="7" name="Footer Placeholder 4">
            <a:extLst>
              <a:ext uri="{FF2B5EF4-FFF2-40B4-BE49-F238E27FC236}">
                <a16:creationId xmlns:a16="http://schemas.microsoft.com/office/drawing/2014/main" id="{032908BB-7464-CC57-6456-A28FA495EEB1}"/>
              </a:ext>
            </a:extLst>
          </p:cNvPr>
          <p:cNvSpPr txBox="1">
            <a:spLocks/>
          </p:cNvSpPr>
          <p:nvPr/>
        </p:nvSpPr>
        <p:spPr>
          <a:xfrm>
            <a:off x="344244" y="4692813"/>
            <a:ext cx="8404918" cy="299506"/>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685783">
              <a:lnSpc>
                <a:spcPct val="100000"/>
              </a:lnSpc>
              <a:spcBef>
                <a:spcPts val="300"/>
              </a:spcBef>
              <a:buClrTx/>
              <a:buNone/>
              <a:defRPr/>
            </a:pPr>
            <a:r>
              <a:rPr lang="de-DE" sz="600" dirty="0">
                <a:solidFill>
                  <a:srgbClr val="404040"/>
                </a:solidFill>
                <a:latin typeface="+mn-lt"/>
                <a:ea typeface="Arial"/>
                <a:cs typeface="Arial"/>
              </a:rPr>
              <a:t>Abbildung modifiziert nach </a:t>
            </a:r>
            <a:r>
              <a:rPr lang="de-DE" sz="600" dirty="0" err="1">
                <a:solidFill>
                  <a:srgbClr val="404040"/>
                </a:solidFill>
                <a:latin typeface="+mn-lt"/>
                <a:ea typeface="Arial"/>
                <a:cs typeface="Arial"/>
              </a:rPr>
              <a:t>Jeyam</a:t>
            </a:r>
            <a:r>
              <a:rPr lang="de-DE" sz="600" dirty="0">
                <a:solidFill>
                  <a:srgbClr val="404040"/>
                </a:solidFill>
                <a:latin typeface="+mn-lt"/>
                <a:ea typeface="Arial"/>
                <a:cs typeface="Arial"/>
              </a:rPr>
              <a:t> A 2021</a:t>
            </a:r>
            <a:r>
              <a:rPr lang="de-DE" sz="600" baseline="30000" dirty="0">
                <a:solidFill>
                  <a:srgbClr val="404040"/>
                </a:solidFill>
                <a:latin typeface="+mn-lt"/>
                <a:ea typeface="Arial"/>
                <a:cs typeface="Arial"/>
              </a:rPr>
              <a:t>1</a:t>
            </a:r>
            <a:r>
              <a:rPr lang="de-DE" sz="600" dirty="0">
                <a:solidFill>
                  <a:srgbClr val="404040"/>
                </a:solidFill>
                <a:ea typeface="Arial"/>
                <a:cs typeface="Arial"/>
              </a:rPr>
              <a:t>. </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BL: Baseline; C-</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Peptid</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Connecting peptide,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Verbindungspeptid</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DKA: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Diabetische</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Ketoazidose</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HbA</a:t>
            </a:r>
            <a:r>
              <a:rPr kumimoji="0" lang="en-US" sz="600" b="0" i="0" u="none" strike="noStrike" kern="1200" cap="none" spc="0" normalizeH="0" baseline="-25000" noProof="0" dirty="0">
                <a:ln>
                  <a:noFill/>
                </a:ln>
                <a:solidFill>
                  <a:srgbClr val="404040"/>
                </a:solidFill>
                <a:effectLst/>
                <a:uLnTx/>
                <a:uFillTx/>
                <a:latin typeface="Verdana"/>
                <a:ea typeface="Verdana" panose="020B0604030504040204" pitchFamily="34" charset="0"/>
                <a:cs typeface="Verdana" panose="020B0604030504040204" pitchFamily="34" charset="0"/>
              </a:rPr>
              <a:t>1c</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Hämoglobin</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A</a:t>
            </a:r>
            <a:r>
              <a:rPr kumimoji="0" lang="en-US" sz="600" b="0" i="0" u="none" strike="noStrike" kern="1200" cap="none" spc="0" normalizeH="0" baseline="-25000" noProof="0" dirty="0">
                <a:ln>
                  <a:noFill/>
                </a:ln>
                <a:solidFill>
                  <a:srgbClr val="404040"/>
                </a:solidFill>
                <a:effectLst/>
                <a:uLnTx/>
                <a:uFillTx/>
                <a:latin typeface="Verdana"/>
                <a:ea typeface="Verdana" panose="020B0604030504040204" pitchFamily="34" charset="0"/>
                <a:cs typeface="Verdana" panose="020B0604030504040204" pitchFamily="34" charset="0"/>
              </a:rPr>
              <a:t>1c</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IQR: interquartile range,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Interquartilsbereich</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n.m.: nicht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messbar</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SDRNT1BIO: Scottish Diabetes Research Network Type 1 Bioresource; T1D: Typ-1-Diabetes.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Untersucht</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wurden</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n = 6.076 Menschen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mit</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T1D in der SDRNT1BIO, die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im</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Mittel 5,2 Jahre lang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nachbeobachtet</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wurden</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Basierend</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auf </a:t>
            </a:r>
            <a:r>
              <a:rPr lang="de-DE" sz="600" dirty="0">
                <a:solidFill>
                  <a:srgbClr val="404040"/>
                </a:solidFill>
                <a:latin typeface="Verdana"/>
                <a:ea typeface="Verdana" panose="020B0604030504040204" pitchFamily="34" charset="0"/>
                <a:cs typeface="Verdana" panose="020B0604030504040204" pitchFamily="34" charset="0"/>
              </a:rPr>
              <a:t>einem Modell der gemischten Bruchpotenzen für die Wirkung des C-Peptid-Spiegels zu BL.</a:t>
            </a:r>
            <a:endPar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endParaRPr>
          </a:p>
        </p:txBody>
      </p:sp>
      <p:sp>
        <p:nvSpPr>
          <p:cNvPr id="14" name="Rechteck: abgerundete Ecken 13">
            <a:extLst>
              <a:ext uri="{FF2B5EF4-FFF2-40B4-BE49-F238E27FC236}">
                <a16:creationId xmlns:a16="http://schemas.microsoft.com/office/drawing/2014/main" id="{C3BE8BFF-45DF-9BA5-40CF-52A878160980}"/>
              </a:ext>
            </a:extLst>
          </p:cNvPr>
          <p:cNvSpPr/>
          <p:nvPr/>
        </p:nvSpPr>
        <p:spPr>
          <a:xfrm>
            <a:off x="4793226" y="883617"/>
            <a:ext cx="3955936" cy="3635484"/>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1200"/>
              </a:spcBef>
              <a:buClr>
                <a:schemeClr val="accent2"/>
              </a:buClr>
              <a:buSzPct val="120000"/>
            </a:pPr>
            <a:r>
              <a:rPr lang="de-DE" sz="900">
                <a:solidFill>
                  <a:schemeClr val="bg1"/>
                </a:solidFill>
              </a:rPr>
              <a:t>Der Zusammenhang des BL-C-Peptid-Spiegels mit</a:t>
            </a:r>
          </a:p>
          <a:p>
            <a:pPr marL="177800" indent="-177800">
              <a:spcBef>
                <a:spcPts val="1200"/>
              </a:spcBef>
              <a:buClr>
                <a:schemeClr val="accent2"/>
              </a:buClr>
              <a:buSzPct val="120000"/>
              <a:buFont typeface="Arial" panose="020B0604020202020204" pitchFamily="34" charset="0"/>
              <a:buChar char="•"/>
            </a:pPr>
            <a:r>
              <a:rPr lang="de-DE" sz="900">
                <a:solidFill>
                  <a:schemeClr val="bg1"/>
                </a:solidFill>
              </a:rPr>
              <a:t>Tägliche Insulindosis: war moderat mit nur ~ 10 % niedrigerer Dosis bei C-Peptid 200 pmol/l vs. </a:t>
            </a:r>
            <a:r>
              <a:rPr lang="de-DE" sz="900" err="1">
                <a:solidFill>
                  <a:schemeClr val="bg1"/>
                </a:solidFill>
              </a:rPr>
              <a:t>n.m.</a:t>
            </a:r>
            <a:r>
              <a:rPr lang="de-DE" sz="900">
                <a:solidFill>
                  <a:schemeClr val="bg1"/>
                </a:solidFill>
              </a:rPr>
              <a:t>          C-Peptid</a:t>
            </a:r>
          </a:p>
          <a:p>
            <a:pPr marL="177800" indent="-177800">
              <a:spcBef>
                <a:spcPts val="1200"/>
              </a:spcBef>
              <a:buClr>
                <a:schemeClr val="accent2"/>
              </a:buClr>
              <a:buSzPct val="120000"/>
              <a:buFont typeface="Arial" panose="020B0604020202020204" pitchFamily="34" charset="0"/>
              <a:buChar char="•"/>
            </a:pPr>
            <a:r>
              <a:rPr lang="de-DE" sz="900">
                <a:solidFill>
                  <a:schemeClr val="bg1"/>
                </a:solidFill>
              </a:rPr>
              <a:t>HbA</a:t>
            </a:r>
            <a:r>
              <a:rPr lang="de-DE" sz="900" baseline="-25000">
                <a:solidFill>
                  <a:schemeClr val="bg1"/>
                </a:solidFill>
              </a:rPr>
              <a:t>1c</a:t>
            </a:r>
            <a:r>
              <a:rPr lang="de-DE" sz="900">
                <a:solidFill>
                  <a:schemeClr val="bg1"/>
                </a:solidFill>
              </a:rPr>
              <a:t>: war schwach mit nur ~ 0,1 % niedrigerem HbA</a:t>
            </a:r>
            <a:r>
              <a:rPr lang="de-DE" sz="900" baseline="-25000">
                <a:solidFill>
                  <a:schemeClr val="bg1"/>
                </a:solidFill>
              </a:rPr>
              <a:t>1c</a:t>
            </a:r>
            <a:r>
              <a:rPr lang="de-DE" sz="900">
                <a:solidFill>
                  <a:schemeClr val="bg1"/>
                </a:solidFill>
              </a:rPr>
              <a:t> bei C-Peptid 200 pmol/l vs. </a:t>
            </a:r>
            <a:r>
              <a:rPr lang="de-DE" sz="900" err="1">
                <a:solidFill>
                  <a:schemeClr val="bg1"/>
                </a:solidFill>
              </a:rPr>
              <a:t>n.m.</a:t>
            </a:r>
            <a:r>
              <a:rPr lang="de-DE" sz="900">
                <a:solidFill>
                  <a:schemeClr val="bg1"/>
                </a:solidFill>
              </a:rPr>
              <a:t> C-Peptid</a:t>
            </a:r>
          </a:p>
          <a:p>
            <a:pPr marL="177800" indent="-177800">
              <a:spcBef>
                <a:spcPts val="1200"/>
              </a:spcBef>
              <a:buClr>
                <a:schemeClr val="accent2"/>
              </a:buClr>
              <a:buSzPct val="120000"/>
              <a:buFont typeface="Arial" panose="020B0604020202020204" pitchFamily="34" charset="0"/>
              <a:buChar char="•"/>
            </a:pPr>
            <a:r>
              <a:rPr lang="de-DE" sz="900">
                <a:solidFill>
                  <a:schemeClr val="bg1"/>
                </a:solidFill>
              </a:rPr>
              <a:t>Neuerkrankungen jeglicher Form von Retinopathie: durchgehend nahezu linearer inverser Zusammenhang</a:t>
            </a:r>
          </a:p>
          <a:p>
            <a:pPr marL="177800" indent="-177800">
              <a:spcBef>
                <a:spcPts val="1200"/>
              </a:spcBef>
              <a:buClr>
                <a:schemeClr val="accent2"/>
              </a:buClr>
              <a:buSzPct val="120000"/>
              <a:buFont typeface="Arial" panose="020B0604020202020204" pitchFamily="34" charset="0"/>
              <a:buChar char="•"/>
            </a:pPr>
            <a:r>
              <a:rPr lang="de-DE" sz="900">
                <a:solidFill>
                  <a:schemeClr val="bg1"/>
                </a:solidFill>
              </a:rPr>
              <a:t>Wahrscheinlichkeit für schwere Hypoglykämien im Vorjahr: war nahezu linear nach unten mit einer Reduktion von ~ 0,4 auf ~ 0,24 bei C-Peptid 200 pmol/l vs. </a:t>
            </a:r>
            <a:r>
              <a:rPr lang="de-DE" sz="900" err="1">
                <a:solidFill>
                  <a:schemeClr val="bg1"/>
                </a:solidFill>
              </a:rPr>
              <a:t>n.m.</a:t>
            </a:r>
            <a:r>
              <a:rPr lang="de-DE" sz="900">
                <a:solidFill>
                  <a:schemeClr val="bg1"/>
                </a:solidFill>
              </a:rPr>
              <a:t> C-Peptid</a:t>
            </a:r>
          </a:p>
          <a:p>
            <a:pPr marL="177800" indent="-177800">
              <a:spcBef>
                <a:spcPts val="1200"/>
              </a:spcBef>
              <a:buClr>
                <a:schemeClr val="accent2"/>
              </a:buClr>
              <a:buSzPct val="120000"/>
              <a:buFont typeface="Arial" panose="020B0604020202020204" pitchFamily="34" charset="0"/>
              <a:buChar char="•"/>
            </a:pPr>
            <a:r>
              <a:rPr lang="de-DE" sz="900">
                <a:solidFill>
                  <a:schemeClr val="bg1"/>
                </a:solidFill>
              </a:rPr>
              <a:t>Hypoglykämie-Hospitalisierungsrate: war konvex nach unten mit der stärksten Abnahme im </a:t>
            </a:r>
            <a:r>
              <a:rPr lang="de-DE" sz="900" err="1">
                <a:solidFill>
                  <a:schemeClr val="bg1"/>
                </a:solidFill>
              </a:rPr>
              <a:t>Hypoglykämierisiko</a:t>
            </a:r>
            <a:r>
              <a:rPr lang="de-DE" sz="900">
                <a:solidFill>
                  <a:schemeClr val="bg1"/>
                </a:solidFill>
              </a:rPr>
              <a:t> zwischen 5 und 20 pmol/l</a:t>
            </a:r>
          </a:p>
          <a:p>
            <a:pPr marL="177800" indent="-177800">
              <a:spcBef>
                <a:spcPts val="1200"/>
              </a:spcBef>
              <a:buClr>
                <a:schemeClr val="accent2"/>
              </a:buClr>
              <a:buSzPct val="120000"/>
              <a:buFont typeface="Arial" panose="020B0604020202020204" pitchFamily="34" charset="0"/>
              <a:buChar char="•"/>
            </a:pPr>
            <a:r>
              <a:rPr lang="de-DE" sz="900">
                <a:solidFill>
                  <a:schemeClr val="bg1"/>
                </a:solidFill>
              </a:rPr>
              <a:t>Diabetischer Ketoazidose (DKA): Nahezu unveränderter Zusammenhang bis C-Peptid &lt; 200 pmol/l, jedoch Risikoreduktion oberhalb dieses Schwellenwertes</a:t>
            </a:r>
          </a:p>
        </p:txBody>
      </p:sp>
      <p:grpSp>
        <p:nvGrpSpPr>
          <p:cNvPr id="23" name="Gruppieren 22">
            <a:extLst>
              <a:ext uri="{FF2B5EF4-FFF2-40B4-BE49-F238E27FC236}">
                <a16:creationId xmlns:a16="http://schemas.microsoft.com/office/drawing/2014/main" id="{868DCA85-A421-980F-DD31-729DDED6C6F8}"/>
              </a:ext>
            </a:extLst>
          </p:cNvPr>
          <p:cNvGrpSpPr/>
          <p:nvPr/>
        </p:nvGrpSpPr>
        <p:grpSpPr>
          <a:xfrm>
            <a:off x="394838" y="883615"/>
            <a:ext cx="4127058" cy="3724319"/>
            <a:chOff x="394838" y="883615"/>
            <a:chExt cx="4127058" cy="3724319"/>
          </a:xfrm>
        </p:grpSpPr>
        <p:pic>
          <p:nvPicPr>
            <p:cNvPr id="8" name="Grafik 7" descr="Ein Bild, das Text, Diagramm, Reihe, Muster enthält.&#10;&#10;KI-generierte Inhalte können fehlerhaft sein.">
              <a:extLst>
                <a:ext uri="{FF2B5EF4-FFF2-40B4-BE49-F238E27FC236}">
                  <a16:creationId xmlns:a16="http://schemas.microsoft.com/office/drawing/2014/main" id="{26A10986-9EAB-9079-B291-6462D51ECB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4838" y="883616"/>
              <a:ext cx="4127058" cy="3724318"/>
            </a:xfrm>
            <a:prstGeom prst="rect">
              <a:avLst/>
            </a:prstGeom>
          </p:spPr>
        </p:pic>
        <p:sp>
          <p:nvSpPr>
            <p:cNvPr id="3" name="Textfeld 2">
              <a:extLst>
                <a:ext uri="{FF2B5EF4-FFF2-40B4-BE49-F238E27FC236}">
                  <a16:creationId xmlns:a16="http://schemas.microsoft.com/office/drawing/2014/main" id="{C4CBA3CE-D304-AA86-21F0-4615CE062B30}"/>
                </a:ext>
              </a:extLst>
            </p:cNvPr>
            <p:cNvSpPr txBox="1"/>
            <p:nvPr/>
          </p:nvSpPr>
          <p:spPr>
            <a:xfrm rot="16200000">
              <a:off x="66914" y="1363238"/>
              <a:ext cx="932847" cy="276999"/>
            </a:xfrm>
            <a:prstGeom prst="rect">
              <a:avLst/>
            </a:prstGeom>
            <a:solidFill>
              <a:schemeClr val="bg1"/>
            </a:solidFill>
          </p:spPr>
          <p:txBody>
            <a:bodyPr wrap="square" rtlCol="0" anchor="ctr">
              <a:spAutoFit/>
            </a:bodyPr>
            <a:lstStyle/>
            <a:p>
              <a:pPr algn="ctr"/>
              <a:r>
                <a:rPr lang="de-DE" sz="600" b="1"/>
                <a:t>Tägliche Insulin-dosis [E/kg]</a:t>
              </a:r>
            </a:p>
          </p:txBody>
        </p:sp>
        <p:sp>
          <p:nvSpPr>
            <p:cNvPr id="5" name="Textfeld 4">
              <a:extLst>
                <a:ext uri="{FF2B5EF4-FFF2-40B4-BE49-F238E27FC236}">
                  <a16:creationId xmlns:a16="http://schemas.microsoft.com/office/drawing/2014/main" id="{AB4E658D-278E-671D-A1E0-8E75149DFEDC}"/>
                </a:ext>
              </a:extLst>
            </p:cNvPr>
            <p:cNvSpPr txBox="1"/>
            <p:nvPr/>
          </p:nvSpPr>
          <p:spPr>
            <a:xfrm rot="16200000">
              <a:off x="-33482" y="2582250"/>
              <a:ext cx="1133641" cy="276999"/>
            </a:xfrm>
            <a:prstGeom prst="rect">
              <a:avLst/>
            </a:prstGeom>
            <a:solidFill>
              <a:schemeClr val="bg1"/>
            </a:solidFill>
          </p:spPr>
          <p:txBody>
            <a:bodyPr wrap="square" rtlCol="0" anchor="ctr">
              <a:spAutoFit/>
            </a:bodyPr>
            <a:lstStyle/>
            <a:p>
              <a:pPr algn="ctr"/>
              <a:r>
                <a:rPr lang="de-DE" sz="600" b="1"/>
                <a:t>Mittlerer HbA</a:t>
              </a:r>
              <a:r>
                <a:rPr lang="de-DE" sz="600" b="1" baseline="-25000"/>
                <a:t>1c</a:t>
              </a:r>
              <a:r>
                <a:rPr lang="de-DE" sz="600" b="1"/>
                <a:t> im Follow-Up [%]</a:t>
              </a:r>
            </a:p>
          </p:txBody>
        </p:sp>
        <p:sp>
          <p:nvSpPr>
            <p:cNvPr id="9" name="Textfeld 8">
              <a:extLst>
                <a:ext uri="{FF2B5EF4-FFF2-40B4-BE49-F238E27FC236}">
                  <a16:creationId xmlns:a16="http://schemas.microsoft.com/office/drawing/2014/main" id="{23081B33-6B1F-1DDB-F273-D6639D50ADFC}"/>
                </a:ext>
              </a:extLst>
            </p:cNvPr>
            <p:cNvSpPr txBox="1"/>
            <p:nvPr/>
          </p:nvSpPr>
          <p:spPr>
            <a:xfrm rot="16200000">
              <a:off x="-73753" y="3773510"/>
              <a:ext cx="1214182" cy="276999"/>
            </a:xfrm>
            <a:prstGeom prst="rect">
              <a:avLst/>
            </a:prstGeom>
            <a:solidFill>
              <a:schemeClr val="bg1"/>
            </a:solidFill>
          </p:spPr>
          <p:txBody>
            <a:bodyPr wrap="square" rtlCol="0" anchor="ctr">
              <a:spAutoFit/>
            </a:bodyPr>
            <a:lstStyle/>
            <a:p>
              <a:pPr algn="ctr"/>
              <a:r>
                <a:rPr lang="de-DE" sz="600" b="1"/>
                <a:t>Risiko für jegliche Form von </a:t>
              </a:r>
              <a:r>
                <a:rPr lang="de-DE" sz="600" b="1" err="1"/>
                <a:t>Retinopahtie</a:t>
              </a:r>
              <a:endParaRPr lang="de-DE" sz="600" b="1"/>
            </a:p>
          </p:txBody>
        </p:sp>
        <p:sp>
          <p:nvSpPr>
            <p:cNvPr id="10" name="Textfeld 9">
              <a:extLst>
                <a:ext uri="{FF2B5EF4-FFF2-40B4-BE49-F238E27FC236}">
                  <a16:creationId xmlns:a16="http://schemas.microsoft.com/office/drawing/2014/main" id="{7BF06E17-CAE7-50C0-85B4-FA87880A1CA5}"/>
                </a:ext>
              </a:extLst>
            </p:cNvPr>
            <p:cNvSpPr txBox="1"/>
            <p:nvPr/>
          </p:nvSpPr>
          <p:spPr>
            <a:xfrm rot="16200000">
              <a:off x="1997734" y="1333464"/>
              <a:ext cx="1198266" cy="369332"/>
            </a:xfrm>
            <a:prstGeom prst="rect">
              <a:avLst/>
            </a:prstGeom>
            <a:solidFill>
              <a:schemeClr val="bg1"/>
            </a:solidFill>
          </p:spPr>
          <p:txBody>
            <a:bodyPr wrap="square" rtlCol="0" anchor="ctr">
              <a:spAutoFit/>
            </a:bodyPr>
            <a:lstStyle/>
            <a:p>
              <a:pPr algn="ctr"/>
              <a:r>
                <a:rPr lang="de-DE" sz="600" b="1"/>
                <a:t>Wahrscheinlichkeit für schwere Hypoglykämie im Vorjahr</a:t>
              </a:r>
            </a:p>
          </p:txBody>
        </p:sp>
        <p:sp>
          <p:nvSpPr>
            <p:cNvPr id="11" name="Textfeld 10">
              <a:extLst>
                <a:ext uri="{FF2B5EF4-FFF2-40B4-BE49-F238E27FC236}">
                  <a16:creationId xmlns:a16="http://schemas.microsoft.com/office/drawing/2014/main" id="{558DB8CA-593B-F695-25AC-A56D4FAD2045}"/>
                </a:ext>
              </a:extLst>
            </p:cNvPr>
            <p:cNvSpPr txBox="1"/>
            <p:nvPr/>
          </p:nvSpPr>
          <p:spPr>
            <a:xfrm rot="16200000">
              <a:off x="2030046" y="2536085"/>
              <a:ext cx="1133642" cy="369332"/>
            </a:xfrm>
            <a:prstGeom prst="rect">
              <a:avLst/>
            </a:prstGeom>
            <a:solidFill>
              <a:schemeClr val="bg1"/>
            </a:solidFill>
          </p:spPr>
          <p:txBody>
            <a:bodyPr wrap="square" rtlCol="0" anchor="ctr">
              <a:spAutoFit/>
            </a:bodyPr>
            <a:lstStyle/>
            <a:p>
              <a:pPr algn="ctr"/>
              <a:r>
                <a:rPr lang="de-DE" sz="600" b="1"/>
                <a:t>Hypoglykämie-Hospitalisierungsrate / Jahr x 1.000</a:t>
              </a:r>
            </a:p>
          </p:txBody>
        </p:sp>
        <p:sp>
          <p:nvSpPr>
            <p:cNvPr id="12" name="Textfeld 11">
              <a:extLst>
                <a:ext uri="{FF2B5EF4-FFF2-40B4-BE49-F238E27FC236}">
                  <a16:creationId xmlns:a16="http://schemas.microsoft.com/office/drawing/2014/main" id="{F6E6018D-44F7-3BB7-459B-EF41634B4F34}"/>
                </a:ext>
              </a:extLst>
            </p:cNvPr>
            <p:cNvSpPr txBox="1"/>
            <p:nvPr/>
          </p:nvSpPr>
          <p:spPr>
            <a:xfrm rot="16200000">
              <a:off x="2030045" y="3690672"/>
              <a:ext cx="1133642" cy="369332"/>
            </a:xfrm>
            <a:prstGeom prst="rect">
              <a:avLst/>
            </a:prstGeom>
            <a:solidFill>
              <a:schemeClr val="bg1"/>
            </a:solidFill>
          </p:spPr>
          <p:txBody>
            <a:bodyPr wrap="square" rtlCol="0" anchor="ctr">
              <a:spAutoFit/>
            </a:bodyPr>
            <a:lstStyle/>
            <a:p>
              <a:pPr algn="ctr"/>
              <a:r>
                <a:rPr lang="de-DE" sz="600" b="1"/>
                <a:t>DKA-Hospitalisierungsrate / Jahr x 1.000</a:t>
              </a:r>
            </a:p>
          </p:txBody>
        </p:sp>
        <p:sp>
          <p:nvSpPr>
            <p:cNvPr id="13" name="Textfeld 12">
              <a:extLst>
                <a:ext uri="{FF2B5EF4-FFF2-40B4-BE49-F238E27FC236}">
                  <a16:creationId xmlns:a16="http://schemas.microsoft.com/office/drawing/2014/main" id="{DC6C8BB7-D1CE-ADE3-E31B-046B12C00B21}"/>
                </a:ext>
              </a:extLst>
            </p:cNvPr>
            <p:cNvSpPr txBox="1"/>
            <p:nvPr/>
          </p:nvSpPr>
          <p:spPr>
            <a:xfrm>
              <a:off x="907715" y="4447017"/>
              <a:ext cx="1438422" cy="92333"/>
            </a:xfrm>
            <a:prstGeom prst="rect">
              <a:avLst/>
            </a:prstGeom>
            <a:solidFill>
              <a:schemeClr val="bg1"/>
            </a:solidFill>
          </p:spPr>
          <p:txBody>
            <a:bodyPr wrap="square" tIns="0" bIns="0" rtlCol="0" anchor="ctr">
              <a:spAutoFit/>
            </a:bodyPr>
            <a:lstStyle/>
            <a:p>
              <a:pPr algn="ctr"/>
              <a:r>
                <a:rPr lang="de-DE" sz="600" b="1"/>
                <a:t>C-Peptid [pmol/l, log. Skala]</a:t>
              </a:r>
            </a:p>
          </p:txBody>
        </p:sp>
        <p:sp>
          <p:nvSpPr>
            <p:cNvPr id="15" name="Textfeld 14">
              <a:extLst>
                <a:ext uri="{FF2B5EF4-FFF2-40B4-BE49-F238E27FC236}">
                  <a16:creationId xmlns:a16="http://schemas.microsoft.com/office/drawing/2014/main" id="{D5BEE103-FC99-5607-4336-E53903720529}"/>
                </a:ext>
              </a:extLst>
            </p:cNvPr>
            <p:cNvSpPr txBox="1"/>
            <p:nvPr/>
          </p:nvSpPr>
          <p:spPr>
            <a:xfrm>
              <a:off x="2953156" y="4448406"/>
              <a:ext cx="1438422" cy="92333"/>
            </a:xfrm>
            <a:prstGeom prst="rect">
              <a:avLst/>
            </a:prstGeom>
            <a:solidFill>
              <a:schemeClr val="bg1"/>
            </a:solidFill>
          </p:spPr>
          <p:txBody>
            <a:bodyPr wrap="square" tIns="0" bIns="0" rtlCol="0" anchor="ctr">
              <a:spAutoFit/>
            </a:bodyPr>
            <a:lstStyle/>
            <a:p>
              <a:pPr algn="ctr"/>
              <a:r>
                <a:rPr lang="de-DE" sz="600" b="1"/>
                <a:t>C-Peptid [pmol/l, log. Skala]</a:t>
              </a:r>
            </a:p>
          </p:txBody>
        </p:sp>
        <p:sp>
          <p:nvSpPr>
            <p:cNvPr id="16" name="Textfeld 15">
              <a:extLst>
                <a:ext uri="{FF2B5EF4-FFF2-40B4-BE49-F238E27FC236}">
                  <a16:creationId xmlns:a16="http://schemas.microsoft.com/office/drawing/2014/main" id="{62B34AB5-CF11-D469-DDB3-F34BCCEA0BA0}"/>
                </a:ext>
              </a:extLst>
            </p:cNvPr>
            <p:cNvSpPr txBox="1"/>
            <p:nvPr/>
          </p:nvSpPr>
          <p:spPr>
            <a:xfrm>
              <a:off x="675160" y="2199271"/>
              <a:ext cx="176331" cy="92333"/>
            </a:xfrm>
            <a:prstGeom prst="rect">
              <a:avLst/>
            </a:prstGeom>
            <a:solidFill>
              <a:schemeClr val="bg1"/>
            </a:solidFill>
          </p:spPr>
          <p:txBody>
            <a:bodyPr wrap="none" lIns="0" tIns="0" rIns="0" bIns="0" rtlCol="0" anchor="ctr">
              <a:spAutoFit/>
            </a:bodyPr>
            <a:lstStyle/>
            <a:p>
              <a:pPr algn="r"/>
              <a:r>
                <a:rPr lang="de-DE" sz="600">
                  <a:solidFill>
                    <a:srgbClr val="484848"/>
                  </a:solidFill>
                </a:rPr>
                <a:t>8,74</a:t>
              </a:r>
            </a:p>
          </p:txBody>
        </p:sp>
        <p:sp>
          <p:nvSpPr>
            <p:cNvPr id="18" name="Textfeld 17">
              <a:extLst>
                <a:ext uri="{FF2B5EF4-FFF2-40B4-BE49-F238E27FC236}">
                  <a16:creationId xmlns:a16="http://schemas.microsoft.com/office/drawing/2014/main" id="{981FA867-68C2-295A-3896-7ECBC35097DC}"/>
                </a:ext>
              </a:extLst>
            </p:cNvPr>
            <p:cNvSpPr txBox="1"/>
            <p:nvPr/>
          </p:nvSpPr>
          <p:spPr>
            <a:xfrm>
              <a:off x="675160" y="2431242"/>
              <a:ext cx="176331" cy="92333"/>
            </a:xfrm>
            <a:prstGeom prst="rect">
              <a:avLst/>
            </a:prstGeom>
            <a:solidFill>
              <a:schemeClr val="bg1"/>
            </a:solidFill>
          </p:spPr>
          <p:txBody>
            <a:bodyPr wrap="none" lIns="0" tIns="0" rIns="0" bIns="0" rtlCol="0" anchor="ctr">
              <a:spAutoFit/>
            </a:bodyPr>
            <a:lstStyle/>
            <a:p>
              <a:pPr algn="r"/>
              <a:r>
                <a:rPr lang="de-DE" sz="600">
                  <a:solidFill>
                    <a:srgbClr val="484848"/>
                  </a:solidFill>
                </a:rPr>
                <a:t>8,65</a:t>
              </a:r>
            </a:p>
          </p:txBody>
        </p:sp>
        <p:sp>
          <p:nvSpPr>
            <p:cNvPr id="19" name="Textfeld 18">
              <a:extLst>
                <a:ext uri="{FF2B5EF4-FFF2-40B4-BE49-F238E27FC236}">
                  <a16:creationId xmlns:a16="http://schemas.microsoft.com/office/drawing/2014/main" id="{0B860F4C-2B01-9EC7-FA12-0934D3BA2312}"/>
                </a:ext>
              </a:extLst>
            </p:cNvPr>
            <p:cNvSpPr txBox="1"/>
            <p:nvPr/>
          </p:nvSpPr>
          <p:spPr>
            <a:xfrm>
              <a:off x="675160" y="2653441"/>
              <a:ext cx="176331" cy="92333"/>
            </a:xfrm>
            <a:prstGeom prst="rect">
              <a:avLst/>
            </a:prstGeom>
            <a:solidFill>
              <a:schemeClr val="bg1"/>
            </a:solidFill>
          </p:spPr>
          <p:txBody>
            <a:bodyPr wrap="none" lIns="0" tIns="0" rIns="0" bIns="0" rtlCol="0" anchor="ctr">
              <a:spAutoFit/>
            </a:bodyPr>
            <a:lstStyle/>
            <a:p>
              <a:pPr algn="r"/>
              <a:r>
                <a:rPr lang="de-DE" sz="600">
                  <a:solidFill>
                    <a:srgbClr val="484848"/>
                  </a:solidFill>
                </a:rPr>
                <a:t>8,56</a:t>
              </a:r>
            </a:p>
          </p:txBody>
        </p:sp>
        <p:sp>
          <p:nvSpPr>
            <p:cNvPr id="20" name="Textfeld 19">
              <a:extLst>
                <a:ext uri="{FF2B5EF4-FFF2-40B4-BE49-F238E27FC236}">
                  <a16:creationId xmlns:a16="http://schemas.microsoft.com/office/drawing/2014/main" id="{31091CC1-D33A-4CCE-61E9-387C74587ABF}"/>
                </a:ext>
              </a:extLst>
            </p:cNvPr>
            <p:cNvSpPr txBox="1"/>
            <p:nvPr/>
          </p:nvSpPr>
          <p:spPr>
            <a:xfrm>
              <a:off x="679595" y="2896588"/>
              <a:ext cx="176331" cy="92333"/>
            </a:xfrm>
            <a:prstGeom prst="rect">
              <a:avLst/>
            </a:prstGeom>
            <a:solidFill>
              <a:schemeClr val="bg1"/>
            </a:solidFill>
          </p:spPr>
          <p:txBody>
            <a:bodyPr wrap="none" lIns="0" tIns="0" rIns="0" bIns="0" rtlCol="0" anchor="ctr">
              <a:spAutoFit/>
            </a:bodyPr>
            <a:lstStyle/>
            <a:p>
              <a:pPr algn="r"/>
              <a:r>
                <a:rPr lang="de-DE" sz="600">
                  <a:solidFill>
                    <a:srgbClr val="484848"/>
                  </a:solidFill>
                </a:rPr>
                <a:t>8,46</a:t>
              </a:r>
            </a:p>
          </p:txBody>
        </p:sp>
        <p:sp>
          <p:nvSpPr>
            <p:cNvPr id="21" name="Textfeld 20">
              <a:extLst>
                <a:ext uri="{FF2B5EF4-FFF2-40B4-BE49-F238E27FC236}">
                  <a16:creationId xmlns:a16="http://schemas.microsoft.com/office/drawing/2014/main" id="{E2285AAA-E59D-E38E-91AB-80C12C65FD7F}"/>
                </a:ext>
              </a:extLst>
            </p:cNvPr>
            <p:cNvSpPr txBox="1"/>
            <p:nvPr/>
          </p:nvSpPr>
          <p:spPr>
            <a:xfrm>
              <a:off x="683695" y="3125660"/>
              <a:ext cx="176331" cy="92333"/>
            </a:xfrm>
            <a:prstGeom prst="rect">
              <a:avLst/>
            </a:prstGeom>
            <a:solidFill>
              <a:schemeClr val="bg1"/>
            </a:solidFill>
          </p:spPr>
          <p:txBody>
            <a:bodyPr wrap="none" lIns="0" tIns="0" rIns="0" bIns="0" rtlCol="0" anchor="ctr">
              <a:spAutoFit/>
            </a:bodyPr>
            <a:lstStyle/>
            <a:p>
              <a:pPr algn="r"/>
              <a:r>
                <a:rPr lang="de-DE" sz="600">
                  <a:solidFill>
                    <a:srgbClr val="484848"/>
                  </a:solidFill>
                </a:rPr>
                <a:t>8,37</a:t>
              </a:r>
            </a:p>
          </p:txBody>
        </p:sp>
        <p:sp>
          <p:nvSpPr>
            <p:cNvPr id="22" name="!!b2">
              <a:extLst>
                <a:ext uri="{FF2B5EF4-FFF2-40B4-BE49-F238E27FC236}">
                  <a16:creationId xmlns:a16="http://schemas.microsoft.com/office/drawing/2014/main" id="{22529666-7EB6-67D8-96A8-1B8CD6070C79}"/>
                </a:ext>
              </a:extLst>
            </p:cNvPr>
            <p:cNvSpPr/>
            <p:nvPr/>
          </p:nvSpPr>
          <p:spPr>
            <a:xfrm>
              <a:off x="399120" y="883615"/>
              <a:ext cx="4122775" cy="3724317"/>
            </a:xfrm>
            <a:prstGeom prst="rect">
              <a:avLst/>
            </a:prstGeom>
            <a:noFill/>
            <a:ln w="28575">
              <a:solidFill>
                <a:schemeClr val="accent2"/>
              </a:solidFill>
            </a:ln>
          </p:spPr>
          <p:txBody>
            <a:bodyPr vert="horz" lIns="171450" tIns="102870" rIns="171450" bIns="0" rtlCol="0">
              <a:noAutofit/>
            </a:bodyPr>
            <a:lstStyle/>
            <a:p>
              <a:pPr marL="0" marR="0" lvl="0" indent="0" defTabSz="685800" eaLnBrk="1" fontAlgn="auto" latinLnBrk="0" hangingPunct="1">
                <a:lnSpc>
                  <a:spcPct val="95000"/>
                </a:lnSpc>
                <a:spcBef>
                  <a:spcPts val="750"/>
                </a:spcBef>
                <a:spcAft>
                  <a:spcPct val="0"/>
                </a:spcAft>
                <a:buClrTx/>
                <a:buSzTx/>
                <a:buFontTx/>
                <a:buNone/>
                <a:tabLst/>
                <a:defRPr/>
              </a:pPr>
              <a:endParaRPr kumimoji="0" lang="en-US" sz="1650" b="0" i="0" u="none" strike="noStrike" kern="0" cap="none" spc="0" normalizeH="0" baseline="0" noProof="0">
                <a:ln>
                  <a:noFill/>
                </a:ln>
                <a:solidFill>
                  <a:srgbClr val="000000"/>
                </a:solidFill>
                <a:effectLst/>
                <a:uLnTx/>
                <a:uFillTx/>
                <a:latin typeface="Aptos" panose="02110004020202020204"/>
              </a:endParaRPr>
            </a:p>
          </p:txBody>
        </p:sp>
      </p:grpSp>
    </p:spTree>
    <p:extLst>
      <p:ext uri="{BB962C8B-B14F-4D97-AF65-F5344CB8AC3E}">
        <p14:creationId xmlns:p14="http://schemas.microsoft.com/office/powerpoint/2010/main" val="4056604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DC0BB1-C9CA-6309-DF92-5E18DE7C13BE}"/>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98BD6A00-8897-4496-7326-7233819C1AAF}"/>
              </a:ext>
            </a:extLst>
          </p:cNvPr>
          <p:cNvSpPr txBox="1">
            <a:spLocks/>
          </p:cNvSpPr>
          <p:nvPr/>
        </p:nvSpPr>
        <p:spPr>
          <a:xfrm>
            <a:off x="314409" y="118081"/>
            <a:ext cx="8637056" cy="400110"/>
          </a:xfrm>
          <a:prstGeom prst="rect">
            <a:avLst/>
          </a:prstGeom>
        </p:spPr>
        <p:txBody>
          <a:bodyPr lIns="91440" tIns="45720" rIns="91440" bIns="45720" anchor="t"/>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Langzeit-Effekte von C-Peptid: Ergebnisse nach 11 Jahren Nachbeobachtung der SDRNT1BIO-Kohorte</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4" name="TextBox 3037">
            <a:extLst>
              <a:ext uri="{FF2B5EF4-FFF2-40B4-BE49-F238E27FC236}">
                <a16:creationId xmlns:a16="http://schemas.microsoft.com/office/drawing/2014/main" id="{598BAF95-2FBB-8E34-10E4-B8E3D1BE28DC}"/>
              </a:ext>
            </a:extLst>
          </p:cNvPr>
          <p:cNvSpPr txBox="1"/>
          <p:nvPr/>
        </p:nvSpPr>
        <p:spPr>
          <a:xfrm>
            <a:off x="314409" y="4845805"/>
            <a:ext cx="8138717" cy="276999"/>
          </a:xfrm>
          <a:prstGeom prst="rect">
            <a:avLst/>
          </a:prstGeom>
          <a:noFill/>
        </p:spPr>
        <p:txBody>
          <a:bodyPr wrap="square" rtlCol="0" anchor="b">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mn-cs"/>
              </a:rPr>
              <a:t>1.</a:t>
            </a:r>
            <a:r>
              <a:rPr kumimoji="0" lang="de-DE" sz="600" b="0" i="0" u="none" strike="noStrike" kern="1200" cap="none" spc="0" normalizeH="0" baseline="0" noProof="0" dirty="0">
                <a:ln>
                  <a:noFill/>
                </a:ln>
                <a:solidFill>
                  <a:srgbClr val="404040"/>
                </a:solidFill>
                <a:effectLst/>
                <a:uLnTx/>
                <a:uFillTx/>
                <a:latin typeface="Verdana"/>
                <a:ea typeface="+mn-ea"/>
                <a:cs typeface="+mn-cs"/>
              </a:rPr>
              <a:t> Mellor JH </a:t>
            </a:r>
            <a:r>
              <a:rPr kumimoji="0" lang="de-DE" sz="600" b="0" i="1" u="none" strike="noStrike" kern="1200" cap="none" spc="0" normalizeH="0" baseline="0" noProof="0" dirty="0">
                <a:ln>
                  <a:noFill/>
                </a:ln>
                <a:solidFill>
                  <a:srgbClr val="404040"/>
                </a:solidFill>
                <a:effectLst/>
                <a:uLnTx/>
                <a:uFillTx/>
                <a:latin typeface="Verdana"/>
                <a:ea typeface="+mn-ea"/>
                <a:cs typeface="+mn-cs"/>
              </a:rPr>
              <a:t>et al. Abstract </a:t>
            </a:r>
            <a:r>
              <a:rPr kumimoji="0" lang="de-DE" sz="600" b="0" i="1" u="none" strike="noStrike" kern="1200" cap="none" spc="0" normalizeH="0" baseline="0" noProof="0" dirty="0" err="1">
                <a:ln>
                  <a:noFill/>
                </a:ln>
                <a:solidFill>
                  <a:srgbClr val="404040"/>
                </a:solidFill>
                <a:effectLst/>
                <a:uLnTx/>
                <a:uFillTx/>
                <a:latin typeface="Verdana"/>
                <a:ea typeface="+mn-ea"/>
                <a:cs typeface="+mn-cs"/>
              </a:rPr>
              <a:t>book</a:t>
            </a:r>
            <a:r>
              <a:rPr kumimoji="0" lang="de-DE" sz="600" b="0" i="1" u="none" strike="noStrike" kern="1200" cap="none" spc="0" normalizeH="0" baseline="0" noProof="0" dirty="0">
                <a:ln>
                  <a:noFill/>
                </a:ln>
                <a:solidFill>
                  <a:srgbClr val="404040"/>
                </a:solidFill>
                <a:effectLst/>
                <a:uLnTx/>
                <a:uFillTx/>
                <a:latin typeface="Verdana"/>
                <a:ea typeface="+mn-ea"/>
                <a:cs typeface="+mn-cs"/>
              </a:rPr>
              <a:t> </a:t>
            </a:r>
            <a:r>
              <a:rPr kumimoji="0" lang="de-DE" sz="600" b="0" i="1" u="none" strike="noStrike" kern="1200" cap="none" spc="0" normalizeH="0" baseline="0" noProof="0" dirty="0" err="1">
                <a:ln>
                  <a:noFill/>
                </a:ln>
                <a:solidFill>
                  <a:srgbClr val="404040"/>
                </a:solidFill>
                <a:effectLst/>
                <a:uLnTx/>
                <a:uFillTx/>
                <a:latin typeface="Verdana"/>
                <a:ea typeface="+mn-ea"/>
                <a:cs typeface="+mn-cs"/>
              </a:rPr>
              <a:t>Immunology</a:t>
            </a:r>
            <a:r>
              <a:rPr kumimoji="0" lang="de-DE" sz="600" b="0" i="1" u="none" strike="noStrike" kern="1200" cap="none" spc="0" normalizeH="0" baseline="0" noProof="0" dirty="0">
                <a:ln>
                  <a:noFill/>
                </a:ln>
                <a:solidFill>
                  <a:srgbClr val="404040"/>
                </a:solidFill>
                <a:effectLst/>
                <a:uLnTx/>
                <a:uFillTx/>
                <a:latin typeface="Verdana"/>
                <a:ea typeface="+mn-ea"/>
                <a:cs typeface="+mn-cs"/>
              </a:rPr>
              <a:t> </a:t>
            </a:r>
            <a:r>
              <a:rPr kumimoji="0" lang="de-DE" sz="600" b="0" i="1" u="none" strike="noStrike" kern="1200" cap="none" spc="0" normalizeH="0" baseline="0" noProof="0" dirty="0" err="1">
                <a:ln>
                  <a:noFill/>
                </a:ln>
                <a:solidFill>
                  <a:srgbClr val="404040"/>
                </a:solidFill>
                <a:effectLst/>
                <a:uLnTx/>
                <a:uFillTx/>
                <a:latin typeface="Verdana"/>
                <a:ea typeface="+mn-ea"/>
                <a:cs typeface="+mn-cs"/>
              </a:rPr>
              <a:t>of</a:t>
            </a:r>
            <a:r>
              <a:rPr kumimoji="0" lang="de-DE" sz="600" b="0" i="1" u="none" strike="noStrike" kern="1200" cap="none" spc="0" normalizeH="0" baseline="0" noProof="0" dirty="0">
                <a:ln>
                  <a:noFill/>
                </a:ln>
                <a:solidFill>
                  <a:srgbClr val="404040"/>
                </a:solidFill>
                <a:effectLst/>
                <a:uLnTx/>
                <a:uFillTx/>
                <a:latin typeface="Verdana"/>
                <a:ea typeface="+mn-ea"/>
                <a:cs typeface="+mn-cs"/>
              </a:rPr>
              <a:t> Diabetes Society IDS </a:t>
            </a:r>
            <a:r>
              <a:rPr kumimoji="0" lang="de-DE" sz="600" b="0" i="1" u="none" strike="noStrike" kern="1200" cap="none" spc="0" normalizeH="0" baseline="0" noProof="0" dirty="0" err="1">
                <a:ln>
                  <a:noFill/>
                </a:ln>
                <a:solidFill>
                  <a:srgbClr val="404040"/>
                </a:solidFill>
                <a:effectLst/>
                <a:uLnTx/>
                <a:uFillTx/>
                <a:latin typeface="Verdana"/>
                <a:ea typeface="+mn-ea"/>
                <a:cs typeface="+mn-cs"/>
              </a:rPr>
              <a:t>Congress</a:t>
            </a:r>
            <a:r>
              <a:rPr kumimoji="0" lang="de-DE" sz="600" b="0" i="1" u="none" strike="noStrike" kern="1200" cap="none" spc="0" normalizeH="0" baseline="0" noProof="0" dirty="0">
                <a:ln>
                  <a:noFill/>
                </a:ln>
                <a:solidFill>
                  <a:srgbClr val="404040"/>
                </a:solidFill>
                <a:effectLst/>
                <a:uLnTx/>
                <a:uFillTx/>
                <a:latin typeface="Verdana"/>
                <a:ea typeface="+mn-ea"/>
                <a:cs typeface="+mn-cs"/>
              </a:rPr>
              <a:t> </a:t>
            </a:r>
            <a:r>
              <a:rPr kumimoji="0" lang="de-DE" sz="600" b="0" i="0" u="none" strike="noStrike" kern="1200" cap="none" spc="0" normalizeH="0" baseline="0" noProof="0" dirty="0">
                <a:ln>
                  <a:noFill/>
                </a:ln>
                <a:solidFill>
                  <a:srgbClr val="404040"/>
                </a:solidFill>
                <a:effectLst/>
                <a:uLnTx/>
                <a:uFillTx/>
                <a:latin typeface="Verdana"/>
                <a:ea typeface="+mn-ea"/>
                <a:cs typeface="+mn-cs"/>
              </a:rPr>
              <a:t>2024; 4.-8. November 2024, Brügge, Belgien. </a:t>
            </a:r>
            <a:r>
              <a:rPr lang="de-DE" sz="600" dirty="0">
                <a:solidFill>
                  <a:srgbClr val="404040"/>
                </a:solidFill>
                <a:latin typeface="Verdana"/>
              </a:rPr>
              <a:t>Abstract #340, S. 136; erhältlich unter: </a:t>
            </a:r>
            <a:r>
              <a:rPr kumimoji="0" lang="de-DE" sz="600" b="0" i="0" u="none" strike="noStrike" kern="1200" cap="none" spc="0" normalizeH="0" baseline="0" noProof="0" dirty="0">
                <a:ln>
                  <a:noFill/>
                </a:ln>
                <a:solidFill>
                  <a:srgbClr val="404040"/>
                </a:solidFill>
                <a:effectLst/>
                <a:uLnTx/>
                <a:uFillTx/>
                <a:latin typeface="Verdana"/>
                <a:ea typeface="+mn-ea"/>
                <a:cs typeface="+mn-cs"/>
                <a:hlinkClick r:id="rId4">
                  <a:extLst>
                    <a:ext uri="{A12FA001-AC4F-418D-AE19-62706E023703}">
                      <ahyp:hlinkClr xmlns:ahyp="http://schemas.microsoft.com/office/drawing/2018/hyperlinkcolor" val="tx"/>
                    </a:ext>
                  </a:extLst>
                </a:hlinkClick>
              </a:rPr>
              <a:t>https://idsbruges2024.com/wp-content/uploads/2024/10/IDS-BOA_PDF-2.pdf</a:t>
            </a:r>
            <a:r>
              <a:rPr kumimoji="0" lang="de-DE" sz="600" b="0" i="0" u="none" strike="noStrike" kern="1200" cap="none" spc="0" normalizeH="0" baseline="0" noProof="0" dirty="0">
                <a:ln>
                  <a:noFill/>
                </a:ln>
                <a:solidFill>
                  <a:srgbClr val="404040"/>
                </a:solidFill>
                <a:effectLst/>
                <a:uLnTx/>
                <a:uFillTx/>
                <a:latin typeface="Verdana"/>
                <a:ea typeface="+mn-ea"/>
                <a:cs typeface="+mn-cs"/>
              </a:rPr>
              <a:t>. Zuletzt abgerufen am 12.01.2026. </a:t>
            </a:r>
          </a:p>
        </p:txBody>
      </p:sp>
      <p:sp>
        <p:nvSpPr>
          <p:cNvPr id="7" name="Footer Placeholder 4">
            <a:extLst>
              <a:ext uri="{FF2B5EF4-FFF2-40B4-BE49-F238E27FC236}">
                <a16:creationId xmlns:a16="http://schemas.microsoft.com/office/drawing/2014/main" id="{3BCB50E8-397F-710F-3B37-D58D8A0A0944}"/>
              </a:ext>
            </a:extLst>
          </p:cNvPr>
          <p:cNvSpPr txBox="1">
            <a:spLocks/>
          </p:cNvSpPr>
          <p:nvPr/>
        </p:nvSpPr>
        <p:spPr>
          <a:xfrm>
            <a:off x="346792" y="4567553"/>
            <a:ext cx="8418141" cy="299506"/>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685783">
              <a:lnSpc>
                <a:spcPct val="100000"/>
              </a:lnSpc>
              <a:spcBef>
                <a:spcPts val="300"/>
              </a:spcBef>
              <a:buClrTx/>
              <a:buNone/>
              <a:defRPr/>
            </a:pP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BL: Baseline; CKD: chronic kidney disease,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chronische</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Nierenerkrankung</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C-</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Peptid</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Connecting peptide,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Verbindungspeptid</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CVD: cardiovascular disease; Herz-</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Kreislauf</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Erkrankung</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DKA: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Diabetische</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Ketoazidose</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HbA</a:t>
            </a:r>
            <a:r>
              <a:rPr kumimoji="0" lang="en-US" sz="600" b="0" i="0" u="none" strike="noStrike" kern="1200" cap="none" spc="0" normalizeH="0" baseline="-25000" noProof="0" dirty="0">
                <a:ln>
                  <a:noFill/>
                </a:ln>
                <a:solidFill>
                  <a:srgbClr val="404040"/>
                </a:solidFill>
                <a:effectLst/>
                <a:uLnTx/>
                <a:uFillTx/>
                <a:latin typeface="Verdana"/>
                <a:ea typeface="Verdana" panose="020B0604030504040204" pitchFamily="34" charset="0"/>
                <a:cs typeface="Verdana" panose="020B0604030504040204" pitchFamily="34" charset="0"/>
              </a:rPr>
              <a:t>1c</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Hämoglobin</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A</a:t>
            </a:r>
            <a:r>
              <a:rPr kumimoji="0" lang="en-US" sz="600" b="0" i="0" u="none" strike="noStrike" kern="1200" cap="none" spc="0" normalizeH="0" baseline="-25000" noProof="0" dirty="0">
                <a:ln>
                  <a:noFill/>
                </a:ln>
                <a:solidFill>
                  <a:srgbClr val="404040"/>
                </a:solidFill>
                <a:effectLst/>
                <a:uLnTx/>
                <a:uFillTx/>
                <a:latin typeface="Verdana"/>
                <a:ea typeface="Verdana" panose="020B0604030504040204" pitchFamily="34" charset="0"/>
                <a:cs typeface="Verdana" panose="020B0604030504040204" pitchFamily="34" charset="0"/>
              </a:rPr>
              <a:t>1c</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n.m.: nicht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messbar</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SDRNT1BIO: Scottish Diabetes Research Network Type 1 Bioresource; T1D: Typ-1-Diabetes.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Untersucht</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wurden</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n = 6.076 Menschen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mit</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T1D in der SDRNT1BIO, die 11 Jahre lang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nachbeobachtet</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wurden</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a:t>
            </a:r>
            <a:endPar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endParaRPr>
          </a:p>
        </p:txBody>
      </p:sp>
      <p:sp>
        <p:nvSpPr>
          <p:cNvPr id="23" name="Text Placeholder 7">
            <a:extLst>
              <a:ext uri="{FF2B5EF4-FFF2-40B4-BE49-F238E27FC236}">
                <a16:creationId xmlns:a16="http://schemas.microsoft.com/office/drawing/2014/main" id="{5B0A29AB-7ACA-EFA4-9B88-E7D63F7BCE66}"/>
              </a:ext>
            </a:extLst>
          </p:cNvPr>
          <p:cNvSpPr txBox="1"/>
          <p:nvPr/>
        </p:nvSpPr>
        <p:spPr>
          <a:xfrm>
            <a:off x="292249" y="997753"/>
            <a:ext cx="8388001" cy="3140009"/>
          </a:xfrm>
          <a:prstGeom prst="rect">
            <a:avLst/>
          </a:prstGeom>
        </p:spPr>
        <p:txBody>
          <a:bodyPr/>
          <a:lstStyle>
            <a:lvl1pPr marL="0" indent="0" algn="l" defTabSz="685783" rtl="0" eaLnBrk="1" latinLnBrk="0" hangingPunct="1">
              <a:lnSpc>
                <a:spcPct val="125000"/>
              </a:lnSpc>
              <a:spcBef>
                <a:spcPct val="0"/>
              </a:spcBef>
              <a:buFont typeface="Arial" panose="020B0604020202020204" pitchFamily="34" charset="0"/>
              <a:buNone/>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794"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189"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3983"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005815" indent="-285743"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mj-lt"/>
                <a:ea typeface="Verdana" panose="020B0604030504040204" pitchFamily="34" charset="0"/>
                <a:cs typeface="Georgia" panose="02040502050405020303" pitchFamily="18" charset="0"/>
              </a:defRPr>
            </a:lvl5pPr>
            <a:lvl6pPr marL="1714457" indent="0" algn="l" defTabSz="685783"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63525" lvl="1" indent="-171450" defTabSz="457200">
              <a:lnSpc>
                <a:spcPct val="100000"/>
              </a:lnSpc>
              <a:spcBef>
                <a:spcPts val="600"/>
              </a:spcBef>
              <a:spcAft>
                <a:spcPts val="300"/>
              </a:spcAft>
              <a:buSzPct val="120000"/>
              <a:defRPr/>
            </a:pPr>
            <a:r>
              <a:rPr lang="de" sz="1100">
                <a:solidFill>
                  <a:srgbClr val="404040"/>
                </a:solidFill>
                <a:latin typeface="+mn-lt"/>
                <a:ea typeface="+mn-ea"/>
                <a:cs typeface="+mn-cs"/>
              </a:rPr>
              <a:t>Nach 11 Jahren Nachbeobachtung war ein höherer BL-C-Peptid-Spiegel assoziiert mit </a:t>
            </a:r>
            <a:r>
              <a:rPr lang="de" sz="1100" b="1">
                <a:solidFill>
                  <a:srgbClr val="404040"/>
                </a:solidFill>
                <a:latin typeface="+mn-lt"/>
                <a:ea typeface="+mn-ea"/>
                <a:cs typeface="+mn-cs"/>
              </a:rPr>
              <a:t>verringertem Risiko </a:t>
            </a:r>
            <a:r>
              <a:rPr lang="de" sz="1100">
                <a:solidFill>
                  <a:srgbClr val="404040"/>
                </a:solidFill>
                <a:latin typeface="+mn-lt"/>
                <a:ea typeface="+mn-ea"/>
                <a:cs typeface="+mn-cs"/>
              </a:rPr>
              <a:t>für:</a:t>
            </a:r>
          </a:p>
          <a:p>
            <a:pPr marL="444500" lvl="2" indent="-174625" defTabSz="457200">
              <a:lnSpc>
                <a:spcPct val="100000"/>
              </a:lnSpc>
              <a:spcBef>
                <a:spcPts val="600"/>
              </a:spcBef>
              <a:spcAft>
                <a:spcPts val="300"/>
              </a:spcAft>
              <a:buSzPct val="120000"/>
              <a:defRPr/>
            </a:pPr>
            <a:r>
              <a:rPr lang="de" sz="1100" b="1">
                <a:solidFill>
                  <a:srgbClr val="404040"/>
                </a:solidFill>
                <a:latin typeface="+mn-lt"/>
                <a:ea typeface="+mn-ea"/>
                <a:cs typeface="+mn-cs"/>
              </a:rPr>
              <a:t>DKA</a:t>
            </a:r>
            <a:r>
              <a:rPr lang="de" sz="1100">
                <a:solidFill>
                  <a:srgbClr val="404040"/>
                </a:solidFill>
                <a:latin typeface="+mn-lt"/>
                <a:ea typeface="+mn-ea"/>
                <a:cs typeface="+mn-cs"/>
              </a:rPr>
              <a:t> (p &lt; 0,001)</a:t>
            </a:r>
          </a:p>
          <a:p>
            <a:pPr marL="444500" lvl="2" indent="-174625" defTabSz="457200">
              <a:lnSpc>
                <a:spcPct val="100000"/>
              </a:lnSpc>
              <a:spcBef>
                <a:spcPts val="600"/>
              </a:spcBef>
              <a:spcAft>
                <a:spcPts val="300"/>
              </a:spcAft>
              <a:buSzPct val="120000"/>
              <a:defRPr/>
            </a:pPr>
            <a:r>
              <a:rPr lang="de" sz="1100">
                <a:solidFill>
                  <a:srgbClr val="404040"/>
                </a:solidFill>
                <a:latin typeface="+mn-lt"/>
                <a:ea typeface="+mn-ea"/>
                <a:cs typeface="+mn-cs"/>
                <a:sym typeface="Wingdings" panose="05000000000000000000" pitchFamily="2" charset="2"/>
              </a:rPr>
              <a:t>hospitalisierte </a:t>
            </a:r>
            <a:r>
              <a:rPr lang="de" sz="1100" b="1">
                <a:solidFill>
                  <a:srgbClr val="404040"/>
                </a:solidFill>
                <a:latin typeface="+mn-lt"/>
                <a:ea typeface="+mn-ea"/>
                <a:cs typeface="+mn-cs"/>
                <a:sym typeface="Wingdings" panose="05000000000000000000" pitchFamily="2" charset="2"/>
              </a:rPr>
              <a:t>Hypoglykämien</a:t>
            </a:r>
            <a:r>
              <a:rPr lang="de" sz="1100">
                <a:solidFill>
                  <a:srgbClr val="404040"/>
                </a:solidFill>
                <a:latin typeface="+mn-lt"/>
                <a:ea typeface="+mn-ea"/>
                <a:cs typeface="+mn-cs"/>
                <a:sym typeface="Wingdings" panose="05000000000000000000" pitchFamily="2" charset="2"/>
              </a:rPr>
              <a:t> (p &lt; 0,001)</a:t>
            </a:r>
          </a:p>
          <a:p>
            <a:pPr marL="444500" lvl="2" indent="-174625" defTabSz="457200">
              <a:lnSpc>
                <a:spcPct val="100000"/>
              </a:lnSpc>
              <a:spcBef>
                <a:spcPts val="600"/>
              </a:spcBef>
              <a:spcAft>
                <a:spcPts val="300"/>
              </a:spcAft>
              <a:buSzPct val="120000"/>
              <a:defRPr/>
            </a:pPr>
            <a:r>
              <a:rPr lang="de" sz="1100">
                <a:solidFill>
                  <a:srgbClr val="404040"/>
                </a:solidFill>
                <a:latin typeface="+mn-lt"/>
                <a:ea typeface="+mn-ea"/>
                <a:cs typeface="+mn-cs"/>
                <a:sym typeface="Wingdings" panose="05000000000000000000" pitchFamily="2" charset="2"/>
              </a:rPr>
              <a:t>Auftreten jeglicher </a:t>
            </a:r>
            <a:r>
              <a:rPr lang="de" sz="1100" b="1">
                <a:solidFill>
                  <a:srgbClr val="404040"/>
                </a:solidFill>
                <a:latin typeface="+mn-lt"/>
                <a:ea typeface="+mn-ea"/>
                <a:cs typeface="+mn-cs"/>
                <a:sym typeface="Wingdings" panose="05000000000000000000" pitchFamily="2" charset="2"/>
              </a:rPr>
              <a:t>Retinopathie</a:t>
            </a:r>
            <a:r>
              <a:rPr lang="de" sz="1100">
                <a:solidFill>
                  <a:srgbClr val="404040"/>
                </a:solidFill>
                <a:latin typeface="+mn-lt"/>
                <a:ea typeface="+mn-ea"/>
                <a:cs typeface="+mn-cs"/>
                <a:sym typeface="Wingdings" panose="05000000000000000000" pitchFamily="2" charset="2"/>
              </a:rPr>
              <a:t> oder </a:t>
            </a:r>
            <a:r>
              <a:rPr lang="de" sz="1100" b="1">
                <a:solidFill>
                  <a:srgbClr val="404040"/>
                </a:solidFill>
                <a:latin typeface="+mn-lt"/>
                <a:ea typeface="+mn-ea"/>
                <a:cs typeface="+mn-cs"/>
                <a:sym typeface="Wingdings" panose="05000000000000000000" pitchFamily="2" charset="2"/>
              </a:rPr>
              <a:t>Makulopathie</a:t>
            </a:r>
            <a:r>
              <a:rPr lang="de" sz="1100">
                <a:solidFill>
                  <a:srgbClr val="404040"/>
                </a:solidFill>
                <a:latin typeface="+mn-lt"/>
                <a:ea typeface="+mn-ea"/>
                <a:cs typeface="+mn-cs"/>
                <a:sym typeface="Wingdings" panose="05000000000000000000" pitchFamily="2" charset="2"/>
              </a:rPr>
              <a:t> (p &lt; 0,001)</a:t>
            </a:r>
          </a:p>
          <a:p>
            <a:pPr marL="444500" lvl="2" indent="-174625" defTabSz="457200">
              <a:lnSpc>
                <a:spcPct val="100000"/>
              </a:lnSpc>
              <a:spcBef>
                <a:spcPts val="600"/>
              </a:spcBef>
              <a:spcAft>
                <a:spcPts val="300"/>
              </a:spcAft>
              <a:buSzPct val="120000"/>
              <a:defRPr/>
            </a:pPr>
            <a:r>
              <a:rPr lang="de" sz="1100" b="1">
                <a:solidFill>
                  <a:srgbClr val="404040"/>
                </a:solidFill>
                <a:latin typeface="+mn-lt"/>
                <a:ea typeface="+mn-ea"/>
                <a:cs typeface="+mn-cs"/>
                <a:sym typeface="Wingdings" panose="05000000000000000000" pitchFamily="2" charset="2"/>
              </a:rPr>
              <a:t>Fortschreiten </a:t>
            </a:r>
            <a:r>
              <a:rPr lang="de" sz="1100">
                <a:solidFill>
                  <a:srgbClr val="404040"/>
                </a:solidFill>
                <a:latin typeface="+mn-lt"/>
                <a:ea typeface="+mn-ea"/>
                <a:cs typeface="+mn-cs"/>
                <a:sym typeface="Wingdings" panose="05000000000000000000" pitchFamily="2" charset="2"/>
              </a:rPr>
              <a:t>einer </a:t>
            </a:r>
            <a:r>
              <a:rPr lang="de" sz="1100" b="1">
                <a:solidFill>
                  <a:srgbClr val="404040"/>
                </a:solidFill>
                <a:latin typeface="+mn-lt"/>
                <a:ea typeface="+mn-ea"/>
                <a:cs typeface="+mn-cs"/>
                <a:sym typeface="Wingdings" panose="05000000000000000000" pitchFamily="2" charset="2"/>
              </a:rPr>
              <a:t>Retinopathie</a:t>
            </a:r>
            <a:r>
              <a:rPr lang="de" sz="1100">
                <a:solidFill>
                  <a:srgbClr val="404040"/>
                </a:solidFill>
                <a:latin typeface="+mn-lt"/>
                <a:ea typeface="+mn-ea"/>
                <a:cs typeface="+mn-cs"/>
                <a:sym typeface="Wingdings" panose="05000000000000000000" pitchFamily="2" charset="2"/>
              </a:rPr>
              <a:t> um ≥ 1 Grad oder einer </a:t>
            </a:r>
            <a:r>
              <a:rPr lang="de" sz="1100" b="1">
                <a:solidFill>
                  <a:srgbClr val="404040"/>
                </a:solidFill>
                <a:latin typeface="+mn-lt"/>
                <a:ea typeface="+mn-ea"/>
                <a:cs typeface="+mn-cs"/>
                <a:sym typeface="Wingdings" panose="05000000000000000000" pitchFamily="2" charset="2"/>
              </a:rPr>
              <a:t>Makulopathie</a:t>
            </a:r>
            <a:r>
              <a:rPr lang="de" sz="1100">
                <a:solidFill>
                  <a:srgbClr val="404040"/>
                </a:solidFill>
                <a:latin typeface="+mn-lt"/>
                <a:ea typeface="+mn-ea"/>
                <a:cs typeface="+mn-cs"/>
                <a:sym typeface="Wingdings" panose="05000000000000000000" pitchFamily="2" charset="2"/>
              </a:rPr>
              <a:t> (p = 0,02)</a:t>
            </a:r>
          </a:p>
          <a:p>
            <a:pPr marL="444500" lvl="2" indent="-174625" defTabSz="457200">
              <a:lnSpc>
                <a:spcPct val="100000"/>
              </a:lnSpc>
              <a:spcBef>
                <a:spcPts val="600"/>
              </a:spcBef>
              <a:spcAft>
                <a:spcPts val="300"/>
              </a:spcAft>
              <a:buSzPct val="120000"/>
              <a:defRPr/>
            </a:pPr>
            <a:r>
              <a:rPr lang="de" sz="1100">
                <a:solidFill>
                  <a:srgbClr val="404040"/>
                </a:solidFill>
                <a:latin typeface="+mn-lt"/>
                <a:ea typeface="+mn-ea"/>
                <a:cs typeface="+mn-cs"/>
                <a:sym typeface="Wingdings" panose="05000000000000000000" pitchFamily="2" charset="2"/>
              </a:rPr>
              <a:t>einen </a:t>
            </a:r>
            <a:r>
              <a:rPr lang="de" sz="1100" b="1">
                <a:solidFill>
                  <a:srgbClr val="404040"/>
                </a:solidFill>
                <a:latin typeface="+mn-lt"/>
                <a:ea typeface="+mn-ea"/>
                <a:cs typeface="+mn-cs"/>
                <a:sym typeface="Wingdings" panose="05000000000000000000" pitchFamily="2" charset="2"/>
              </a:rPr>
              <a:t>kombinierten Endpunkt </a:t>
            </a:r>
            <a:r>
              <a:rPr lang="de" sz="1100">
                <a:solidFill>
                  <a:srgbClr val="404040"/>
                </a:solidFill>
                <a:latin typeface="+mn-lt"/>
                <a:ea typeface="+mn-ea"/>
                <a:cs typeface="+mn-cs"/>
                <a:sym typeface="Wingdings" panose="05000000000000000000" pitchFamily="2" charset="2"/>
              </a:rPr>
              <a:t>aus dem ersten der vorgenannten Ereignisse, neu auftretender CVD, Übergang zu CKD Stadium 3 oder Tod (p = 0,003)</a:t>
            </a:r>
          </a:p>
          <a:p>
            <a:pPr marL="269875" lvl="1" indent="-177800" defTabSz="457200">
              <a:lnSpc>
                <a:spcPct val="100000"/>
              </a:lnSpc>
              <a:spcBef>
                <a:spcPts val="600"/>
              </a:spcBef>
              <a:spcAft>
                <a:spcPts val="300"/>
              </a:spcAft>
              <a:buSzPct val="120000"/>
              <a:defRPr/>
            </a:pPr>
            <a:r>
              <a:rPr lang="de" sz="1100">
                <a:solidFill>
                  <a:srgbClr val="404040"/>
                </a:solidFill>
                <a:latin typeface="+mn-lt"/>
                <a:ea typeface="+mn-ea"/>
                <a:cs typeface="+mn-cs"/>
                <a:sym typeface="Wingdings" panose="05000000000000000000" pitchFamily="2" charset="2"/>
              </a:rPr>
              <a:t>Die Inzidenzrate für das erste dieser Ereignisse bei Personen mit C-Peptid ≥ 200 pmol/l vs. Personen mit n.m. C-Peptid betrug: </a:t>
            </a:r>
            <a:r>
              <a:rPr lang="de" sz="1100" b="1">
                <a:solidFill>
                  <a:srgbClr val="404040"/>
                </a:solidFill>
                <a:latin typeface="+mn-lt"/>
                <a:ea typeface="+mn-ea"/>
                <a:cs typeface="+mn-cs"/>
                <a:sym typeface="Wingdings" panose="05000000000000000000" pitchFamily="2" charset="2"/>
              </a:rPr>
              <a:t>DKA 0,38 </a:t>
            </a:r>
            <a:r>
              <a:rPr lang="de" sz="1100">
                <a:solidFill>
                  <a:srgbClr val="404040"/>
                </a:solidFill>
                <a:latin typeface="+mn-lt"/>
                <a:ea typeface="+mn-ea"/>
                <a:cs typeface="+mn-cs"/>
                <a:sym typeface="Wingdings" panose="05000000000000000000" pitchFamily="2" charset="2"/>
              </a:rPr>
              <a:t>(95 %-KI: 0,29; 0,48), hospitalisierte </a:t>
            </a:r>
            <a:r>
              <a:rPr lang="de" sz="1100" b="1">
                <a:solidFill>
                  <a:srgbClr val="404040"/>
                </a:solidFill>
                <a:latin typeface="+mn-lt"/>
                <a:ea typeface="+mn-ea"/>
                <a:cs typeface="+mn-cs"/>
                <a:sym typeface="Wingdings" panose="05000000000000000000" pitchFamily="2" charset="2"/>
              </a:rPr>
              <a:t>Hypoglykämie 0,62 </a:t>
            </a:r>
            <a:r>
              <a:rPr lang="de" sz="1100">
                <a:solidFill>
                  <a:srgbClr val="404040"/>
                </a:solidFill>
                <a:latin typeface="+mn-lt"/>
                <a:ea typeface="+mn-ea"/>
                <a:cs typeface="+mn-cs"/>
                <a:sym typeface="Wingdings" panose="05000000000000000000" pitchFamily="2" charset="2"/>
              </a:rPr>
              <a:t>(0,43; 0,91), </a:t>
            </a:r>
            <a:r>
              <a:rPr lang="de" sz="1100" b="1">
                <a:solidFill>
                  <a:srgbClr val="404040"/>
                </a:solidFill>
                <a:latin typeface="+mn-lt"/>
                <a:ea typeface="+mn-ea"/>
                <a:cs typeface="+mn-cs"/>
                <a:sym typeface="Wingdings" panose="05000000000000000000" pitchFamily="2" charset="2"/>
              </a:rPr>
              <a:t>Retinopathie 0,59 </a:t>
            </a:r>
            <a:r>
              <a:rPr lang="de" sz="1100">
                <a:solidFill>
                  <a:srgbClr val="404040"/>
                </a:solidFill>
                <a:latin typeface="+mn-lt"/>
                <a:ea typeface="+mn-ea"/>
                <a:cs typeface="+mn-cs"/>
                <a:sym typeface="Wingdings" panose="05000000000000000000" pitchFamily="2" charset="2"/>
              </a:rPr>
              <a:t>(0,49; 0,71), </a:t>
            </a:r>
            <a:r>
              <a:rPr lang="de" sz="1100" b="1">
                <a:solidFill>
                  <a:srgbClr val="404040"/>
                </a:solidFill>
                <a:latin typeface="+mn-lt"/>
                <a:ea typeface="+mn-ea"/>
                <a:cs typeface="+mn-cs"/>
                <a:sym typeface="Wingdings" panose="05000000000000000000" pitchFamily="2" charset="2"/>
              </a:rPr>
              <a:t>kombinierter Endpunkt 0,79 </a:t>
            </a:r>
            <a:r>
              <a:rPr lang="de" sz="1100">
                <a:solidFill>
                  <a:srgbClr val="404040"/>
                </a:solidFill>
                <a:latin typeface="+mn-lt"/>
                <a:ea typeface="+mn-ea"/>
                <a:cs typeface="+mn-cs"/>
                <a:sym typeface="Wingdings" panose="05000000000000000000" pitchFamily="2" charset="2"/>
              </a:rPr>
              <a:t>(0,68; 0,91)</a:t>
            </a:r>
          </a:p>
          <a:p>
            <a:pPr marL="269875" lvl="1" indent="-177800" defTabSz="457200">
              <a:lnSpc>
                <a:spcPct val="100000"/>
              </a:lnSpc>
              <a:spcBef>
                <a:spcPts val="600"/>
              </a:spcBef>
              <a:spcAft>
                <a:spcPts val="300"/>
              </a:spcAft>
              <a:buSzPct val="120000"/>
              <a:defRPr/>
            </a:pPr>
            <a:r>
              <a:rPr lang="de" sz="1100">
                <a:solidFill>
                  <a:srgbClr val="404040"/>
                </a:solidFill>
                <a:latin typeface="+mn-lt"/>
                <a:ea typeface="+mn-ea"/>
                <a:cs typeface="+mn-cs"/>
                <a:sym typeface="Wingdings" panose="05000000000000000000" pitchFamily="2" charset="2"/>
              </a:rPr>
              <a:t>Kein signifikanter Einfluss von C-Peptid auf CVD oder Tod</a:t>
            </a:r>
          </a:p>
          <a:p>
            <a:pPr marL="360363" lvl="1" indent="-268288" defTabSz="457200">
              <a:lnSpc>
                <a:spcPct val="100000"/>
              </a:lnSpc>
              <a:spcBef>
                <a:spcPts val="600"/>
              </a:spcBef>
              <a:spcAft>
                <a:spcPts val="300"/>
              </a:spcAft>
              <a:buSzPct val="120000"/>
              <a:defRPr/>
            </a:pPr>
            <a:endParaRPr lang="de" sz="1100">
              <a:solidFill>
                <a:srgbClr val="404040"/>
              </a:solidFill>
              <a:latin typeface="+mn-lt"/>
              <a:ea typeface="+mn-ea"/>
              <a:cs typeface="+mn-cs"/>
              <a:sym typeface="Wingdings" panose="05000000000000000000" pitchFamily="2" charset="2"/>
            </a:endParaRPr>
          </a:p>
          <a:p>
            <a:pPr marL="360363" lvl="1" indent="-268288" defTabSz="457200">
              <a:lnSpc>
                <a:spcPct val="100000"/>
              </a:lnSpc>
              <a:spcBef>
                <a:spcPts val="600"/>
              </a:spcBef>
              <a:spcAft>
                <a:spcPts val="300"/>
              </a:spcAft>
              <a:buSzPct val="120000"/>
              <a:defRPr/>
            </a:pPr>
            <a:endParaRPr lang="de" sz="1100">
              <a:solidFill>
                <a:srgbClr val="404040"/>
              </a:solidFill>
              <a:latin typeface="+mn-lt"/>
              <a:ea typeface="+mn-ea"/>
              <a:cs typeface="+mn-cs"/>
            </a:endParaRPr>
          </a:p>
        </p:txBody>
      </p:sp>
      <p:sp>
        <p:nvSpPr>
          <p:cNvPr id="24" name="Rectangle: Rounded Corners 78">
            <a:extLst>
              <a:ext uri="{FF2B5EF4-FFF2-40B4-BE49-F238E27FC236}">
                <a16:creationId xmlns:a16="http://schemas.microsoft.com/office/drawing/2014/main" id="{B17F7A39-3711-B1E0-1AF9-EE842B328DE6}"/>
              </a:ext>
            </a:extLst>
          </p:cNvPr>
          <p:cNvSpPr/>
          <p:nvPr/>
        </p:nvSpPr>
        <p:spPr>
          <a:xfrm>
            <a:off x="379066" y="3855089"/>
            <a:ext cx="8385868" cy="526391"/>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de-DE" sz="1100">
                <a:solidFill>
                  <a:prstClr val="white"/>
                </a:solidFill>
                <a:latin typeface="Verdana" panose="020B0604030504040204" pitchFamily="34" charset="0"/>
                <a:ea typeface="Verdana" panose="020B0604030504040204" pitchFamily="34" charset="0"/>
                <a:cs typeface="Verdana" panose="020B0604030504040204" pitchFamily="34" charset="0"/>
              </a:rPr>
              <a:t>Diese Daten zeigen die Bedeutung des C-Peptid-Spiegels und seiner Aufrechterhaltung für die Blutzuckerkontrolle bei T1D und die Vermeidung akuter und chronischer Komplikationen von T1D</a:t>
            </a:r>
            <a:endParaRPr kumimoji="0" lang="de-DE" sz="1100" i="0" u="none" strike="noStrike" kern="1200" cap="none" spc="0" normalizeH="0" baseline="3000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70110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43A4E3-FEE1-7DB7-8D38-314427EFA1BA}"/>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ECAA7F49-F09C-F45E-D233-CC31B542BCCF}"/>
              </a:ext>
            </a:extLst>
          </p:cNvPr>
          <p:cNvSpPr txBox="1">
            <a:spLocks/>
          </p:cNvSpPr>
          <p:nvPr/>
        </p:nvSpPr>
        <p:spPr>
          <a:xfrm>
            <a:off x="314409" y="116459"/>
            <a:ext cx="8637056" cy="400110"/>
          </a:xfrm>
          <a:prstGeom prst="rect">
            <a:avLst/>
          </a:prstGeom>
        </p:spPr>
        <p:txBody>
          <a:bodyPr lIns="91440" tIns="45720" rIns="91440" bIns="45720" anchor="t"/>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Einfluss von DKA bei Diagnose auf C-Peptid-Spiegel 1 und 12 Monate danach</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10" name="Rechteck: abgerundete Ecken 9">
            <a:extLst>
              <a:ext uri="{FF2B5EF4-FFF2-40B4-BE49-F238E27FC236}">
                <a16:creationId xmlns:a16="http://schemas.microsoft.com/office/drawing/2014/main" id="{79CF030D-65F4-DB69-B961-BB8805E6794F}"/>
              </a:ext>
            </a:extLst>
          </p:cNvPr>
          <p:cNvSpPr/>
          <p:nvPr/>
        </p:nvSpPr>
        <p:spPr>
          <a:xfrm>
            <a:off x="456736" y="3860677"/>
            <a:ext cx="8230528" cy="739672"/>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685800">
              <a:buClr>
                <a:schemeClr val="accent2"/>
              </a:buClr>
              <a:defRPr/>
            </a:pPr>
            <a:r>
              <a:rPr lang="de-DE" sz="1000">
                <a:solidFill>
                  <a:schemeClr val="bg1"/>
                </a:solidFill>
              </a:rPr>
              <a:t>Die Betazell-Restfunktion (stimuliertes C-Peptid) stand in Zusammenhang mit dem Auftreten von DKA bei der Diagnose:</a:t>
            </a:r>
          </a:p>
          <a:p>
            <a:pPr marL="87313" lvl="0" indent="-87313" defTabSz="685800">
              <a:buClr>
                <a:schemeClr val="accent2"/>
              </a:buClr>
              <a:buFont typeface="Arial" panose="020B0604020202020204" pitchFamily="34" charset="0"/>
              <a:buChar char="•"/>
              <a:defRPr/>
            </a:pPr>
            <a:r>
              <a:rPr lang="de-DE" sz="1000">
                <a:solidFill>
                  <a:schemeClr val="bg1"/>
                </a:solidFill>
              </a:rPr>
              <a:t>Patienten </a:t>
            </a:r>
            <a:r>
              <a:rPr lang="de-DE" sz="1000" b="1">
                <a:solidFill>
                  <a:schemeClr val="bg1"/>
                </a:solidFill>
              </a:rPr>
              <a:t>mit DKA </a:t>
            </a:r>
            <a:r>
              <a:rPr lang="de-DE" sz="1000">
                <a:solidFill>
                  <a:schemeClr val="bg1"/>
                </a:solidFill>
              </a:rPr>
              <a:t>hatten </a:t>
            </a:r>
            <a:r>
              <a:rPr lang="de-DE" sz="1000" b="1">
                <a:solidFill>
                  <a:schemeClr val="bg1"/>
                </a:solidFill>
              </a:rPr>
              <a:t>niedrigere C-Peptid-Spiegel 1 </a:t>
            </a:r>
            <a:r>
              <a:rPr lang="de-DE" sz="1000">
                <a:solidFill>
                  <a:schemeClr val="bg1"/>
                </a:solidFill>
              </a:rPr>
              <a:t>(p = 0,004) und </a:t>
            </a:r>
            <a:r>
              <a:rPr lang="de-DE" sz="1000" b="1">
                <a:solidFill>
                  <a:schemeClr val="bg1"/>
                </a:solidFill>
              </a:rPr>
              <a:t>12 Monate </a:t>
            </a:r>
            <a:r>
              <a:rPr lang="de-DE" sz="1000">
                <a:solidFill>
                  <a:schemeClr val="bg1"/>
                </a:solidFill>
              </a:rPr>
              <a:t>(p = 0,0003) nach Diagnose</a:t>
            </a:r>
          </a:p>
          <a:p>
            <a:pPr marL="87313" lvl="0" indent="-87313" defTabSz="685800">
              <a:buClr>
                <a:schemeClr val="accent2"/>
              </a:buClr>
              <a:buFont typeface="Arial" panose="020B0604020202020204" pitchFamily="34" charset="0"/>
              <a:buChar char="•"/>
              <a:defRPr/>
            </a:pPr>
            <a:r>
              <a:rPr lang="de-DE" sz="1000">
                <a:solidFill>
                  <a:schemeClr val="bg1"/>
                </a:solidFill>
              </a:rPr>
              <a:t>Schätzungen deuten auf eine um </a:t>
            </a:r>
            <a:r>
              <a:rPr lang="de-DE" sz="1000" b="1">
                <a:solidFill>
                  <a:schemeClr val="bg1"/>
                </a:solidFill>
              </a:rPr>
              <a:t>34 % geringere Betazell-Restfunktion </a:t>
            </a:r>
            <a:r>
              <a:rPr lang="de-DE" sz="1000">
                <a:solidFill>
                  <a:schemeClr val="bg1"/>
                </a:solidFill>
              </a:rPr>
              <a:t>nach </a:t>
            </a:r>
            <a:r>
              <a:rPr lang="de-DE" sz="1000" b="1">
                <a:solidFill>
                  <a:schemeClr val="bg1"/>
                </a:solidFill>
              </a:rPr>
              <a:t>1</a:t>
            </a:r>
            <a:r>
              <a:rPr lang="de-DE" sz="1000">
                <a:solidFill>
                  <a:schemeClr val="bg1"/>
                </a:solidFill>
              </a:rPr>
              <a:t> (log C-Peptid -0,41) und eine um     </a:t>
            </a:r>
            <a:r>
              <a:rPr lang="de-DE" sz="1000" b="1">
                <a:solidFill>
                  <a:schemeClr val="bg1"/>
                </a:solidFill>
              </a:rPr>
              <a:t>51 % geringere Betazell-Restfunktion</a:t>
            </a:r>
            <a:r>
              <a:rPr lang="de-DE" sz="1000">
                <a:solidFill>
                  <a:schemeClr val="bg1"/>
                </a:solidFill>
              </a:rPr>
              <a:t> nach </a:t>
            </a:r>
            <a:r>
              <a:rPr lang="de-DE" sz="1000" b="1">
                <a:solidFill>
                  <a:schemeClr val="bg1"/>
                </a:solidFill>
              </a:rPr>
              <a:t>12 Monaten </a:t>
            </a:r>
            <a:r>
              <a:rPr lang="de-DE" sz="1000">
                <a:solidFill>
                  <a:schemeClr val="bg1"/>
                </a:solidFill>
              </a:rPr>
              <a:t>(log C-Peptid -0,71) hin</a:t>
            </a:r>
          </a:p>
        </p:txBody>
      </p:sp>
      <p:sp>
        <p:nvSpPr>
          <p:cNvPr id="4" name="TextBox 3037">
            <a:extLst>
              <a:ext uri="{FF2B5EF4-FFF2-40B4-BE49-F238E27FC236}">
                <a16:creationId xmlns:a16="http://schemas.microsoft.com/office/drawing/2014/main" id="{322AF970-9E81-4894-3DC3-9376BE28B9ED}"/>
              </a:ext>
            </a:extLst>
          </p:cNvPr>
          <p:cNvSpPr txBox="1"/>
          <p:nvPr/>
        </p:nvSpPr>
        <p:spPr>
          <a:xfrm>
            <a:off x="314409" y="4937032"/>
            <a:ext cx="8138717" cy="184666"/>
          </a:xfrm>
          <a:prstGeom prst="rect">
            <a:avLst/>
          </a:prstGeom>
          <a:noFill/>
        </p:spPr>
        <p:txBody>
          <a:bodyPr wrap="square" rtlCol="0" anchor="b">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mn-cs"/>
              </a:rPr>
              <a:t>1.</a:t>
            </a:r>
            <a:r>
              <a:rPr kumimoji="0" lang="de-DE" sz="600" b="0" i="0" u="none" strike="noStrike" kern="1200" cap="none" spc="0" normalizeH="0" baseline="0" noProof="0" dirty="0">
                <a:ln>
                  <a:noFill/>
                </a:ln>
                <a:solidFill>
                  <a:srgbClr val="404040"/>
                </a:solidFill>
                <a:effectLst/>
                <a:uLnTx/>
                <a:uFillTx/>
                <a:latin typeface="Verdana"/>
                <a:ea typeface="+mn-ea"/>
                <a:cs typeface="+mn-cs"/>
              </a:rPr>
              <a:t> Mortensen HB </a:t>
            </a:r>
            <a:r>
              <a:rPr kumimoji="0" lang="de-DE" sz="600" b="0" i="1" u="none" strike="noStrike" kern="1200" cap="none" spc="0" normalizeH="0" baseline="0" noProof="0" dirty="0">
                <a:ln>
                  <a:noFill/>
                </a:ln>
                <a:solidFill>
                  <a:srgbClr val="404040"/>
                </a:solidFill>
                <a:effectLst/>
                <a:uLnTx/>
                <a:uFillTx/>
                <a:latin typeface="Verdana"/>
                <a:ea typeface="+mn-ea"/>
                <a:cs typeface="+mn-cs"/>
              </a:rPr>
              <a:t>et al. </a:t>
            </a:r>
            <a:r>
              <a:rPr kumimoji="0" lang="de-DE" sz="600" b="0" i="1" u="none" strike="noStrike" kern="1200" cap="none" spc="0" normalizeH="0" baseline="0" noProof="0" dirty="0" err="1">
                <a:ln>
                  <a:noFill/>
                </a:ln>
                <a:solidFill>
                  <a:srgbClr val="404040"/>
                </a:solidFill>
                <a:effectLst/>
                <a:uLnTx/>
                <a:uFillTx/>
                <a:latin typeface="Verdana"/>
                <a:ea typeface="+mn-ea"/>
                <a:cs typeface="+mn-cs"/>
              </a:rPr>
              <a:t>Pediatr</a:t>
            </a:r>
            <a:r>
              <a:rPr kumimoji="0" lang="de-DE" sz="600" b="0" i="1" u="none" strike="noStrike" kern="1200" cap="none" spc="0" normalizeH="0" baseline="0" noProof="0" dirty="0">
                <a:ln>
                  <a:noFill/>
                </a:ln>
                <a:solidFill>
                  <a:srgbClr val="404040"/>
                </a:solidFill>
                <a:effectLst/>
                <a:uLnTx/>
                <a:uFillTx/>
                <a:latin typeface="Verdana"/>
                <a:ea typeface="+mn-ea"/>
                <a:cs typeface="+mn-cs"/>
              </a:rPr>
              <a:t> Diabetes </a:t>
            </a:r>
            <a:r>
              <a:rPr kumimoji="0" lang="de-DE" sz="600" b="0" i="0" u="none" strike="noStrike" kern="1200" cap="none" spc="0" normalizeH="0" baseline="0" noProof="0" dirty="0">
                <a:ln>
                  <a:noFill/>
                </a:ln>
                <a:solidFill>
                  <a:srgbClr val="404040"/>
                </a:solidFill>
                <a:effectLst/>
                <a:uLnTx/>
                <a:uFillTx/>
                <a:latin typeface="Verdana"/>
                <a:ea typeface="+mn-ea"/>
                <a:cs typeface="+mn-cs"/>
              </a:rPr>
              <a:t>2010; 11: 218–26. </a:t>
            </a:r>
          </a:p>
        </p:txBody>
      </p:sp>
      <p:sp>
        <p:nvSpPr>
          <p:cNvPr id="7" name="Footer Placeholder 4">
            <a:extLst>
              <a:ext uri="{FF2B5EF4-FFF2-40B4-BE49-F238E27FC236}">
                <a16:creationId xmlns:a16="http://schemas.microsoft.com/office/drawing/2014/main" id="{12B75255-9F8E-93BD-469D-27E692BFFB0F}"/>
              </a:ext>
            </a:extLst>
          </p:cNvPr>
          <p:cNvSpPr txBox="1">
            <a:spLocks/>
          </p:cNvSpPr>
          <p:nvPr/>
        </p:nvSpPr>
        <p:spPr>
          <a:xfrm>
            <a:off x="341305" y="4680752"/>
            <a:ext cx="8408996" cy="299506"/>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685783">
              <a:lnSpc>
                <a:spcPct val="100000"/>
              </a:lnSpc>
              <a:spcBef>
                <a:spcPts val="300"/>
              </a:spcBef>
              <a:buClrTx/>
              <a:buNone/>
              <a:defRPr/>
            </a:pPr>
            <a:r>
              <a:rPr lang="de-DE" sz="600" dirty="0">
                <a:solidFill>
                  <a:srgbClr val="404040"/>
                </a:solidFill>
                <a:latin typeface="+mn-lt"/>
                <a:ea typeface="Arial"/>
                <a:cs typeface="Arial"/>
              </a:rPr>
              <a:t>Abbildung modifiziert nach Mortensen HB 2010</a:t>
            </a:r>
            <a:r>
              <a:rPr lang="de-DE" sz="600" baseline="30000" dirty="0">
                <a:solidFill>
                  <a:srgbClr val="404040"/>
                </a:solidFill>
                <a:latin typeface="+mn-lt"/>
                <a:ea typeface="Arial"/>
                <a:cs typeface="Arial"/>
              </a:rPr>
              <a:t>1</a:t>
            </a:r>
            <a:r>
              <a:rPr lang="de-DE" sz="600" dirty="0">
                <a:solidFill>
                  <a:srgbClr val="404040"/>
                </a:solidFill>
                <a:ea typeface="Arial"/>
                <a:cs typeface="Arial"/>
              </a:rPr>
              <a:t>. C-Peptid: </a:t>
            </a:r>
            <a:r>
              <a:rPr lang="de-DE" sz="600" dirty="0" err="1">
                <a:solidFill>
                  <a:srgbClr val="404040"/>
                </a:solidFill>
                <a:ea typeface="Arial"/>
                <a:cs typeface="Arial"/>
              </a:rPr>
              <a:t>Connecting</a:t>
            </a:r>
            <a:r>
              <a:rPr lang="de-DE" sz="600" dirty="0">
                <a:solidFill>
                  <a:srgbClr val="404040"/>
                </a:solidFill>
                <a:ea typeface="Arial"/>
                <a:cs typeface="Arial"/>
              </a:rPr>
              <a:t> </a:t>
            </a:r>
            <a:r>
              <a:rPr lang="de-DE" sz="600" dirty="0" err="1">
                <a:solidFill>
                  <a:srgbClr val="404040"/>
                </a:solidFill>
                <a:ea typeface="Arial"/>
                <a:cs typeface="Arial"/>
              </a:rPr>
              <a:t>peptid</a:t>
            </a:r>
            <a:r>
              <a:rPr lang="de-DE" sz="600" dirty="0">
                <a:solidFill>
                  <a:srgbClr val="404040"/>
                </a:solidFill>
                <a:ea typeface="Arial"/>
                <a:cs typeface="Arial"/>
              </a:rPr>
              <a:t>, Verbindungspeptid; </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DKA: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Diabetische</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Ketoazidose</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T1D: Typ-1-Diabetes. </a:t>
            </a:r>
            <a:r>
              <a:rPr lang="de-DE" sz="600" kern="0" dirty="0">
                <a:solidFill>
                  <a:srgbClr val="404040"/>
                </a:solidFill>
                <a:latin typeface="Verdana"/>
                <a:cs typeface="Verdana"/>
              </a:rPr>
              <a:t>Bei dieser Studie handelte es sich um eine prospektive Langzeitbeobachtungsstudie, die in 18 Zentren aus 15 Ländern in Europa und Japan durchgeführt wurde. 275 Kinder (131 männlich, Durchschnittsalter 9,1 Jahre, Spanne 0,2-16,8 Jahre) mit neu diagnostiziertem Diabetes. 84 % waren kaukasisch.</a:t>
            </a:r>
          </a:p>
        </p:txBody>
      </p:sp>
      <p:sp>
        <p:nvSpPr>
          <p:cNvPr id="30" name="TextBox 29">
            <a:extLst>
              <a:ext uri="{FF2B5EF4-FFF2-40B4-BE49-F238E27FC236}">
                <a16:creationId xmlns:a16="http://schemas.microsoft.com/office/drawing/2014/main" id="{D6D77630-0D88-9C6D-1E03-80CCF6DED54A}"/>
              </a:ext>
            </a:extLst>
          </p:cNvPr>
          <p:cNvSpPr txBox="1"/>
          <p:nvPr/>
        </p:nvSpPr>
        <p:spPr>
          <a:xfrm>
            <a:off x="726779" y="870646"/>
            <a:ext cx="7690441" cy="276999"/>
          </a:xfrm>
          <a:prstGeom prst="rect">
            <a:avLst/>
          </a:prstGeom>
          <a:noFill/>
        </p:spPr>
        <p:txBody>
          <a:bodyPr wrap="square" rtlCol="0">
            <a:spAutoFit/>
          </a:bodyPr>
          <a:lstStyle/>
          <a:p>
            <a:pPr algn="ctr" defTabSz="685766">
              <a:defRPr/>
            </a:pPr>
            <a:r>
              <a:rPr lang="de-DE" sz="1200" b="1">
                <a:solidFill>
                  <a:srgbClr val="484848"/>
                </a:solidFill>
                <a:latin typeface="Verdana"/>
              </a:rPr>
              <a:t>Longitudinale C-Peptidspiegel je nach DKA-Status zum T1D-Diagnosezeitpunkt</a:t>
            </a:r>
            <a:endParaRPr lang="en-US" sz="1200" b="1" baseline="30000">
              <a:solidFill>
                <a:srgbClr val="484848"/>
              </a:solidFill>
              <a:latin typeface="Verdana"/>
            </a:endParaRPr>
          </a:p>
        </p:txBody>
      </p:sp>
      <p:sp>
        <p:nvSpPr>
          <p:cNvPr id="34" name="object 4">
            <a:extLst>
              <a:ext uri="{FF2B5EF4-FFF2-40B4-BE49-F238E27FC236}">
                <a16:creationId xmlns:a16="http://schemas.microsoft.com/office/drawing/2014/main" id="{2A717EDE-AA64-FCB3-3F9F-D42C8DD65D7C}"/>
              </a:ext>
            </a:extLst>
          </p:cNvPr>
          <p:cNvSpPr txBox="1"/>
          <p:nvPr/>
        </p:nvSpPr>
        <p:spPr>
          <a:xfrm>
            <a:off x="2823901" y="3461578"/>
            <a:ext cx="91916" cy="148117"/>
          </a:xfrm>
          <a:prstGeom prst="rect">
            <a:avLst/>
          </a:prstGeom>
        </p:spPr>
        <p:txBody>
          <a:bodyPr vert="horz" wrap="square" lIns="0" tIns="9525" rIns="0" bIns="0" rtlCol="0">
            <a:spAutoFit/>
          </a:bodyPr>
          <a:lstStyle/>
          <a:p>
            <a:pPr marL="9525" marR="0" lvl="0" indent="0" algn="l" defTabSz="685800" rtl="0" eaLnBrk="1" fontAlgn="auto" latinLnBrk="0" hangingPunct="1">
              <a:lnSpc>
                <a:spcPct val="100000"/>
              </a:lnSpc>
              <a:spcBef>
                <a:spcPts val="75"/>
              </a:spcBef>
              <a:spcAft>
                <a:spcPts val="0"/>
              </a:spcAft>
              <a:buClrTx/>
              <a:buSzTx/>
              <a:buFontTx/>
              <a:buNone/>
              <a:tabLst/>
              <a:defRPr/>
            </a:pPr>
            <a:r>
              <a:rPr kumimoji="0" sz="900" b="0" i="0" u="none" strike="noStrike" kern="0" cap="none" spc="-38" normalizeH="0" baseline="0" noProof="0">
                <a:ln>
                  <a:noFill/>
                </a:ln>
                <a:solidFill>
                  <a:srgbClr val="2F3651"/>
                </a:solidFill>
                <a:effectLst/>
                <a:uLnTx/>
                <a:uFillTx/>
                <a:latin typeface="Verdana"/>
                <a:ea typeface="+mn-ea"/>
                <a:cs typeface="Verdana"/>
              </a:rPr>
              <a:t>0</a:t>
            </a:r>
            <a:endParaRPr kumimoji="0" sz="900" b="0" i="0" u="none" strike="noStrike" kern="0" cap="none" spc="0" normalizeH="0" baseline="0" noProof="0">
              <a:ln>
                <a:noFill/>
              </a:ln>
              <a:solidFill>
                <a:srgbClr val="2F3651"/>
              </a:solidFill>
              <a:effectLst/>
              <a:uLnTx/>
              <a:uFillTx/>
              <a:latin typeface="Verdana"/>
              <a:ea typeface="+mn-ea"/>
              <a:cs typeface="Verdana"/>
            </a:endParaRPr>
          </a:p>
        </p:txBody>
      </p:sp>
      <p:sp>
        <p:nvSpPr>
          <p:cNvPr id="35" name="object 5">
            <a:extLst>
              <a:ext uri="{FF2B5EF4-FFF2-40B4-BE49-F238E27FC236}">
                <a16:creationId xmlns:a16="http://schemas.microsoft.com/office/drawing/2014/main" id="{EDFC3C54-A4B7-96FA-3EC6-93F1077D29A4}"/>
              </a:ext>
            </a:extLst>
          </p:cNvPr>
          <p:cNvSpPr txBox="1"/>
          <p:nvPr/>
        </p:nvSpPr>
        <p:spPr>
          <a:xfrm>
            <a:off x="3429406" y="3461578"/>
            <a:ext cx="91916" cy="148117"/>
          </a:xfrm>
          <a:prstGeom prst="rect">
            <a:avLst/>
          </a:prstGeom>
        </p:spPr>
        <p:txBody>
          <a:bodyPr vert="horz" wrap="square" lIns="0" tIns="9525" rIns="0" bIns="0" rtlCol="0">
            <a:spAutoFit/>
          </a:bodyPr>
          <a:lstStyle/>
          <a:p>
            <a:pPr marL="9525" marR="0" lvl="0" indent="0" algn="l" defTabSz="685800" rtl="0" eaLnBrk="1" fontAlgn="auto" latinLnBrk="0" hangingPunct="1">
              <a:lnSpc>
                <a:spcPct val="100000"/>
              </a:lnSpc>
              <a:spcBef>
                <a:spcPts val="75"/>
              </a:spcBef>
              <a:spcAft>
                <a:spcPts val="0"/>
              </a:spcAft>
              <a:buClrTx/>
              <a:buSzTx/>
              <a:buFontTx/>
              <a:buNone/>
              <a:tabLst/>
              <a:defRPr/>
            </a:pPr>
            <a:r>
              <a:rPr kumimoji="0" sz="900" b="0" i="0" u="none" strike="noStrike" kern="0" cap="none" spc="-38" normalizeH="0" baseline="0" noProof="0">
                <a:ln>
                  <a:noFill/>
                </a:ln>
                <a:solidFill>
                  <a:srgbClr val="2F3651"/>
                </a:solidFill>
                <a:effectLst/>
                <a:uLnTx/>
                <a:uFillTx/>
                <a:latin typeface="Verdana"/>
                <a:ea typeface="+mn-ea"/>
                <a:cs typeface="Verdana"/>
              </a:rPr>
              <a:t>2</a:t>
            </a:r>
            <a:endParaRPr kumimoji="0" sz="900" b="0" i="0" u="none" strike="noStrike" kern="0" cap="none" spc="0" normalizeH="0" baseline="0" noProof="0">
              <a:ln>
                <a:noFill/>
              </a:ln>
              <a:solidFill>
                <a:srgbClr val="2F3651"/>
              </a:solidFill>
              <a:effectLst/>
              <a:uLnTx/>
              <a:uFillTx/>
              <a:latin typeface="Verdana"/>
              <a:ea typeface="+mn-ea"/>
              <a:cs typeface="Verdana"/>
            </a:endParaRPr>
          </a:p>
        </p:txBody>
      </p:sp>
      <p:sp>
        <p:nvSpPr>
          <p:cNvPr id="36" name="object 6">
            <a:extLst>
              <a:ext uri="{FF2B5EF4-FFF2-40B4-BE49-F238E27FC236}">
                <a16:creationId xmlns:a16="http://schemas.microsoft.com/office/drawing/2014/main" id="{477B6748-53E7-A755-D538-14D08825398D}"/>
              </a:ext>
            </a:extLst>
          </p:cNvPr>
          <p:cNvSpPr txBox="1"/>
          <p:nvPr/>
        </p:nvSpPr>
        <p:spPr>
          <a:xfrm>
            <a:off x="3798213" y="3423858"/>
            <a:ext cx="1932810" cy="363080"/>
          </a:xfrm>
          <a:prstGeom prst="rect">
            <a:avLst/>
          </a:prstGeom>
        </p:spPr>
        <p:txBody>
          <a:bodyPr vert="horz" wrap="square" lIns="0" tIns="47149" rIns="0" bIns="0" rtlCol="0">
            <a:spAutoFit/>
          </a:bodyPr>
          <a:lstStyle/>
          <a:p>
            <a:pPr marL="245745" marR="0" lvl="0" indent="0" algn="l" defTabSz="685800" rtl="0" eaLnBrk="1" fontAlgn="auto" latinLnBrk="0" hangingPunct="1">
              <a:lnSpc>
                <a:spcPct val="100000"/>
              </a:lnSpc>
              <a:spcBef>
                <a:spcPts val="371"/>
              </a:spcBef>
              <a:spcAft>
                <a:spcPts val="0"/>
              </a:spcAft>
              <a:buClrTx/>
              <a:buSzTx/>
              <a:buFontTx/>
              <a:buNone/>
              <a:tabLst>
                <a:tab pos="851535" algn="l"/>
                <a:tab pos="1456848" algn="l"/>
              </a:tabLst>
              <a:defRPr/>
            </a:pPr>
            <a:r>
              <a:rPr kumimoji="0" sz="900" b="0" i="0" u="none" strike="noStrike" kern="0" cap="none" spc="-38" normalizeH="0" baseline="0" noProof="0">
                <a:ln>
                  <a:noFill/>
                </a:ln>
                <a:solidFill>
                  <a:srgbClr val="2F3651"/>
                </a:solidFill>
                <a:effectLst/>
                <a:uLnTx/>
                <a:uFillTx/>
                <a:latin typeface="Verdana"/>
                <a:ea typeface="+mn-ea"/>
                <a:cs typeface="Verdana"/>
              </a:rPr>
              <a:t>4</a:t>
            </a:r>
            <a:r>
              <a:rPr kumimoji="0" sz="900" b="0" i="0" u="none" strike="noStrike" kern="0" cap="none" spc="0" normalizeH="0" baseline="0" noProof="0">
                <a:ln>
                  <a:noFill/>
                </a:ln>
                <a:solidFill>
                  <a:srgbClr val="2F3651"/>
                </a:solidFill>
                <a:effectLst/>
                <a:uLnTx/>
                <a:uFillTx/>
                <a:latin typeface="Verdana"/>
                <a:ea typeface="+mn-ea"/>
                <a:cs typeface="Verdana"/>
              </a:rPr>
              <a:t>	</a:t>
            </a:r>
            <a:r>
              <a:rPr kumimoji="0" sz="900" b="0" i="0" u="none" strike="noStrike" kern="0" cap="none" spc="-38" normalizeH="0" baseline="0" noProof="0">
                <a:ln>
                  <a:noFill/>
                </a:ln>
                <a:solidFill>
                  <a:srgbClr val="2F3651"/>
                </a:solidFill>
                <a:effectLst/>
                <a:uLnTx/>
                <a:uFillTx/>
                <a:latin typeface="Verdana"/>
                <a:ea typeface="+mn-ea"/>
                <a:cs typeface="Verdana"/>
              </a:rPr>
              <a:t>6</a:t>
            </a:r>
            <a:r>
              <a:rPr kumimoji="0" sz="900" b="0" i="0" u="none" strike="noStrike" kern="0" cap="none" spc="0" normalizeH="0" baseline="0" noProof="0">
                <a:ln>
                  <a:noFill/>
                </a:ln>
                <a:solidFill>
                  <a:srgbClr val="2F3651"/>
                </a:solidFill>
                <a:effectLst/>
                <a:uLnTx/>
                <a:uFillTx/>
                <a:latin typeface="Verdana"/>
                <a:ea typeface="+mn-ea"/>
                <a:cs typeface="Verdana"/>
              </a:rPr>
              <a:t>	</a:t>
            </a:r>
            <a:r>
              <a:rPr kumimoji="0" sz="900" b="0" i="0" u="none" strike="noStrike" kern="0" cap="none" spc="-38" normalizeH="0" baseline="0" noProof="0">
                <a:ln>
                  <a:noFill/>
                </a:ln>
                <a:solidFill>
                  <a:srgbClr val="2F3651"/>
                </a:solidFill>
                <a:effectLst/>
                <a:uLnTx/>
                <a:uFillTx/>
                <a:latin typeface="Verdana"/>
                <a:ea typeface="+mn-ea"/>
                <a:cs typeface="Verdana"/>
              </a:rPr>
              <a:t>8</a:t>
            </a:r>
            <a:endParaRPr kumimoji="0" sz="900" b="0" i="0" u="none" strike="noStrike" kern="0" cap="none" spc="0" normalizeH="0" baseline="0" noProof="0">
              <a:ln>
                <a:noFill/>
              </a:ln>
              <a:solidFill>
                <a:srgbClr val="2F3651"/>
              </a:solidFill>
              <a:effectLst/>
              <a:uLnTx/>
              <a:uFillTx/>
              <a:latin typeface="Verdana"/>
              <a:ea typeface="+mn-ea"/>
              <a:cs typeface="Verdana"/>
            </a:endParaRPr>
          </a:p>
          <a:p>
            <a:pPr marL="9525" marR="0" lvl="0" indent="0" algn="l" defTabSz="685800" rtl="0" eaLnBrk="1" fontAlgn="auto" latinLnBrk="0" hangingPunct="1">
              <a:lnSpc>
                <a:spcPct val="100000"/>
              </a:lnSpc>
              <a:spcBef>
                <a:spcPts val="296"/>
              </a:spcBef>
              <a:spcAft>
                <a:spcPts val="0"/>
              </a:spcAft>
              <a:buClrTx/>
              <a:buSzTx/>
              <a:buFontTx/>
              <a:buNone/>
              <a:tabLst/>
              <a:defRPr/>
            </a:pPr>
            <a:r>
              <a:rPr kumimoji="0" lang="de-DE" sz="900" b="0" i="0" u="none" strike="noStrike" kern="0" cap="none" spc="0" normalizeH="0" baseline="0" noProof="0">
                <a:ln>
                  <a:noFill/>
                </a:ln>
                <a:solidFill>
                  <a:srgbClr val="2F3651"/>
                </a:solidFill>
                <a:effectLst/>
                <a:uLnTx/>
                <a:uFillTx/>
                <a:latin typeface="Verdana"/>
                <a:ea typeface="+mn-ea"/>
                <a:cs typeface="Verdana"/>
              </a:rPr>
              <a:t>Zeit nach der</a:t>
            </a:r>
            <a:r>
              <a:rPr kumimoji="0" sz="900" b="0" i="0" u="none" strike="noStrike" kern="0" cap="none" spc="-23" normalizeH="0" baseline="0" noProof="0">
                <a:ln>
                  <a:noFill/>
                </a:ln>
                <a:solidFill>
                  <a:srgbClr val="2F3651"/>
                </a:solidFill>
                <a:effectLst/>
                <a:uLnTx/>
                <a:uFillTx/>
                <a:latin typeface="Verdana"/>
                <a:ea typeface="+mn-ea"/>
                <a:cs typeface="Verdana"/>
              </a:rPr>
              <a:t> </a:t>
            </a:r>
            <a:r>
              <a:rPr kumimoji="0" sz="900" b="0" i="0" u="none" strike="noStrike" kern="0" cap="none" spc="0" normalizeH="0" baseline="0" noProof="0" err="1">
                <a:ln>
                  <a:noFill/>
                </a:ln>
                <a:solidFill>
                  <a:srgbClr val="2F3651"/>
                </a:solidFill>
                <a:effectLst/>
                <a:uLnTx/>
                <a:uFillTx/>
                <a:latin typeface="Verdana"/>
                <a:ea typeface="+mn-ea"/>
                <a:cs typeface="Verdana"/>
              </a:rPr>
              <a:t>Diagnos</a:t>
            </a:r>
            <a:r>
              <a:rPr kumimoji="0" lang="de-DE" sz="900" b="0" i="0" u="none" strike="noStrike" kern="0" cap="none" spc="0" normalizeH="0" baseline="0" noProof="0">
                <a:ln>
                  <a:noFill/>
                </a:ln>
                <a:solidFill>
                  <a:srgbClr val="2F3651"/>
                </a:solidFill>
                <a:effectLst/>
                <a:uLnTx/>
                <a:uFillTx/>
                <a:latin typeface="Verdana"/>
                <a:ea typeface="+mn-ea"/>
                <a:cs typeface="Verdana"/>
              </a:rPr>
              <a:t>e</a:t>
            </a:r>
            <a:r>
              <a:rPr kumimoji="0" sz="900" b="0" i="0" u="none" strike="noStrike" kern="0" cap="none" spc="-19" normalizeH="0" baseline="0" noProof="0">
                <a:ln>
                  <a:noFill/>
                </a:ln>
                <a:solidFill>
                  <a:srgbClr val="2F3651"/>
                </a:solidFill>
                <a:effectLst/>
                <a:uLnTx/>
                <a:uFillTx/>
                <a:latin typeface="Verdana"/>
                <a:ea typeface="+mn-ea"/>
                <a:cs typeface="Verdana"/>
              </a:rPr>
              <a:t> </a:t>
            </a:r>
            <a:r>
              <a:rPr kumimoji="0" lang="de-DE" sz="900" b="0" i="0" u="none" strike="noStrike" kern="0" cap="none" spc="-8" normalizeH="0" baseline="0" noProof="0">
                <a:ln>
                  <a:noFill/>
                </a:ln>
                <a:solidFill>
                  <a:srgbClr val="2F3651"/>
                </a:solidFill>
                <a:effectLst/>
                <a:uLnTx/>
                <a:uFillTx/>
                <a:latin typeface="Verdana"/>
                <a:ea typeface="+mn-ea"/>
                <a:cs typeface="Verdana"/>
              </a:rPr>
              <a:t>[M</a:t>
            </a:r>
            <a:r>
              <a:rPr kumimoji="0" sz="900" b="0" i="0" u="none" strike="noStrike" kern="0" cap="none" spc="-8" normalizeH="0" baseline="0" noProof="0">
                <a:ln>
                  <a:noFill/>
                </a:ln>
                <a:solidFill>
                  <a:srgbClr val="2F3651"/>
                </a:solidFill>
                <a:effectLst/>
                <a:uLnTx/>
                <a:uFillTx/>
                <a:latin typeface="Verdana"/>
                <a:ea typeface="+mn-ea"/>
                <a:cs typeface="Verdana"/>
              </a:rPr>
              <a:t>on</a:t>
            </a:r>
            <a:r>
              <a:rPr kumimoji="0" lang="de-DE" sz="900" b="0" i="0" u="none" strike="noStrike" kern="0" cap="none" spc="-8" normalizeH="0" baseline="0" noProof="0" err="1">
                <a:ln>
                  <a:noFill/>
                </a:ln>
                <a:solidFill>
                  <a:srgbClr val="2F3651"/>
                </a:solidFill>
                <a:effectLst/>
                <a:uLnTx/>
                <a:uFillTx/>
                <a:latin typeface="Verdana"/>
                <a:ea typeface="+mn-ea"/>
                <a:cs typeface="Verdana"/>
              </a:rPr>
              <a:t>ate</a:t>
            </a:r>
            <a:r>
              <a:rPr kumimoji="0" lang="de-DE" sz="900" b="0" i="0" u="none" strike="noStrike" kern="0" cap="none" spc="-8" normalizeH="0" baseline="0" noProof="0">
                <a:ln>
                  <a:noFill/>
                </a:ln>
                <a:solidFill>
                  <a:srgbClr val="2F3651"/>
                </a:solidFill>
                <a:effectLst/>
                <a:uLnTx/>
                <a:uFillTx/>
                <a:latin typeface="Verdana"/>
                <a:ea typeface="+mn-ea"/>
                <a:cs typeface="Verdana"/>
              </a:rPr>
              <a:t>]</a:t>
            </a:r>
            <a:endParaRPr kumimoji="0" sz="900" b="0" i="0" u="none" strike="noStrike" kern="0" cap="none" spc="0" normalizeH="0" baseline="0" noProof="0">
              <a:ln>
                <a:noFill/>
              </a:ln>
              <a:solidFill>
                <a:srgbClr val="2F3651"/>
              </a:solidFill>
              <a:effectLst/>
              <a:uLnTx/>
              <a:uFillTx/>
              <a:latin typeface="Verdana"/>
              <a:ea typeface="+mn-ea"/>
              <a:cs typeface="Verdana"/>
            </a:endParaRPr>
          </a:p>
        </p:txBody>
      </p:sp>
      <p:sp>
        <p:nvSpPr>
          <p:cNvPr id="37" name="object 7">
            <a:extLst>
              <a:ext uri="{FF2B5EF4-FFF2-40B4-BE49-F238E27FC236}">
                <a16:creationId xmlns:a16="http://schemas.microsoft.com/office/drawing/2014/main" id="{1CE101CA-AA4A-239E-1B8D-25B6BB436822}"/>
              </a:ext>
            </a:extLst>
          </p:cNvPr>
          <p:cNvSpPr txBox="1"/>
          <p:nvPr/>
        </p:nvSpPr>
        <p:spPr>
          <a:xfrm>
            <a:off x="5814656" y="3461578"/>
            <a:ext cx="166211" cy="148117"/>
          </a:xfrm>
          <a:prstGeom prst="rect">
            <a:avLst/>
          </a:prstGeom>
        </p:spPr>
        <p:txBody>
          <a:bodyPr vert="horz" wrap="square" lIns="0" tIns="9525" rIns="0" bIns="0" rtlCol="0">
            <a:spAutoFit/>
          </a:bodyPr>
          <a:lstStyle/>
          <a:p>
            <a:pPr marL="9525" marR="0" lvl="0" indent="0" algn="l" defTabSz="685800" rtl="0" eaLnBrk="1" fontAlgn="auto" latinLnBrk="0" hangingPunct="1">
              <a:lnSpc>
                <a:spcPct val="100000"/>
              </a:lnSpc>
              <a:spcBef>
                <a:spcPts val="75"/>
              </a:spcBef>
              <a:spcAft>
                <a:spcPts val="0"/>
              </a:spcAft>
              <a:buClrTx/>
              <a:buSzTx/>
              <a:buFontTx/>
              <a:buNone/>
              <a:tabLst/>
              <a:defRPr/>
            </a:pPr>
            <a:r>
              <a:rPr kumimoji="0" sz="900" b="0" i="0" u="none" strike="noStrike" kern="0" cap="none" spc="-19" normalizeH="0" baseline="0" noProof="0">
                <a:ln>
                  <a:noFill/>
                </a:ln>
                <a:solidFill>
                  <a:srgbClr val="2F3651"/>
                </a:solidFill>
                <a:effectLst/>
                <a:uLnTx/>
                <a:uFillTx/>
                <a:latin typeface="Verdana"/>
                <a:ea typeface="+mn-ea"/>
                <a:cs typeface="Verdana"/>
              </a:rPr>
              <a:t>10</a:t>
            </a:r>
            <a:endParaRPr kumimoji="0" sz="900" b="0" i="0" u="none" strike="noStrike" kern="0" cap="none" spc="0" normalizeH="0" baseline="0" noProof="0">
              <a:ln>
                <a:noFill/>
              </a:ln>
              <a:solidFill>
                <a:srgbClr val="2F3651"/>
              </a:solidFill>
              <a:effectLst/>
              <a:uLnTx/>
              <a:uFillTx/>
              <a:latin typeface="Verdana"/>
              <a:ea typeface="+mn-ea"/>
              <a:cs typeface="Verdana"/>
            </a:endParaRPr>
          </a:p>
        </p:txBody>
      </p:sp>
      <p:sp>
        <p:nvSpPr>
          <p:cNvPr id="38" name="object 8">
            <a:extLst>
              <a:ext uri="{FF2B5EF4-FFF2-40B4-BE49-F238E27FC236}">
                <a16:creationId xmlns:a16="http://schemas.microsoft.com/office/drawing/2014/main" id="{B99899A5-8BF4-422E-F8A0-47008294BA22}"/>
              </a:ext>
            </a:extLst>
          </p:cNvPr>
          <p:cNvSpPr txBox="1"/>
          <p:nvPr/>
        </p:nvSpPr>
        <p:spPr>
          <a:xfrm>
            <a:off x="6420256" y="3461578"/>
            <a:ext cx="165734" cy="148117"/>
          </a:xfrm>
          <a:prstGeom prst="rect">
            <a:avLst/>
          </a:prstGeom>
        </p:spPr>
        <p:txBody>
          <a:bodyPr vert="horz" wrap="square" lIns="0" tIns="9525" rIns="0" bIns="0" rtlCol="0">
            <a:spAutoFit/>
          </a:bodyPr>
          <a:lstStyle/>
          <a:p>
            <a:pPr marL="9525" marR="0" lvl="0" indent="0" algn="l" defTabSz="685800" rtl="0" eaLnBrk="1" fontAlgn="auto" latinLnBrk="0" hangingPunct="1">
              <a:lnSpc>
                <a:spcPct val="100000"/>
              </a:lnSpc>
              <a:spcBef>
                <a:spcPts val="75"/>
              </a:spcBef>
              <a:spcAft>
                <a:spcPts val="0"/>
              </a:spcAft>
              <a:buClrTx/>
              <a:buSzTx/>
              <a:buFontTx/>
              <a:buNone/>
              <a:tabLst/>
              <a:defRPr/>
            </a:pPr>
            <a:r>
              <a:rPr kumimoji="0" sz="900" b="0" i="0" u="none" strike="noStrike" kern="0" cap="none" spc="-19" normalizeH="0" baseline="0" noProof="0">
                <a:ln>
                  <a:noFill/>
                </a:ln>
                <a:solidFill>
                  <a:srgbClr val="2F3651"/>
                </a:solidFill>
                <a:effectLst/>
                <a:uLnTx/>
                <a:uFillTx/>
                <a:latin typeface="Verdana"/>
                <a:ea typeface="+mn-ea"/>
                <a:cs typeface="Verdana"/>
              </a:rPr>
              <a:t>12</a:t>
            </a:r>
            <a:endParaRPr kumimoji="0" sz="900" b="0" i="0" u="none" strike="noStrike" kern="0" cap="none" spc="0" normalizeH="0" baseline="0" noProof="0">
              <a:ln>
                <a:noFill/>
              </a:ln>
              <a:solidFill>
                <a:srgbClr val="2F3651"/>
              </a:solidFill>
              <a:effectLst/>
              <a:uLnTx/>
              <a:uFillTx/>
              <a:latin typeface="Verdana"/>
              <a:ea typeface="+mn-ea"/>
              <a:cs typeface="Verdana"/>
            </a:endParaRPr>
          </a:p>
        </p:txBody>
      </p:sp>
      <p:sp>
        <p:nvSpPr>
          <p:cNvPr id="39" name="object 11">
            <a:extLst>
              <a:ext uri="{FF2B5EF4-FFF2-40B4-BE49-F238E27FC236}">
                <a16:creationId xmlns:a16="http://schemas.microsoft.com/office/drawing/2014/main" id="{4503E1ED-E105-DFB0-4345-860571B74F7D}"/>
              </a:ext>
            </a:extLst>
          </p:cNvPr>
          <p:cNvSpPr txBox="1"/>
          <p:nvPr/>
        </p:nvSpPr>
        <p:spPr>
          <a:xfrm>
            <a:off x="4523541" y="1370516"/>
            <a:ext cx="2155699" cy="310181"/>
          </a:xfrm>
          <a:prstGeom prst="rect">
            <a:avLst/>
          </a:prstGeom>
        </p:spPr>
        <p:txBody>
          <a:bodyPr vert="horz" wrap="square" lIns="0" tIns="10001" rIns="0" bIns="0" rtlCol="0">
            <a:spAutoFit/>
          </a:bodyPr>
          <a:lstStyle/>
          <a:p>
            <a:pPr marL="25241" marR="0" lvl="0" indent="0" algn="l" defTabSz="685800" rtl="0" eaLnBrk="1" fontAlgn="auto" latinLnBrk="0" hangingPunct="1">
              <a:lnSpc>
                <a:spcPct val="100000"/>
              </a:lnSpc>
              <a:spcBef>
                <a:spcPts val="79"/>
              </a:spcBef>
              <a:spcAft>
                <a:spcPts val="0"/>
              </a:spcAft>
              <a:buClrTx/>
              <a:buSzTx/>
              <a:buFontTx/>
              <a:buNone/>
              <a:tabLst/>
              <a:defRPr/>
            </a:pPr>
            <a:r>
              <a:rPr kumimoji="0" lang="de-DE" sz="1050" b="1" i="0" u="none" strike="noStrike" kern="0" cap="none" spc="0" normalizeH="0" baseline="0" noProof="0">
                <a:ln>
                  <a:noFill/>
                </a:ln>
                <a:solidFill>
                  <a:schemeClr val="accent1"/>
                </a:solidFill>
                <a:effectLst/>
                <a:uLnTx/>
                <a:uFillTx/>
                <a:latin typeface="Verdana"/>
                <a:ea typeface="+mn-ea"/>
                <a:cs typeface="Verdana"/>
              </a:rPr>
              <a:t>Keine</a:t>
            </a:r>
            <a:r>
              <a:rPr kumimoji="0" sz="1050" b="1" i="0" u="none" strike="noStrike" kern="0" cap="none" spc="-15" normalizeH="0" baseline="0" noProof="0">
                <a:ln>
                  <a:noFill/>
                </a:ln>
                <a:solidFill>
                  <a:schemeClr val="accent1"/>
                </a:solidFill>
                <a:effectLst/>
                <a:uLnTx/>
                <a:uFillTx/>
                <a:latin typeface="Verdana"/>
                <a:ea typeface="+mn-ea"/>
                <a:cs typeface="Verdana"/>
              </a:rPr>
              <a:t> </a:t>
            </a:r>
            <a:r>
              <a:rPr kumimoji="0" sz="1050" b="1" i="0" u="none" strike="noStrike" kern="0" cap="none" spc="0" normalizeH="0" baseline="0" noProof="0">
                <a:ln>
                  <a:noFill/>
                </a:ln>
                <a:solidFill>
                  <a:schemeClr val="accent1"/>
                </a:solidFill>
                <a:effectLst/>
                <a:uLnTx/>
                <a:uFillTx/>
                <a:latin typeface="Verdana"/>
                <a:ea typeface="+mn-ea"/>
                <a:cs typeface="Verdana"/>
              </a:rPr>
              <a:t>DKA</a:t>
            </a:r>
            <a:r>
              <a:rPr kumimoji="0" sz="1050" b="1" i="0" u="none" strike="noStrike" kern="0" cap="none" spc="-19" normalizeH="0" baseline="0" noProof="0">
                <a:ln>
                  <a:noFill/>
                </a:ln>
                <a:solidFill>
                  <a:schemeClr val="accent1"/>
                </a:solidFill>
                <a:effectLst/>
                <a:uLnTx/>
                <a:uFillTx/>
                <a:latin typeface="Verdana"/>
                <a:ea typeface="+mn-ea"/>
                <a:cs typeface="Verdana"/>
              </a:rPr>
              <a:t> </a:t>
            </a:r>
            <a:r>
              <a:rPr kumimoji="0" lang="de-DE" sz="1050" b="1" i="0" u="none" strike="noStrike" kern="0" cap="none" spc="0" normalizeH="0" baseline="0" noProof="0">
                <a:ln>
                  <a:noFill/>
                </a:ln>
                <a:solidFill>
                  <a:schemeClr val="accent1"/>
                </a:solidFill>
                <a:effectLst/>
                <a:uLnTx/>
                <a:uFillTx/>
                <a:latin typeface="Verdana"/>
                <a:ea typeface="+mn-ea"/>
                <a:cs typeface="Verdana"/>
              </a:rPr>
              <a:t>bei</a:t>
            </a:r>
            <a:r>
              <a:rPr kumimoji="0" sz="1050" b="1" i="0" u="none" strike="noStrike" kern="0" cap="none" spc="-11" normalizeH="0" baseline="0" noProof="0">
                <a:ln>
                  <a:noFill/>
                </a:ln>
                <a:solidFill>
                  <a:schemeClr val="accent1"/>
                </a:solidFill>
                <a:effectLst/>
                <a:uLnTx/>
                <a:uFillTx/>
                <a:latin typeface="Verdana"/>
                <a:ea typeface="+mn-ea"/>
                <a:cs typeface="Verdana"/>
              </a:rPr>
              <a:t> </a:t>
            </a:r>
            <a:r>
              <a:rPr kumimoji="0" sz="1050" b="1" i="0" u="none" strike="noStrike" kern="0" cap="none" spc="0" normalizeH="0" baseline="0" noProof="0">
                <a:ln>
                  <a:noFill/>
                </a:ln>
                <a:solidFill>
                  <a:schemeClr val="accent1"/>
                </a:solidFill>
                <a:effectLst/>
                <a:uLnTx/>
                <a:uFillTx/>
                <a:latin typeface="Verdana"/>
                <a:ea typeface="+mn-ea"/>
                <a:cs typeface="Verdana"/>
              </a:rPr>
              <a:t>T1</a:t>
            </a:r>
            <a:r>
              <a:rPr kumimoji="0" lang="de-DE" sz="1050" b="1" i="0" u="none" strike="noStrike" kern="0" cap="none" spc="0" normalizeH="0" baseline="0" noProof="0">
                <a:ln>
                  <a:noFill/>
                </a:ln>
                <a:solidFill>
                  <a:schemeClr val="accent1"/>
                </a:solidFill>
                <a:effectLst/>
                <a:uLnTx/>
                <a:uFillTx/>
                <a:latin typeface="Verdana"/>
                <a:ea typeface="+mn-ea"/>
                <a:cs typeface="Verdana"/>
              </a:rPr>
              <a:t>-</a:t>
            </a:r>
            <a:r>
              <a:rPr kumimoji="0" lang="de-DE" sz="1050" b="1" i="0" u="none" strike="noStrike" kern="0" cap="none" spc="-19" normalizeH="0" baseline="0" noProof="0">
                <a:ln>
                  <a:noFill/>
                </a:ln>
                <a:solidFill>
                  <a:schemeClr val="accent1"/>
                </a:solidFill>
                <a:effectLst/>
                <a:uLnTx/>
                <a:uFillTx/>
                <a:latin typeface="Verdana"/>
                <a:ea typeface="+mn-ea"/>
                <a:cs typeface="Verdana"/>
              </a:rPr>
              <a:t>D</a:t>
            </a:r>
            <a:r>
              <a:rPr kumimoji="0" sz="1050" b="1" i="0" u="none" strike="noStrike" kern="0" cap="none" spc="-8" normalizeH="0" baseline="0" noProof="0" err="1">
                <a:ln>
                  <a:noFill/>
                </a:ln>
                <a:solidFill>
                  <a:schemeClr val="accent1"/>
                </a:solidFill>
                <a:effectLst/>
                <a:uLnTx/>
                <a:uFillTx/>
                <a:latin typeface="Verdana"/>
                <a:ea typeface="+mn-ea"/>
                <a:cs typeface="Verdana"/>
              </a:rPr>
              <a:t>iagnos</a:t>
            </a:r>
            <a:r>
              <a:rPr kumimoji="0" lang="de-DE" sz="1050" b="1" i="0" u="none" strike="noStrike" kern="0" cap="none" spc="-8" normalizeH="0" baseline="0" noProof="0">
                <a:ln>
                  <a:noFill/>
                </a:ln>
                <a:solidFill>
                  <a:schemeClr val="accent1"/>
                </a:solidFill>
                <a:effectLst/>
                <a:uLnTx/>
                <a:uFillTx/>
                <a:latin typeface="Verdana"/>
                <a:ea typeface="+mn-ea"/>
                <a:cs typeface="Verdana"/>
              </a:rPr>
              <a:t>e</a:t>
            </a:r>
            <a:endParaRPr kumimoji="0" sz="1050" b="0" i="0" u="none" strike="noStrike" kern="0" cap="none" spc="0" normalizeH="0" baseline="0" noProof="0">
              <a:ln>
                <a:noFill/>
              </a:ln>
              <a:solidFill>
                <a:schemeClr val="accent1"/>
              </a:solidFill>
              <a:effectLst/>
              <a:uLnTx/>
              <a:uFillTx/>
              <a:latin typeface="Verdana"/>
              <a:ea typeface="+mn-ea"/>
              <a:cs typeface="Verdana"/>
            </a:endParaRPr>
          </a:p>
          <a:p>
            <a:pPr marL="9525" marR="0" lvl="0" indent="0" algn="l" defTabSz="685800" rtl="0" eaLnBrk="1" fontAlgn="auto" latinLnBrk="0" hangingPunct="1">
              <a:lnSpc>
                <a:spcPct val="100000"/>
              </a:lnSpc>
              <a:spcBef>
                <a:spcPts val="0"/>
              </a:spcBef>
              <a:spcAft>
                <a:spcPts val="0"/>
              </a:spcAft>
              <a:buClrTx/>
              <a:buSzTx/>
              <a:buFontTx/>
              <a:buNone/>
              <a:tabLst/>
              <a:defRPr/>
            </a:pPr>
            <a:r>
              <a:rPr kumimoji="0" sz="900" b="0" i="0" u="none" strike="noStrike" kern="0" cap="none" spc="0" normalizeH="0" baseline="0" noProof="0">
                <a:ln>
                  <a:noFill/>
                </a:ln>
                <a:solidFill>
                  <a:schemeClr val="accent1"/>
                </a:solidFill>
                <a:effectLst/>
                <a:uLnTx/>
                <a:uFillTx/>
                <a:latin typeface="Verdana"/>
                <a:ea typeface="+mn-ea"/>
                <a:cs typeface="Verdana"/>
              </a:rPr>
              <a:t>Serum</a:t>
            </a:r>
            <a:r>
              <a:rPr kumimoji="0" lang="de-DE" sz="900" b="0" i="0" u="none" strike="noStrike" kern="0" cap="none" spc="0" normalizeH="0" baseline="0" noProof="0">
                <a:ln>
                  <a:noFill/>
                </a:ln>
                <a:solidFill>
                  <a:schemeClr val="accent1"/>
                </a:solidFill>
                <a:effectLst/>
                <a:uLnTx/>
                <a:uFillTx/>
                <a:latin typeface="Verdana"/>
                <a:ea typeface="+mn-ea"/>
                <a:cs typeface="Verdana"/>
              </a:rPr>
              <a:t>-Bik</a:t>
            </a:r>
            <a:r>
              <a:rPr kumimoji="0" sz="900" b="0" i="0" u="none" strike="noStrike" kern="0" cap="none" spc="0" normalizeH="0" baseline="0" noProof="0" err="1">
                <a:ln>
                  <a:noFill/>
                </a:ln>
                <a:solidFill>
                  <a:schemeClr val="accent1"/>
                </a:solidFill>
                <a:effectLst/>
                <a:uLnTx/>
                <a:uFillTx/>
                <a:latin typeface="Verdana"/>
                <a:ea typeface="+mn-ea"/>
                <a:cs typeface="Verdana"/>
              </a:rPr>
              <a:t>arbonat</a:t>
            </a:r>
            <a:r>
              <a:rPr kumimoji="0" sz="900" b="0" i="0" u="none" strike="noStrike" kern="0" cap="none" spc="-19" normalizeH="0" baseline="0" noProof="0">
                <a:ln>
                  <a:noFill/>
                </a:ln>
                <a:solidFill>
                  <a:schemeClr val="accent1"/>
                </a:solidFill>
                <a:effectLst/>
                <a:uLnTx/>
                <a:uFillTx/>
                <a:latin typeface="Verdana"/>
                <a:ea typeface="+mn-ea"/>
                <a:cs typeface="Verdana"/>
              </a:rPr>
              <a:t> </a:t>
            </a:r>
            <a:r>
              <a:rPr kumimoji="0" sz="900" b="0" i="0" u="none" strike="noStrike" kern="0" cap="none" spc="0" normalizeH="0" baseline="0" noProof="0">
                <a:ln>
                  <a:noFill/>
                </a:ln>
                <a:solidFill>
                  <a:schemeClr val="accent1"/>
                </a:solidFill>
                <a:effectLst/>
                <a:uLnTx/>
                <a:uFillTx/>
                <a:latin typeface="Verdana"/>
                <a:ea typeface="+mn-ea"/>
                <a:cs typeface="Verdana"/>
              </a:rPr>
              <a:t>&gt;</a:t>
            </a:r>
            <a:r>
              <a:rPr kumimoji="0" lang="de-DE" sz="900" b="0" i="0" u="none" strike="noStrike" kern="0" cap="none" spc="0" normalizeH="0" baseline="0" noProof="0">
                <a:ln>
                  <a:noFill/>
                </a:ln>
                <a:solidFill>
                  <a:schemeClr val="accent1"/>
                </a:solidFill>
                <a:effectLst/>
                <a:uLnTx/>
                <a:uFillTx/>
                <a:latin typeface="Verdana"/>
                <a:ea typeface="+mn-ea"/>
                <a:cs typeface="Verdana"/>
              </a:rPr>
              <a:t> </a:t>
            </a:r>
            <a:r>
              <a:rPr kumimoji="0" sz="900" b="0" i="0" u="none" strike="noStrike" kern="0" cap="none" spc="0" normalizeH="0" baseline="0" noProof="0">
                <a:ln>
                  <a:noFill/>
                </a:ln>
                <a:solidFill>
                  <a:schemeClr val="accent1"/>
                </a:solidFill>
                <a:effectLst/>
                <a:uLnTx/>
                <a:uFillTx/>
                <a:latin typeface="Verdana"/>
                <a:ea typeface="+mn-ea"/>
                <a:cs typeface="Verdana"/>
              </a:rPr>
              <a:t>22</a:t>
            </a:r>
            <a:r>
              <a:rPr kumimoji="0" sz="900" b="0" i="0" u="none" strike="noStrike" kern="0" cap="none" spc="-30" normalizeH="0" baseline="0" noProof="0">
                <a:ln>
                  <a:noFill/>
                </a:ln>
                <a:solidFill>
                  <a:schemeClr val="accent1"/>
                </a:solidFill>
                <a:effectLst/>
                <a:uLnTx/>
                <a:uFillTx/>
                <a:latin typeface="Verdana"/>
                <a:ea typeface="+mn-ea"/>
                <a:cs typeface="Verdana"/>
              </a:rPr>
              <a:t> </a:t>
            </a:r>
            <a:r>
              <a:rPr kumimoji="0" sz="900" b="0" i="0" u="none" strike="noStrike" kern="0" cap="none" spc="-8" normalizeH="0" baseline="0" noProof="0">
                <a:ln>
                  <a:noFill/>
                </a:ln>
                <a:solidFill>
                  <a:schemeClr val="accent1"/>
                </a:solidFill>
                <a:effectLst/>
                <a:uLnTx/>
                <a:uFillTx/>
                <a:latin typeface="Verdana"/>
                <a:ea typeface="+mn-ea"/>
                <a:cs typeface="Verdana"/>
              </a:rPr>
              <a:t>mmol/</a:t>
            </a:r>
            <a:r>
              <a:rPr kumimoji="0" lang="de-DE" sz="900" b="0" i="0" u="none" strike="noStrike" kern="0" cap="none" spc="-8" normalizeH="0" baseline="0" noProof="0">
                <a:ln>
                  <a:noFill/>
                </a:ln>
                <a:solidFill>
                  <a:schemeClr val="accent1"/>
                </a:solidFill>
                <a:effectLst/>
                <a:uLnTx/>
                <a:uFillTx/>
                <a:latin typeface="Verdana"/>
                <a:ea typeface="+mn-ea"/>
                <a:cs typeface="Verdana"/>
              </a:rPr>
              <a:t>l</a:t>
            </a:r>
            <a:endParaRPr kumimoji="0" sz="900" b="0" i="0" u="none" strike="noStrike" kern="0" cap="none" spc="0" normalizeH="0" baseline="0" noProof="0">
              <a:ln>
                <a:noFill/>
              </a:ln>
              <a:solidFill>
                <a:schemeClr val="accent1"/>
              </a:solidFill>
              <a:effectLst/>
              <a:uLnTx/>
              <a:uFillTx/>
              <a:latin typeface="Verdana"/>
              <a:ea typeface="+mn-ea"/>
              <a:cs typeface="Verdana"/>
            </a:endParaRPr>
          </a:p>
        </p:txBody>
      </p:sp>
      <p:sp>
        <p:nvSpPr>
          <p:cNvPr id="40" name="object 12">
            <a:extLst>
              <a:ext uri="{FF2B5EF4-FFF2-40B4-BE49-F238E27FC236}">
                <a16:creationId xmlns:a16="http://schemas.microsoft.com/office/drawing/2014/main" id="{64A1E1DA-1F5A-F2F3-9F7F-DBFF18B5B4EB}"/>
              </a:ext>
            </a:extLst>
          </p:cNvPr>
          <p:cNvSpPr txBox="1"/>
          <p:nvPr/>
        </p:nvSpPr>
        <p:spPr>
          <a:xfrm>
            <a:off x="2291267" y="1277757"/>
            <a:ext cx="138499" cy="2071970"/>
          </a:xfrm>
          <a:prstGeom prst="rect">
            <a:avLst/>
          </a:prstGeom>
        </p:spPr>
        <p:txBody>
          <a:bodyPr vert="vert270" wrap="square" lIns="0" tIns="9525" rIns="0" bIns="0" rtlCol="0">
            <a:spAutoFit/>
          </a:bodyPr>
          <a:lstStyle/>
          <a:p>
            <a:pPr marL="9525" marR="0" lvl="0" indent="0" algn="ctr" defTabSz="685800" rtl="0" eaLnBrk="1" fontAlgn="auto" latinLnBrk="0" hangingPunct="1">
              <a:lnSpc>
                <a:spcPct val="100000"/>
              </a:lnSpc>
              <a:spcBef>
                <a:spcPts val="75"/>
              </a:spcBef>
              <a:spcAft>
                <a:spcPts val="0"/>
              </a:spcAft>
              <a:buClrTx/>
              <a:buSzTx/>
              <a:buFontTx/>
              <a:buNone/>
              <a:tabLst/>
              <a:defRPr/>
            </a:pPr>
            <a:r>
              <a:rPr kumimoji="0" sz="900" b="0" i="0" u="none" strike="noStrike" kern="0" cap="none" spc="0" normalizeH="0" baseline="0" noProof="0" err="1">
                <a:ln>
                  <a:noFill/>
                </a:ln>
                <a:solidFill>
                  <a:srgbClr val="2F3651"/>
                </a:solidFill>
                <a:effectLst/>
                <a:uLnTx/>
                <a:uFillTx/>
                <a:latin typeface="Verdana"/>
                <a:ea typeface="+mn-ea"/>
                <a:cs typeface="Verdana"/>
              </a:rPr>
              <a:t>Stimul</a:t>
            </a:r>
            <a:r>
              <a:rPr kumimoji="0" lang="de-DE" sz="900" b="0" i="0" u="none" strike="noStrike" kern="0" cap="none" spc="0" normalizeH="0" baseline="0" noProof="0" err="1">
                <a:ln>
                  <a:noFill/>
                </a:ln>
                <a:solidFill>
                  <a:srgbClr val="2F3651"/>
                </a:solidFill>
                <a:effectLst/>
                <a:uLnTx/>
                <a:uFillTx/>
                <a:latin typeface="Verdana"/>
                <a:ea typeface="+mn-ea"/>
                <a:cs typeface="Verdana"/>
              </a:rPr>
              <a:t>iertes</a:t>
            </a:r>
            <a:r>
              <a:rPr kumimoji="0" sz="900" b="0" i="0" u="none" strike="noStrike" kern="0" cap="none" spc="-53" normalizeH="0" baseline="0" noProof="0">
                <a:ln>
                  <a:noFill/>
                </a:ln>
                <a:solidFill>
                  <a:srgbClr val="2F3651"/>
                </a:solidFill>
                <a:effectLst/>
                <a:uLnTx/>
                <a:uFillTx/>
                <a:latin typeface="Verdana"/>
                <a:ea typeface="+mn-ea"/>
                <a:cs typeface="Verdana"/>
              </a:rPr>
              <a:t> </a:t>
            </a:r>
            <a:r>
              <a:rPr kumimoji="0" sz="900" b="0" i="0" u="none" strike="noStrike" kern="0" cap="none" spc="-23" normalizeH="0" baseline="0" noProof="0">
                <a:ln>
                  <a:noFill/>
                </a:ln>
                <a:solidFill>
                  <a:srgbClr val="2F3651"/>
                </a:solidFill>
                <a:effectLst/>
                <a:uLnTx/>
                <a:uFillTx/>
                <a:latin typeface="Verdana"/>
                <a:ea typeface="+mn-ea"/>
                <a:cs typeface="Verdana"/>
              </a:rPr>
              <a:t>C-</a:t>
            </a:r>
            <a:r>
              <a:rPr kumimoji="0" sz="900" b="0" i="0" u="none" strike="noStrike" kern="0" cap="none" spc="0" normalizeH="0" baseline="0" noProof="0" err="1">
                <a:ln>
                  <a:noFill/>
                </a:ln>
                <a:solidFill>
                  <a:srgbClr val="2F3651"/>
                </a:solidFill>
                <a:effectLst/>
                <a:uLnTx/>
                <a:uFillTx/>
                <a:latin typeface="Verdana"/>
                <a:ea typeface="+mn-ea"/>
                <a:cs typeface="Verdana"/>
              </a:rPr>
              <a:t>Peptid</a:t>
            </a:r>
            <a:r>
              <a:rPr kumimoji="0" sz="900" b="0" i="0" u="none" strike="noStrike" kern="0" cap="none" spc="0" normalizeH="0" baseline="0" noProof="0">
                <a:ln>
                  <a:noFill/>
                </a:ln>
                <a:solidFill>
                  <a:srgbClr val="2F3651"/>
                </a:solidFill>
                <a:effectLst/>
                <a:uLnTx/>
                <a:uFillTx/>
                <a:latin typeface="Verdana"/>
                <a:ea typeface="+mn-ea"/>
                <a:cs typeface="Verdana"/>
              </a:rPr>
              <a:t>*</a:t>
            </a:r>
            <a:r>
              <a:rPr kumimoji="0" sz="900" b="0" i="0" u="none" strike="noStrike" kern="0" cap="none" spc="-19" normalizeH="0" baseline="0" noProof="0">
                <a:ln>
                  <a:noFill/>
                </a:ln>
                <a:solidFill>
                  <a:srgbClr val="2F3651"/>
                </a:solidFill>
                <a:effectLst/>
                <a:uLnTx/>
                <a:uFillTx/>
                <a:latin typeface="Verdana"/>
                <a:ea typeface="+mn-ea"/>
                <a:cs typeface="Verdana"/>
              </a:rPr>
              <a:t> </a:t>
            </a:r>
            <a:r>
              <a:rPr kumimoji="0" lang="de-DE" sz="900" b="0" i="0" u="none" strike="noStrike" kern="0" cap="none" spc="-19" normalizeH="0" baseline="0" noProof="0">
                <a:ln>
                  <a:noFill/>
                </a:ln>
                <a:solidFill>
                  <a:srgbClr val="2F3651"/>
                </a:solidFill>
                <a:effectLst/>
                <a:uLnTx/>
                <a:uFillTx/>
                <a:latin typeface="Verdana"/>
                <a:ea typeface="+mn-ea"/>
                <a:cs typeface="Verdana"/>
              </a:rPr>
              <a:t>[</a:t>
            </a:r>
            <a:r>
              <a:rPr kumimoji="0" sz="900" b="0" i="0" u="none" strike="noStrike" kern="0" cap="none" spc="-8" normalizeH="0" baseline="0" noProof="0" err="1">
                <a:ln>
                  <a:noFill/>
                </a:ln>
                <a:solidFill>
                  <a:srgbClr val="2F3651"/>
                </a:solidFill>
                <a:effectLst/>
                <a:uLnTx/>
                <a:uFillTx/>
                <a:latin typeface="Verdana"/>
                <a:ea typeface="+mn-ea"/>
                <a:cs typeface="Verdana"/>
              </a:rPr>
              <a:t>pmol</a:t>
            </a:r>
            <a:r>
              <a:rPr kumimoji="0" sz="900" b="0" i="0" u="none" strike="noStrike" kern="0" cap="none" spc="-8" normalizeH="0" baseline="0" noProof="0">
                <a:ln>
                  <a:noFill/>
                </a:ln>
                <a:solidFill>
                  <a:srgbClr val="2F3651"/>
                </a:solidFill>
                <a:effectLst/>
                <a:uLnTx/>
                <a:uFillTx/>
                <a:latin typeface="Verdana"/>
                <a:ea typeface="+mn-ea"/>
                <a:cs typeface="Verdana"/>
              </a:rPr>
              <a:t>/</a:t>
            </a:r>
            <a:r>
              <a:rPr kumimoji="0" lang="de-DE" sz="900" b="0" i="0" u="none" strike="noStrike" kern="0" cap="none" spc="-8" normalizeH="0" baseline="0" noProof="0">
                <a:ln>
                  <a:noFill/>
                </a:ln>
                <a:solidFill>
                  <a:srgbClr val="2F3651"/>
                </a:solidFill>
                <a:effectLst/>
                <a:uLnTx/>
                <a:uFillTx/>
                <a:latin typeface="Verdana"/>
                <a:ea typeface="+mn-ea"/>
                <a:cs typeface="Verdana"/>
              </a:rPr>
              <a:t>l]</a:t>
            </a:r>
            <a:endParaRPr kumimoji="0" sz="900" b="0" i="0" u="none" strike="noStrike" kern="0" cap="none" spc="0" normalizeH="0" baseline="0" noProof="0">
              <a:ln>
                <a:noFill/>
              </a:ln>
              <a:solidFill>
                <a:srgbClr val="2F3651"/>
              </a:solidFill>
              <a:effectLst/>
              <a:uLnTx/>
              <a:uFillTx/>
              <a:latin typeface="Verdana"/>
              <a:ea typeface="+mn-ea"/>
              <a:cs typeface="Verdana"/>
            </a:endParaRPr>
          </a:p>
        </p:txBody>
      </p:sp>
      <p:sp>
        <p:nvSpPr>
          <p:cNvPr id="41" name="object 13">
            <a:extLst>
              <a:ext uri="{FF2B5EF4-FFF2-40B4-BE49-F238E27FC236}">
                <a16:creationId xmlns:a16="http://schemas.microsoft.com/office/drawing/2014/main" id="{2AFE2F28-EBA8-B4CC-28CC-F2A89C185BEF}"/>
              </a:ext>
            </a:extLst>
          </p:cNvPr>
          <p:cNvSpPr txBox="1"/>
          <p:nvPr/>
        </p:nvSpPr>
        <p:spPr>
          <a:xfrm>
            <a:off x="2555963" y="1180626"/>
            <a:ext cx="238601" cy="148117"/>
          </a:xfrm>
          <a:prstGeom prst="rect">
            <a:avLst/>
          </a:prstGeom>
        </p:spPr>
        <p:txBody>
          <a:bodyPr vert="horz" wrap="square" lIns="0" tIns="9525" rIns="0" bIns="0" rtlCol="0">
            <a:spAutoFit/>
          </a:bodyPr>
          <a:lstStyle/>
          <a:p>
            <a:pPr marL="9525" marR="0" lvl="0" indent="0" algn="l" defTabSz="685800" rtl="0" eaLnBrk="1" fontAlgn="auto" latinLnBrk="0" hangingPunct="1">
              <a:lnSpc>
                <a:spcPct val="100000"/>
              </a:lnSpc>
              <a:spcBef>
                <a:spcPts val="75"/>
              </a:spcBef>
              <a:spcAft>
                <a:spcPts val="0"/>
              </a:spcAft>
              <a:buClrTx/>
              <a:buSzTx/>
              <a:buFontTx/>
              <a:buNone/>
              <a:tabLst/>
              <a:defRPr/>
            </a:pPr>
            <a:r>
              <a:rPr kumimoji="0" sz="900" b="0" i="0" u="none" strike="noStrike" kern="0" cap="none" spc="-19" normalizeH="0" baseline="0" noProof="0">
                <a:ln>
                  <a:noFill/>
                </a:ln>
                <a:solidFill>
                  <a:srgbClr val="2F3651"/>
                </a:solidFill>
                <a:effectLst/>
                <a:uLnTx/>
                <a:uFillTx/>
                <a:latin typeface="Verdana"/>
                <a:ea typeface="+mn-ea"/>
                <a:cs typeface="Verdana"/>
              </a:rPr>
              <a:t>500</a:t>
            </a:r>
            <a:endParaRPr kumimoji="0" sz="900" b="0" i="0" u="none" strike="noStrike" kern="0" cap="none" spc="0" normalizeH="0" baseline="0" noProof="0">
              <a:ln>
                <a:noFill/>
              </a:ln>
              <a:solidFill>
                <a:srgbClr val="2F3651"/>
              </a:solidFill>
              <a:effectLst/>
              <a:uLnTx/>
              <a:uFillTx/>
              <a:latin typeface="Verdana"/>
              <a:ea typeface="+mn-ea"/>
              <a:cs typeface="Verdana"/>
            </a:endParaRPr>
          </a:p>
        </p:txBody>
      </p:sp>
      <p:sp>
        <p:nvSpPr>
          <p:cNvPr id="42" name="object 14">
            <a:extLst>
              <a:ext uri="{FF2B5EF4-FFF2-40B4-BE49-F238E27FC236}">
                <a16:creationId xmlns:a16="http://schemas.microsoft.com/office/drawing/2014/main" id="{2FA948E3-A8E9-EC84-C671-780DC843F86A}"/>
              </a:ext>
            </a:extLst>
          </p:cNvPr>
          <p:cNvSpPr txBox="1"/>
          <p:nvPr/>
        </p:nvSpPr>
        <p:spPr>
          <a:xfrm>
            <a:off x="2555963" y="2655762"/>
            <a:ext cx="238601" cy="148117"/>
          </a:xfrm>
          <a:prstGeom prst="rect">
            <a:avLst/>
          </a:prstGeom>
        </p:spPr>
        <p:txBody>
          <a:bodyPr vert="horz" wrap="square" lIns="0" tIns="9525" rIns="0" bIns="0" rtlCol="0">
            <a:spAutoFit/>
          </a:bodyPr>
          <a:lstStyle/>
          <a:p>
            <a:pPr marL="9525" marR="0" lvl="0" indent="0" algn="l" defTabSz="685800" rtl="0" eaLnBrk="1" fontAlgn="auto" latinLnBrk="0" hangingPunct="1">
              <a:lnSpc>
                <a:spcPct val="100000"/>
              </a:lnSpc>
              <a:spcBef>
                <a:spcPts val="75"/>
              </a:spcBef>
              <a:spcAft>
                <a:spcPts val="0"/>
              </a:spcAft>
              <a:buClrTx/>
              <a:buSzTx/>
              <a:buFontTx/>
              <a:buNone/>
              <a:tabLst/>
              <a:defRPr/>
            </a:pPr>
            <a:r>
              <a:rPr kumimoji="0" sz="900" b="0" i="0" u="none" strike="noStrike" kern="0" cap="none" spc="-19" normalizeH="0" baseline="0" noProof="0">
                <a:ln>
                  <a:noFill/>
                </a:ln>
                <a:solidFill>
                  <a:srgbClr val="2F3651"/>
                </a:solidFill>
                <a:effectLst/>
                <a:uLnTx/>
                <a:uFillTx/>
                <a:latin typeface="Verdana"/>
                <a:ea typeface="+mn-ea"/>
                <a:cs typeface="Verdana"/>
              </a:rPr>
              <a:t>100</a:t>
            </a:r>
            <a:endParaRPr kumimoji="0" sz="900" b="0" i="0" u="none" strike="noStrike" kern="0" cap="none" spc="0" normalizeH="0" baseline="0" noProof="0">
              <a:ln>
                <a:noFill/>
              </a:ln>
              <a:solidFill>
                <a:srgbClr val="2F3651"/>
              </a:solidFill>
              <a:effectLst/>
              <a:uLnTx/>
              <a:uFillTx/>
              <a:latin typeface="Verdana"/>
              <a:ea typeface="+mn-ea"/>
              <a:cs typeface="Verdana"/>
            </a:endParaRPr>
          </a:p>
        </p:txBody>
      </p:sp>
      <p:sp>
        <p:nvSpPr>
          <p:cNvPr id="43" name="object 15">
            <a:extLst>
              <a:ext uri="{FF2B5EF4-FFF2-40B4-BE49-F238E27FC236}">
                <a16:creationId xmlns:a16="http://schemas.microsoft.com/office/drawing/2014/main" id="{4469199A-DAA6-8E6D-BB0C-D3B33E203DBD}"/>
              </a:ext>
            </a:extLst>
          </p:cNvPr>
          <p:cNvSpPr txBox="1"/>
          <p:nvPr/>
        </p:nvSpPr>
        <p:spPr>
          <a:xfrm>
            <a:off x="2624067" y="3299747"/>
            <a:ext cx="165734" cy="148117"/>
          </a:xfrm>
          <a:prstGeom prst="rect">
            <a:avLst/>
          </a:prstGeom>
        </p:spPr>
        <p:txBody>
          <a:bodyPr vert="horz" wrap="square" lIns="0" tIns="9525" rIns="0" bIns="0" rtlCol="0">
            <a:spAutoFit/>
          </a:bodyPr>
          <a:lstStyle/>
          <a:p>
            <a:pPr marL="9525" marR="0" lvl="0" indent="0" algn="l" defTabSz="685800" rtl="0" eaLnBrk="1" fontAlgn="auto" latinLnBrk="0" hangingPunct="1">
              <a:lnSpc>
                <a:spcPct val="100000"/>
              </a:lnSpc>
              <a:spcBef>
                <a:spcPts val="75"/>
              </a:spcBef>
              <a:spcAft>
                <a:spcPts val="0"/>
              </a:spcAft>
              <a:buClrTx/>
              <a:buSzTx/>
              <a:buFontTx/>
              <a:buNone/>
              <a:tabLst/>
              <a:defRPr/>
            </a:pPr>
            <a:r>
              <a:rPr kumimoji="0" sz="900" b="0" i="0" u="none" strike="noStrike" kern="0" cap="none" spc="-19" normalizeH="0" baseline="0" noProof="0">
                <a:ln>
                  <a:noFill/>
                </a:ln>
                <a:solidFill>
                  <a:srgbClr val="2F3651"/>
                </a:solidFill>
                <a:effectLst/>
                <a:uLnTx/>
                <a:uFillTx/>
                <a:latin typeface="Verdana"/>
                <a:ea typeface="+mn-ea"/>
                <a:cs typeface="Verdana"/>
              </a:rPr>
              <a:t>50</a:t>
            </a:r>
            <a:endParaRPr kumimoji="0" sz="900" b="0" i="0" u="none" strike="noStrike" kern="0" cap="none" spc="0" normalizeH="0" baseline="0" noProof="0">
              <a:ln>
                <a:noFill/>
              </a:ln>
              <a:solidFill>
                <a:srgbClr val="2F3651"/>
              </a:solidFill>
              <a:effectLst/>
              <a:uLnTx/>
              <a:uFillTx/>
              <a:latin typeface="Verdana"/>
              <a:ea typeface="+mn-ea"/>
              <a:cs typeface="Verdana"/>
            </a:endParaRPr>
          </a:p>
        </p:txBody>
      </p:sp>
      <p:grpSp>
        <p:nvGrpSpPr>
          <p:cNvPr id="44" name="object 16">
            <a:extLst>
              <a:ext uri="{FF2B5EF4-FFF2-40B4-BE49-F238E27FC236}">
                <a16:creationId xmlns:a16="http://schemas.microsoft.com/office/drawing/2014/main" id="{D36B42C7-DC55-E4B5-A8CC-083D56003837}"/>
              </a:ext>
            </a:extLst>
          </p:cNvPr>
          <p:cNvGrpSpPr/>
          <p:nvPr/>
        </p:nvGrpSpPr>
        <p:grpSpPr>
          <a:xfrm>
            <a:off x="2824950" y="1435038"/>
            <a:ext cx="3854291" cy="1405890"/>
            <a:chOff x="6406896" y="2395854"/>
            <a:chExt cx="5139055" cy="1874520"/>
          </a:xfrm>
        </p:grpSpPr>
        <p:sp>
          <p:nvSpPr>
            <p:cNvPr id="45" name="object 17">
              <a:extLst>
                <a:ext uri="{FF2B5EF4-FFF2-40B4-BE49-F238E27FC236}">
                  <a16:creationId xmlns:a16="http://schemas.microsoft.com/office/drawing/2014/main" id="{ACE66351-E27C-F2B0-78DE-C4D5CDC681E3}"/>
                </a:ext>
              </a:extLst>
            </p:cNvPr>
            <p:cNvSpPr/>
            <p:nvPr/>
          </p:nvSpPr>
          <p:spPr>
            <a:xfrm>
              <a:off x="6860286" y="2411729"/>
              <a:ext cx="4383405" cy="850900"/>
            </a:xfrm>
            <a:custGeom>
              <a:avLst/>
              <a:gdLst/>
              <a:ahLst/>
              <a:cxnLst/>
              <a:rect l="l" t="t" r="r" b="b"/>
              <a:pathLst>
                <a:path w="4383405" h="850900">
                  <a:moveTo>
                    <a:pt x="0" y="0"/>
                  </a:moveTo>
                  <a:lnTo>
                    <a:pt x="2185289" y="447294"/>
                  </a:lnTo>
                  <a:lnTo>
                    <a:pt x="4383024" y="850392"/>
                  </a:lnTo>
                </a:path>
              </a:pathLst>
            </a:custGeom>
            <a:ln w="31750">
              <a:solidFill>
                <a:schemeClr val="accent1"/>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46" name="object 18">
              <a:extLst>
                <a:ext uri="{FF2B5EF4-FFF2-40B4-BE49-F238E27FC236}">
                  <a16:creationId xmlns:a16="http://schemas.microsoft.com/office/drawing/2014/main" id="{36D170B9-1E23-CAD9-3D0E-A3B5895F4DF5}"/>
                </a:ext>
              </a:extLst>
            </p:cNvPr>
            <p:cNvSpPr/>
            <p:nvPr/>
          </p:nvSpPr>
          <p:spPr>
            <a:xfrm>
              <a:off x="6406896" y="4134611"/>
              <a:ext cx="5139055" cy="0"/>
            </a:xfrm>
            <a:custGeom>
              <a:avLst/>
              <a:gdLst/>
              <a:ahLst/>
              <a:cxnLst/>
              <a:rect l="l" t="t" r="r" b="b"/>
              <a:pathLst>
                <a:path w="5139055">
                  <a:moveTo>
                    <a:pt x="0" y="0"/>
                  </a:moveTo>
                  <a:lnTo>
                    <a:pt x="5138674" y="0"/>
                  </a:lnTo>
                </a:path>
              </a:pathLst>
            </a:custGeom>
            <a:ln w="9525">
              <a:solidFill>
                <a:srgbClr val="D9D9D9"/>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47" name="object 19">
              <a:extLst>
                <a:ext uri="{FF2B5EF4-FFF2-40B4-BE49-F238E27FC236}">
                  <a16:creationId xmlns:a16="http://schemas.microsoft.com/office/drawing/2014/main" id="{9C7E5FE7-EFC8-5A47-D9DE-8BA1A93F8C61}"/>
                </a:ext>
              </a:extLst>
            </p:cNvPr>
            <p:cNvSpPr/>
            <p:nvPr/>
          </p:nvSpPr>
          <p:spPr>
            <a:xfrm>
              <a:off x="6848094" y="2993897"/>
              <a:ext cx="4415155" cy="1260475"/>
            </a:xfrm>
            <a:custGeom>
              <a:avLst/>
              <a:gdLst/>
              <a:ahLst/>
              <a:cxnLst/>
              <a:rect l="l" t="t" r="r" b="b"/>
              <a:pathLst>
                <a:path w="4415155" h="1260475">
                  <a:moveTo>
                    <a:pt x="0" y="0"/>
                  </a:moveTo>
                  <a:lnTo>
                    <a:pt x="2010282" y="276351"/>
                  </a:lnTo>
                  <a:lnTo>
                    <a:pt x="4415028" y="1260347"/>
                  </a:lnTo>
                </a:path>
              </a:pathLst>
            </a:custGeom>
            <a:ln w="31750">
              <a:solidFill>
                <a:srgbClr val="7900E6"/>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ysClr val="windowText" lastClr="000000"/>
                </a:solidFill>
                <a:effectLst/>
                <a:uLnTx/>
                <a:uFillTx/>
                <a:latin typeface="Calibri"/>
                <a:ea typeface="+mn-ea"/>
                <a:cs typeface="+mn-cs"/>
              </a:endParaRPr>
            </a:p>
          </p:txBody>
        </p:sp>
      </p:grpSp>
      <p:sp>
        <p:nvSpPr>
          <p:cNvPr id="48" name="object 21">
            <a:extLst>
              <a:ext uri="{FF2B5EF4-FFF2-40B4-BE49-F238E27FC236}">
                <a16:creationId xmlns:a16="http://schemas.microsoft.com/office/drawing/2014/main" id="{C5F6E75B-D61D-F682-BA07-D4C388A792B5}"/>
              </a:ext>
            </a:extLst>
          </p:cNvPr>
          <p:cNvSpPr/>
          <p:nvPr/>
        </p:nvSpPr>
        <p:spPr>
          <a:xfrm>
            <a:off x="2824950" y="3391758"/>
            <a:ext cx="3854291" cy="0"/>
          </a:xfrm>
          <a:custGeom>
            <a:avLst/>
            <a:gdLst/>
            <a:ahLst/>
            <a:cxnLst/>
            <a:rect l="l" t="t" r="r" b="b"/>
            <a:pathLst>
              <a:path w="5139055">
                <a:moveTo>
                  <a:pt x="0" y="0"/>
                </a:moveTo>
                <a:lnTo>
                  <a:pt x="5138674" y="0"/>
                </a:lnTo>
              </a:path>
            </a:pathLst>
          </a:custGeom>
          <a:ln w="9525">
            <a:solidFill>
              <a:srgbClr val="D9D9D9"/>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49" name="object 22">
            <a:extLst>
              <a:ext uri="{FF2B5EF4-FFF2-40B4-BE49-F238E27FC236}">
                <a16:creationId xmlns:a16="http://schemas.microsoft.com/office/drawing/2014/main" id="{2474BB96-7DE7-739F-EA02-2A6827C0DFCC}"/>
              </a:ext>
            </a:extLst>
          </p:cNvPr>
          <p:cNvSpPr/>
          <p:nvPr/>
        </p:nvSpPr>
        <p:spPr>
          <a:xfrm>
            <a:off x="2824950" y="1271493"/>
            <a:ext cx="3854291" cy="0"/>
          </a:xfrm>
          <a:custGeom>
            <a:avLst/>
            <a:gdLst/>
            <a:ahLst/>
            <a:cxnLst/>
            <a:rect l="l" t="t" r="r" b="b"/>
            <a:pathLst>
              <a:path w="5139055">
                <a:moveTo>
                  <a:pt x="0" y="0"/>
                </a:moveTo>
                <a:lnTo>
                  <a:pt x="5138674" y="0"/>
                </a:lnTo>
              </a:path>
            </a:pathLst>
          </a:custGeom>
          <a:ln w="9525">
            <a:solidFill>
              <a:srgbClr val="D9D9D9"/>
            </a:solidFill>
          </a:ln>
        </p:spPr>
        <p:txBody>
          <a:bodyPr wrap="square" lIns="0" tIns="0" rIns="0" bIns="0" rtlCol="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50" name="object 23">
            <a:extLst>
              <a:ext uri="{FF2B5EF4-FFF2-40B4-BE49-F238E27FC236}">
                <a16:creationId xmlns:a16="http://schemas.microsoft.com/office/drawing/2014/main" id="{A23148F5-3146-95C0-B816-6A91E50E374D}"/>
              </a:ext>
            </a:extLst>
          </p:cNvPr>
          <p:cNvSpPr txBox="1"/>
          <p:nvPr/>
        </p:nvSpPr>
        <p:spPr>
          <a:xfrm>
            <a:off x="3303675" y="2237615"/>
            <a:ext cx="1871186" cy="306526"/>
          </a:xfrm>
          <a:prstGeom prst="rect">
            <a:avLst/>
          </a:prstGeom>
        </p:spPr>
        <p:txBody>
          <a:bodyPr vert="horz" wrap="square" lIns="0" tIns="10001" rIns="0" bIns="0" rtlCol="0">
            <a:spAutoFit/>
          </a:bodyPr>
          <a:lstStyle/>
          <a:p>
            <a:pPr marL="953" marR="0" lvl="0" indent="0" algn="ctr" defTabSz="685800" rtl="0" eaLnBrk="1" fontAlgn="auto" latinLnBrk="0" hangingPunct="1">
              <a:lnSpc>
                <a:spcPts val="1260"/>
              </a:lnSpc>
              <a:spcBef>
                <a:spcPts val="79"/>
              </a:spcBef>
              <a:spcAft>
                <a:spcPts val="0"/>
              </a:spcAft>
              <a:buClrTx/>
              <a:buSzTx/>
              <a:buFontTx/>
              <a:buNone/>
              <a:tabLst/>
              <a:defRPr/>
            </a:pPr>
            <a:r>
              <a:rPr kumimoji="0" sz="1050" b="1" i="0" u="none" strike="noStrike" kern="0" cap="none" spc="0" normalizeH="0" baseline="0" noProof="0">
                <a:ln>
                  <a:noFill/>
                </a:ln>
                <a:solidFill>
                  <a:srgbClr val="7900E6"/>
                </a:solidFill>
                <a:effectLst/>
                <a:uLnTx/>
                <a:uFillTx/>
                <a:latin typeface="Verdana"/>
                <a:ea typeface="+mn-ea"/>
                <a:cs typeface="Verdana"/>
              </a:rPr>
              <a:t>DKA</a:t>
            </a:r>
            <a:r>
              <a:rPr kumimoji="0" sz="1050" b="1" i="0" u="none" strike="noStrike" kern="0" cap="none" spc="-19" normalizeH="0" baseline="0" noProof="0">
                <a:ln>
                  <a:noFill/>
                </a:ln>
                <a:solidFill>
                  <a:srgbClr val="7900E6"/>
                </a:solidFill>
                <a:effectLst/>
                <a:uLnTx/>
                <a:uFillTx/>
                <a:latin typeface="Verdana"/>
                <a:ea typeface="+mn-ea"/>
                <a:cs typeface="Verdana"/>
              </a:rPr>
              <a:t> </a:t>
            </a:r>
            <a:r>
              <a:rPr kumimoji="0" lang="de-DE" sz="1050" b="1" i="0" u="none" strike="noStrike" kern="0" cap="none" spc="0" normalizeH="0" baseline="0" noProof="0">
                <a:ln>
                  <a:noFill/>
                </a:ln>
                <a:solidFill>
                  <a:srgbClr val="7900E6"/>
                </a:solidFill>
                <a:effectLst/>
                <a:uLnTx/>
                <a:uFillTx/>
                <a:latin typeface="Verdana"/>
                <a:ea typeface="+mn-ea"/>
                <a:cs typeface="Verdana"/>
              </a:rPr>
              <a:t>bei</a:t>
            </a:r>
            <a:r>
              <a:rPr kumimoji="0" sz="1050" b="1" i="0" u="none" strike="noStrike" kern="0" cap="none" spc="-19" normalizeH="0" baseline="0" noProof="0">
                <a:ln>
                  <a:noFill/>
                </a:ln>
                <a:solidFill>
                  <a:srgbClr val="7900E6"/>
                </a:solidFill>
                <a:effectLst/>
                <a:uLnTx/>
                <a:uFillTx/>
                <a:latin typeface="Verdana"/>
                <a:ea typeface="+mn-ea"/>
                <a:cs typeface="Verdana"/>
              </a:rPr>
              <a:t> </a:t>
            </a:r>
            <a:r>
              <a:rPr kumimoji="0" sz="1050" b="1" i="0" u="none" strike="noStrike" kern="0" cap="none" spc="0" normalizeH="0" baseline="0" noProof="0">
                <a:ln>
                  <a:noFill/>
                </a:ln>
                <a:solidFill>
                  <a:srgbClr val="7900E6"/>
                </a:solidFill>
                <a:effectLst/>
                <a:uLnTx/>
                <a:uFillTx/>
                <a:latin typeface="Verdana"/>
                <a:ea typeface="+mn-ea"/>
                <a:cs typeface="Verdana"/>
              </a:rPr>
              <a:t>T1D</a:t>
            </a:r>
            <a:r>
              <a:rPr kumimoji="0" lang="de-DE" sz="1050" b="1" i="0" u="none" strike="noStrike" kern="0" cap="none" spc="0" normalizeH="0" baseline="0" noProof="0">
                <a:ln>
                  <a:noFill/>
                </a:ln>
                <a:solidFill>
                  <a:srgbClr val="7900E6"/>
                </a:solidFill>
                <a:effectLst/>
                <a:uLnTx/>
                <a:uFillTx/>
                <a:latin typeface="Verdana"/>
                <a:ea typeface="+mn-ea"/>
                <a:cs typeface="Verdana"/>
              </a:rPr>
              <a:t>-D</a:t>
            </a:r>
            <a:r>
              <a:rPr kumimoji="0" sz="1050" b="1" i="0" u="none" strike="noStrike" kern="0" cap="none" spc="-8" normalizeH="0" baseline="0" noProof="0" err="1">
                <a:ln>
                  <a:noFill/>
                </a:ln>
                <a:solidFill>
                  <a:srgbClr val="7900E6"/>
                </a:solidFill>
                <a:effectLst/>
                <a:uLnTx/>
                <a:uFillTx/>
                <a:latin typeface="Verdana"/>
                <a:ea typeface="+mn-ea"/>
                <a:cs typeface="Verdana"/>
              </a:rPr>
              <a:t>iagnos</a:t>
            </a:r>
            <a:r>
              <a:rPr kumimoji="0" lang="de-DE" sz="1050" b="1" i="0" u="none" strike="noStrike" kern="0" cap="none" spc="-8" normalizeH="0" baseline="0" noProof="0">
                <a:ln>
                  <a:noFill/>
                </a:ln>
                <a:solidFill>
                  <a:srgbClr val="7900E6"/>
                </a:solidFill>
                <a:effectLst/>
                <a:uLnTx/>
                <a:uFillTx/>
                <a:latin typeface="Verdana"/>
                <a:ea typeface="+mn-ea"/>
                <a:cs typeface="Verdana"/>
              </a:rPr>
              <a:t>e</a:t>
            </a:r>
            <a:endParaRPr kumimoji="0" sz="1050" b="0" i="0" u="none" strike="noStrike" kern="0" cap="none" spc="0" normalizeH="0" baseline="0" noProof="0">
              <a:ln>
                <a:noFill/>
              </a:ln>
              <a:solidFill>
                <a:sysClr val="windowText" lastClr="000000"/>
              </a:solidFill>
              <a:effectLst/>
              <a:uLnTx/>
              <a:uFillTx/>
              <a:latin typeface="Verdana"/>
              <a:ea typeface="+mn-ea"/>
              <a:cs typeface="Verdana"/>
            </a:endParaRPr>
          </a:p>
          <a:p>
            <a:pPr marL="0" marR="0" lvl="0" indent="0" algn="ctr" defTabSz="685800" rtl="0" eaLnBrk="1" fontAlgn="auto" latinLnBrk="0" hangingPunct="1">
              <a:lnSpc>
                <a:spcPts val="1080"/>
              </a:lnSpc>
              <a:spcBef>
                <a:spcPts val="0"/>
              </a:spcBef>
              <a:spcAft>
                <a:spcPts val="0"/>
              </a:spcAft>
              <a:buClrTx/>
              <a:buSzTx/>
              <a:buFontTx/>
              <a:buNone/>
              <a:tabLst/>
              <a:defRPr/>
            </a:pPr>
            <a:r>
              <a:rPr kumimoji="0" sz="900" b="0" i="0" u="none" strike="noStrike" kern="0" cap="none" spc="0" normalizeH="0" baseline="0" noProof="0">
                <a:ln>
                  <a:noFill/>
                </a:ln>
                <a:solidFill>
                  <a:srgbClr val="7900E6"/>
                </a:solidFill>
                <a:effectLst/>
                <a:uLnTx/>
                <a:uFillTx/>
                <a:latin typeface="Verdana"/>
                <a:ea typeface="+mn-ea"/>
                <a:cs typeface="Verdana"/>
              </a:rPr>
              <a:t>Serum</a:t>
            </a:r>
            <a:r>
              <a:rPr kumimoji="0" lang="de-DE" sz="900" b="0" i="0" u="none" strike="noStrike" kern="0" cap="none" spc="0" normalizeH="0" baseline="0" noProof="0">
                <a:ln>
                  <a:noFill/>
                </a:ln>
                <a:solidFill>
                  <a:srgbClr val="7900E6"/>
                </a:solidFill>
                <a:effectLst/>
                <a:uLnTx/>
                <a:uFillTx/>
                <a:latin typeface="Verdana"/>
                <a:ea typeface="+mn-ea"/>
                <a:cs typeface="Verdana"/>
              </a:rPr>
              <a:t>-Bik</a:t>
            </a:r>
            <a:r>
              <a:rPr kumimoji="0" sz="900" b="0" i="0" u="none" strike="noStrike" kern="0" cap="none" spc="0" normalizeH="0" baseline="0" noProof="0" err="1">
                <a:ln>
                  <a:noFill/>
                </a:ln>
                <a:solidFill>
                  <a:srgbClr val="7900E6"/>
                </a:solidFill>
                <a:effectLst/>
                <a:uLnTx/>
                <a:uFillTx/>
                <a:latin typeface="Verdana"/>
                <a:ea typeface="+mn-ea"/>
                <a:cs typeface="Verdana"/>
              </a:rPr>
              <a:t>arbonat</a:t>
            </a:r>
            <a:r>
              <a:rPr kumimoji="0" sz="900" b="0" i="0" u="none" strike="noStrike" kern="0" cap="none" spc="-19" normalizeH="0" baseline="0" noProof="0">
                <a:ln>
                  <a:noFill/>
                </a:ln>
                <a:solidFill>
                  <a:srgbClr val="7900E6"/>
                </a:solidFill>
                <a:effectLst/>
                <a:uLnTx/>
                <a:uFillTx/>
                <a:latin typeface="Verdana"/>
                <a:ea typeface="+mn-ea"/>
                <a:cs typeface="Verdana"/>
              </a:rPr>
              <a:t> </a:t>
            </a:r>
            <a:r>
              <a:rPr kumimoji="0" sz="900" b="0" i="0" u="none" strike="noStrike" kern="0" cap="none" spc="0" normalizeH="0" baseline="0" noProof="0">
                <a:ln>
                  <a:noFill/>
                </a:ln>
                <a:solidFill>
                  <a:srgbClr val="7900E6"/>
                </a:solidFill>
                <a:effectLst/>
                <a:uLnTx/>
                <a:uFillTx/>
                <a:latin typeface="Verdana"/>
                <a:ea typeface="+mn-ea"/>
                <a:cs typeface="Verdana"/>
              </a:rPr>
              <a:t>≤</a:t>
            </a:r>
            <a:r>
              <a:rPr kumimoji="0" lang="de-DE" sz="900" b="0" i="0" u="none" strike="noStrike" kern="0" cap="none" spc="0" normalizeH="0" baseline="0" noProof="0">
                <a:ln>
                  <a:noFill/>
                </a:ln>
                <a:solidFill>
                  <a:srgbClr val="7900E6"/>
                </a:solidFill>
                <a:effectLst/>
                <a:uLnTx/>
                <a:uFillTx/>
                <a:latin typeface="Verdana"/>
                <a:ea typeface="+mn-ea"/>
                <a:cs typeface="Verdana"/>
              </a:rPr>
              <a:t> </a:t>
            </a:r>
            <a:r>
              <a:rPr kumimoji="0" sz="900" b="0" i="0" u="none" strike="noStrike" kern="0" cap="none" spc="0" normalizeH="0" baseline="0" noProof="0">
                <a:ln>
                  <a:noFill/>
                </a:ln>
                <a:solidFill>
                  <a:srgbClr val="7900E6"/>
                </a:solidFill>
                <a:effectLst/>
                <a:uLnTx/>
                <a:uFillTx/>
                <a:latin typeface="Verdana"/>
                <a:ea typeface="+mn-ea"/>
                <a:cs typeface="Verdana"/>
              </a:rPr>
              <a:t>15</a:t>
            </a:r>
            <a:r>
              <a:rPr kumimoji="0" sz="900" b="0" i="0" u="none" strike="noStrike" kern="0" cap="none" spc="-30" normalizeH="0" baseline="0" noProof="0">
                <a:ln>
                  <a:noFill/>
                </a:ln>
                <a:solidFill>
                  <a:srgbClr val="7900E6"/>
                </a:solidFill>
                <a:effectLst/>
                <a:uLnTx/>
                <a:uFillTx/>
                <a:latin typeface="Verdana"/>
                <a:ea typeface="+mn-ea"/>
                <a:cs typeface="Verdana"/>
              </a:rPr>
              <a:t> </a:t>
            </a:r>
            <a:r>
              <a:rPr kumimoji="0" sz="900" b="0" i="0" u="none" strike="noStrike" kern="0" cap="none" spc="-8" normalizeH="0" baseline="0" noProof="0">
                <a:ln>
                  <a:noFill/>
                </a:ln>
                <a:solidFill>
                  <a:srgbClr val="7900E6"/>
                </a:solidFill>
                <a:effectLst/>
                <a:uLnTx/>
                <a:uFillTx/>
                <a:latin typeface="Verdana"/>
                <a:ea typeface="+mn-ea"/>
                <a:cs typeface="Verdana"/>
              </a:rPr>
              <a:t>mmol/</a:t>
            </a:r>
            <a:r>
              <a:rPr kumimoji="0" lang="de-DE" sz="900" b="0" i="0" u="none" strike="noStrike" kern="0" cap="none" spc="-8" normalizeH="0" baseline="0" noProof="0">
                <a:ln>
                  <a:noFill/>
                </a:ln>
                <a:solidFill>
                  <a:srgbClr val="7900E6"/>
                </a:solidFill>
                <a:effectLst/>
                <a:uLnTx/>
                <a:uFillTx/>
                <a:latin typeface="Verdana"/>
                <a:ea typeface="+mn-ea"/>
                <a:cs typeface="Verdana"/>
              </a:rPr>
              <a:t>l</a:t>
            </a:r>
            <a:endParaRPr kumimoji="0" sz="900" b="0" i="0" u="none" strike="noStrike" kern="0" cap="none" spc="0" normalizeH="0" baseline="0" noProof="0">
              <a:ln>
                <a:noFill/>
              </a:ln>
              <a:solidFill>
                <a:sysClr val="windowText" lastClr="000000"/>
              </a:solidFill>
              <a:effectLst/>
              <a:uLnTx/>
              <a:uFillTx/>
              <a:latin typeface="Verdana"/>
              <a:ea typeface="+mn-ea"/>
              <a:cs typeface="Verdana"/>
            </a:endParaRPr>
          </a:p>
        </p:txBody>
      </p:sp>
    </p:spTree>
    <p:extLst>
      <p:ext uri="{BB962C8B-B14F-4D97-AF65-F5344CB8AC3E}">
        <p14:creationId xmlns:p14="http://schemas.microsoft.com/office/powerpoint/2010/main" val="2802276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0894A2-88E1-19D2-633B-FAF37B1561DB}"/>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005F0623-8F01-9F86-A57A-34FD0F384E3C}"/>
              </a:ext>
            </a:extLst>
          </p:cNvPr>
          <p:cNvSpPr txBox="1">
            <a:spLocks/>
          </p:cNvSpPr>
          <p:nvPr/>
        </p:nvSpPr>
        <p:spPr>
          <a:xfrm>
            <a:off x="325168" y="121838"/>
            <a:ext cx="8637056" cy="400110"/>
          </a:xfrm>
          <a:prstGeom prst="rect">
            <a:avLst/>
          </a:prstGeom>
        </p:spPr>
        <p:txBody>
          <a:bodyPr lIns="91440" tIns="45720" rIns="91440" bIns="45720" anchor="t"/>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Zusammenhang von Betazellmasse und NPG</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r>
              <a:rPr kumimoji="0" lang="de-DE" sz="2000" b="1" i="0" u="none" strike="noStrike" kern="1200" cap="none" spc="0" normalizeH="0" baseline="0" noProof="0" dirty="0">
                <a:ln>
                  <a:noFill/>
                </a:ln>
                <a:solidFill>
                  <a:srgbClr val="7030A0"/>
                </a:solidFill>
                <a:effectLst/>
                <a:uLnTx/>
                <a:uFillTx/>
                <a:latin typeface="Verdana"/>
                <a:ea typeface="+mn-ea"/>
                <a:cs typeface="+mn-cs"/>
              </a:rPr>
              <a:t>*</a:t>
            </a:r>
          </a:p>
        </p:txBody>
      </p:sp>
      <p:sp>
        <p:nvSpPr>
          <p:cNvPr id="10" name="Rechteck: abgerundete Ecken 9">
            <a:extLst>
              <a:ext uri="{FF2B5EF4-FFF2-40B4-BE49-F238E27FC236}">
                <a16:creationId xmlns:a16="http://schemas.microsoft.com/office/drawing/2014/main" id="{2F3F2806-9BFE-9C7A-0354-0F3ADEE5456D}"/>
              </a:ext>
            </a:extLst>
          </p:cNvPr>
          <p:cNvSpPr/>
          <p:nvPr/>
        </p:nvSpPr>
        <p:spPr>
          <a:xfrm>
            <a:off x="4356504" y="1229835"/>
            <a:ext cx="3759988" cy="2743029"/>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7313" marR="0" lvl="0" indent="-87313" algn="l" defTabSz="685800" rtl="0" eaLnBrk="1" fontAlgn="auto" latinLnBrk="0" hangingPunct="1">
              <a:lnSpc>
                <a:spcPct val="100000"/>
              </a:lnSpc>
              <a:spcBef>
                <a:spcPts val="1200"/>
              </a:spcBef>
              <a:spcAft>
                <a:spcPts val="0"/>
              </a:spcAft>
              <a:buClr>
                <a:srgbClr val="7A00E6"/>
              </a:buClr>
              <a:buSzTx/>
              <a:buFont typeface="Arial" panose="020B0604020202020204" pitchFamily="34" charset="0"/>
              <a:buChar char="•"/>
              <a:tabLst/>
              <a:defRPr/>
            </a:pPr>
            <a:r>
              <a:rPr kumimoji="0" lang="de-DE" sz="1000" b="0" i="0" u="none" strike="noStrike" kern="1200" cap="none" spc="0" normalizeH="0" baseline="0" noProof="0" dirty="0">
                <a:ln>
                  <a:noFill/>
                </a:ln>
                <a:solidFill>
                  <a:prstClr val="white"/>
                </a:solidFill>
                <a:effectLst/>
                <a:uLnTx/>
                <a:uFillTx/>
                <a:latin typeface="Verdana"/>
                <a:ea typeface="+mn-ea"/>
                <a:cs typeface="+mn-cs"/>
              </a:rPr>
              <a:t>Kann nur bei Personen ohne Insulintherapie gezeigt werden, daher nur bei T2D möglich</a:t>
            </a:r>
          </a:p>
          <a:p>
            <a:pPr marL="87313" marR="0" lvl="0" indent="-87313" algn="l" defTabSz="685800" rtl="0" eaLnBrk="1" fontAlgn="auto" latinLnBrk="0" hangingPunct="1">
              <a:lnSpc>
                <a:spcPct val="100000"/>
              </a:lnSpc>
              <a:spcBef>
                <a:spcPts val="1200"/>
              </a:spcBef>
              <a:spcAft>
                <a:spcPts val="0"/>
              </a:spcAft>
              <a:buClr>
                <a:srgbClr val="7A00E6"/>
              </a:buClr>
              <a:buSzTx/>
              <a:buFont typeface="Arial" panose="020B0604020202020204" pitchFamily="34" charset="0"/>
              <a:buChar char="•"/>
              <a:tabLst/>
              <a:defRPr/>
            </a:pPr>
            <a:r>
              <a:rPr kumimoji="0" lang="de-DE" sz="1000" b="0" i="0" u="none" strike="noStrike" kern="1200" cap="none" spc="0" normalizeH="0" baseline="0" noProof="0" dirty="0">
                <a:ln>
                  <a:noFill/>
                </a:ln>
                <a:solidFill>
                  <a:schemeClr val="accent4">
                    <a:lumMod val="20000"/>
                    <a:lumOff val="80000"/>
                  </a:schemeClr>
                </a:solidFill>
                <a:effectLst/>
                <a:uLnTx/>
                <a:uFillTx/>
                <a:latin typeface="Verdana"/>
                <a:ea typeface="+mn-ea"/>
                <a:cs typeface="+mn-cs"/>
              </a:rPr>
              <a:t>Über eine große Bandbreite individuellen Betazellvolumens (als </a:t>
            </a:r>
            <a:r>
              <a:rPr kumimoji="0" lang="de-DE" sz="1000" b="0" i="0" u="none" strike="noStrike" kern="1200" cap="none" spc="0" normalizeH="0" baseline="0" noProof="0" dirty="0" err="1">
                <a:ln>
                  <a:noFill/>
                </a:ln>
                <a:solidFill>
                  <a:schemeClr val="accent4">
                    <a:lumMod val="20000"/>
                    <a:lumOff val="80000"/>
                  </a:schemeClr>
                </a:solidFill>
                <a:effectLst/>
                <a:uLnTx/>
                <a:uFillTx/>
                <a:latin typeface="Verdana"/>
                <a:ea typeface="+mn-ea"/>
                <a:cs typeface="+mn-cs"/>
              </a:rPr>
              <a:t>Surrogatparameter</a:t>
            </a:r>
            <a:r>
              <a:rPr kumimoji="0" lang="de-DE" sz="1000" b="0" i="0" u="none" strike="noStrike" kern="1200" cap="none" spc="0" normalizeH="0" baseline="0" noProof="0" dirty="0">
                <a:ln>
                  <a:noFill/>
                </a:ln>
                <a:solidFill>
                  <a:schemeClr val="accent4">
                    <a:lumMod val="20000"/>
                    <a:lumOff val="80000"/>
                  </a:schemeClr>
                </a:solidFill>
                <a:effectLst/>
                <a:uLnTx/>
                <a:uFillTx/>
                <a:latin typeface="Verdana"/>
                <a:ea typeface="+mn-ea"/>
                <a:cs typeface="+mn-cs"/>
              </a:rPr>
              <a:t> für Betazellmasse) ist die NPG in einem engen Bereich reguliert</a:t>
            </a:r>
          </a:p>
          <a:p>
            <a:pPr marL="87313" marR="0" lvl="0" indent="-87313" algn="l" defTabSz="685800" rtl="0" eaLnBrk="1" fontAlgn="auto" latinLnBrk="0" hangingPunct="1">
              <a:lnSpc>
                <a:spcPct val="100000"/>
              </a:lnSpc>
              <a:spcBef>
                <a:spcPts val="1200"/>
              </a:spcBef>
              <a:spcAft>
                <a:spcPts val="0"/>
              </a:spcAft>
              <a:buClr>
                <a:srgbClr val="7A00E6"/>
              </a:buClr>
              <a:buSzTx/>
              <a:buFont typeface="Arial" panose="020B0604020202020204" pitchFamily="34" charset="0"/>
              <a:buChar char="•"/>
              <a:tabLst/>
              <a:defRPr/>
            </a:pPr>
            <a:r>
              <a:rPr lang="de-DE" sz="1000" dirty="0">
                <a:solidFill>
                  <a:schemeClr val="accent5">
                    <a:lumMod val="40000"/>
                    <a:lumOff val="60000"/>
                  </a:schemeClr>
                </a:solidFill>
                <a:latin typeface="Verdana"/>
              </a:rPr>
              <a:t>Wenn das Betazellvolumen nicht mehr für die </a:t>
            </a:r>
            <a:r>
              <a:rPr lang="de-DE" sz="1000" dirty="0" err="1">
                <a:solidFill>
                  <a:schemeClr val="accent5">
                    <a:lumMod val="40000"/>
                    <a:lumOff val="60000"/>
                  </a:schemeClr>
                </a:solidFill>
                <a:latin typeface="Verdana"/>
              </a:rPr>
              <a:t>Glykämiekontrolle</a:t>
            </a:r>
            <a:r>
              <a:rPr lang="de-DE" sz="1000" dirty="0">
                <a:solidFill>
                  <a:schemeClr val="accent5">
                    <a:lumMod val="40000"/>
                    <a:lumOff val="60000"/>
                  </a:schemeClr>
                </a:solidFill>
                <a:latin typeface="Verdana"/>
              </a:rPr>
              <a:t> ausreicht, beginnt </a:t>
            </a:r>
            <a:r>
              <a:rPr lang="de-DE" sz="1000" dirty="0" err="1">
                <a:solidFill>
                  <a:schemeClr val="accent5">
                    <a:lumMod val="40000"/>
                    <a:lumOff val="60000"/>
                  </a:schemeClr>
                </a:solidFill>
                <a:latin typeface="Verdana"/>
              </a:rPr>
              <a:t>Dysglykämie</a:t>
            </a:r>
            <a:endParaRPr kumimoji="0" lang="de-DE" sz="1000" b="0" i="0" u="none" strike="noStrike" kern="1200" cap="none" spc="0" normalizeH="0" baseline="0" noProof="0" dirty="0">
              <a:ln>
                <a:noFill/>
              </a:ln>
              <a:solidFill>
                <a:schemeClr val="accent5">
                  <a:lumMod val="40000"/>
                  <a:lumOff val="60000"/>
                </a:schemeClr>
              </a:solidFill>
              <a:effectLst/>
              <a:uLnTx/>
              <a:uFillTx/>
              <a:latin typeface="Verdana"/>
              <a:ea typeface="+mn-ea"/>
              <a:cs typeface="+mn-cs"/>
            </a:endParaRPr>
          </a:p>
          <a:p>
            <a:pPr marL="87313" marR="0" lvl="0" indent="-87313" algn="l" defTabSz="685800" rtl="0" eaLnBrk="1" fontAlgn="auto" latinLnBrk="0" hangingPunct="1">
              <a:lnSpc>
                <a:spcPct val="100000"/>
              </a:lnSpc>
              <a:spcBef>
                <a:spcPts val="1200"/>
              </a:spcBef>
              <a:spcAft>
                <a:spcPts val="0"/>
              </a:spcAft>
              <a:buClr>
                <a:srgbClr val="7A00E6"/>
              </a:buClr>
              <a:buSzTx/>
              <a:buFont typeface="Arial" panose="020B0604020202020204" pitchFamily="34" charset="0"/>
              <a:buChar char="•"/>
              <a:tabLst/>
              <a:defRPr/>
            </a:pPr>
            <a:r>
              <a:rPr kumimoji="0" lang="de-DE" sz="1000" b="0" i="0" u="none" strike="noStrike" kern="1200" cap="none" spc="0" normalizeH="0" baseline="0" noProof="0" dirty="0">
                <a:ln>
                  <a:noFill/>
                </a:ln>
                <a:solidFill>
                  <a:schemeClr val="accent3">
                    <a:lumMod val="40000"/>
                    <a:lumOff val="60000"/>
                  </a:schemeClr>
                </a:solidFill>
                <a:effectLst/>
                <a:uLnTx/>
                <a:uFillTx/>
                <a:latin typeface="Verdana"/>
                <a:ea typeface="+mn-ea"/>
                <a:cs typeface="+mn-cs"/>
              </a:rPr>
              <a:t>Erst bei sehr geringem Betazellvolumen (-masse) kommt es zu sehr großer Bandbreite der NPG </a:t>
            </a:r>
            <a:r>
              <a:rPr kumimoji="0" lang="de-DE" sz="1000" b="0" i="0" u="none" strike="noStrike" kern="1200" cap="none" spc="0" normalizeH="0" baseline="0" noProof="0" dirty="0">
                <a:ln>
                  <a:noFill/>
                </a:ln>
                <a:solidFill>
                  <a:schemeClr val="accent3">
                    <a:lumMod val="40000"/>
                    <a:lumOff val="60000"/>
                  </a:schemeClr>
                </a:solidFill>
                <a:effectLst/>
                <a:uLnTx/>
                <a:uFillTx/>
                <a:latin typeface="Verdana"/>
                <a:ea typeface="+mn-ea"/>
                <a:cs typeface="+mn-cs"/>
                <a:sym typeface="Wingdings" panose="05000000000000000000" pitchFamily="2" charset="2"/>
              </a:rPr>
              <a:t> </a:t>
            </a:r>
            <a:r>
              <a:rPr kumimoji="0" lang="de-DE" sz="1000" b="1" i="0" u="none" strike="noStrike" kern="1200" cap="none" spc="0" normalizeH="0" baseline="0" noProof="0" dirty="0">
                <a:ln>
                  <a:noFill/>
                </a:ln>
                <a:solidFill>
                  <a:schemeClr val="accent3">
                    <a:lumMod val="40000"/>
                    <a:lumOff val="60000"/>
                  </a:schemeClr>
                </a:solidFill>
                <a:effectLst/>
                <a:uLnTx/>
                <a:uFillTx/>
                <a:latin typeface="Verdana"/>
                <a:ea typeface="+mn-ea"/>
                <a:cs typeface="+mn-cs"/>
                <a:sym typeface="Wingdings" panose="05000000000000000000" pitchFamily="2" charset="2"/>
              </a:rPr>
              <a:t>bei geringer funktionaler Betazellmasse</a:t>
            </a:r>
            <a:r>
              <a:rPr kumimoji="0" lang="de-DE" sz="1000" b="0" i="0" u="none" strike="noStrike" kern="1200" cap="none" spc="0" normalizeH="0" baseline="0" noProof="0" dirty="0">
                <a:ln>
                  <a:noFill/>
                </a:ln>
                <a:solidFill>
                  <a:schemeClr val="accent3">
                    <a:lumMod val="40000"/>
                    <a:lumOff val="60000"/>
                  </a:schemeClr>
                </a:solidFill>
                <a:effectLst/>
                <a:uLnTx/>
                <a:uFillTx/>
                <a:latin typeface="Verdana"/>
                <a:ea typeface="+mn-ea"/>
                <a:cs typeface="+mn-cs"/>
                <a:sym typeface="Wingdings" panose="05000000000000000000" pitchFamily="2" charset="2"/>
              </a:rPr>
              <a:t> haben bereits </a:t>
            </a:r>
            <a:r>
              <a:rPr kumimoji="0" lang="de-DE" sz="1000" b="1" i="0" u="none" strike="noStrike" kern="1200" cap="none" spc="0" normalizeH="0" baseline="0" noProof="0" dirty="0">
                <a:ln>
                  <a:noFill/>
                </a:ln>
                <a:solidFill>
                  <a:schemeClr val="accent3">
                    <a:lumMod val="40000"/>
                    <a:lumOff val="60000"/>
                  </a:schemeClr>
                </a:solidFill>
                <a:effectLst/>
                <a:uLnTx/>
                <a:uFillTx/>
                <a:latin typeface="Verdana"/>
                <a:ea typeface="+mn-ea"/>
                <a:cs typeface="+mn-cs"/>
                <a:sym typeface="Wingdings" panose="05000000000000000000" pitchFamily="2" charset="2"/>
              </a:rPr>
              <a:t>kleine Unterschiede ausgeprägte Effekte </a:t>
            </a:r>
            <a:r>
              <a:rPr kumimoji="0" lang="de-DE" sz="1000" b="0" i="0" u="none" strike="noStrike" kern="1200" cap="none" spc="0" normalizeH="0" baseline="0" noProof="0" dirty="0">
                <a:ln>
                  <a:noFill/>
                </a:ln>
                <a:solidFill>
                  <a:schemeClr val="accent3">
                    <a:lumMod val="40000"/>
                    <a:lumOff val="60000"/>
                  </a:schemeClr>
                </a:solidFill>
                <a:effectLst/>
                <a:uLnTx/>
                <a:uFillTx/>
                <a:latin typeface="Verdana"/>
                <a:ea typeface="+mn-ea"/>
                <a:cs typeface="+mn-cs"/>
                <a:sym typeface="Wingdings" panose="05000000000000000000" pitchFamily="2" charset="2"/>
              </a:rPr>
              <a:t>auf die Glykämie</a:t>
            </a:r>
            <a:endParaRPr kumimoji="0" lang="de-DE" sz="1000" b="0" i="0" u="none" strike="noStrike" kern="1200" cap="none" spc="0" normalizeH="0" baseline="0" noProof="0" dirty="0">
              <a:ln>
                <a:noFill/>
              </a:ln>
              <a:solidFill>
                <a:schemeClr val="accent3">
                  <a:lumMod val="40000"/>
                  <a:lumOff val="60000"/>
                </a:schemeClr>
              </a:solidFill>
              <a:effectLst/>
              <a:uLnTx/>
              <a:uFillTx/>
              <a:latin typeface="Verdana"/>
              <a:ea typeface="+mn-ea"/>
              <a:cs typeface="+mn-cs"/>
            </a:endParaRPr>
          </a:p>
        </p:txBody>
      </p:sp>
      <p:sp>
        <p:nvSpPr>
          <p:cNvPr id="4" name="TextBox 3037">
            <a:extLst>
              <a:ext uri="{FF2B5EF4-FFF2-40B4-BE49-F238E27FC236}">
                <a16:creationId xmlns:a16="http://schemas.microsoft.com/office/drawing/2014/main" id="{4C232756-5031-569B-D637-2CDF5CEC9A6A}"/>
              </a:ext>
            </a:extLst>
          </p:cNvPr>
          <p:cNvSpPr txBox="1"/>
          <p:nvPr/>
        </p:nvSpPr>
        <p:spPr>
          <a:xfrm>
            <a:off x="325168" y="4937032"/>
            <a:ext cx="8127958" cy="184666"/>
          </a:xfrm>
          <a:prstGeom prst="rect">
            <a:avLst/>
          </a:prstGeom>
          <a:noFill/>
        </p:spPr>
        <p:txBody>
          <a:bodyPr wrap="square" rtlCol="0" anchor="b">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mn-cs"/>
              </a:rPr>
              <a:t>1.</a:t>
            </a:r>
            <a:r>
              <a:rPr kumimoji="0" lang="de-DE" sz="600" b="0" i="0" u="none" strike="noStrike" kern="1200" cap="none" spc="0" normalizeH="0" baseline="0" noProof="0" dirty="0">
                <a:ln>
                  <a:noFill/>
                </a:ln>
                <a:solidFill>
                  <a:srgbClr val="404040"/>
                </a:solidFill>
                <a:effectLst/>
                <a:uLnTx/>
                <a:uFillTx/>
                <a:latin typeface="Verdana"/>
                <a:ea typeface="+mn-ea"/>
                <a:cs typeface="+mn-cs"/>
              </a:rPr>
              <a:t> Ritzel RA </a:t>
            </a:r>
            <a:r>
              <a:rPr kumimoji="0" lang="de-DE" sz="600" b="0" i="1" u="none" strike="noStrike" kern="1200" cap="none" spc="0" normalizeH="0" baseline="0" noProof="0" dirty="0">
                <a:ln>
                  <a:noFill/>
                </a:ln>
                <a:solidFill>
                  <a:srgbClr val="404040"/>
                </a:solidFill>
                <a:effectLst/>
                <a:uLnTx/>
                <a:uFillTx/>
                <a:latin typeface="Verdana"/>
                <a:ea typeface="+mn-ea"/>
                <a:cs typeface="+mn-cs"/>
              </a:rPr>
              <a:t>et al. Diabetes Care </a:t>
            </a:r>
            <a:r>
              <a:rPr kumimoji="0" lang="de-DE" sz="600" b="0" i="0" u="none" strike="noStrike" kern="1200" cap="none" spc="0" normalizeH="0" baseline="0" noProof="0" dirty="0">
                <a:ln>
                  <a:noFill/>
                </a:ln>
                <a:solidFill>
                  <a:srgbClr val="404040"/>
                </a:solidFill>
                <a:effectLst/>
                <a:uLnTx/>
                <a:uFillTx/>
                <a:latin typeface="Verdana"/>
                <a:ea typeface="+mn-ea"/>
                <a:cs typeface="+mn-cs"/>
              </a:rPr>
              <a:t>2006; 29: 717–8. </a:t>
            </a:r>
          </a:p>
        </p:txBody>
      </p:sp>
      <p:sp>
        <p:nvSpPr>
          <p:cNvPr id="7" name="Footer Placeholder 4">
            <a:extLst>
              <a:ext uri="{FF2B5EF4-FFF2-40B4-BE49-F238E27FC236}">
                <a16:creationId xmlns:a16="http://schemas.microsoft.com/office/drawing/2014/main" id="{46A1AFE0-36ED-7DED-6F69-8A1AC23C8FFB}"/>
              </a:ext>
            </a:extLst>
          </p:cNvPr>
          <p:cNvSpPr txBox="1">
            <a:spLocks/>
          </p:cNvSpPr>
          <p:nvPr/>
        </p:nvSpPr>
        <p:spPr>
          <a:xfrm>
            <a:off x="360381" y="4680752"/>
            <a:ext cx="8294669" cy="299506"/>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300"/>
              </a:spcBef>
              <a:spcAft>
                <a:spcPts val="0"/>
              </a:spcAft>
              <a:buClrTx/>
              <a:buSzTx/>
              <a:buFont typeface="Arial" panose="020B0604020202020204" pitchFamily="34" charset="0"/>
              <a:buNone/>
              <a:tabLst/>
              <a:defRPr/>
            </a:pPr>
            <a:r>
              <a:rPr kumimoji="0" lang="de-DE" sz="600" b="0" i="0" u="none" strike="noStrike" kern="1200" cap="none" spc="0" normalizeH="0" baseline="0" noProof="0" dirty="0">
                <a:ln>
                  <a:noFill/>
                </a:ln>
                <a:solidFill>
                  <a:srgbClr val="404040"/>
                </a:solidFill>
                <a:effectLst/>
                <a:uLnTx/>
                <a:uFillTx/>
                <a:latin typeface="Verdana"/>
                <a:ea typeface="Arial"/>
                <a:cs typeface="Arial"/>
              </a:rPr>
              <a:t>Abbildung modifiziert nach Ritzel RA 2007</a:t>
            </a:r>
            <a:r>
              <a:rPr kumimoji="0" lang="de-DE" sz="600" b="0" i="0" u="none" strike="noStrike" kern="1200" cap="none" spc="0" normalizeH="0" baseline="30000" noProof="0" dirty="0">
                <a:ln>
                  <a:noFill/>
                </a:ln>
                <a:solidFill>
                  <a:srgbClr val="404040"/>
                </a:solidFill>
                <a:effectLst/>
                <a:uLnTx/>
                <a:uFillTx/>
                <a:latin typeface="Verdana"/>
                <a:ea typeface="Arial"/>
                <a:cs typeface="Arial"/>
              </a:rPr>
              <a:t>1</a:t>
            </a:r>
            <a:r>
              <a:rPr kumimoji="0" lang="de-DE" sz="600" b="0" i="0" u="none" strike="noStrike" kern="1200" cap="none" spc="0" normalizeH="0" baseline="0" noProof="0" dirty="0">
                <a:ln>
                  <a:noFill/>
                </a:ln>
                <a:solidFill>
                  <a:srgbClr val="404040"/>
                </a:solidFill>
                <a:effectLst/>
                <a:uLnTx/>
                <a:uFillTx/>
                <a:latin typeface="Arial" panose="020B0604020202020204" pitchFamily="34" charset="0"/>
                <a:ea typeface="Arial"/>
                <a:cs typeface="Arial"/>
              </a:rPr>
              <a:t>. IFG: </a:t>
            </a:r>
            <a:r>
              <a:rPr kumimoji="0" lang="de-DE" sz="600" b="0" i="0" u="none" strike="noStrike" kern="1200" cap="none" spc="0" normalizeH="0" baseline="0" noProof="0" dirty="0" err="1">
                <a:ln>
                  <a:noFill/>
                </a:ln>
                <a:solidFill>
                  <a:srgbClr val="404040"/>
                </a:solidFill>
                <a:effectLst/>
                <a:uLnTx/>
                <a:uFillTx/>
                <a:latin typeface="Arial" panose="020B0604020202020204" pitchFamily="34" charset="0"/>
                <a:ea typeface="Arial"/>
                <a:cs typeface="Arial"/>
              </a:rPr>
              <a:t>Impaired</a:t>
            </a:r>
            <a:r>
              <a:rPr kumimoji="0" lang="de-DE" sz="600" b="0" i="0" u="none" strike="noStrike" kern="1200" cap="none" spc="0" normalizeH="0" baseline="0" noProof="0" dirty="0">
                <a:ln>
                  <a:noFill/>
                </a:ln>
                <a:solidFill>
                  <a:srgbClr val="404040"/>
                </a:solidFill>
                <a:effectLst/>
                <a:uLnTx/>
                <a:uFillTx/>
                <a:latin typeface="Arial" panose="020B0604020202020204" pitchFamily="34" charset="0"/>
                <a:ea typeface="Arial"/>
                <a:cs typeface="Arial"/>
              </a:rPr>
              <a:t> </a:t>
            </a:r>
            <a:r>
              <a:rPr kumimoji="0" lang="de-DE" sz="600" b="0" i="0" u="none" strike="noStrike" kern="1200" cap="none" spc="0" normalizeH="0" baseline="0" noProof="0" dirty="0" err="1">
                <a:ln>
                  <a:noFill/>
                </a:ln>
                <a:solidFill>
                  <a:srgbClr val="404040"/>
                </a:solidFill>
                <a:effectLst/>
                <a:uLnTx/>
                <a:uFillTx/>
                <a:latin typeface="Arial" panose="020B0604020202020204" pitchFamily="34" charset="0"/>
                <a:ea typeface="Arial"/>
                <a:cs typeface="Arial"/>
              </a:rPr>
              <a:t>fasting</a:t>
            </a:r>
            <a:r>
              <a:rPr kumimoji="0" lang="de-DE" sz="600" b="0" i="0" u="none" strike="noStrike" kern="1200" cap="none" spc="0" normalizeH="0" baseline="0" noProof="0" dirty="0">
                <a:ln>
                  <a:noFill/>
                </a:ln>
                <a:solidFill>
                  <a:srgbClr val="404040"/>
                </a:solidFill>
                <a:effectLst/>
                <a:uLnTx/>
                <a:uFillTx/>
                <a:latin typeface="Arial" panose="020B0604020202020204" pitchFamily="34" charset="0"/>
                <a:ea typeface="Arial"/>
                <a:cs typeface="Arial"/>
              </a:rPr>
              <a:t> </a:t>
            </a:r>
            <a:r>
              <a:rPr kumimoji="0" lang="de-DE" sz="600" b="0" i="0" u="none" strike="noStrike" kern="1200" cap="none" spc="0" normalizeH="0" baseline="0" noProof="0" dirty="0" err="1">
                <a:ln>
                  <a:noFill/>
                </a:ln>
                <a:solidFill>
                  <a:srgbClr val="404040"/>
                </a:solidFill>
                <a:effectLst/>
                <a:uLnTx/>
                <a:uFillTx/>
                <a:latin typeface="Arial" panose="020B0604020202020204" pitchFamily="34" charset="0"/>
                <a:ea typeface="Arial"/>
                <a:cs typeface="Arial"/>
              </a:rPr>
              <a:t>glucose</a:t>
            </a:r>
            <a:r>
              <a:rPr kumimoji="0" lang="de-DE" sz="600" b="0" i="0" u="none" strike="noStrike" kern="1200" cap="none" spc="0" normalizeH="0" baseline="0" noProof="0" dirty="0">
                <a:ln>
                  <a:noFill/>
                </a:ln>
                <a:solidFill>
                  <a:srgbClr val="404040"/>
                </a:solidFill>
                <a:effectLst/>
                <a:uLnTx/>
                <a:uFillTx/>
                <a:latin typeface="Arial" panose="020B0604020202020204" pitchFamily="34" charset="0"/>
                <a:ea typeface="Arial"/>
                <a:cs typeface="Arial"/>
              </a:rPr>
              <a:t>, beeinträchtigte Nüchternglukose; </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NPG: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Nüchternplasmaglukose</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OAD: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Orale</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Antidiabetika</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OD: obese, diabetic,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adipös</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diabetisch</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OND: Obese, non-diabetic,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adipös</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ohne</a:t>
            </a:r>
            <a:r>
              <a:rPr kumimoji="0" lang="en-US"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Diabetes; T2D: Typ-2-Diabetes. * </a:t>
            </a:r>
            <a:r>
              <a:rPr kumimoji="0" lang="de-DE" sz="600" b="0" i="0" u="none" strike="noStrike" kern="0" cap="none" spc="0" normalizeH="0" baseline="0" noProof="0" dirty="0">
                <a:ln>
                  <a:noFill/>
                </a:ln>
                <a:solidFill>
                  <a:srgbClr val="404040"/>
                </a:solidFill>
                <a:effectLst/>
                <a:uLnTx/>
                <a:uFillTx/>
                <a:latin typeface="Verdana"/>
                <a:ea typeface="+mn-ea"/>
                <a:cs typeface="Verdana"/>
              </a:rPr>
              <a:t>Untersuchung von Pankreata von übergewichtigen (BMI &gt; 27 kg/m²) Personen ohne Diabetes (NPG &lt; 110 mg/dl [&lt; 6,1 mmol/l]; n = 31), mit IFG (≥ 110 - &lt; 126 mg/dl [≥ 6,1 - &lt; 7,0 mmol/l]; n = 19) oder mit T2D (≥ 126 mg/dl [≥ 7,0 mmol/l]; n = 7; keine Verwendung von Insulin oder OAD). </a:t>
            </a:r>
          </a:p>
        </p:txBody>
      </p:sp>
      <p:grpSp>
        <p:nvGrpSpPr>
          <p:cNvPr id="15" name="Gruppieren 14">
            <a:extLst>
              <a:ext uri="{FF2B5EF4-FFF2-40B4-BE49-F238E27FC236}">
                <a16:creationId xmlns:a16="http://schemas.microsoft.com/office/drawing/2014/main" id="{2A342186-4B36-6194-C19D-24B8D33DB265}"/>
              </a:ext>
            </a:extLst>
          </p:cNvPr>
          <p:cNvGrpSpPr/>
          <p:nvPr/>
        </p:nvGrpSpPr>
        <p:grpSpPr>
          <a:xfrm>
            <a:off x="530606" y="734905"/>
            <a:ext cx="3295897" cy="3732890"/>
            <a:chOff x="571375" y="663959"/>
            <a:chExt cx="3295897" cy="3732890"/>
          </a:xfrm>
        </p:grpSpPr>
        <p:sp>
          <p:nvSpPr>
            <p:cNvPr id="12" name="Rechteck 11">
              <a:extLst>
                <a:ext uri="{FF2B5EF4-FFF2-40B4-BE49-F238E27FC236}">
                  <a16:creationId xmlns:a16="http://schemas.microsoft.com/office/drawing/2014/main" id="{7C873847-70E3-CB47-23EE-0D37530791AC}"/>
                </a:ext>
              </a:extLst>
            </p:cNvPr>
            <p:cNvSpPr/>
            <p:nvPr/>
          </p:nvSpPr>
          <p:spPr>
            <a:xfrm>
              <a:off x="571375" y="663959"/>
              <a:ext cx="3295893" cy="86794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30" name="TextBox 29">
              <a:extLst>
                <a:ext uri="{FF2B5EF4-FFF2-40B4-BE49-F238E27FC236}">
                  <a16:creationId xmlns:a16="http://schemas.microsoft.com/office/drawing/2014/main" id="{94D6E780-B3C2-935A-9D00-FEE51240DC39}"/>
                </a:ext>
              </a:extLst>
            </p:cNvPr>
            <p:cNvSpPr txBox="1"/>
            <p:nvPr/>
          </p:nvSpPr>
          <p:spPr>
            <a:xfrm>
              <a:off x="571378" y="746649"/>
              <a:ext cx="3295894" cy="646331"/>
            </a:xfrm>
            <a:prstGeom prst="rect">
              <a:avLst/>
            </a:prstGeom>
            <a:noFill/>
          </p:spPr>
          <p:txBody>
            <a:bodyPr wrap="square" rtlCol="0">
              <a:spAutoFit/>
            </a:bodyPr>
            <a:lstStyle/>
            <a:p>
              <a:pPr marL="0" marR="0" lvl="0" indent="0" algn="ctr" defTabSz="685766"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484848"/>
                  </a:solidFill>
                  <a:effectLst/>
                  <a:uLnTx/>
                  <a:uFillTx/>
                  <a:latin typeface="Verdana"/>
                  <a:ea typeface="+mn-ea"/>
                  <a:cs typeface="+mn-cs"/>
                </a:rPr>
                <a:t>Zusammenhang zwischen prozentualem Anteil der Betazellen am Pankreasvolumen und NPG</a:t>
              </a:r>
              <a:endParaRPr kumimoji="0" lang="en-US" sz="1200" b="1" i="0" u="none" strike="noStrike" kern="1200" cap="none" spc="0" normalizeH="0" baseline="30000" noProof="0" dirty="0">
                <a:ln>
                  <a:noFill/>
                </a:ln>
                <a:solidFill>
                  <a:srgbClr val="484848"/>
                </a:solidFill>
                <a:effectLst/>
                <a:uLnTx/>
                <a:uFillTx/>
                <a:latin typeface="Verdana"/>
                <a:ea typeface="+mn-ea"/>
                <a:cs typeface="+mn-cs"/>
              </a:endParaRPr>
            </a:p>
          </p:txBody>
        </p:sp>
        <p:pic>
          <p:nvPicPr>
            <p:cNvPr id="5" name="Grafik 4">
              <a:extLst>
                <a:ext uri="{FF2B5EF4-FFF2-40B4-BE49-F238E27FC236}">
                  <a16:creationId xmlns:a16="http://schemas.microsoft.com/office/drawing/2014/main" id="{61B8CAFD-022F-6705-BF86-A91D78957F1F}"/>
                </a:ext>
              </a:extLst>
            </p:cNvPr>
            <p:cNvPicPr>
              <a:picLocks noChangeAspect="1"/>
            </p:cNvPicPr>
            <p:nvPr/>
          </p:nvPicPr>
          <p:blipFill>
            <a:blip r:embed="rId4"/>
            <a:stretch>
              <a:fillRect/>
            </a:stretch>
          </p:blipFill>
          <p:spPr>
            <a:xfrm>
              <a:off x="571378" y="1450626"/>
              <a:ext cx="3295893" cy="2843045"/>
            </a:xfrm>
            <a:prstGeom prst="rect">
              <a:avLst/>
            </a:prstGeom>
          </p:spPr>
        </p:pic>
        <p:sp>
          <p:nvSpPr>
            <p:cNvPr id="6" name="Textfeld 5">
              <a:extLst>
                <a:ext uri="{FF2B5EF4-FFF2-40B4-BE49-F238E27FC236}">
                  <a16:creationId xmlns:a16="http://schemas.microsoft.com/office/drawing/2014/main" id="{17AE7D30-E3CC-2B91-2B3F-39B2BECD74E9}"/>
                </a:ext>
              </a:extLst>
            </p:cNvPr>
            <p:cNvSpPr txBox="1"/>
            <p:nvPr/>
          </p:nvSpPr>
          <p:spPr>
            <a:xfrm rot="5400000">
              <a:off x="3103228" y="2683645"/>
              <a:ext cx="1107996" cy="230832"/>
            </a:xfrm>
            <a:prstGeom prst="rect">
              <a:avLst/>
            </a:prstGeom>
            <a:solidFill>
              <a:schemeClr val="bg1"/>
            </a:solid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prstClr val="black"/>
                  </a:solidFill>
                  <a:effectLst/>
                  <a:uLnTx/>
                  <a:uFillTx/>
                  <a:latin typeface="Verdana"/>
                  <a:ea typeface="+mn-ea"/>
                  <a:cs typeface="+mn-cs"/>
                </a:rPr>
                <a:t>NPG [mmol/l]</a:t>
              </a:r>
            </a:p>
          </p:txBody>
        </p:sp>
        <p:sp>
          <p:nvSpPr>
            <p:cNvPr id="8" name="Textfeld 7">
              <a:extLst>
                <a:ext uri="{FF2B5EF4-FFF2-40B4-BE49-F238E27FC236}">
                  <a16:creationId xmlns:a16="http://schemas.microsoft.com/office/drawing/2014/main" id="{4DDF388A-D2A5-3EAC-AB78-938846B63D24}"/>
                </a:ext>
              </a:extLst>
            </p:cNvPr>
            <p:cNvSpPr txBox="1"/>
            <p:nvPr/>
          </p:nvSpPr>
          <p:spPr>
            <a:xfrm rot="16200000">
              <a:off x="232171" y="2683644"/>
              <a:ext cx="1027845" cy="230832"/>
            </a:xfrm>
            <a:prstGeom prst="rect">
              <a:avLst/>
            </a:prstGeom>
            <a:solidFill>
              <a:schemeClr val="bg1"/>
            </a:solid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prstClr val="black"/>
                  </a:solidFill>
                  <a:effectLst/>
                  <a:uLnTx/>
                  <a:uFillTx/>
                  <a:latin typeface="Verdana"/>
                  <a:ea typeface="+mn-ea"/>
                  <a:cs typeface="+mn-cs"/>
                </a:rPr>
                <a:t>NPG [mg/dl]</a:t>
              </a:r>
            </a:p>
          </p:txBody>
        </p:sp>
        <p:sp>
          <p:nvSpPr>
            <p:cNvPr id="11" name="Rechteck 10">
              <a:extLst>
                <a:ext uri="{FF2B5EF4-FFF2-40B4-BE49-F238E27FC236}">
                  <a16:creationId xmlns:a16="http://schemas.microsoft.com/office/drawing/2014/main" id="{F930F2E3-1E4D-A251-FF0A-479FF8BC8523}"/>
                </a:ext>
              </a:extLst>
            </p:cNvPr>
            <p:cNvSpPr/>
            <p:nvPr/>
          </p:nvSpPr>
          <p:spPr>
            <a:xfrm>
              <a:off x="571376" y="4097343"/>
              <a:ext cx="3295893" cy="299506"/>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9" name="Textfeld 8">
              <a:extLst>
                <a:ext uri="{FF2B5EF4-FFF2-40B4-BE49-F238E27FC236}">
                  <a16:creationId xmlns:a16="http://schemas.microsoft.com/office/drawing/2014/main" id="{4716057F-508C-6FCD-0019-759D97F99931}"/>
                </a:ext>
              </a:extLst>
            </p:cNvPr>
            <p:cNvSpPr txBox="1"/>
            <p:nvPr/>
          </p:nvSpPr>
          <p:spPr>
            <a:xfrm>
              <a:off x="1412051" y="4105505"/>
              <a:ext cx="1614545" cy="230832"/>
            </a:xfrm>
            <a:prstGeom prst="rect">
              <a:avLst/>
            </a:prstGeom>
            <a:solidFill>
              <a:schemeClr val="bg1"/>
            </a:solid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prstClr val="black"/>
                  </a:solidFill>
                  <a:effectLst/>
                  <a:uLnTx/>
                  <a:uFillTx/>
                  <a:latin typeface="Verdana"/>
                  <a:ea typeface="+mn-ea"/>
                  <a:cs typeface="+mn-cs"/>
                </a:rPr>
                <a:t>Betazellvolumen [%]</a:t>
              </a:r>
            </a:p>
          </p:txBody>
        </p:sp>
      </p:grpSp>
      <p:sp>
        <p:nvSpPr>
          <p:cNvPr id="14" name="!!b2">
            <a:extLst>
              <a:ext uri="{FF2B5EF4-FFF2-40B4-BE49-F238E27FC236}">
                <a16:creationId xmlns:a16="http://schemas.microsoft.com/office/drawing/2014/main" id="{1F29FB6F-FBA0-B8CE-539A-6958DE28C403}"/>
              </a:ext>
            </a:extLst>
          </p:cNvPr>
          <p:cNvSpPr/>
          <p:nvPr/>
        </p:nvSpPr>
        <p:spPr>
          <a:xfrm>
            <a:off x="530606" y="734905"/>
            <a:ext cx="3295893" cy="3732890"/>
          </a:xfrm>
          <a:prstGeom prst="rect">
            <a:avLst/>
          </a:prstGeom>
          <a:noFill/>
          <a:ln w="28575">
            <a:solidFill>
              <a:schemeClr val="accent2"/>
            </a:solidFill>
          </a:ln>
        </p:spPr>
        <p:txBody>
          <a:bodyPr vert="horz" lIns="171450" tIns="102870" rIns="171450" bIns="0" rtlCol="0">
            <a:noAutofit/>
          </a:bodyPr>
          <a:lstStyle/>
          <a:p>
            <a:pPr marL="0" marR="0" lvl="0" indent="0" algn="l" defTabSz="685800" rtl="0" eaLnBrk="1" fontAlgn="auto" latinLnBrk="0" hangingPunct="1">
              <a:lnSpc>
                <a:spcPct val="95000"/>
              </a:lnSpc>
              <a:spcBef>
                <a:spcPts val="750"/>
              </a:spcBef>
              <a:spcAft>
                <a:spcPct val="0"/>
              </a:spcAft>
              <a:buClrTx/>
              <a:buSzTx/>
              <a:buFontTx/>
              <a:buNone/>
              <a:tabLst/>
              <a:defRPr/>
            </a:pPr>
            <a:endParaRPr kumimoji="0" lang="en-US" sz="1650" b="0" i="0" u="none" strike="noStrike" kern="0" cap="none" spc="0" normalizeH="0" baseline="0" noProof="0">
              <a:ln>
                <a:noFill/>
              </a:ln>
              <a:solidFill>
                <a:srgbClr val="000000"/>
              </a:solidFill>
              <a:effectLst/>
              <a:uLnTx/>
              <a:uFillTx/>
              <a:latin typeface="Aptos" panose="02110004020202020204"/>
              <a:ea typeface="+mn-ea"/>
              <a:cs typeface="+mn-cs"/>
            </a:endParaRPr>
          </a:p>
        </p:txBody>
      </p:sp>
      <p:sp>
        <p:nvSpPr>
          <p:cNvPr id="3" name="Ellipse 2">
            <a:extLst>
              <a:ext uri="{FF2B5EF4-FFF2-40B4-BE49-F238E27FC236}">
                <a16:creationId xmlns:a16="http://schemas.microsoft.com/office/drawing/2014/main" id="{241799EF-B3B3-19F2-B482-F8ABFE73EC0B}"/>
              </a:ext>
            </a:extLst>
          </p:cNvPr>
          <p:cNvSpPr/>
          <p:nvPr/>
        </p:nvSpPr>
        <p:spPr>
          <a:xfrm>
            <a:off x="1802219" y="3082010"/>
            <a:ext cx="1472609" cy="921147"/>
          </a:xfrm>
          <a:prstGeom prst="ellipse">
            <a:avLst/>
          </a:prstGeom>
          <a:noFill/>
          <a:ln w="28575">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3" name="Ellipse 12">
            <a:extLst>
              <a:ext uri="{FF2B5EF4-FFF2-40B4-BE49-F238E27FC236}">
                <a16:creationId xmlns:a16="http://schemas.microsoft.com/office/drawing/2014/main" id="{3484E7DD-BF92-8B92-6054-9ED92AB0DEBC}"/>
              </a:ext>
            </a:extLst>
          </p:cNvPr>
          <p:cNvSpPr/>
          <p:nvPr/>
        </p:nvSpPr>
        <p:spPr>
          <a:xfrm>
            <a:off x="1461976" y="3082009"/>
            <a:ext cx="414671" cy="921147"/>
          </a:xfrm>
          <a:prstGeom prst="ellipse">
            <a:avLst/>
          </a:prstGeom>
          <a:noFill/>
          <a:ln w="2857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6" name="Ellipse 15">
            <a:extLst>
              <a:ext uri="{FF2B5EF4-FFF2-40B4-BE49-F238E27FC236}">
                <a16:creationId xmlns:a16="http://schemas.microsoft.com/office/drawing/2014/main" id="{039A36DB-9688-3D1B-4395-0C0F791FC0F9}"/>
              </a:ext>
            </a:extLst>
          </p:cNvPr>
          <p:cNvSpPr/>
          <p:nvPr/>
        </p:nvSpPr>
        <p:spPr>
          <a:xfrm>
            <a:off x="1121735" y="1875983"/>
            <a:ext cx="357814" cy="2084507"/>
          </a:xfrm>
          <a:prstGeom prst="ellipse">
            <a:avLst/>
          </a:prstGeom>
          <a:noFill/>
          <a:ln w="28575">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1860651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xEl>
                                              <p:pRg st="1" end="1"/>
                                            </p:txEl>
                                          </p:spTgt>
                                        </p:tgtEl>
                                        <p:attrNameLst>
                                          <p:attrName>style.visibility</p:attrName>
                                        </p:attrNameLst>
                                      </p:cBhvr>
                                      <p:to>
                                        <p:strVal val="visible"/>
                                      </p:to>
                                    </p:set>
                                    <p:animEffect transition="in" filter="fade">
                                      <p:cBhvr>
                                        <p:cTn id="10" dur="500"/>
                                        <p:tgtEl>
                                          <p:spTgt spid="10">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xEl>
                                              <p:pRg st="2" end="2"/>
                                            </p:txEl>
                                          </p:spTgt>
                                        </p:tgtEl>
                                        <p:attrNameLst>
                                          <p:attrName>style.visibility</p:attrName>
                                        </p:attrNameLst>
                                      </p:cBhvr>
                                      <p:to>
                                        <p:strVal val="visible"/>
                                      </p:to>
                                    </p:set>
                                    <p:animEffect transition="in" filter="fade">
                                      <p:cBhvr>
                                        <p:cTn id="18" dur="500"/>
                                        <p:tgtEl>
                                          <p:spTgt spid="10">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3" end="3"/>
                                            </p:txEl>
                                          </p:spTgt>
                                        </p:tgtEl>
                                        <p:attrNameLst>
                                          <p:attrName>style.visibility</p:attrName>
                                        </p:attrNameLst>
                                      </p:cBhvr>
                                      <p:to>
                                        <p:strVal val="visible"/>
                                      </p:to>
                                    </p:set>
                                    <p:animEffect transition="in" filter="fade">
                                      <p:cBhvr>
                                        <p:cTn id="26"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P spid="3" grpId="0" animBg="1"/>
      <p:bldP spid="13" grpId="0" animBg="1"/>
      <p:bldP spid="1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9">
            <a:extLst>
              <a:ext uri="{FF2B5EF4-FFF2-40B4-BE49-F238E27FC236}">
                <a16:creationId xmlns:a16="http://schemas.microsoft.com/office/drawing/2014/main" id="{9EB80E1D-0709-6064-C396-AADFA8217773}"/>
              </a:ext>
            </a:extLst>
          </p:cNvPr>
          <p:cNvSpPr txBox="1">
            <a:spLocks/>
          </p:cNvSpPr>
          <p:nvPr/>
        </p:nvSpPr>
        <p:spPr>
          <a:xfrm>
            <a:off x="330546" y="116459"/>
            <a:ext cx="830018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Zusammenfassung Bedeutung der Betazellrestfunktion</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7" name="TextBox 3037">
            <a:extLst>
              <a:ext uri="{FF2B5EF4-FFF2-40B4-BE49-F238E27FC236}">
                <a16:creationId xmlns:a16="http://schemas.microsoft.com/office/drawing/2014/main" id="{78D4EB4A-8D0C-8B5F-9D97-E59CA00FC621}"/>
              </a:ext>
            </a:extLst>
          </p:cNvPr>
          <p:cNvSpPr txBox="1"/>
          <p:nvPr/>
        </p:nvSpPr>
        <p:spPr>
          <a:xfrm>
            <a:off x="330546" y="4473339"/>
            <a:ext cx="8597553" cy="646331"/>
          </a:xfrm>
          <a:prstGeom prst="rect">
            <a:avLst/>
          </a:prstGeom>
          <a:noFill/>
        </p:spPr>
        <p:txBody>
          <a:bodyPr wrap="square" rtlCol="0" anchor="b">
            <a:spAutoFit/>
          </a:bodyPr>
          <a:lstStyle/>
          <a:p>
            <a:pPr lvl="0" defTabSz="685766">
              <a:buClr>
                <a:srgbClr val="2F4B95"/>
              </a:buClr>
              <a:defRPr/>
            </a:pPr>
            <a:r>
              <a:rPr kumimoji="0" lang="da-DK" sz="600" b="1" i="0" u="none" strike="noStrike" kern="1200" cap="none" spc="0" normalizeH="0" baseline="0" noProof="0" dirty="0">
                <a:ln>
                  <a:noFill/>
                </a:ln>
                <a:solidFill>
                  <a:srgbClr val="404040"/>
                </a:solidFill>
                <a:effectLst/>
                <a:uLnTx/>
                <a:uFillTx/>
                <a:ea typeface="+mn-ea"/>
                <a:cs typeface="+mn-cs"/>
              </a:rPr>
              <a:t>1. </a:t>
            </a:r>
            <a:r>
              <a:rPr lang="en-US" sz="600" dirty="0">
                <a:solidFill>
                  <a:srgbClr val="404040"/>
                </a:solidFill>
                <a:cs typeface="Arial"/>
              </a:rPr>
              <a:t>Atkinson MA &amp; </a:t>
            </a:r>
            <a:r>
              <a:rPr lang="en-US" sz="600" dirty="0" err="1">
                <a:solidFill>
                  <a:srgbClr val="404040"/>
                </a:solidFill>
                <a:cs typeface="Arial"/>
              </a:rPr>
              <a:t>Mirmira</a:t>
            </a:r>
            <a:r>
              <a:rPr lang="en-US" sz="600" dirty="0">
                <a:solidFill>
                  <a:srgbClr val="404040"/>
                </a:solidFill>
                <a:cs typeface="Arial"/>
              </a:rPr>
              <a:t> RG</a:t>
            </a:r>
            <a:r>
              <a:rPr lang="en-US" sz="600" i="1" dirty="0">
                <a:solidFill>
                  <a:srgbClr val="404040"/>
                </a:solidFill>
                <a:cs typeface="Arial"/>
              </a:rPr>
              <a:t>. Cell </a:t>
            </a:r>
            <a:r>
              <a:rPr lang="en-US" sz="600" i="1" dirty="0" err="1">
                <a:solidFill>
                  <a:srgbClr val="404040"/>
                </a:solidFill>
                <a:cs typeface="Arial"/>
              </a:rPr>
              <a:t>Metab</a:t>
            </a:r>
            <a:r>
              <a:rPr lang="en-US" sz="600" i="1" dirty="0">
                <a:solidFill>
                  <a:srgbClr val="404040"/>
                </a:solidFill>
                <a:cs typeface="Arial"/>
              </a:rPr>
              <a:t> </a:t>
            </a:r>
            <a:r>
              <a:rPr lang="en-US" sz="600" dirty="0">
                <a:solidFill>
                  <a:srgbClr val="404040"/>
                </a:solidFill>
                <a:cs typeface="Arial"/>
              </a:rPr>
              <a:t>2023; 35: 1500–18</a:t>
            </a:r>
            <a:r>
              <a:rPr kumimoji="0" lang="da-DK" sz="600" b="0" i="0" u="none" strike="noStrike" kern="1200" cap="none" spc="0" normalizeH="0" baseline="0" noProof="0" dirty="0">
                <a:ln>
                  <a:noFill/>
                </a:ln>
                <a:solidFill>
                  <a:srgbClr val="404040"/>
                </a:solidFill>
                <a:effectLst/>
                <a:uLnTx/>
                <a:uFillTx/>
                <a:ea typeface="+mn-ea"/>
                <a:cs typeface="+mn-cs"/>
              </a:rPr>
              <a:t>. </a:t>
            </a:r>
            <a:r>
              <a:rPr kumimoji="0" lang="da-DK" sz="600" b="1" i="0" u="none" strike="noStrike" kern="1200" cap="none" spc="0" normalizeH="0" baseline="0" noProof="0" dirty="0">
                <a:ln>
                  <a:noFill/>
                </a:ln>
                <a:solidFill>
                  <a:srgbClr val="404040"/>
                </a:solidFill>
                <a:effectLst/>
                <a:uLnTx/>
                <a:uFillTx/>
                <a:ea typeface="+mn-ea"/>
                <a:cs typeface="+mn-cs"/>
              </a:rPr>
              <a:t>2.</a:t>
            </a:r>
            <a:r>
              <a:rPr kumimoji="0" lang="da-DK" sz="600" b="0" i="0" u="none" strike="noStrike" kern="1200" cap="none" spc="0" normalizeH="0" baseline="0" noProof="0" dirty="0">
                <a:ln>
                  <a:noFill/>
                </a:ln>
                <a:solidFill>
                  <a:srgbClr val="404040"/>
                </a:solidFill>
                <a:effectLst/>
                <a:uLnTx/>
                <a:uFillTx/>
                <a:ea typeface="+mn-ea"/>
                <a:cs typeface="+mn-cs"/>
              </a:rPr>
              <a:t> </a:t>
            </a:r>
            <a:r>
              <a:rPr lang="de-DE" sz="600" dirty="0" err="1">
                <a:solidFill>
                  <a:srgbClr val="404040"/>
                </a:solidFill>
                <a:ea typeface="Arial"/>
                <a:cs typeface="Arial"/>
              </a:rPr>
              <a:t>Almaça</a:t>
            </a:r>
            <a:r>
              <a:rPr lang="de-DE" sz="600" dirty="0">
                <a:solidFill>
                  <a:srgbClr val="404040"/>
                </a:solidFill>
                <a:ea typeface="Arial"/>
                <a:cs typeface="Arial"/>
              </a:rPr>
              <a:t> J </a:t>
            </a:r>
            <a:r>
              <a:rPr lang="de-DE" sz="600" i="1" dirty="0">
                <a:solidFill>
                  <a:srgbClr val="404040"/>
                </a:solidFill>
                <a:ea typeface="Arial"/>
                <a:cs typeface="Arial"/>
              </a:rPr>
              <a:t>et al. </a:t>
            </a:r>
            <a:r>
              <a:rPr lang="de-DE" sz="600" i="1" dirty="0" err="1">
                <a:solidFill>
                  <a:srgbClr val="404040"/>
                </a:solidFill>
                <a:ea typeface="Arial"/>
                <a:cs typeface="Arial"/>
              </a:rPr>
              <a:t>Cell</a:t>
            </a:r>
            <a:r>
              <a:rPr lang="de-DE" sz="600" i="1" dirty="0">
                <a:solidFill>
                  <a:srgbClr val="404040"/>
                </a:solidFill>
                <a:ea typeface="Arial"/>
                <a:cs typeface="Arial"/>
              </a:rPr>
              <a:t> Rep </a:t>
            </a:r>
            <a:r>
              <a:rPr lang="de-DE" sz="600" dirty="0">
                <a:solidFill>
                  <a:srgbClr val="404040"/>
                </a:solidFill>
                <a:ea typeface="Arial"/>
                <a:cs typeface="Arial"/>
              </a:rPr>
              <a:t>2016; 17: 3281–91. </a:t>
            </a:r>
            <a:r>
              <a:rPr lang="de-DE" sz="600" b="1" dirty="0">
                <a:solidFill>
                  <a:srgbClr val="404040"/>
                </a:solidFill>
                <a:ea typeface="Arial"/>
                <a:cs typeface="Arial"/>
              </a:rPr>
              <a:t>3.</a:t>
            </a:r>
            <a:r>
              <a:rPr lang="de-DE" sz="600" dirty="0">
                <a:solidFill>
                  <a:srgbClr val="404040"/>
                </a:solidFill>
                <a:ea typeface="Arial"/>
                <a:cs typeface="Arial"/>
              </a:rPr>
              <a:t> Hartig SM &amp; Cox AR</a:t>
            </a:r>
            <a:r>
              <a:rPr lang="de-DE" sz="600" i="1" dirty="0">
                <a:solidFill>
                  <a:srgbClr val="404040"/>
                </a:solidFill>
                <a:ea typeface="Arial"/>
                <a:cs typeface="Arial"/>
              </a:rPr>
              <a:t>. J Mol Med </a:t>
            </a:r>
            <a:r>
              <a:rPr lang="de-DE" sz="600" dirty="0">
                <a:solidFill>
                  <a:srgbClr val="404040"/>
                </a:solidFill>
                <a:ea typeface="Arial"/>
                <a:cs typeface="Arial"/>
              </a:rPr>
              <a:t>2020; 98: 451–67</a:t>
            </a:r>
            <a:r>
              <a:rPr lang="de" sz="600" dirty="0">
                <a:solidFill>
                  <a:srgbClr val="404040"/>
                </a:solidFill>
                <a:ea typeface="Arial"/>
                <a:cs typeface="Arial"/>
              </a:rPr>
              <a:t>.</a:t>
            </a:r>
            <a:r>
              <a:rPr lang="de-DE" sz="600" dirty="0">
                <a:solidFill>
                  <a:srgbClr val="404040"/>
                </a:solidFill>
                <a:ea typeface="Arial"/>
                <a:cs typeface="Arial"/>
              </a:rPr>
              <a:t> </a:t>
            </a:r>
            <a:r>
              <a:rPr lang="de-DE" sz="600" b="1" dirty="0">
                <a:solidFill>
                  <a:srgbClr val="404040"/>
                </a:solidFill>
                <a:ea typeface="Arial"/>
                <a:cs typeface="Arial"/>
              </a:rPr>
              <a:t>4.</a:t>
            </a:r>
            <a:r>
              <a:rPr lang="de-DE" sz="600" dirty="0">
                <a:solidFill>
                  <a:srgbClr val="404040"/>
                </a:solidFill>
                <a:ea typeface="Arial"/>
                <a:cs typeface="Arial"/>
              </a:rPr>
              <a:t> Hill TG &amp; Hill DJ</a:t>
            </a:r>
            <a:r>
              <a:rPr lang="de-DE" sz="600" i="1" dirty="0">
                <a:solidFill>
                  <a:srgbClr val="404040"/>
                </a:solidFill>
                <a:ea typeface="Arial"/>
                <a:cs typeface="Arial"/>
              </a:rPr>
              <a:t>. </a:t>
            </a:r>
            <a:r>
              <a:rPr lang="de-DE" sz="600" i="1" dirty="0" err="1">
                <a:solidFill>
                  <a:srgbClr val="404040"/>
                </a:solidFill>
                <a:ea typeface="Arial"/>
                <a:cs typeface="Arial"/>
              </a:rPr>
              <a:t>Int</a:t>
            </a:r>
            <a:r>
              <a:rPr lang="de-DE" sz="600" i="1" dirty="0">
                <a:solidFill>
                  <a:srgbClr val="404040"/>
                </a:solidFill>
                <a:ea typeface="Arial"/>
                <a:cs typeface="Arial"/>
              </a:rPr>
              <a:t> J Mol </a:t>
            </a:r>
            <a:r>
              <a:rPr lang="de-DE" sz="600" i="1" dirty="0" err="1">
                <a:solidFill>
                  <a:srgbClr val="404040"/>
                </a:solidFill>
                <a:ea typeface="Arial"/>
                <a:cs typeface="Arial"/>
              </a:rPr>
              <a:t>Sci</a:t>
            </a:r>
            <a:r>
              <a:rPr lang="de-DE" sz="600" i="1" dirty="0">
                <a:solidFill>
                  <a:srgbClr val="404040"/>
                </a:solidFill>
                <a:ea typeface="Arial"/>
                <a:cs typeface="Arial"/>
              </a:rPr>
              <a:t> </a:t>
            </a:r>
            <a:r>
              <a:rPr lang="de-DE" sz="600" dirty="0">
                <a:solidFill>
                  <a:srgbClr val="404040"/>
                </a:solidFill>
                <a:ea typeface="Arial"/>
                <a:cs typeface="Arial"/>
              </a:rPr>
              <a:t>2024; 25: 4070</a:t>
            </a:r>
            <a:r>
              <a:rPr lang="de" sz="600" dirty="0">
                <a:solidFill>
                  <a:srgbClr val="404040"/>
                </a:solidFill>
                <a:ea typeface="Arial"/>
                <a:cs typeface="Arial"/>
              </a:rPr>
              <a:t>.</a:t>
            </a:r>
            <a:r>
              <a:rPr lang="de-DE" sz="600" dirty="0">
                <a:solidFill>
                  <a:srgbClr val="404040"/>
                </a:solidFill>
                <a:ea typeface="Arial"/>
                <a:cs typeface="Arial"/>
              </a:rPr>
              <a:t>    </a:t>
            </a:r>
            <a:r>
              <a:rPr lang="de-DE" sz="600" b="1" dirty="0">
                <a:solidFill>
                  <a:srgbClr val="404040"/>
                </a:solidFill>
                <a:ea typeface="Arial"/>
                <a:cs typeface="Arial"/>
              </a:rPr>
              <a:t>5.</a:t>
            </a:r>
            <a:r>
              <a:rPr lang="de-DE" sz="600" dirty="0">
                <a:solidFill>
                  <a:srgbClr val="404040"/>
                </a:solidFill>
                <a:ea typeface="Arial"/>
                <a:cs typeface="Arial"/>
              </a:rPr>
              <a:t> Bru-</a:t>
            </a:r>
            <a:r>
              <a:rPr lang="de-DE" sz="600" dirty="0" err="1">
                <a:solidFill>
                  <a:srgbClr val="404040"/>
                </a:solidFill>
                <a:ea typeface="Arial"/>
                <a:cs typeface="Arial"/>
              </a:rPr>
              <a:t>Tari</a:t>
            </a:r>
            <a:r>
              <a:rPr lang="de-DE" sz="600" dirty="0">
                <a:solidFill>
                  <a:srgbClr val="404040"/>
                </a:solidFill>
                <a:ea typeface="Arial"/>
                <a:cs typeface="Arial"/>
              </a:rPr>
              <a:t> E et al</a:t>
            </a:r>
            <a:r>
              <a:rPr lang="de-DE" sz="600" i="1" dirty="0">
                <a:solidFill>
                  <a:srgbClr val="404040"/>
                </a:solidFill>
                <a:ea typeface="Arial"/>
                <a:cs typeface="Arial"/>
              </a:rPr>
              <a:t>. Front </a:t>
            </a:r>
            <a:r>
              <a:rPr lang="de-DE" sz="600" i="1" dirty="0" err="1">
                <a:solidFill>
                  <a:srgbClr val="404040"/>
                </a:solidFill>
                <a:ea typeface="Arial"/>
                <a:cs typeface="Arial"/>
              </a:rPr>
              <a:t>Endocrinol</a:t>
            </a:r>
            <a:r>
              <a:rPr lang="de-DE" sz="600" i="1" dirty="0">
                <a:solidFill>
                  <a:srgbClr val="404040"/>
                </a:solidFill>
                <a:ea typeface="Arial"/>
                <a:cs typeface="Arial"/>
              </a:rPr>
              <a:t> </a:t>
            </a:r>
            <a:r>
              <a:rPr lang="de-DE" sz="600" dirty="0">
                <a:solidFill>
                  <a:srgbClr val="404040"/>
                </a:solidFill>
                <a:ea typeface="Arial"/>
                <a:cs typeface="Arial"/>
              </a:rPr>
              <a:t>2021; 11: 619150. </a:t>
            </a:r>
            <a:r>
              <a:rPr kumimoji="0" lang="da-DK" sz="600" b="1" i="0" u="none" strike="noStrike" kern="1200" cap="none" spc="0" normalizeH="0" baseline="0" noProof="0" dirty="0">
                <a:ln>
                  <a:noFill/>
                </a:ln>
                <a:solidFill>
                  <a:srgbClr val="404040"/>
                </a:solidFill>
                <a:effectLst/>
                <a:uLnTx/>
                <a:uFillTx/>
                <a:ea typeface="+mn-ea"/>
                <a:cs typeface="+mn-cs"/>
              </a:rPr>
              <a:t>6.</a:t>
            </a:r>
            <a:r>
              <a:rPr kumimoji="0" lang="da-DK" sz="600" b="0" i="0" u="none" strike="noStrike" kern="1200" cap="none" spc="0" normalizeH="0" baseline="0" noProof="0" dirty="0">
                <a:ln>
                  <a:noFill/>
                </a:ln>
                <a:solidFill>
                  <a:srgbClr val="404040"/>
                </a:solidFill>
                <a:effectLst/>
                <a:uLnTx/>
                <a:uFillTx/>
                <a:ea typeface="+mn-ea"/>
                <a:cs typeface="+mn-cs"/>
              </a:rPr>
              <a:t> </a:t>
            </a:r>
            <a:r>
              <a:rPr kumimoji="0" lang="de" sz="600" b="0" i="0" u="none" strike="noStrike" kern="1200" cap="none" spc="0" normalizeH="0" baseline="0" noProof="0" dirty="0">
                <a:ln>
                  <a:noFill/>
                </a:ln>
                <a:solidFill>
                  <a:srgbClr val="404040"/>
                </a:solidFill>
                <a:effectLst/>
                <a:uLnTx/>
                <a:uFillTx/>
                <a:ea typeface="Arial"/>
                <a:cs typeface="Arial"/>
              </a:rPr>
              <a:t>Galderisi A </a:t>
            </a:r>
            <a:r>
              <a:rPr kumimoji="0" lang="de" sz="600" b="0" i="1" u="none" strike="noStrike" kern="1200" cap="none" spc="0" normalizeH="0" baseline="0" noProof="0" dirty="0">
                <a:ln>
                  <a:noFill/>
                </a:ln>
                <a:solidFill>
                  <a:srgbClr val="404040"/>
                </a:solidFill>
                <a:effectLst/>
                <a:uLnTx/>
                <a:uFillTx/>
                <a:ea typeface="Arial"/>
                <a:cs typeface="Arial"/>
              </a:rPr>
              <a:t>et al. Diabetologia</a:t>
            </a:r>
            <a:r>
              <a:rPr kumimoji="0" lang="de" sz="600" b="0" i="0" u="none" strike="noStrike" kern="1200" cap="none" spc="0" normalizeH="0" baseline="0" noProof="0" dirty="0">
                <a:ln>
                  <a:noFill/>
                </a:ln>
                <a:solidFill>
                  <a:srgbClr val="404040"/>
                </a:solidFill>
                <a:effectLst/>
                <a:uLnTx/>
                <a:uFillTx/>
                <a:ea typeface="Arial"/>
                <a:cs typeface="Arial"/>
              </a:rPr>
              <a:t> </a:t>
            </a:r>
            <a:r>
              <a:rPr kumimoji="0" lang="de-DE" sz="600" b="0" i="0" u="none" strike="noStrike" kern="1200" cap="none" spc="0" normalizeH="0" baseline="0" noProof="0" dirty="0">
                <a:ln>
                  <a:noFill/>
                </a:ln>
                <a:solidFill>
                  <a:srgbClr val="404040"/>
                </a:solidFill>
                <a:effectLst/>
                <a:uLnTx/>
                <a:uFillTx/>
                <a:ea typeface="Arial"/>
                <a:cs typeface="Arial"/>
              </a:rPr>
              <a:t>2023; 66: 2189–99. </a:t>
            </a:r>
            <a:r>
              <a:rPr kumimoji="0" lang="de-DE" sz="600" b="1" i="0" u="none" strike="noStrike" kern="1200" cap="none" spc="0" normalizeH="0" baseline="0" noProof="0" dirty="0">
                <a:ln>
                  <a:noFill/>
                </a:ln>
                <a:solidFill>
                  <a:srgbClr val="404040"/>
                </a:solidFill>
                <a:effectLst/>
                <a:uLnTx/>
                <a:uFillTx/>
                <a:ea typeface="Arial"/>
                <a:cs typeface="Arial"/>
              </a:rPr>
              <a:t>7.</a:t>
            </a:r>
            <a:r>
              <a:rPr kumimoji="0" lang="de-DE" sz="600" b="0" i="0" u="none" strike="noStrike" kern="1200" cap="none" spc="0" normalizeH="0" baseline="0" noProof="0" dirty="0">
                <a:ln>
                  <a:noFill/>
                </a:ln>
                <a:solidFill>
                  <a:srgbClr val="404040"/>
                </a:solidFill>
                <a:effectLst/>
                <a:uLnTx/>
                <a:uFillTx/>
                <a:ea typeface="Arial"/>
                <a:cs typeface="Arial"/>
              </a:rPr>
              <a:t> </a:t>
            </a:r>
            <a:r>
              <a:rPr lang="da-DK" sz="600" spc="-10" dirty="0">
                <a:solidFill>
                  <a:srgbClr val="404040"/>
                </a:solidFill>
                <a:cs typeface="Verdana"/>
              </a:rPr>
              <a:t>Meier JJ </a:t>
            </a:r>
            <a:r>
              <a:rPr lang="da-DK" sz="600" i="1" spc="-10" dirty="0">
                <a:solidFill>
                  <a:srgbClr val="404040"/>
                </a:solidFill>
                <a:cs typeface="Verdana"/>
              </a:rPr>
              <a:t>et al. Diabetes </a:t>
            </a:r>
            <a:r>
              <a:rPr lang="da-DK" sz="600" spc="-10" dirty="0">
                <a:solidFill>
                  <a:srgbClr val="404040"/>
                </a:solidFill>
                <a:cs typeface="Verdana"/>
              </a:rPr>
              <a:t>2005; 54: 1649</a:t>
            </a:r>
            <a:r>
              <a:rPr lang="de-DE" sz="600" dirty="0">
                <a:solidFill>
                  <a:srgbClr val="404040"/>
                </a:solidFill>
                <a:ea typeface="Arial"/>
                <a:cs typeface="Arial"/>
              </a:rPr>
              <a:t>–</a:t>
            </a:r>
            <a:r>
              <a:rPr lang="da-DK" sz="600" spc="-10" dirty="0">
                <a:solidFill>
                  <a:srgbClr val="404040"/>
                </a:solidFill>
                <a:cs typeface="Verdana"/>
              </a:rPr>
              <a:t>56. </a:t>
            </a:r>
            <a:r>
              <a:rPr lang="da-DK" sz="600" b="1" spc="-10" dirty="0">
                <a:solidFill>
                  <a:srgbClr val="404040"/>
                </a:solidFill>
                <a:cs typeface="Verdana"/>
              </a:rPr>
              <a:t>8.</a:t>
            </a:r>
            <a:r>
              <a:rPr lang="da-DK" sz="600" spc="-10" dirty="0">
                <a:solidFill>
                  <a:srgbClr val="404040"/>
                </a:solidFill>
                <a:cs typeface="Verdana"/>
              </a:rPr>
              <a:t> Hellman B. </a:t>
            </a:r>
            <a:r>
              <a:rPr lang="da-DK" sz="600" i="1" spc="-10" dirty="0">
                <a:solidFill>
                  <a:srgbClr val="404040"/>
                </a:solidFill>
                <a:cs typeface="Verdana"/>
              </a:rPr>
              <a:t>Upsala J Med Sci </a:t>
            </a:r>
            <a:r>
              <a:rPr lang="da-DK" sz="600" spc="-10" dirty="0">
                <a:solidFill>
                  <a:srgbClr val="404040"/>
                </a:solidFill>
                <a:cs typeface="Verdana"/>
              </a:rPr>
              <a:t>2009; 114: 193</a:t>
            </a:r>
            <a:r>
              <a:rPr lang="de-DE" sz="600" dirty="0">
                <a:solidFill>
                  <a:srgbClr val="404040"/>
                </a:solidFill>
                <a:ea typeface="Arial"/>
                <a:cs typeface="Arial"/>
              </a:rPr>
              <a:t>–</a:t>
            </a:r>
            <a:r>
              <a:rPr lang="da-DK" sz="600" spc="-10" dirty="0">
                <a:solidFill>
                  <a:srgbClr val="404040"/>
                </a:solidFill>
                <a:cs typeface="Verdana"/>
              </a:rPr>
              <a:t>205.</a:t>
            </a:r>
            <a:r>
              <a:rPr kumimoji="0" lang="da-DK" sz="600" b="0" i="0" u="none" strike="noStrike" kern="1200" cap="none" spc="0" normalizeH="0" baseline="0" noProof="0" dirty="0">
                <a:ln>
                  <a:noFill/>
                </a:ln>
                <a:solidFill>
                  <a:srgbClr val="404040"/>
                </a:solidFill>
                <a:effectLst/>
                <a:uLnTx/>
                <a:uFillTx/>
                <a:ea typeface="+mn-ea"/>
                <a:cs typeface="+mn-cs"/>
              </a:rPr>
              <a:t> </a:t>
            </a:r>
            <a:r>
              <a:rPr kumimoji="0" lang="da-DK" sz="600" b="1" i="0" u="none" strike="noStrike" kern="1200" cap="none" spc="0" normalizeH="0" baseline="0" noProof="0" dirty="0">
                <a:ln>
                  <a:noFill/>
                </a:ln>
                <a:solidFill>
                  <a:srgbClr val="404040"/>
                </a:solidFill>
                <a:effectLst/>
                <a:uLnTx/>
                <a:uFillTx/>
                <a:ea typeface="+mn-ea"/>
                <a:cs typeface="+mn-cs"/>
              </a:rPr>
              <a:t>9.</a:t>
            </a:r>
            <a:r>
              <a:rPr kumimoji="0" lang="da-DK" sz="600" b="0" i="0" u="none" strike="noStrike" kern="1200" cap="none" spc="0" normalizeH="0" baseline="0" noProof="0" dirty="0">
                <a:ln>
                  <a:noFill/>
                </a:ln>
                <a:solidFill>
                  <a:srgbClr val="404040"/>
                </a:solidFill>
                <a:effectLst/>
                <a:uLnTx/>
                <a:uFillTx/>
                <a:ea typeface="+mn-ea"/>
                <a:cs typeface="+mn-cs"/>
              </a:rPr>
              <a:t> </a:t>
            </a:r>
            <a:r>
              <a:rPr lang="de-DE" sz="600" kern="0" dirty="0">
                <a:solidFill>
                  <a:srgbClr val="404040"/>
                </a:solidFill>
                <a:cs typeface="Verdana"/>
              </a:rPr>
              <a:t>Song SH </a:t>
            </a:r>
            <a:r>
              <a:rPr lang="de-DE" sz="600" i="1" kern="0" dirty="0">
                <a:solidFill>
                  <a:srgbClr val="404040"/>
                </a:solidFill>
                <a:cs typeface="Verdana"/>
              </a:rPr>
              <a:t>et al. J </a:t>
            </a:r>
            <a:r>
              <a:rPr lang="de-DE" sz="600" i="1" kern="0" dirty="0" err="1">
                <a:solidFill>
                  <a:srgbClr val="404040"/>
                </a:solidFill>
                <a:cs typeface="Verdana"/>
              </a:rPr>
              <a:t>Clin</a:t>
            </a:r>
            <a:r>
              <a:rPr lang="de-DE" sz="600" i="1" kern="0" dirty="0">
                <a:solidFill>
                  <a:srgbClr val="404040"/>
                </a:solidFill>
                <a:cs typeface="Verdana"/>
              </a:rPr>
              <a:t> </a:t>
            </a:r>
            <a:r>
              <a:rPr lang="de-DE" sz="600" i="1" kern="0" dirty="0" err="1">
                <a:solidFill>
                  <a:srgbClr val="404040"/>
                </a:solidFill>
                <a:cs typeface="Verdana"/>
              </a:rPr>
              <a:t>Endocrinol</a:t>
            </a:r>
            <a:r>
              <a:rPr lang="de-DE" sz="600" i="1" kern="0" dirty="0">
                <a:solidFill>
                  <a:srgbClr val="404040"/>
                </a:solidFill>
                <a:cs typeface="Verdana"/>
              </a:rPr>
              <a:t> </a:t>
            </a:r>
            <a:r>
              <a:rPr lang="de-DE" sz="600" i="1" kern="0" dirty="0" err="1">
                <a:solidFill>
                  <a:srgbClr val="404040"/>
                </a:solidFill>
                <a:cs typeface="Verdana"/>
              </a:rPr>
              <a:t>Metab</a:t>
            </a:r>
            <a:r>
              <a:rPr lang="de-DE" sz="600" i="1" kern="0" dirty="0">
                <a:solidFill>
                  <a:srgbClr val="404040"/>
                </a:solidFill>
                <a:cs typeface="Verdana"/>
              </a:rPr>
              <a:t> </a:t>
            </a:r>
            <a:r>
              <a:rPr lang="de-DE" sz="600" kern="0" dirty="0">
                <a:solidFill>
                  <a:srgbClr val="404040"/>
                </a:solidFill>
                <a:cs typeface="Verdana"/>
              </a:rPr>
              <a:t>2000; 85: 4491</a:t>
            </a:r>
            <a:r>
              <a:rPr lang="de-DE" sz="600" dirty="0">
                <a:solidFill>
                  <a:srgbClr val="404040"/>
                </a:solidFill>
                <a:ea typeface="Arial"/>
                <a:cs typeface="Arial"/>
              </a:rPr>
              <a:t>–</a:t>
            </a:r>
            <a:r>
              <a:rPr lang="de-DE" sz="600" kern="0" dirty="0">
                <a:solidFill>
                  <a:srgbClr val="404040"/>
                </a:solidFill>
                <a:cs typeface="Verdana"/>
              </a:rPr>
              <a:t>9</a:t>
            </a:r>
            <a:r>
              <a:rPr lang="da-DK" sz="600" spc="-10" dirty="0">
                <a:solidFill>
                  <a:srgbClr val="404040"/>
                </a:solidFill>
                <a:cs typeface="Verdana"/>
              </a:rPr>
              <a:t>. </a:t>
            </a:r>
            <a:r>
              <a:rPr lang="da-DK" sz="600" b="1" spc="-10" dirty="0">
                <a:solidFill>
                  <a:srgbClr val="404040"/>
                </a:solidFill>
                <a:cs typeface="Verdana"/>
              </a:rPr>
              <a:t>10.</a:t>
            </a:r>
            <a:r>
              <a:rPr lang="da-DK" sz="600" spc="-10" dirty="0">
                <a:solidFill>
                  <a:srgbClr val="404040"/>
                </a:solidFill>
                <a:cs typeface="Verdana"/>
              </a:rPr>
              <a:t> Meier JJ </a:t>
            </a:r>
            <a:r>
              <a:rPr lang="da-DK" sz="600" i="1" spc="-10" dirty="0">
                <a:solidFill>
                  <a:srgbClr val="404040"/>
                </a:solidFill>
                <a:cs typeface="Verdana"/>
              </a:rPr>
              <a:t>et al. Diabetes </a:t>
            </a:r>
            <a:r>
              <a:rPr lang="da-DK" sz="600" spc="-10" dirty="0">
                <a:solidFill>
                  <a:srgbClr val="404040"/>
                </a:solidFill>
                <a:cs typeface="Verdana"/>
              </a:rPr>
              <a:t>2006; 55 1051</a:t>
            </a:r>
            <a:r>
              <a:rPr lang="de-DE" sz="600" dirty="0">
                <a:solidFill>
                  <a:srgbClr val="404040"/>
                </a:solidFill>
                <a:ea typeface="Arial"/>
                <a:cs typeface="Arial"/>
              </a:rPr>
              <a:t>–</a:t>
            </a:r>
            <a:r>
              <a:rPr lang="da-DK" sz="600" spc="-10" dirty="0">
                <a:solidFill>
                  <a:srgbClr val="404040"/>
                </a:solidFill>
                <a:cs typeface="Verdana"/>
              </a:rPr>
              <a:t>6. </a:t>
            </a:r>
            <a:r>
              <a:rPr lang="da-DK" sz="600" b="1" spc="-10" dirty="0">
                <a:solidFill>
                  <a:srgbClr val="404040"/>
                </a:solidFill>
                <a:cs typeface="Verdana"/>
              </a:rPr>
              <a:t>11.</a:t>
            </a:r>
            <a:r>
              <a:rPr lang="da-DK" sz="600" spc="-10" dirty="0">
                <a:solidFill>
                  <a:srgbClr val="404040"/>
                </a:solidFill>
                <a:cs typeface="Verdana"/>
              </a:rPr>
              <a:t> </a:t>
            </a:r>
            <a:r>
              <a:rPr lang="de-DE" sz="600" dirty="0" err="1">
                <a:solidFill>
                  <a:srgbClr val="404040"/>
                </a:solidFill>
                <a:ea typeface="Arial"/>
                <a:cs typeface="Arial"/>
              </a:rPr>
              <a:t>Bogun</a:t>
            </a:r>
            <a:r>
              <a:rPr lang="de-DE" sz="600" dirty="0">
                <a:solidFill>
                  <a:srgbClr val="404040"/>
                </a:solidFill>
                <a:ea typeface="Arial"/>
                <a:cs typeface="Arial"/>
              </a:rPr>
              <a:t> MM </a:t>
            </a:r>
            <a:r>
              <a:rPr lang="de-DE" sz="600" i="1" dirty="0">
                <a:solidFill>
                  <a:srgbClr val="404040"/>
                </a:solidFill>
                <a:ea typeface="Arial"/>
                <a:cs typeface="Arial"/>
              </a:rPr>
              <a:t>et al. Diabetes Care </a:t>
            </a:r>
            <a:r>
              <a:rPr lang="de-DE" sz="600" dirty="0">
                <a:solidFill>
                  <a:srgbClr val="404040"/>
                </a:solidFill>
                <a:ea typeface="Arial"/>
                <a:cs typeface="Arial"/>
              </a:rPr>
              <a:t>2020; 43: 1836–42</a:t>
            </a:r>
            <a:r>
              <a:rPr lang="de" sz="600" dirty="0">
                <a:solidFill>
                  <a:srgbClr val="404040"/>
                </a:solidFill>
                <a:ea typeface="Arial"/>
                <a:cs typeface="Arial"/>
              </a:rPr>
              <a:t>. </a:t>
            </a:r>
            <a:r>
              <a:rPr lang="de" sz="600" b="1" dirty="0">
                <a:solidFill>
                  <a:srgbClr val="404040"/>
                </a:solidFill>
                <a:ea typeface="Arial"/>
                <a:cs typeface="Arial"/>
              </a:rPr>
              <a:t>12.</a:t>
            </a:r>
            <a:r>
              <a:rPr lang="de" sz="600" dirty="0">
                <a:solidFill>
                  <a:srgbClr val="404040"/>
                </a:solidFill>
                <a:ea typeface="Arial"/>
                <a:cs typeface="Arial"/>
              </a:rPr>
              <a:t> </a:t>
            </a:r>
            <a:r>
              <a:rPr lang="it-IT" sz="600" dirty="0">
                <a:solidFill>
                  <a:srgbClr val="404040"/>
                </a:solidFill>
                <a:ea typeface="Arial"/>
                <a:cs typeface="Arial"/>
              </a:rPr>
              <a:t>Evans-Molina C </a:t>
            </a:r>
            <a:r>
              <a:rPr lang="it-IT" sz="600" i="1" dirty="0">
                <a:solidFill>
                  <a:srgbClr val="404040"/>
                </a:solidFill>
                <a:ea typeface="Arial"/>
                <a:cs typeface="Arial"/>
              </a:rPr>
              <a:t>et al. JCI Insight </a:t>
            </a:r>
            <a:r>
              <a:rPr lang="it-IT" sz="600" dirty="0">
                <a:solidFill>
                  <a:srgbClr val="404040"/>
                </a:solidFill>
                <a:ea typeface="Arial"/>
                <a:cs typeface="Arial"/>
              </a:rPr>
              <a:t>2018; 3: e120877. </a:t>
            </a:r>
            <a:r>
              <a:rPr lang="it-IT" sz="600" b="1" dirty="0">
                <a:solidFill>
                  <a:srgbClr val="404040"/>
                </a:solidFill>
                <a:ea typeface="Arial"/>
                <a:cs typeface="Arial"/>
              </a:rPr>
              <a:t>13. </a:t>
            </a:r>
            <a:r>
              <a:rPr lang="de-DE" sz="600" dirty="0" err="1">
                <a:solidFill>
                  <a:srgbClr val="404040"/>
                </a:solidFill>
                <a:ea typeface="Arial"/>
                <a:cs typeface="Arial"/>
              </a:rPr>
              <a:t>Oram</a:t>
            </a:r>
            <a:r>
              <a:rPr lang="de-DE" sz="600" dirty="0">
                <a:solidFill>
                  <a:srgbClr val="404040"/>
                </a:solidFill>
                <a:ea typeface="Arial"/>
                <a:cs typeface="Arial"/>
              </a:rPr>
              <a:t> RA </a:t>
            </a:r>
            <a:r>
              <a:rPr lang="de-DE" sz="600" i="1" dirty="0">
                <a:solidFill>
                  <a:srgbClr val="404040"/>
                </a:solidFill>
                <a:ea typeface="Arial"/>
                <a:cs typeface="Arial"/>
              </a:rPr>
              <a:t>et al. </a:t>
            </a:r>
            <a:r>
              <a:rPr lang="de-DE" sz="600" i="1" dirty="0" err="1">
                <a:solidFill>
                  <a:srgbClr val="404040"/>
                </a:solidFill>
                <a:ea typeface="Arial"/>
                <a:cs typeface="Arial"/>
              </a:rPr>
              <a:t>Diabetologia</a:t>
            </a:r>
            <a:r>
              <a:rPr lang="de-DE" sz="600" i="1" dirty="0">
                <a:solidFill>
                  <a:srgbClr val="404040"/>
                </a:solidFill>
                <a:ea typeface="Arial"/>
                <a:cs typeface="Arial"/>
              </a:rPr>
              <a:t> </a:t>
            </a:r>
            <a:r>
              <a:rPr lang="de-DE" sz="600" dirty="0">
                <a:solidFill>
                  <a:srgbClr val="404040"/>
                </a:solidFill>
                <a:ea typeface="Arial"/>
                <a:cs typeface="Arial"/>
              </a:rPr>
              <a:t>2019; 62: 567–77</a:t>
            </a:r>
            <a:r>
              <a:rPr lang="de" sz="600" dirty="0">
                <a:solidFill>
                  <a:srgbClr val="404040"/>
                </a:solidFill>
                <a:ea typeface="Arial"/>
                <a:cs typeface="Arial"/>
              </a:rPr>
              <a:t>.</a:t>
            </a:r>
            <a:r>
              <a:rPr lang="da-DK" sz="600" spc="-10" dirty="0">
                <a:solidFill>
                  <a:srgbClr val="404040"/>
                </a:solidFill>
                <a:cs typeface="Verdana"/>
              </a:rPr>
              <a:t> </a:t>
            </a:r>
            <a:r>
              <a:rPr kumimoji="0" lang="da-DK" sz="600" b="1" i="0" u="none" strike="noStrike" kern="1200" cap="none" spc="0" normalizeH="0" baseline="0" noProof="0" dirty="0">
                <a:ln>
                  <a:noFill/>
                </a:ln>
                <a:solidFill>
                  <a:srgbClr val="404040"/>
                </a:solidFill>
                <a:effectLst/>
                <a:uLnTx/>
                <a:uFillTx/>
                <a:ea typeface="+mn-ea"/>
                <a:cs typeface="+mn-cs"/>
              </a:rPr>
              <a:t>14.</a:t>
            </a:r>
            <a:r>
              <a:rPr kumimoji="0" lang="da-DK" sz="600" b="0" i="0" u="none" strike="noStrike" kern="1200" cap="none" spc="0" normalizeH="0" baseline="0" noProof="0" dirty="0">
                <a:ln>
                  <a:noFill/>
                </a:ln>
                <a:solidFill>
                  <a:srgbClr val="404040"/>
                </a:solidFill>
                <a:effectLst/>
                <a:uLnTx/>
                <a:uFillTx/>
                <a:ea typeface="+mn-ea"/>
                <a:cs typeface="+mn-cs"/>
              </a:rPr>
              <a:t> Flatt AJS </a:t>
            </a:r>
            <a:r>
              <a:rPr kumimoji="0" lang="da-DK" sz="600" b="0" i="1" u="none" strike="noStrike" kern="1200" cap="none" spc="0" normalizeH="0" baseline="0" noProof="0" dirty="0">
                <a:ln>
                  <a:noFill/>
                </a:ln>
                <a:solidFill>
                  <a:srgbClr val="404040"/>
                </a:solidFill>
                <a:effectLst/>
                <a:uLnTx/>
                <a:uFillTx/>
                <a:ea typeface="+mn-ea"/>
                <a:cs typeface="+mn-cs"/>
              </a:rPr>
              <a:t>et al. Ann N Y Acad Sci</a:t>
            </a:r>
            <a:r>
              <a:rPr kumimoji="0" lang="da-DK" sz="600" b="0" i="0" u="none" strike="noStrike" kern="1200" cap="none" spc="0" normalizeH="0" baseline="0" noProof="0" dirty="0">
                <a:ln>
                  <a:noFill/>
                </a:ln>
                <a:solidFill>
                  <a:srgbClr val="404040"/>
                </a:solidFill>
                <a:effectLst/>
                <a:uLnTx/>
                <a:uFillTx/>
                <a:ea typeface="+mn-ea"/>
                <a:cs typeface="+mn-cs"/>
              </a:rPr>
              <a:t> 2021; 1495: 40</a:t>
            </a:r>
            <a:r>
              <a:rPr kumimoji="0" lang="de-DE" sz="600" b="0" i="0" u="none" strike="noStrike" kern="1200" cap="none" spc="0" normalizeH="0" baseline="0" noProof="0" dirty="0">
                <a:ln>
                  <a:noFill/>
                </a:ln>
                <a:solidFill>
                  <a:srgbClr val="404040"/>
                </a:solidFill>
                <a:effectLst/>
                <a:uLnTx/>
                <a:uFillTx/>
                <a:ea typeface="Arial"/>
                <a:cs typeface="Arial"/>
              </a:rPr>
              <a:t>–</a:t>
            </a:r>
            <a:r>
              <a:rPr kumimoji="0" lang="da-DK" sz="600" b="0" i="0" u="none" strike="noStrike" kern="1200" cap="none" spc="0" normalizeH="0" baseline="0" noProof="0" dirty="0">
                <a:ln>
                  <a:noFill/>
                </a:ln>
                <a:solidFill>
                  <a:srgbClr val="404040"/>
                </a:solidFill>
                <a:effectLst/>
                <a:uLnTx/>
                <a:uFillTx/>
                <a:ea typeface="+mn-ea"/>
                <a:cs typeface="+mn-cs"/>
              </a:rPr>
              <a:t>54. </a:t>
            </a:r>
            <a:r>
              <a:rPr kumimoji="0" lang="da-DK" sz="600" b="1" i="0" u="none" strike="noStrike" kern="1200" cap="none" spc="0" normalizeH="0" baseline="0" noProof="0" dirty="0">
                <a:ln>
                  <a:noFill/>
                </a:ln>
                <a:solidFill>
                  <a:srgbClr val="404040"/>
                </a:solidFill>
                <a:effectLst/>
                <a:uLnTx/>
                <a:uFillTx/>
                <a:ea typeface="+mn-ea"/>
                <a:cs typeface="+mn-cs"/>
              </a:rPr>
              <a:t>15.</a:t>
            </a:r>
            <a:r>
              <a:rPr kumimoji="0" lang="da-DK" sz="600" b="0" i="0" u="none" strike="noStrike" kern="1200" cap="none" spc="0" normalizeH="0" baseline="0" noProof="0" dirty="0">
                <a:ln>
                  <a:noFill/>
                </a:ln>
                <a:solidFill>
                  <a:srgbClr val="404040"/>
                </a:solidFill>
                <a:effectLst/>
                <a:uLnTx/>
                <a:uFillTx/>
                <a:ea typeface="+mn-ea"/>
                <a:cs typeface="+mn-cs"/>
              </a:rPr>
              <a:t> Taylor GS </a:t>
            </a:r>
            <a:r>
              <a:rPr kumimoji="0" lang="da-DK" sz="600" b="0" i="1" u="none" strike="noStrike" kern="1200" cap="none" spc="0" normalizeH="0" baseline="0" noProof="0" dirty="0">
                <a:ln>
                  <a:noFill/>
                </a:ln>
                <a:solidFill>
                  <a:srgbClr val="404040"/>
                </a:solidFill>
                <a:effectLst/>
                <a:uLnTx/>
                <a:uFillTx/>
                <a:ea typeface="+mn-ea"/>
                <a:cs typeface="+mn-cs"/>
              </a:rPr>
              <a:t>et al. Diabetes Care</a:t>
            </a:r>
            <a:r>
              <a:rPr kumimoji="0" lang="da-DK" sz="600" b="0" i="0" u="none" strike="noStrike" kern="1200" cap="none" spc="0" normalizeH="0" baseline="0" noProof="0" dirty="0">
                <a:ln>
                  <a:noFill/>
                </a:ln>
                <a:solidFill>
                  <a:srgbClr val="404040"/>
                </a:solidFill>
                <a:effectLst/>
                <a:uLnTx/>
                <a:uFillTx/>
                <a:ea typeface="+mn-ea"/>
                <a:cs typeface="+mn-cs"/>
              </a:rPr>
              <a:t> 2020; 43: 2362</a:t>
            </a:r>
            <a:r>
              <a:rPr kumimoji="0" lang="de-DE" sz="600" b="0" i="0" u="none" strike="noStrike" kern="1200" cap="none" spc="0" normalizeH="0" baseline="0" noProof="0" dirty="0">
                <a:ln>
                  <a:noFill/>
                </a:ln>
                <a:solidFill>
                  <a:srgbClr val="404040"/>
                </a:solidFill>
                <a:effectLst/>
                <a:uLnTx/>
                <a:uFillTx/>
                <a:ea typeface="Arial"/>
                <a:cs typeface="Arial"/>
              </a:rPr>
              <a:t>–</a:t>
            </a:r>
            <a:r>
              <a:rPr kumimoji="0" lang="da-DK" sz="600" b="0" i="0" u="none" strike="noStrike" kern="1200" cap="none" spc="0" normalizeH="0" baseline="0" noProof="0" dirty="0">
                <a:ln>
                  <a:noFill/>
                </a:ln>
                <a:solidFill>
                  <a:srgbClr val="404040"/>
                </a:solidFill>
                <a:effectLst/>
                <a:uLnTx/>
                <a:uFillTx/>
                <a:ea typeface="+mn-ea"/>
                <a:cs typeface="+mn-cs"/>
              </a:rPr>
              <a:t>70. </a:t>
            </a:r>
            <a:r>
              <a:rPr kumimoji="0" lang="da-DK" sz="600" b="1" i="0" u="none" strike="noStrike" kern="1200" cap="none" spc="0" normalizeH="0" baseline="0" noProof="0" dirty="0">
                <a:ln>
                  <a:noFill/>
                </a:ln>
                <a:solidFill>
                  <a:srgbClr val="404040"/>
                </a:solidFill>
                <a:effectLst/>
                <a:uLnTx/>
                <a:uFillTx/>
                <a:ea typeface="+mn-ea"/>
                <a:cs typeface="+mn-cs"/>
              </a:rPr>
              <a:t>16.</a:t>
            </a:r>
            <a:r>
              <a:rPr kumimoji="0" lang="da-DK" sz="600" b="0" i="0" u="none" strike="noStrike" kern="1200" cap="none" spc="0" normalizeH="0" baseline="0" noProof="0" dirty="0">
                <a:ln>
                  <a:noFill/>
                </a:ln>
                <a:solidFill>
                  <a:srgbClr val="404040"/>
                </a:solidFill>
                <a:effectLst/>
                <a:uLnTx/>
                <a:uFillTx/>
                <a:ea typeface="+mn-ea"/>
                <a:cs typeface="+mn-cs"/>
              </a:rPr>
              <a:t> Sørensen JS </a:t>
            </a:r>
            <a:r>
              <a:rPr kumimoji="0" lang="da-DK" sz="600" b="0" i="1" u="none" strike="noStrike" kern="1200" cap="none" spc="0" normalizeH="0" baseline="0" noProof="0" dirty="0">
                <a:ln>
                  <a:noFill/>
                </a:ln>
                <a:solidFill>
                  <a:srgbClr val="404040"/>
                </a:solidFill>
                <a:effectLst/>
                <a:uLnTx/>
                <a:uFillTx/>
                <a:ea typeface="+mn-ea"/>
                <a:cs typeface="+mn-cs"/>
              </a:rPr>
              <a:t>et al. Diabetes Care</a:t>
            </a:r>
            <a:r>
              <a:rPr kumimoji="0" lang="da-DK" sz="600" b="0" i="0" u="none" strike="noStrike" kern="1200" cap="none" spc="0" normalizeH="0" baseline="0" noProof="0" dirty="0">
                <a:ln>
                  <a:noFill/>
                </a:ln>
                <a:solidFill>
                  <a:srgbClr val="404040"/>
                </a:solidFill>
                <a:effectLst/>
                <a:uLnTx/>
                <a:uFillTx/>
                <a:ea typeface="+mn-ea"/>
                <a:cs typeface="+mn-cs"/>
              </a:rPr>
              <a:t> 2013; 36: 3454</a:t>
            </a:r>
            <a:r>
              <a:rPr kumimoji="0" lang="de-DE" sz="600" b="0" i="0" u="none" strike="noStrike" kern="1200" cap="none" spc="0" normalizeH="0" baseline="0" noProof="0" dirty="0">
                <a:ln>
                  <a:noFill/>
                </a:ln>
                <a:solidFill>
                  <a:srgbClr val="404040"/>
                </a:solidFill>
                <a:effectLst/>
                <a:uLnTx/>
                <a:uFillTx/>
                <a:ea typeface="Arial"/>
                <a:cs typeface="Arial"/>
              </a:rPr>
              <a:t>–</a:t>
            </a:r>
            <a:r>
              <a:rPr kumimoji="0" lang="da-DK" sz="600" b="0" i="0" u="none" strike="noStrike" kern="1200" cap="none" spc="0" normalizeH="0" baseline="0" noProof="0" dirty="0">
                <a:ln>
                  <a:noFill/>
                </a:ln>
                <a:solidFill>
                  <a:srgbClr val="404040"/>
                </a:solidFill>
                <a:effectLst/>
                <a:uLnTx/>
                <a:uFillTx/>
                <a:ea typeface="+mn-ea"/>
                <a:cs typeface="+mn-cs"/>
              </a:rPr>
              <a:t>9. </a:t>
            </a:r>
            <a:r>
              <a:rPr kumimoji="0" lang="da-DK" sz="600" b="1" i="0" u="none" strike="noStrike" kern="1200" cap="none" spc="0" normalizeH="0" baseline="0" noProof="0" dirty="0">
                <a:ln>
                  <a:noFill/>
                </a:ln>
                <a:solidFill>
                  <a:srgbClr val="404040"/>
                </a:solidFill>
                <a:effectLst/>
                <a:uLnTx/>
                <a:uFillTx/>
                <a:ea typeface="+mn-ea"/>
                <a:cs typeface="+mn-cs"/>
              </a:rPr>
              <a:t>17.</a:t>
            </a:r>
            <a:r>
              <a:rPr kumimoji="0" lang="da-DK" sz="600" b="0" i="0" u="none" strike="noStrike" kern="1200" cap="none" spc="0" normalizeH="0" baseline="0" noProof="0" dirty="0">
                <a:ln>
                  <a:noFill/>
                </a:ln>
                <a:solidFill>
                  <a:srgbClr val="404040"/>
                </a:solidFill>
                <a:effectLst/>
                <a:uLnTx/>
                <a:uFillTx/>
                <a:ea typeface="+mn-ea"/>
                <a:cs typeface="+mn-cs"/>
              </a:rPr>
              <a:t> Gubitosi-Klug RA </a:t>
            </a:r>
            <a:r>
              <a:rPr kumimoji="0" lang="da-DK" sz="600" b="0" i="1" u="none" strike="noStrike" kern="1200" cap="none" spc="0" normalizeH="0" baseline="0" noProof="0" dirty="0">
                <a:ln>
                  <a:noFill/>
                </a:ln>
                <a:solidFill>
                  <a:srgbClr val="404040"/>
                </a:solidFill>
                <a:effectLst/>
                <a:uLnTx/>
                <a:uFillTx/>
                <a:ea typeface="+mn-ea"/>
                <a:cs typeface="+mn-cs"/>
              </a:rPr>
              <a:t>et al. J Clin Invest</a:t>
            </a:r>
            <a:r>
              <a:rPr kumimoji="0" lang="da-DK" sz="600" b="0" i="0" u="none" strike="noStrike" kern="1200" cap="none" spc="0" normalizeH="0" baseline="0" noProof="0" dirty="0">
                <a:ln>
                  <a:noFill/>
                </a:ln>
                <a:solidFill>
                  <a:srgbClr val="404040"/>
                </a:solidFill>
                <a:effectLst/>
                <a:uLnTx/>
                <a:uFillTx/>
                <a:ea typeface="+mn-ea"/>
                <a:cs typeface="+mn-cs"/>
              </a:rPr>
              <a:t> 2021; 131: e143011. </a:t>
            </a:r>
            <a:r>
              <a:rPr kumimoji="0" lang="da-DK" sz="600" b="1" i="0" u="none" strike="noStrike" kern="1200" cap="none" spc="0" normalizeH="0" baseline="0" noProof="0" dirty="0">
                <a:ln>
                  <a:noFill/>
                </a:ln>
                <a:solidFill>
                  <a:srgbClr val="404040"/>
                </a:solidFill>
                <a:effectLst/>
                <a:uLnTx/>
                <a:uFillTx/>
                <a:ea typeface="+mn-ea"/>
                <a:cs typeface="+mn-cs"/>
              </a:rPr>
              <a:t>18.</a:t>
            </a:r>
            <a:r>
              <a:rPr kumimoji="0" lang="da-DK" sz="600" b="0" i="0" u="none" strike="noStrike" kern="1200" cap="none" spc="0" normalizeH="0" baseline="0" noProof="0" dirty="0">
                <a:ln>
                  <a:noFill/>
                </a:ln>
                <a:solidFill>
                  <a:srgbClr val="404040"/>
                </a:solidFill>
                <a:effectLst/>
                <a:uLnTx/>
                <a:uFillTx/>
                <a:ea typeface="+mn-ea"/>
                <a:cs typeface="+mn-cs"/>
              </a:rPr>
              <a:t> Steffes MW </a:t>
            </a:r>
            <a:r>
              <a:rPr kumimoji="0" lang="da-DK" sz="600" b="0" i="1" u="none" strike="noStrike" kern="1200" cap="none" spc="0" normalizeH="0" baseline="0" noProof="0" dirty="0">
                <a:ln>
                  <a:noFill/>
                </a:ln>
                <a:solidFill>
                  <a:srgbClr val="404040"/>
                </a:solidFill>
                <a:effectLst/>
                <a:uLnTx/>
                <a:uFillTx/>
                <a:ea typeface="+mn-ea"/>
                <a:cs typeface="+mn-cs"/>
              </a:rPr>
              <a:t>et al. Diabetes Care</a:t>
            </a:r>
            <a:r>
              <a:rPr kumimoji="0" lang="da-DK" sz="600" b="0" i="0" u="none" strike="noStrike" kern="1200" cap="none" spc="0" normalizeH="0" baseline="0" noProof="0" dirty="0">
                <a:ln>
                  <a:noFill/>
                </a:ln>
                <a:solidFill>
                  <a:srgbClr val="404040"/>
                </a:solidFill>
                <a:effectLst/>
                <a:uLnTx/>
                <a:uFillTx/>
                <a:ea typeface="+mn-ea"/>
                <a:cs typeface="+mn-cs"/>
              </a:rPr>
              <a:t> 2003; 26: 832</a:t>
            </a:r>
            <a:r>
              <a:rPr kumimoji="0" lang="de-DE" sz="600" b="0" i="0" u="none" strike="noStrike" kern="1200" cap="none" spc="0" normalizeH="0" baseline="0" noProof="0" dirty="0">
                <a:ln>
                  <a:noFill/>
                </a:ln>
                <a:solidFill>
                  <a:srgbClr val="404040"/>
                </a:solidFill>
                <a:effectLst/>
                <a:uLnTx/>
                <a:uFillTx/>
                <a:ea typeface="Arial"/>
                <a:cs typeface="Arial"/>
              </a:rPr>
              <a:t>–</a:t>
            </a:r>
            <a:r>
              <a:rPr kumimoji="0" lang="da-DK" sz="600" b="0" i="0" u="none" strike="noStrike" kern="1200" cap="none" spc="0" normalizeH="0" baseline="0" noProof="0" dirty="0">
                <a:ln>
                  <a:noFill/>
                </a:ln>
                <a:solidFill>
                  <a:srgbClr val="404040"/>
                </a:solidFill>
                <a:effectLst/>
                <a:uLnTx/>
                <a:uFillTx/>
                <a:ea typeface="+mn-ea"/>
                <a:cs typeface="+mn-cs"/>
              </a:rPr>
              <a:t>6. </a:t>
            </a:r>
            <a:r>
              <a:rPr kumimoji="0" lang="da-DK" sz="600" b="1" i="0" u="none" strike="noStrike" kern="1200" cap="none" spc="0" normalizeH="0" baseline="0" noProof="0" dirty="0">
                <a:ln>
                  <a:noFill/>
                </a:ln>
                <a:solidFill>
                  <a:srgbClr val="404040"/>
                </a:solidFill>
                <a:effectLst/>
                <a:uLnTx/>
                <a:uFillTx/>
                <a:ea typeface="+mn-ea"/>
                <a:cs typeface="+mn-cs"/>
              </a:rPr>
              <a:t>19.</a:t>
            </a:r>
            <a:r>
              <a:rPr kumimoji="0" lang="da-DK" sz="600" b="0" i="0" u="none" strike="noStrike" kern="1200" cap="none" spc="0" normalizeH="0" baseline="0" noProof="0" dirty="0">
                <a:ln>
                  <a:noFill/>
                </a:ln>
                <a:solidFill>
                  <a:srgbClr val="404040"/>
                </a:solidFill>
                <a:effectLst/>
                <a:uLnTx/>
                <a:uFillTx/>
                <a:ea typeface="+mn-ea"/>
                <a:cs typeface="+mn-cs"/>
              </a:rPr>
              <a:t> Jeyam A </a:t>
            </a:r>
            <a:r>
              <a:rPr kumimoji="0" lang="da-DK" sz="600" b="0" i="1" u="none" strike="noStrike" kern="1200" cap="none" spc="0" normalizeH="0" baseline="0" noProof="0" dirty="0">
                <a:ln>
                  <a:noFill/>
                </a:ln>
                <a:solidFill>
                  <a:srgbClr val="404040"/>
                </a:solidFill>
                <a:effectLst/>
                <a:uLnTx/>
                <a:uFillTx/>
                <a:ea typeface="+mn-ea"/>
                <a:cs typeface="+mn-cs"/>
              </a:rPr>
              <a:t>et al. Diabetes Care</a:t>
            </a:r>
            <a:r>
              <a:rPr kumimoji="0" lang="da-DK" sz="600" b="0" i="0" u="none" strike="noStrike" kern="1200" cap="none" spc="0" normalizeH="0" baseline="0" noProof="0" dirty="0">
                <a:ln>
                  <a:noFill/>
                </a:ln>
                <a:solidFill>
                  <a:srgbClr val="404040"/>
                </a:solidFill>
                <a:effectLst/>
                <a:uLnTx/>
                <a:uFillTx/>
                <a:ea typeface="+mn-ea"/>
                <a:cs typeface="+mn-cs"/>
              </a:rPr>
              <a:t> 2021; 44: 390</a:t>
            </a:r>
            <a:r>
              <a:rPr kumimoji="0" lang="de-DE" sz="600" b="0" i="0" u="none" strike="noStrike" kern="1200" cap="none" spc="0" normalizeH="0" baseline="0" noProof="0" dirty="0">
                <a:ln>
                  <a:noFill/>
                </a:ln>
                <a:solidFill>
                  <a:srgbClr val="404040"/>
                </a:solidFill>
                <a:effectLst/>
                <a:uLnTx/>
                <a:uFillTx/>
                <a:ea typeface="Arial"/>
                <a:cs typeface="Arial"/>
              </a:rPr>
              <a:t>–</a:t>
            </a:r>
            <a:r>
              <a:rPr kumimoji="0" lang="da-DK" sz="600" b="0" i="0" u="none" strike="noStrike" kern="1200" cap="none" spc="0" normalizeH="0" baseline="0" noProof="0" dirty="0">
                <a:ln>
                  <a:noFill/>
                </a:ln>
                <a:solidFill>
                  <a:srgbClr val="404040"/>
                </a:solidFill>
                <a:effectLst/>
                <a:uLnTx/>
                <a:uFillTx/>
                <a:ea typeface="+mn-ea"/>
                <a:cs typeface="+mn-cs"/>
              </a:rPr>
              <a:t>8. </a:t>
            </a:r>
            <a:r>
              <a:rPr kumimoji="0" lang="da-DK" sz="600" b="1" i="0" u="none" strike="noStrike" kern="1200" cap="none" spc="0" normalizeH="0" baseline="0" noProof="0" dirty="0">
                <a:ln>
                  <a:noFill/>
                </a:ln>
                <a:solidFill>
                  <a:srgbClr val="404040"/>
                </a:solidFill>
                <a:effectLst/>
                <a:uLnTx/>
                <a:uFillTx/>
                <a:ea typeface="+mn-ea"/>
                <a:cs typeface="+mn-cs"/>
              </a:rPr>
              <a:t>20.</a:t>
            </a:r>
            <a:r>
              <a:rPr kumimoji="0" lang="da-DK" sz="600" b="0" i="0" u="none" strike="noStrike" kern="1200" cap="none" spc="0" normalizeH="0" baseline="0" noProof="0" dirty="0">
                <a:ln>
                  <a:noFill/>
                </a:ln>
                <a:solidFill>
                  <a:srgbClr val="404040"/>
                </a:solidFill>
                <a:effectLst/>
                <a:uLnTx/>
                <a:uFillTx/>
                <a:ea typeface="+mn-ea"/>
                <a:cs typeface="+mn-cs"/>
              </a:rPr>
              <a:t> Mortensen HB </a:t>
            </a:r>
            <a:r>
              <a:rPr kumimoji="0" lang="da-DK" sz="600" b="0" i="1" u="none" strike="noStrike" kern="1200" cap="none" spc="0" normalizeH="0" baseline="0" noProof="0" dirty="0">
                <a:ln>
                  <a:noFill/>
                </a:ln>
                <a:solidFill>
                  <a:srgbClr val="404040"/>
                </a:solidFill>
                <a:effectLst/>
                <a:uLnTx/>
                <a:uFillTx/>
                <a:ea typeface="+mn-ea"/>
                <a:cs typeface="+mn-cs"/>
              </a:rPr>
              <a:t>et al. Pediatr Diabetes</a:t>
            </a:r>
            <a:r>
              <a:rPr kumimoji="0" lang="da-DK" sz="600" b="0" i="0" u="none" strike="noStrike" kern="1200" cap="none" spc="0" normalizeH="0" baseline="0" noProof="0" dirty="0">
                <a:ln>
                  <a:noFill/>
                </a:ln>
                <a:solidFill>
                  <a:srgbClr val="404040"/>
                </a:solidFill>
                <a:effectLst/>
                <a:uLnTx/>
                <a:uFillTx/>
                <a:ea typeface="+mn-ea"/>
                <a:cs typeface="+mn-cs"/>
              </a:rPr>
              <a:t> 2010; 11: 218</a:t>
            </a:r>
            <a:r>
              <a:rPr kumimoji="0" lang="de-DE" sz="600" b="0" i="0" u="none" strike="noStrike" kern="1200" cap="none" spc="0" normalizeH="0" baseline="0" noProof="0" dirty="0">
                <a:ln>
                  <a:noFill/>
                </a:ln>
                <a:solidFill>
                  <a:srgbClr val="404040"/>
                </a:solidFill>
                <a:effectLst/>
                <a:uLnTx/>
                <a:uFillTx/>
                <a:ea typeface="Arial"/>
                <a:cs typeface="Arial"/>
              </a:rPr>
              <a:t>–</a:t>
            </a:r>
            <a:r>
              <a:rPr kumimoji="0" lang="da-DK" sz="600" b="0" i="0" u="none" strike="noStrike" kern="1200" cap="none" spc="0" normalizeH="0" baseline="0" noProof="0" dirty="0">
                <a:ln>
                  <a:noFill/>
                </a:ln>
                <a:solidFill>
                  <a:srgbClr val="404040"/>
                </a:solidFill>
                <a:effectLst/>
                <a:uLnTx/>
                <a:uFillTx/>
                <a:ea typeface="+mn-ea"/>
                <a:cs typeface="+mn-cs"/>
              </a:rPr>
              <a:t>26. </a:t>
            </a:r>
            <a:r>
              <a:rPr kumimoji="0" lang="da-DK" sz="600" b="1" i="0" u="none" strike="noStrike" kern="1200" cap="none" spc="0" normalizeH="0" baseline="0" noProof="0" dirty="0">
                <a:ln>
                  <a:noFill/>
                </a:ln>
                <a:solidFill>
                  <a:srgbClr val="404040"/>
                </a:solidFill>
                <a:effectLst/>
                <a:uLnTx/>
                <a:uFillTx/>
                <a:ea typeface="+mn-ea"/>
                <a:cs typeface="+mn-cs"/>
              </a:rPr>
              <a:t>21.</a:t>
            </a:r>
            <a:r>
              <a:rPr kumimoji="0" lang="da-DK" sz="600" b="0" i="0" u="none" strike="noStrike" kern="1200" cap="none" spc="0" normalizeH="0" baseline="0" noProof="0" dirty="0">
                <a:ln>
                  <a:noFill/>
                </a:ln>
                <a:solidFill>
                  <a:srgbClr val="404040"/>
                </a:solidFill>
                <a:effectLst/>
                <a:uLnTx/>
                <a:uFillTx/>
                <a:ea typeface="+mn-ea"/>
                <a:cs typeface="+mn-cs"/>
              </a:rPr>
              <a:t> Harsunen M </a:t>
            </a:r>
            <a:r>
              <a:rPr kumimoji="0" lang="da-DK" sz="600" b="0" i="1" u="none" strike="noStrike" kern="1200" cap="none" spc="0" normalizeH="0" baseline="0" noProof="0" dirty="0">
                <a:ln>
                  <a:noFill/>
                </a:ln>
                <a:solidFill>
                  <a:srgbClr val="404040"/>
                </a:solidFill>
                <a:effectLst/>
                <a:uLnTx/>
                <a:uFillTx/>
                <a:ea typeface="+mn-ea"/>
                <a:cs typeface="+mn-cs"/>
              </a:rPr>
              <a:t>et al. Lancet Diabetes Endocrinol </a:t>
            </a:r>
            <a:r>
              <a:rPr kumimoji="0" lang="da-DK" sz="600" b="0" i="0" u="none" strike="noStrike" kern="1200" cap="none" spc="0" normalizeH="0" baseline="0" noProof="0" dirty="0">
                <a:ln>
                  <a:noFill/>
                </a:ln>
                <a:solidFill>
                  <a:srgbClr val="404040"/>
                </a:solidFill>
                <a:effectLst/>
                <a:uLnTx/>
                <a:uFillTx/>
                <a:ea typeface="+mn-ea"/>
                <a:cs typeface="+mn-cs"/>
              </a:rPr>
              <a:t>2023; 11: 465</a:t>
            </a:r>
            <a:r>
              <a:rPr lang="de-DE" sz="600" dirty="0">
                <a:solidFill>
                  <a:srgbClr val="404040"/>
                </a:solidFill>
                <a:ea typeface="Arial"/>
                <a:cs typeface="Arial"/>
              </a:rPr>
              <a:t>–</a:t>
            </a:r>
            <a:r>
              <a:rPr kumimoji="0" lang="da-DK" sz="600" b="0" i="0" u="none" strike="noStrike" kern="1200" cap="none" spc="0" normalizeH="0" baseline="0" noProof="0" dirty="0">
                <a:ln>
                  <a:noFill/>
                </a:ln>
                <a:solidFill>
                  <a:srgbClr val="404040"/>
                </a:solidFill>
                <a:effectLst/>
                <a:uLnTx/>
                <a:uFillTx/>
                <a:ea typeface="+mn-ea"/>
                <a:cs typeface="+mn-cs"/>
              </a:rPr>
              <a:t>73. </a:t>
            </a:r>
            <a:r>
              <a:rPr kumimoji="0" lang="da-DK" sz="600" b="1" i="0" u="none" strike="noStrike" kern="1200" cap="none" spc="0" normalizeH="0" baseline="0" noProof="0" dirty="0">
                <a:ln>
                  <a:noFill/>
                </a:ln>
                <a:solidFill>
                  <a:srgbClr val="404040"/>
                </a:solidFill>
                <a:effectLst/>
                <a:uLnTx/>
                <a:uFillTx/>
                <a:ea typeface="+mn-ea"/>
                <a:cs typeface="+mn-cs"/>
              </a:rPr>
              <a:t>22.</a:t>
            </a:r>
            <a:r>
              <a:rPr kumimoji="0" lang="da-DK" sz="600" b="0" i="0" u="none" strike="noStrike" kern="1200" cap="none" spc="0" normalizeH="0" baseline="0" noProof="0" dirty="0">
                <a:ln>
                  <a:noFill/>
                </a:ln>
                <a:solidFill>
                  <a:srgbClr val="404040"/>
                </a:solidFill>
                <a:effectLst/>
                <a:uLnTx/>
                <a:uFillTx/>
                <a:ea typeface="+mn-ea"/>
                <a:cs typeface="+mn-cs"/>
              </a:rPr>
              <a:t> Dayan CM </a:t>
            </a:r>
            <a:r>
              <a:rPr kumimoji="0" lang="da-DK" sz="600" b="0" i="1" u="none" strike="noStrike" kern="1200" cap="none" spc="0" normalizeH="0" baseline="0" noProof="0" dirty="0">
                <a:ln>
                  <a:noFill/>
                </a:ln>
                <a:solidFill>
                  <a:srgbClr val="404040"/>
                </a:solidFill>
                <a:effectLst/>
                <a:uLnTx/>
                <a:uFillTx/>
                <a:ea typeface="+mn-ea"/>
                <a:cs typeface="+mn-cs"/>
              </a:rPr>
              <a:t>et al. Lancet</a:t>
            </a:r>
            <a:r>
              <a:rPr kumimoji="0" lang="da-DK" sz="600" b="0" i="0" u="none" strike="noStrike" kern="1200" cap="none" spc="0" normalizeH="0" baseline="0" noProof="0" dirty="0">
                <a:ln>
                  <a:noFill/>
                </a:ln>
                <a:solidFill>
                  <a:srgbClr val="404040"/>
                </a:solidFill>
                <a:effectLst/>
                <a:uLnTx/>
                <a:uFillTx/>
                <a:ea typeface="+mn-ea"/>
                <a:cs typeface="+mn-cs"/>
              </a:rPr>
              <a:t> 2019; 394: 1286</a:t>
            </a:r>
            <a:r>
              <a:rPr kumimoji="0" lang="de-DE" sz="600" b="0" i="0" u="none" strike="noStrike" kern="1200" cap="none" spc="0" normalizeH="0" baseline="0" noProof="0" dirty="0">
                <a:ln>
                  <a:noFill/>
                </a:ln>
                <a:solidFill>
                  <a:srgbClr val="404040"/>
                </a:solidFill>
                <a:effectLst/>
                <a:uLnTx/>
                <a:uFillTx/>
                <a:ea typeface="Arial"/>
                <a:cs typeface="Arial"/>
              </a:rPr>
              <a:t>–</a:t>
            </a:r>
            <a:r>
              <a:rPr kumimoji="0" lang="da-DK" sz="600" b="0" i="0" u="none" strike="noStrike" kern="1200" cap="none" spc="0" normalizeH="0" baseline="0" noProof="0" dirty="0">
                <a:ln>
                  <a:noFill/>
                </a:ln>
                <a:solidFill>
                  <a:srgbClr val="404040"/>
                </a:solidFill>
                <a:effectLst/>
                <a:uLnTx/>
                <a:uFillTx/>
                <a:ea typeface="+mn-ea"/>
                <a:cs typeface="+mn-cs"/>
              </a:rPr>
              <a:t>96. </a:t>
            </a:r>
            <a:r>
              <a:rPr kumimoji="0" lang="da-DK" sz="600" b="1" i="0" u="none" strike="noStrike" kern="1200" cap="none" spc="0" normalizeH="0" baseline="0" noProof="0" dirty="0">
                <a:ln>
                  <a:noFill/>
                </a:ln>
                <a:solidFill>
                  <a:srgbClr val="404040"/>
                </a:solidFill>
                <a:effectLst/>
                <a:uLnTx/>
                <a:uFillTx/>
                <a:ea typeface="+mn-ea"/>
                <a:cs typeface="+mn-cs"/>
              </a:rPr>
              <a:t>23.</a:t>
            </a:r>
            <a:r>
              <a:rPr kumimoji="0" lang="da-DK" sz="600" b="0" i="0" u="none" strike="noStrike" kern="1200" cap="none" spc="0" normalizeH="0" baseline="0" noProof="0" dirty="0">
                <a:ln>
                  <a:noFill/>
                </a:ln>
                <a:solidFill>
                  <a:srgbClr val="404040"/>
                </a:solidFill>
                <a:effectLst/>
                <a:uLnTx/>
                <a:uFillTx/>
                <a:ea typeface="+mn-ea"/>
                <a:cs typeface="+mn-cs"/>
              </a:rPr>
              <a:t> </a:t>
            </a:r>
            <a:r>
              <a:rPr lang="de-DE" sz="600" dirty="0">
                <a:solidFill>
                  <a:srgbClr val="404040"/>
                </a:solidFill>
              </a:rPr>
              <a:t>DCCT/EDIC Study Research Group</a:t>
            </a:r>
            <a:r>
              <a:rPr lang="de-DE" sz="600" i="1" dirty="0">
                <a:solidFill>
                  <a:srgbClr val="404040"/>
                </a:solidFill>
              </a:rPr>
              <a:t>. </a:t>
            </a:r>
            <a:r>
              <a:rPr lang="da-DK" sz="600" i="1" dirty="0">
                <a:solidFill>
                  <a:srgbClr val="404040"/>
                </a:solidFill>
              </a:rPr>
              <a:t>Diabetes Care </a:t>
            </a:r>
            <a:r>
              <a:rPr lang="da-DK" sz="600" dirty="0">
                <a:solidFill>
                  <a:srgbClr val="404040"/>
                </a:solidFill>
              </a:rPr>
              <a:t>2016; 39: 686</a:t>
            </a:r>
            <a:r>
              <a:rPr lang="de-DE" sz="600" dirty="0">
                <a:solidFill>
                  <a:srgbClr val="404040"/>
                </a:solidFill>
              </a:rPr>
              <a:t>–</a:t>
            </a:r>
            <a:r>
              <a:rPr lang="da-DK" sz="600" dirty="0">
                <a:solidFill>
                  <a:srgbClr val="404040"/>
                </a:solidFill>
              </a:rPr>
              <a:t>93.</a:t>
            </a:r>
            <a:r>
              <a:rPr kumimoji="0" lang="da-DK" sz="600" b="0" i="0" u="none" strike="noStrike" kern="1200" cap="none" spc="0" normalizeH="0" baseline="0" noProof="0" dirty="0">
                <a:ln>
                  <a:noFill/>
                </a:ln>
                <a:solidFill>
                  <a:srgbClr val="404040"/>
                </a:solidFill>
                <a:effectLst/>
                <a:uLnTx/>
                <a:uFillTx/>
                <a:ea typeface="+mn-ea"/>
                <a:cs typeface="+mn-cs"/>
              </a:rPr>
              <a:t>  </a:t>
            </a:r>
            <a:endParaRPr kumimoji="0" lang="en-US" sz="600" b="0" i="0" u="none" strike="noStrike" kern="1200" cap="none" spc="0" normalizeH="0" baseline="0" noProof="0" dirty="0">
              <a:ln>
                <a:noFill/>
              </a:ln>
              <a:solidFill>
                <a:srgbClr val="404040"/>
              </a:solidFill>
              <a:effectLst/>
              <a:uLnTx/>
              <a:uFillTx/>
              <a:ea typeface="+mn-ea"/>
              <a:cs typeface="+mn-cs"/>
            </a:endParaRPr>
          </a:p>
        </p:txBody>
      </p:sp>
      <p:sp>
        <p:nvSpPr>
          <p:cNvPr id="8" name="TextBox 28">
            <a:extLst>
              <a:ext uri="{FF2B5EF4-FFF2-40B4-BE49-F238E27FC236}">
                <a16:creationId xmlns:a16="http://schemas.microsoft.com/office/drawing/2014/main" id="{DCE22108-1B5F-7450-B004-D4FADC9DD852}"/>
              </a:ext>
            </a:extLst>
          </p:cNvPr>
          <p:cNvSpPr txBox="1"/>
          <p:nvPr/>
        </p:nvSpPr>
        <p:spPr>
          <a:xfrm>
            <a:off x="330546" y="4362028"/>
            <a:ext cx="7344980" cy="184666"/>
          </a:xfrm>
          <a:prstGeom prst="rect">
            <a:avLst/>
          </a:prstGeom>
          <a:noFill/>
          <a:ln w="9525" cap="flat" cmpd="sng" algn="ctr">
            <a:noFill/>
            <a:prstDash val="solid"/>
            <a:round/>
            <a:headEnd type="none" w="med" len="med"/>
            <a:tailEnd type="none" w="med" len="med"/>
          </a:ln>
        </p:spPr>
        <p:txBody>
          <a:bodyPr wrap="square" anchor="b">
            <a:spAutoFit/>
          </a:bodyPr>
          <a:lstStyle/>
          <a:p>
            <a:pPr marL="0" marR="0" lvl="0" indent="0" algn="l" defTabSz="514337" rtl="0" eaLnBrk="1" fontAlgn="auto" latinLnBrk="0" hangingPunct="1">
              <a:lnSpc>
                <a:spcPct val="100000"/>
              </a:lnSpc>
              <a:spcBef>
                <a:spcPts val="0"/>
              </a:spcBef>
              <a:spcAft>
                <a:spcPts val="338"/>
              </a:spcAft>
              <a:buClrTx/>
              <a:buSzTx/>
              <a:buFontTx/>
              <a:buNone/>
              <a:tabLst/>
              <a:defRPr/>
            </a:pP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DKA: </a:t>
            </a:r>
            <a:r>
              <a:rPr kumimoji="0" lang="en-US" altLang="de-DE" sz="600" b="0" i="0" u="none" strike="noStrike" kern="1200" cap="none" spc="0" normalizeH="0" baseline="0" noProof="0" dirty="0" err="1">
                <a:ln>
                  <a:noFill/>
                </a:ln>
                <a:solidFill>
                  <a:srgbClr val="404040"/>
                </a:solidFill>
                <a:effectLst/>
                <a:uLnTx/>
                <a:uFillTx/>
                <a:latin typeface="Verdana"/>
                <a:ea typeface="+mn-ea"/>
                <a:cs typeface="+mn-cs"/>
              </a:rPr>
              <a:t>diabetische</a:t>
            </a: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 </a:t>
            </a:r>
            <a:r>
              <a:rPr kumimoji="0" lang="en-US" altLang="de-DE" sz="600" b="0" i="0" u="none" strike="noStrike" kern="1200" cap="none" spc="0" normalizeH="0" baseline="0" noProof="0" dirty="0" err="1">
                <a:ln>
                  <a:noFill/>
                </a:ln>
                <a:solidFill>
                  <a:srgbClr val="404040"/>
                </a:solidFill>
                <a:effectLst/>
                <a:uLnTx/>
                <a:uFillTx/>
                <a:latin typeface="Verdana"/>
                <a:ea typeface="+mn-ea"/>
                <a:cs typeface="+mn-cs"/>
              </a:rPr>
              <a:t>Ketoazidose</a:t>
            </a: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 T1D: Typ-1-Diabetes.</a:t>
            </a:r>
            <a:endParaRPr kumimoji="0" lang="en-US" altLang="de-DE" sz="600" b="0" i="0" u="none" strike="noStrike" kern="1200" cap="none" spc="0" normalizeH="0" baseline="30000" noProof="0" dirty="0">
              <a:ln>
                <a:noFill/>
              </a:ln>
              <a:solidFill>
                <a:srgbClr val="404040"/>
              </a:solidFill>
              <a:effectLst/>
              <a:uLnTx/>
              <a:uFillTx/>
              <a:latin typeface="Verdana"/>
              <a:ea typeface="+mn-ea"/>
              <a:cs typeface="+mn-cs"/>
            </a:endParaRPr>
          </a:p>
        </p:txBody>
      </p:sp>
      <p:sp>
        <p:nvSpPr>
          <p:cNvPr id="10" name="Textplatzhalter 3">
            <a:extLst>
              <a:ext uri="{FF2B5EF4-FFF2-40B4-BE49-F238E27FC236}">
                <a16:creationId xmlns:a16="http://schemas.microsoft.com/office/drawing/2014/main" id="{61636371-3434-1EAF-599B-68FC12A0484B}"/>
              </a:ext>
            </a:extLst>
          </p:cNvPr>
          <p:cNvSpPr txBox="1">
            <a:spLocks/>
          </p:cNvSpPr>
          <p:nvPr/>
        </p:nvSpPr>
        <p:spPr>
          <a:xfrm>
            <a:off x="384416" y="571459"/>
            <a:ext cx="8392338" cy="3271139"/>
          </a:xfrm>
          <a:prstGeom prst="rect">
            <a:avLst/>
          </a:prstGeom>
          <a:noFill/>
          <a:ln>
            <a:noFill/>
          </a:ln>
          <a:scene3d>
            <a:camera prst="orthographicFront"/>
            <a:lightRig rig="threePt" dir="t"/>
          </a:scene3d>
          <a:sp3d>
            <a:bevelT/>
          </a:sp3d>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6213" indent="-176213">
              <a:lnSpc>
                <a:spcPct val="120000"/>
              </a:lnSpc>
              <a:buClr>
                <a:schemeClr val="accent2"/>
              </a:buClr>
              <a:buSzPct val="120000"/>
              <a:buFont typeface="Arial" panose="020B0604020202020204" pitchFamily="34" charset="0"/>
              <a:buChar char="•"/>
            </a:pPr>
            <a:r>
              <a:rPr lang="de-DE" sz="1050" b="1">
                <a:solidFill>
                  <a:srgbClr val="404040"/>
                </a:solidFill>
              </a:rPr>
              <a:t>Betazellen</a:t>
            </a:r>
            <a:r>
              <a:rPr lang="de-DE" sz="1050">
                <a:solidFill>
                  <a:srgbClr val="404040"/>
                </a:solidFill>
              </a:rPr>
              <a:t> erfüllen neben der </a:t>
            </a:r>
            <a:r>
              <a:rPr lang="de-DE" sz="1050" b="1">
                <a:solidFill>
                  <a:srgbClr val="404040"/>
                </a:solidFill>
              </a:rPr>
              <a:t>endokrinen</a:t>
            </a:r>
            <a:r>
              <a:rPr lang="de-DE" sz="1050">
                <a:solidFill>
                  <a:srgbClr val="404040"/>
                </a:solidFill>
              </a:rPr>
              <a:t> (Insulinbereitstellung) auch wichtige </a:t>
            </a:r>
            <a:r>
              <a:rPr lang="de-DE" sz="1050" b="1">
                <a:solidFill>
                  <a:srgbClr val="404040"/>
                </a:solidFill>
              </a:rPr>
              <a:t>parakrine Funktionen </a:t>
            </a:r>
            <a:r>
              <a:rPr lang="de-DE" sz="1050">
                <a:solidFill>
                  <a:srgbClr val="404040"/>
                </a:solidFill>
              </a:rPr>
              <a:t>(Interaktion mit Alpha-, Delta-, Gamma-, Epsilonzellen, aber auch Endothelzellen und Perizyten in den Langerhans‘schen Inseln)</a:t>
            </a:r>
            <a:r>
              <a:rPr lang="de-DE" sz="1050" baseline="30000">
                <a:solidFill>
                  <a:srgbClr val="404040"/>
                </a:solidFill>
              </a:rPr>
              <a:t>1-5</a:t>
            </a:r>
            <a:r>
              <a:rPr lang="de-DE" sz="1050">
                <a:solidFill>
                  <a:srgbClr val="404040"/>
                </a:solidFill>
              </a:rPr>
              <a:t> </a:t>
            </a:r>
          </a:p>
          <a:p>
            <a:pPr marL="176213" indent="-176213">
              <a:lnSpc>
                <a:spcPct val="120000"/>
              </a:lnSpc>
              <a:buClr>
                <a:schemeClr val="accent2"/>
              </a:buClr>
              <a:buSzPct val="120000"/>
              <a:buFont typeface="Arial" panose="020B0604020202020204" pitchFamily="34" charset="0"/>
              <a:buChar char="•"/>
            </a:pPr>
            <a:r>
              <a:rPr lang="de-DE" sz="1050">
                <a:solidFill>
                  <a:srgbClr val="404040"/>
                </a:solidFill>
              </a:rPr>
              <a:t>Die </a:t>
            </a:r>
            <a:r>
              <a:rPr lang="de-DE" sz="1050" b="1">
                <a:solidFill>
                  <a:srgbClr val="404040"/>
                </a:solidFill>
              </a:rPr>
              <a:t>Insulinfreisetzung</a:t>
            </a:r>
            <a:r>
              <a:rPr lang="de-DE" sz="1050">
                <a:solidFill>
                  <a:srgbClr val="404040"/>
                </a:solidFill>
              </a:rPr>
              <a:t> erfolgt abhängig vom Blutzuckerspiegel</a:t>
            </a:r>
            <a:r>
              <a:rPr lang="de-DE" sz="1050" baseline="30000">
                <a:solidFill>
                  <a:srgbClr val="404040"/>
                </a:solidFill>
              </a:rPr>
              <a:t>2</a:t>
            </a:r>
            <a:r>
              <a:rPr lang="de-DE" sz="1050">
                <a:solidFill>
                  <a:srgbClr val="404040"/>
                </a:solidFill>
              </a:rPr>
              <a:t> </a:t>
            </a:r>
            <a:r>
              <a:rPr lang="de-DE" sz="1050" b="1">
                <a:solidFill>
                  <a:srgbClr val="404040"/>
                </a:solidFill>
              </a:rPr>
              <a:t>biphasisch</a:t>
            </a:r>
            <a:r>
              <a:rPr lang="de-DE" sz="1050" baseline="30000">
                <a:solidFill>
                  <a:srgbClr val="404040"/>
                </a:solidFill>
              </a:rPr>
              <a:t>6</a:t>
            </a:r>
            <a:r>
              <a:rPr lang="de-DE" sz="1050">
                <a:solidFill>
                  <a:srgbClr val="404040"/>
                </a:solidFill>
              </a:rPr>
              <a:t> und </a:t>
            </a:r>
            <a:r>
              <a:rPr lang="de-DE" sz="1050" b="1">
                <a:solidFill>
                  <a:srgbClr val="404040"/>
                </a:solidFill>
              </a:rPr>
              <a:t>in Pulsen</a:t>
            </a:r>
            <a:r>
              <a:rPr lang="de-DE" sz="1050" baseline="30000">
                <a:solidFill>
                  <a:srgbClr val="404040"/>
                </a:solidFill>
              </a:rPr>
              <a:t>7,8</a:t>
            </a:r>
            <a:r>
              <a:rPr lang="de-DE" sz="1050">
                <a:solidFill>
                  <a:srgbClr val="404040"/>
                </a:solidFill>
              </a:rPr>
              <a:t> an den </a:t>
            </a:r>
            <a:r>
              <a:rPr lang="de-DE" sz="1050" b="1">
                <a:solidFill>
                  <a:srgbClr val="404040"/>
                </a:solidFill>
              </a:rPr>
              <a:t>Alphazellen</a:t>
            </a:r>
            <a:r>
              <a:rPr lang="de-DE" sz="1050" baseline="30000">
                <a:solidFill>
                  <a:srgbClr val="404040"/>
                </a:solidFill>
              </a:rPr>
              <a:t>9,10</a:t>
            </a:r>
            <a:r>
              <a:rPr lang="de-DE" sz="1050">
                <a:solidFill>
                  <a:srgbClr val="404040"/>
                </a:solidFill>
              </a:rPr>
              <a:t> vorbei </a:t>
            </a:r>
            <a:r>
              <a:rPr lang="de-DE" sz="1050" b="1">
                <a:solidFill>
                  <a:srgbClr val="404040"/>
                </a:solidFill>
              </a:rPr>
              <a:t>direkt in die Pfortader</a:t>
            </a:r>
            <a:r>
              <a:rPr lang="de-DE" sz="1050">
                <a:solidFill>
                  <a:srgbClr val="404040"/>
                </a:solidFill>
              </a:rPr>
              <a:t>, um effektiv </a:t>
            </a:r>
            <a:r>
              <a:rPr lang="de-DE" sz="1050" b="1">
                <a:solidFill>
                  <a:srgbClr val="404040"/>
                </a:solidFill>
              </a:rPr>
              <a:t>Glukagon</a:t>
            </a:r>
            <a:r>
              <a:rPr lang="de-DE" sz="1050">
                <a:solidFill>
                  <a:srgbClr val="404040"/>
                </a:solidFill>
              </a:rPr>
              <a:t>bereitstellung</a:t>
            </a:r>
            <a:r>
              <a:rPr lang="de-DE" sz="1050" baseline="30000">
                <a:solidFill>
                  <a:srgbClr val="404040"/>
                </a:solidFill>
              </a:rPr>
              <a:t>10</a:t>
            </a:r>
            <a:r>
              <a:rPr lang="de-DE" sz="1050">
                <a:solidFill>
                  <a:srgbClr val="404040"/>
                </a:solidFill>
              </a:rPr>
              <a:t> und </a:t>
            </a:r>
            <a:r>
              <a:rPr lang="de-DE" sz="1050" b="1">
                <a:solidFill>
                  <a:srgbClr val="404040"/>
                </a:solidFill>
              </a:rPr>
              <a:t>Glukoneogenese</a:t>
            </a:r>
            <a:r>
              <a:rPr lang="de-DE" sz="1050" baseline="30000">
                <a:solidFill>
                  <a:srgbClr val="404040"/>
                </a:solidFill>
              </a:rPr>
              <a:t>7</a:t>
            </a:r>
            <a:r>
              <a:rPr lang="de-DE" sz="1050">
                <a:solidFill>
                  <a:srgbClr val="404040"/>
                </a:solidFill>
              </a:rPr>
              <a:t> zu </a:t>
            </a:r>
            <a:r>
              <a:rPr lang="de-DE" sz="1050" b="1">
                <a:solidFill>
                  <a:srgbClr val="404040"/>
                </a:solidFill>
              </a:rPr>
              <a:t>unterdrücken</a:t>
            </a:r>
          </a:p>
          <a:p>
            <a:pPr marL="176213" indent="-176213">
              <a:lnSpc>
                <a:spcPct val="120000"/>
              </a:lnSpc>
              <a:buClr>
                <a:schemeClr val="accent2"/>
              </a:buClr>
              <a:buSzPct val="120000"/>
              <a:buFont typeface="Arial" panose="020B0604020202020204" pitchFamily="34" charset="0"/>
              <a:buChar char="•"/>
            </a:pPr>
            <a:r>
              <a:rPr lang="de-DE" sz="1050">
                <a:solidFill>
                  <a:srgbClr val="404040"/>
                </a:solidFill>
              </a:rPr>
              <a:t>Bereits der Übergang in </a:t>
            </a:r>
            <a:r>
              <a:rPr lang="de-DE" sz="1050" b="1">
                <a:solidFill>
                  <a:srgbClr val="404040"/>
                </a:solidFill>
              </a:rPr>
              <a:t>T1D Stadium 1 </a:t>
            </a:r>
            <a:r>
              <a:rPr lang="de-DE" sz="1050">
                <a:solidFill>
                  <a:srgbClr val="404040"/>
                </a:solidFill>
              </a:rPr>
              <a:t>ist gekennzeichnet vom </a:t>
            </a:r>
            <a:r>
              <a:rPr lang="de-DE" sz="1050" b="1">
                <a:solidFill>
                  <a:srgbClr val="404040"/>
                </a:solidFill>
              </a:rPr>
              <a:t>Verlust des 1.-Phase-Peaks </a:t>
            </a:r>
            <a:r>
              <a:rPr lang="de-DE" sz="1050">
                <a:solidFill>
                  <a:srgbClr val="404040"/>
                </a:solidFill>
              </a:rPr>
              <a:t>der Insulinausschüttung</a:t>
            </a:r>
            <a:r>
              <a:rPr lang="de-DE" sz="1050" baseline="30000">
                <a:solidFill>
                  <a:srgbClr val="404040"/>
                </a:solidFill>
              </a:rPr>
              <a:t>6</a:t>
            </a:r>
          </a:p>
          <a:p>
            <a:pPr marL="176213" indent="-176213">
              <a:lnSpc>
                <a:spcPct val="120000"/>
              </a:lnSpc>
              <a:buClr>
                <a:schemeClr val="accent2"/>
              </a:buClr>
              <a:buSzPct val="120000"/>
              <a:buFont typeface="Arial" panose="020B0604020202020204" pitchFamily="34" charset="0"/>
              <a:buChar char="•"/>
            </a:pPr>
            <a:r>
              <a:rPr lang="de-DE" sz="1050">
                <a:solidFill>
                  <a:srgbClr val="404040"/>
                </a:solidFill>
              </a:rPr>
              <a:t>Insbesondere im </a:t>
            </a:r>
            <a:r>
              <a:rPr lang="de-DE" sz="1050" b="1">
                <a:solidFill>
                  <a:srgbClr val="404040"/>
                </a:solidFill>
              </a:rPr>
              <a:t>letzten Jahr vor der klinischen T1D-Diagnose </a:t>
            </a:r>
            <a:r>
              <a:rPr lang="de-DE" sz="1050">
                <a:solidFill>
                  <a:srgbClr val="404040"/>
                </a:solidFill>
              </a:rPr>
              <a:t>kommt es zu einem massiven </a:t>
            </a:r>
            <a:r>
              <a:rPr lang="de-DE" sz="1050" b="1">
                <a:solidFill>
                  <a:srgbClr val="404040"/>
                </a:solidFill>
              </a:rPr>
              <a:t>Verlust der Betazellfunktion</a:t>
            </a:r>
            <a:r>
              <a:rPr lang="de-DE" sz="1050" baseline="30000">
                <a:solidFill>
                  <a:srgbClr val="404040"/>
                </a:solidFill>
              </a:rPr>
              <a:t>11</a:t>
            </a:r>
            <a:r>
              <a:rPr lang="de-DE" sz="1050">
                <a:solidFill>
                  <a:srgbClr val="404040"/>
                </a:solidFill>
              </a:rPr>
              <a:t> (C-Peptid </a:t>
            </a:r>
            <a:r>
              <a:rPr lang="de-DE" sz="1050">
                <a:solidFill>
                  <a:srgbClr val="404040"/>
                </a:solidFill>
                <a:sym typeface="Wingdings" panose="05000000000000000000" pitchFamily="2" charset="2"/>
              </a:rPr>
              <a:t>)</a:t>
            </a:r>
            <a:r>
              <a:rPr lang="de-DE" sz="1050">
                <a:solidFill>
                  <a:srgbClr val="404040"/>
                </a:solidFill>
              </a:rPr>
              <a:t> mit einhergehender </a:t>
            </a:r>
            <a:r>
              <a:rPr lang="de-DE" sz="1050" b="1">
                <a:solidFill>
                  <a:srgbClr val="404040"/>
                </a:solidFill>
              </a:rPr>
              <a:t>Verschlechterung der Glykämie</a:t>
            </a:r>
            <a:r>
              <a:rPr lang="de-DE" sz="1050" baseline="30000">
                <a:solidFill>
                  <a:srgbClr val="404040"/>
                </a:solidFill>
              </a:rPr>
              <a:t>12</a:t>
            </a:r>
          </a:p>
          <a:p>
            <a:pPr marL="176213" indent="-176213">
              <a:lnSpc>
                <a:spcPct val="120000"/>
              </a:lnSpc>
              <a:buClr>
                <a:schemeClr val="accent2"/>
              </a:buClr>
              <a:buSzPct val="120000"/>
              <a:buFont typeface="Arial" panose="020B0604020202020204" pitchFamily="34" charset="0"/>
              <a:buChar char="•"/>
            </a:pPr>
            <a:r>
              <a:rPr lang="de-DE" sz="1050" b="1">
                <a:solidFill>
                  <a:srgbClr val="404040"/>
                </a:solidFill>
              </a:rPr>
              <a:t>Persistierende Betazellen </a:t>
            </a:r>
            <a:r>
              <a:rPr lang="de-DE" sz="1050">
                <a:solidFill>
                  <a:srgbClr val="404040"/>
                </a:solidFill>
              </a:rPr>
              <a:t>könnten durch </a:t>
            </a:r>
            <a:r>
              <a:rPr lang="de-DE" sz="1050" b="1">
                <a:solidFill>
                  <a:srgbClr val="404040"/>
                </a:solidFill>
              </a:rPr>
              <a:t>Neubildung</a:t>
            </a:r>
            <a:r>
              <a:rPr lang="de-DE" sz="1050">
                <a:solidFill>
                  <a:srgbClr val="404040"/>
                </a:solidFill>
              </a:rPr>
              <a:t>, </a:t>
            </a:r>
            <a:r>
              <a:rPr lang="de-DE" sz="1050" b="1">
                <a:solidFill>
                  <a:srgbClr val="404040"/>
                </a:solidFill>
              </a:rPr>
              <a:t>veränderte Autoimmunität </a:t>
            </a:r>
            <a:r>
              <a:rPr lang="de-DE" sz="1050">
                <a:solidFill>
                  <a:srgbClr val="404040"/>
                </a:solidFill>
              </a:rPr>
              <a:t>und/oder </a:t>
            </a:r>
            <a:r>
              <a:rPr lang="de-DE" sz="1050" b="1">
                <a:solidFill>
                  <a:srgbClr val="404040"/>
                </a:solidFill>
              </a:rPr>
              <a:t>Überleben</a:t>
            </a:r>
            <a:r>
              <a:rPr lang="de-DE" sz="1050">
                <a:solidFill>
                  <a:srgbClr val="404040"/>
                </a:solidFill>
              </a:rPr>
              <a:t> bestimmter </a:t>
            </a:r>
            <a:r>
              <a:rPr lang="de-DE" sz="1050" b="1">
                <a:solidFill>
                  <a:srgbClr val="404040"/>
                </a:solidFill>
              </a:rPr>
              <a:t>Subsets</a:t>
            </a:r>
            <a:r>
              <a:rPr lang="de-DE" sz="1050">
                <a:solidFill>
                  <a:srgbClr val="404040"/>
                </a:solidFill>
              </a:rPr>
              <a:t> entstehen</a:t>
            </a:r>
            <a:r>
              <a:rPr lang="de-DE" sz="1050" baseline="30000">
                <a:solidFill>
                  <a:srgbClr val="404040"/>
                </a:solidFill>
              </a:rPr>
              <a:t>13</a:t>
            </a:r>
          </a:p>
          <a:p>
            <a:pPr marL="176213" indent="-176213">
              <a:lnSpc>
                <a:spcPct val="120000"/>
              </a:lnSpc>
              <a:buClr>
                <a:schemeClr val="accent2"/>
              </a:buClr>
              <a:buSzPct val="120000"/>
              <a:buFont typeface="Arial" panose="020B0604020202020204" pitchFamily="34" charset="0"/>
              <a:buChar char="•"/>
            </a:pPr>
            <a:r>
              <a:rPr lang="de-DE" sz="1050" b="1">
                <a:solidFill>
                  <a:srgbClr val="404040"/>
                </a:solidFill>
              </a:rPr>
              <a:t>Stimulierte C-Peptidwerte </a:t>
            </a:r>
            <a:r>
              <a:rPr lang="de-DE" sz="1050">
                <a:solidFill>
                  <a:srgbClr val="404040"/>
                </a:solidFill>
              </a:rPr>
              <a:t>von</a:t>
            </a:r>
            <a:r>
              <a:rPr lang="de-DE" sz="1050" b="1">
                <a:solidFill>
                  <a:srgbClr val="404040"/>
                </a:solidFill>
              </a:rPr>
              <a:t> &gt; 200 pmol/l </a:t>
            </a:r>
            <a:r>
              <a:rPr lang="de-DE" sz="1050">
                <a:solidFill>
                  <a:srgbClr val="404040"/>
                </a:solidFill>
              </a:rPr>
              <a:t>deuten auf eine </a:t>
            </a:r>
            <a:r>
              <a:rPr lang="de-DE" sz="1050" b="1">
                <a:solidFill>
                  <a:srgbClr val="404040"/>
                </a:solidFill>
              </a:rPr>
              <a:t>residuale Betazellfunktion </a:t>
            </a:r>
            <a:r>
              <a:rPr lang="de-DE" sz="1050">
                <a:solidFill>
                  <a:srgbClr val="404040"/>
                </a:solidFill>
              </a:rPr>
              <a:t>hin, die für die </a:t>
            </a:r>
            <a:r>
              <a:rPr lang="de-DE" sz="1050" b="1">
                <a:solidFill>
                  <a:srgbClr val="404040"/>
                </a:solidFill>
              </a:rPr>
              <a:t>Kontrolle des Blutzuckerspiegels ausreichen</a:t>
            </a:r>
            <a:r>
              <a:rPr lang="de-DE" sz="1050">
                <a:solidFill>
                  <a:srgbClr val="404040"/>
                </a:solidFill>
              </a:rPr>
              <a:t> kann und das </a:t>
            </a:r>
            <a:r>
              <a:rPr lang="de-DE" sz="1050" b="1">
                <a:solidFill>
                  <a:srgbClr val="404040"/>
                </a:solidFill>
              </a:rPr>
              <a:t>Risiko für schwere Hypoglykämien</a:t>
            </a:r>
            <a:r>
              <a:rPr lang="de-DE" sz="1050">
                <a:solidFill>
                  <a:srgbClr val="404040"/>
                </a:solidFill>
              </a:rPr>
              <a:t>, </a:t>
            </a:r>
            <a:r>
              <a:rPr lang="de-DE" sz="1050" b="1">
                <a:solidFill>
                  <a:srgbClr val="404040"/>
                </a:solidFill>
              </a:rPr>
              <a:t>DKA</a:t>
            </a:r>
            <a:r>
              <a:rPr lang="de-DE" sz="1050">
                <a:solidFill>
                  <a:srgbClr val="404040"/>
                </a:solidFill>
              </a:rPr>
              <a:t> und </a:t>
            </a:r>
            <a:r>
              <a:rPr lang="de-DE" sz="1050" b="1">
                <a:solidFill>
                  <a:srgbClr val="404040"/>
                </a:solidFill>
              </a:rPr>
              <a:t>T1D-bedingte mikrovaskuläre Komplikationen verringern </a:t>
            </a:r>
            <a:r>
              <a:rPr lang="de-DE" sz="1050">
                <a:solidFill>
                  <a:srgbClr val="404040"/>
                </a:solidFill>
              </a:rPr>
              <a:t>kann</a:t>
            </a:r>
            <a:r>
              <a:rPr lang="de-DE" sz="1050" baseline="30000">
                <a:solidFill>
                  <a:srgbClr val="404040"/>
                </a:solidFill>
              </a:rPr>
              <a:t>14-21</a:t>
            </a:r>
          </a:p>
          <a:p>
            <a:pPr marL="176213" indent="-176213">
              <a:lnSpc>
                <a:spcPct val="120000"/>
              </a:lnSpc>
              <a:buClr>
                <a:schemeClr val="accent2"/>
              </a:buClr>
              <a:buSzPct val="120000"/>
              <a:buFont typeface="Arial" panose="020B0604020202020204" pitchFamily="34" charset="0"/>
              <a:buChar char="•"/>
            </a:pPr>
            <a:r>
              <a:rPr lang="de-DE" sz="1050">
                <a:solidFill>
                  <a:srgbClr val="404040"/>
                </a:solidFill>
              </a:rPr>
              <a:t>Ein </a:t>
            </a:r>
            <a:r>
              <a:rPr lang="de-DE" sz="1050" b="1">
                <a:solidFill>
                  <a:srgbClr val="404040"/>
                </a:solidFill>
              </a:rPr>
              <a:t>frühzeitiges Eingreifen </a:t>
            </a:r>
            <a:r>
              <a:rPr lang="de-DE" sz="1050">
                <a:solidFill>
                  <a:srgbClr val="404040"/>
                </a:solidFill>
              </a:rPr>
              <a:t>zur </a:t>
            </a:r>
            <a:r>
              <a:rPr lang="de-DE" sz="1050" b="1">
                <a:solidFill>
                  <a:srgbClr val="404040"/>
                </a:solidFill>
              </a:rPr>
              <a:t>Erhaltung selbst geringer Betazellrestfunktion </a:t>
            </a:r>
            <a:r>
              <a:rPr lang="de-DE" sz="1050">
                <a:solidFill>
                  <a:srgbClr val="404040"/>
                </a:solidFill>
              </a:rPr>
              <a:t>kann das </a:t>
            </a:r>
            <a:r>
              <a:rPr lang="de-DE" sz="1050" b="1">
                <a:solidFill>
                  <a:srgbClr val="404040"/>
                </a:solidFill>
              </a:rPr>
              <a:t>langfristige Stoffwechselrisiko</a:t>
            </a:r>
            <a:r>
              <a:rPr lang="de-DE" sz="1050">
                <a:solidFill>
                  <a:srgbClr val="404040"/>
                </a:solidFill>
              </a:rPr>
              <a:t> durch </a:t>
            </a:r>
            <a:r>
              <a:rPr lang="de-DE" sz="1050" b="1">
                <a:solidFill>
                  <a:srgbClr val="404040"/>
                </a:solidFill>
              </a:rPr>
              <a:t>Verringerung der glykämischen Variabilität </a:t>
            </a:r>
            <a:r>
              <a:rPr lang="de-DE" sz="1050">
                <a:solidFill>
                  <a:srgbClr val="404040"/>
                </a:solidFill>
              </a:rPr>
              <a:t>und der mit T1D und Hyperglykämie verbundenen </a:t>
            </a:r>
            <a:r>
              <a:rPr lang="de-DE" sz="1050" b="1">
                <a:solidFill>
                  <a:srgbClr val="404040"/>
                </a:solidFill>
              </a:rPr>
              <a:t>Komplikationen verringern</a:t>
            </a:r>
            <a:r>
              <a:rPr lang="de-DE" sz="1050" baseline="30000">
                <a:solidFill>
                  <a:srgbClr val="404040"/>
                </a:solidFill>
              </a:rPr>
              <a:t>22,23</a:t>
            </a:r>
            <a:endParaRPr lang="de-DE" sz="1050">
              <a:solidFill>
                <a:srgbClr val="404040"/>
              </a:solidFill>
            </a:endParaRPr>
          </a:p>
        </p:txBody>
      </p:sp>
    </p:spTree>
    <p:extLst>
      <p:ext uri="{BB962C8B-B14F-4D97-AF65-F5344CB8AC3E}">
        <p14:creationId xmlns:p14="http://schemas.microsoft.com/office/powerpoint/2010/main" val="474341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9">
            <a:extLst>
              <a:ext uri="{FF2B5EF4-FFF2-40B4-BE49-F238E27FC236}">
                <a16:creationId xmlns:a16="http://schemas.microsoft.com/office/drawing/2014/main" id="{9EB80E1D-0709-6064-C396-AADFA8217773}"/>
              </a:ext>
            </a:extLst>
          </p:cNvPr>
          <p:cNvSpPr txBox="1">
            <a:spLocks/>
          </p:cNvSpPr>
          <p:nvPr/>
        </p:nvSpPr>
        <p:spPr>
          <a:xfrm>
            <a:off x="335925" y="113631"/>
            <a:ext cx="830018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Ausblick: Ein wenig Hilfe durch verbliebene Betazellen hat lang anhaltende klinische Vorteile</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7" name="TextBox 3037">
            <a:extLst>
              <a:ext uri="{FF2B5EF4-FFF2-40B4-BE49-F238E27FC236}">
                <a16:creationId xmlns:a16="http://schemas.microsoft.com/office/drawing/2014/main" id="{78D4EB4A-8D0C-8B5F-9D97-E59CA00FC621}"/>
              </a:ext>
            </a:extLst>
          </p:cNvPr>
          <p:cNvSpPr txBox="1"/>
          <p:nvPr/>
        </p:nvSpPr>
        <p:spPr>
          <a:xfrm>
            <a:off x="335925" y="4948753"/>
            <a:ext cx="8428148" cy="184666"/>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 sz="600" b="1" i="0" u="none" strike="noStrike" kern="1200" cap="none" spc="0" normalizeH="0" baseline="0" noProof="0" dirty="0">
                <a:ln>
                  <a:noFill/>
                </a:ln>
                <a:solidFill>
                  <a:srgbClr val="404040"/>
                </a:solidFill>
                <a:effectLst/>
                <a:uLnTx/>
                <a:uFillTx/>
                <a:latin typeface="Arial"/>
                <a:ea typeface="Arial"/>
                <a:cs typeface="Arial"/>
              </a:rPr>
              <a:t>1. </a:t>
            </a:r>
            <a:r>
              <a:rPr kumimoji="0" lang="de-DE" sz="600" b="0" i="0" u="none" strike="noStrike" kern="1200" cap="none" spc="0" normalizeH="0" baseline="0" noProof="0" dirty="0">
                <a:ln>
                  <a:noFill/>
                </a:ln>
                <a:solidFill>
                  <a:srgbClr val="404040"/>
                </a:solidFill>
                <a:effectLst/>
                <a:uLnTx/>
                <a:uFillTx/>
                <a:latin typeface="Verdana"/>
                <a:ea typeface="+mn-ea"/>
                <a:cs typeface="+mn-cs"/>
              </a:rPr>
              <a:t>Lam A </a:t>
            </a:r>
            <a:r>
              <a:rPr kumimoji="0" lang="de-DE" sz="600" b="0" i="1" u="none" strike="noStrike" kern="1200" cap="none" spc="0" normalizeH="0" baseline="0" noProof="0" dirty="0">
                <a:ln>
                  <a:noFill/>
                </a:ln>
                <a:solidFill>
                  <a:srgbClr val="404040"/>
                </a:solidFill>
                <a:effectLst/>
                <a:uLnTx/>
                <a:uFillTx/>
                <a:latin typeface="Verdana"/>
                <a:ea typeface="+mn-ea"/>
                <a:cs typeface="+mn-cs"/>
              </a:rPr>
              <a:t>et al. </a:t>
            </a:r>
            <a:r>
              <a:rPr kumimoji="0" lang="it-IT" sz="600" b="0" i="1" u="none" strike="noStrike" kern="1200" cap="none" spc="0" normalizeH="0" baseline="0" noProof="0" dirty="0">
                <a:ln>
                  <a:noFill/>
                </a:ln>
                <a:solidFill>
                  <a:srgbClr val="404040"/>
                </a:solidFill>
                <a:effectLst/>
                <a:uLnTx/>
                <a:uFillTx/>
                <a:latin typeface="Verdana"/>
                <a:ea typeface="+mn-ea"/>
                <a:cs typeface="+mn-cs"/>
              </a:rPr>
              <a:t>J </a:t>
            </a:r>
            <a:r>
              <a:rPr kumimoji="0" lang="it-IT" sz="600" b="0" i="1" u="none" strike="noStrike" kern="1200" cap="none" spc="0" normalizeH="0" baseline="0" noProof="0" dirty="0" err="1">
                <a:ln>
                  <a:noFill/>
                </a:ln>
                <a:solidFill>
                  <a:srgbClr val="404040"/>
                </a:solidFill>
                <a:effectLst/>
                <a:uLnTx/>
                <a:uFillTx/>
                <a:latin typeface="Verdana"/>
                <a:ea typeface="+mn-ea"/>
                <a:cs typeface="+mn-cs"/>
              </a:rPr>
              <a:t>Clin</a:t>
            </a:r>
            <a:r>
              <a:rPr kumimoji="0" lang="it-IT" sz="600" b="0" i="1" u="none" strike="noStrike" kern="1200" cap="none" spc="0" normalizeH="0" baseline="0" noProof="0" dirty="0">
                <a:ln>
                  <a:noFill/>
                </a:ln>
                <a:solidFill>
                  <a:srgbClr val="404040"/>
                </a:solidFill>
                <a:effectLst/>
                <a:uLnTx/>
                <a:uFillTx/>
                <a:latin typeface="Verdana"/>
                <a:ea typeface="+mn-ea"/>
                <a:cs typeface="+mn-cs"/>
              </a:rPr>
              <a:t> Invest </a:t>
            </a:r>
            <a:r>
              <a:rPr kumimoji="0" lang="it-IT" sz="600" b="0" i="0" u="none" strike="noStrike" kern="1200" cap="none" spc="0" normalizeH="0" baseline="0" noProof="0" dirty="0">
                <a:ln>
                  <a:noFill/>
                </a:ln>
                <a:solidFill>
                  <a:srgbClr val="404040"/>
                </a:solidFill>
                <a:effectLst/>
                <a:uLnTx/>
                <a:uFillTx/>
                <a:latin typeface="Verdana"/>
                <a:ea typeface="+mn-ea"/>
                <a:cs typeface="+mn-cs"/>
              </a:rPr>
              <a:t>2021; 131: e143683. </a:t>
            </a:r>
            <a:r>
              <a:rPr kumimoji="0" lang="de-DE" sz="600" b="1" i="0" u="none" strike="noStrike" kern="1200" cap="none" spc="0" normalizeH="0" baseline="0" noProof="0" dirty="0">
                <a:ln>
                  <a:noFill/>
                </a:ln>
                <a:solidFill>
                  <a:srgbClr val="404040"/>
                </a:solidFill>
                <a:effectLst/>
                <a:uLnTx/>
                <a:uFillTx/>
                <a:latin typeface="Verdana"/>
                <a:ea typeface="+mn-ea"/>
                <a:cs typeface="+mn-cs"/>
              </a:rPr>
              <a:t>2. </a:t>
            </a:r>
            <a:r>
              <a:rPr kumimoji="0" lang="de-DE" sz="600" b="0" i="0" u="none" strike="noStrike" kern="1200" cap="none" spc="0" normalizeH="0" baseline="0" noProof="0" dirty="0" err="1">
                <a:ln>
                  <a:noFill/>
                </a:ln>
                <a:solidFill>
                  <a:srgbClr val="404040"/>
                </a:solidFill>
                <a:effectLst/>
                <a:uLnTx/>
                <a:uFillTx/>
                <a:latin typeface="Verdana"/>
                <a:ea typeface="+mn-ea"/>
                <a:cs typeface="+mn-cs"/>
              </a:rPr>
              <a:t>Gubitosi</a:t>
            </a:r>
            <a:r>
              <a:rPr kumimoji="0" lang="de-DE" sz="600" b="0" i="0" u="none" strike="noStrike" kern="1200" cap="none" spc="0" normalizeH="0" baseline="0" noProof="0" dirty="0">
                <a:ln>
                  <a:noFill/>
                </a:ln>
                <a:solidFill>
                  <a:srgbClr val="404040"/>
                </a:solidFill>
                <a:effectLst/>
                <a:uLnTx/>
                <a:uFillTx/>
                <a:latin typeface="Verdana"/>
                <a:ea typeface="+mn-ea"/>
                <a:cs typeface="+mn-cs"/>
              </a:rPr>
              <a:t>-Klug RA </a:t>
            </a:r>
            <a:r>
              <a:rPr kumimoji="0" lang="de-DE" sz="600" b="0" i="1" u="none" strike="noStrike" kern="1200" cap="none" spc="0" normalizeH="0" baseline="0" noProof="0" dirty="0">
                <a:ln>
                  <a:noFill/>
                </a:ln>
                <a:solidFill>
                  <a:srgbClr val="404040"/>
                </a:solidFill>
                <a:effectLst/>
                <a:uLnTx/>
                <a:uFillTx/>
                <a:latin typeface="Verdana"/>
                <a:ea typeface="+mn-ea"/>
                <a:cs typeface="+mn-cs"/>
              </a:rPr>
              <a:t>et al. </a:t>
            </a:r>
            <a:r>
              <a:rPr kumimoji="0" lang="de-DE" sz="600" b="0" i="1" u="none" strike="noStrike" kern="1200" cap="none" spc="0" normalizeH="0" baseline="0" noProof="0" dirty="0" err="1">
                <a:ln>
                  <a:noFill/>
                </a:ln>
                <a:solidFill>
                  <a:srgbClr val="404040"/>
                </a:solidFill>
                <a:effectLst/>
                <a:uLnTx/>
                <a:uFillTx/>
                <a:latin typeface="Verdana"/>
                <a:ea typeface="+mn-ea"/>
                <a:cs typeface="+mn-cs"/>
              </a:rPr>
              <a:t>Clin</a:t>
            </a:r>
            <a:r>
              <a:rPr kumimoji="0" lang="de-DE" sz="600" b="0" i="1" u="none" strike="noStrike" kern="1200" cap="none" spc="0" normalizeH="0" baseline="0" noProof="0" dirty="0">
                <a:ln>
                  <a:noFill/>
                </a:ln>
                <a:solidFill>
                  <a:srgbClr val="404040"/>
                </a:solidFill>
                <a:effectLst/>
                <a:uLnTx/>
                <a:uFillTx/>
                <a:latin typeface="Verdana"/>
                <a:ea typeface="+mn-ea"/>
                <a:cs typeface="+mn-cs"/>
              </a:rPr>
              <a:t> </a:t>
            </a:r>
            <a:r>
              <a:rPr kumimoji="0" lang="de-DE" sz="600" b="0" i="1" u="none" strike="noStrike" kern="1200" cap="none" spc="0" normalizeH="0" baseline="0" noProof="0" dirty="0" err="1">
                <a:ln>
                  <a:noFill/>
                </a:ln>
                <a:solidFill>
                  <a:srgbClr val="404040"/>
                </a:solidFill>
                <a:effectLst/>
                <a:uLnTx/>
                <a:uFillTx/>
                <a:latin typeface="Verdana"/>
                <a:ea typeface="+mn-ea"/>
                <a:cs typeface="+mn-cs"/>
              </a:rPr>
              <a:t>Invest</a:t>
            </a:r>
            <a:r>
              <a:rPr kumimoji="0" lang="de-DE" sz="600" b="0" i="1" u="none" strike="noStrike" kern="1200" cap="none" spc="0" normalizeH="0" baseline="0" noProof="0" dirty="0">
                <a:ln>
                  <a:noFill/>
                </a:ln>
                <a:solidFill>
                  <a:srgbClr val="404040"/>
                </a:solidFill>
                <a:effectLst/>
                <a:uLnTx/>
                <a:uFillTx/>
                <a:latin typeface="Verdana"/>
                <a:ea typeface="+mn-ea"/>
                <a:cs typeface="+mn-cs"/>
              </a:rPr>
              <a:t> </a:t>
            </a:r>
            <a:r>
              <a:rPr kumimoji="0" lang="de-DE" sz="600" b="0" i="0" u="none" strike="noStrike" kern="1200" cap="none" spc="0" normalizeH="0" baseline="0" noProof="0" dirty="0">
                <a:ln>
                  <a:noFill/>
                </a:ln>
                <a:solidFill>
                  <a:srgbClr val="404040"/>
                </a:solidFill>
                <a:effectLst/>
                <a:uLnTx/>
                <a:uFillTx/>
                <a:latin typeface="Verdana"/>
                <a:ea typeface="+mn-ea"/>
                <a:cs typeface="+mn-cs"/>
              </a:rPr>
              <a:t>2021; 131: e143011. </a:t>
            </a:r>
            <a:r>
              <a:rPr kumimoji="0" lang="de-DE" sz="600" b="1" i="0" u="none" strike="noStrike" kern="1200" cap="none" spc="0" normalizeH="0" baseline="0" noProof="0" dirty="0">
                <a:ln>
                  <a:noFill/>
                </a:ln>
                <a:solidFill>
                  <a:srgbClr val="404040"/>
                </a:solidFill>
                <a:effectLst/>
                <a:uLnTx/>
                <a:uFillTx/>
                <a:latin typeface="Verdana"/>
                <a:ea typeface="+mn-ea"/>
                <a:cs typeface="+mn-cs"/>
              </a:rPr>
              <a:t>3.</a:t>
            </a:r>
            <a:r>
              <a:rPr kumimoji="0" lang="de-DE" sz="600" b="0" i="0" u="none" strike="noStrike" kern="1200" cap="none" spc="0" normalizeH="0" baseline="0" noProof="0" dirty="0">
                <a:ln>
                  <a:noFill/>
                </a:ln>
                <a:solidFill>
                  <a:srgbClr val="404040"/>
                </a:solidFill>
                <a:effectLst/>
                <a:uLnTx/>
                <a:uFillTx/>
                <a:latin typeface="Verdana"/>
                <a:ea typeface="+mn-ea"/>
                <a:cs typeface="+mn-cs"/>
              </a:rPr>
              <a:t> Herold KC </a:t>
            </a:r>
            <a:r>
              <a:rPr kumimoji="0" lang="de-DE" sz="600" b="0" i="1" u="none" strike="noStrike" kern="1200" cap="none" spc="0" normalizeH="0" baseline="0" noProof="0" dirty="0">
                <a:ln>
                  <a:noFill/>
                </a:ln>
                <a:solidFill>
                  <a:srgbClr val="404040"/>
                </a:solidFill>
                <a:effectLst/>
                <a:uLnTx/>
                <a:uFillTx/>
                <a:latin typeface="Verdana"/>
                <a:ea typeface="+mn-ea"/>
                <a:cs typeface="+mn-cs"/>
              </a:rPr>
              <a:t>et al. N Engl J Med </a:t>
            </a:r>
            <a:r>
              <a:rPr kumimoji="0" lang="de-DE" sz="600" b="0" i="0" u="none" strike="noStrike" kern="1200" cap="none" spc="0" normalizeH="0" baseline="0" noProof="0" dirty="0">
                <a:ln>
                  <a:noFill/>
                </a:ln>
                <a:solidFill>
                  <a:srgbClr val="404040"/>
                </a:solidFill>
                <a:effectLst/>
                <a:uLnTx/>
                <a:uFillTx/>
                <a:latin typeface="Verdana"/>
                <a:ea typeface="+mn-ea"/>
                <a:cs typeface="+mn-cs"/>
              </a:rPr>
              <a:t>2019; 381: 603–13.</a:t>
            </a:r>
            <a:endParaRPr kumimoji="0" lang="en-US" sz="600" b="0" i="0" u="none" strike="noStrike" kern="1200" cap="none" spc="0" normalizeH="0" baseline="0" noProof="0" dirty="0">
              <a:ln>
                <a:noFill/>
              </a:ln>
              <a:solidFill>
                <a:srgbClr val="404040"/>
              </a:solidFill>
              <a:effectLst/>
              <a:uLnTx/>
              <a:uFillTx/>
              <a:latin typeface="Calibri" panose="020F0502020204030204"/>
              <a:ea typeface="+mn-ea"/>
              <a:cs typeface="+mn-cs"/>
            </a:endParaRPr>
          </a:p>
        </p:txBody>
      </p:sp>
      <p:sp>
        <p:nvSpPr>
          <p:cNvPr id="8" name="TextBox 28">
            <a:extLst>
              <a:ext uri="{FF2B5EF4-FFF2-40B4-BE49-F238E27FC236}">
                <a16:creationId xmlns:a16="http://schemas.microsoft.com/office/drawing/2014/main" id="{DCE22108-1B5F-7450-B004-D4FADC9DD852}"/>
              </a:ext>
            </a:extLst>
          </p:cNvPr>
          <p:cNvSpPr txBox="1"/>
          <p:nvPr/>
        </p:nvSpPr>
        <p:spPr>
          <a:xfrm>
            <a:off x="335925" y="4822588"/>
            <a:ext cx="7339601" cy="184666"/>
          </a:xfrm>
          <a:prstGeom prst="rect">
            <a:avLst/>
          </a:prstGeom>
          <a:noFill/>
          <a:ln w="9525" cap="flat" cmpd="sng" algn="ctr">
            <a:noFill/>
            <a:prstDash val="solid"/>
            <a:round/>
            <a:headEnd type="none" w="med" len="med"/>
            <a:tailEnd type="none" w="med" len="med"/>
          </a:ln>
        </p:spPr>
        <p:txBody>
          <a:bodyPr wrap="square" anchor="b">
            <a:spAutoFit/>
          </a:bodyPr>
          <a:lstStyle/>
          <a:p>
            <a:pPr marL="0" marR="0" lvl="0" indent="0" algn="l" defTabSz="514337" rtl="0" eaLnBrk="1" fontAlgn="auto" latinLnBrk="0" hangingPunct="1">
              <a:lnSpc>
                <a:spcPct val="100000"/>
              </a:lnSpc>
              <a:spcBef>
                <a:spcPts val="0"/>
              </a:spcBef>
              <a:spcAft>
                <a:spcPts val="338"/>
              </a:spcAft>
              <a:buClrTx/>
              <a:buSzTx/>
              <a:buFontTx/>
              <a:buNone/>
              <a:tabLst/>
              <a:defRPr/>
            </a:pP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T1D: Typ-1-Diabetes.</a:t>
            </a:r>
            <a:endParaRPr kumimoji="0" lang="en-US" altLang="de-DE" sz="600" b="0" i="0" u="none" strike="noStrike" kern="1200" cap="none" spc="0" normalizeH="0" baseline="30000" noProof="0" dirty="0">
              <a:ln>
                <a:noFill/>
              </a:ln>
              <a:solidFill>
                <a:srgbClr val="404040"/>
              </a:solidFill>
              <a:effectLst/>
              <a:uLnTx/>
              <a:uFillTx/>
              <a:latin typeface="Verdana"/>
              <a:ea typeface="+mn-ea"/>
              <a:cs typeface="+mn-cs"/>
            </a:endParaRPr>
          </a:p>
        </p:txBody>
      </p:sp>
      <p:sp>
        <p:nvSpPr>
          <p:cNvPr id="13" name="Textplatzhalter 3">
            <a:extLst>
              <a:ext uri="{FF2B5EF4-FFF2-40B4-BE49-F238E27FC236}">
                <a16:creationId xmlns:a16="http://schemas.microsoft.com/office/drawing/2014/main" id="{B7C4A52D-743F-1AAE-3FF3-18B0CD22D7C6}"/>
              </a:ext>
            </a:extLst>
          </p:cNvPr>
          <p:cNvSpPr txBox="1">
            <a:spLocks/>
          </p:cNvSpPr>
          <p:nvPr/>
        </p:nvSpPr>
        <p:spPr>
          <a:xfrm>
            <a:off x="448964" y="1065584"/>
            <a:ext cx="8251692" cy="3180739"/>
          </a:xfrm>
          <a:prstGeom prst="rect">
            <a:avLst/>
          </a:prstGeom>
          <a:noFill/>
          <a:ln>
            <a:noFill/>
          </a:ln>
          <a:scene3d>
            <a:camera prst="orthographicFront"/>
            <a:lightRig rig="threePt" dir="t"/>
          </a:scene3d>
          <a:sp3d>
            <a:bevelT/>
          </a:sp3d>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spcBef>
                <a:spcPts val="1800"/>
              </a:spcBef>
              <a:buClr>
                <a:schemeClr val="accent2"/>
              </a:buClr>
              <a:buSzPct val="120000"/>
              <a:buFont typeface="Arial" panose="020B0604020202020204" pitchFamily="34" charset="0"/>
              <a:buChar char="•"/>
            </a:pPr>
            <a:r>
              <a:rPr lang="de-DE" sz="1200" dirty="0">
                <a:solidFill>
                  <a:srgbClr val="404040"/>
                </a:solidFill>
              </a:rPr>
              <a:t>Insulininduzierte Hypoglykämie ist die häufigste Komplikation einer intensiven Insulintherapie, daher lassen die Ergebnisse von </a:t>
            </a:r>
            <a:r>
              <a:rPr lang="de-DE" sz="1200" dirty="0" err="1">
                <a:solidFill>
                  <a:srgbClr val="404040"/>
                </a:solidFill>
              </a:rPr>
              <a:t>Gubitosi</a:t>
            </a:r>
            <a:r>
              <a:rPr lang="de-DE" sz="1200" dirty="0">
                <a:solidFill>
                  <a:srgbClr val="404040"/>
                </a:solidFill>
              </a:rPr>
              <a:t>-Klug </a:t>
            </a:r>
            <a:r>
              <a:rPr lang="de-DE" sz="1200" i="1" dirty="0">
                <a:solidFill>
                  <a:srgbClr val="404040"/>
                </a:solidFill>
              </a:rPr>
              <a:t>et al.</a:t>
            </a:r>
            <a:r>
              <a:rPr lang="de-DE" sz="1200" baseline="30000" dirty="0">
                <a:solidFill>
                  <a:srgbClr val="404040"/>
                </a:solidFill>
              </a:rPr>
              <a:t>2</a:t>
            </a:r>
            <a:r>
              <a:rPr lang="de-DE" sz="1200" i="1" dirty="0">
                <a:solidFill>
                  <a:srgbClr val="404040"/>
                </a:solidFill>
              </a:rPr>
              <a:t> </a:t>
            </a:r>
            <a:r>
              <a:rPr lang="de-DE" sz="1200" dirty="0">
                <a:solidFill>
                  <a:srgbClr val="404040"/>
                </a:solidFill>
              </a:rPr>
              <a:t>eine klinische Bedeutung für das Patientenmanage-</a:t>
            </a:r>
            <a:r>
              <a:rPr lang="de-DE" sz="1200" dirty="0" err="1">
                <a:solidFill>
                  <a:srgbClr val="404040"/>
                </a:solidFill>
              </a:rPr>
              <a:t>ment</a:t>
            </a:r>
            <a:r>
              <a:rPr lang="de-DE" sz="1200" dirty="0">
                <a:solidFill>
                  <a:srgbClr val="404040"/>
                </a:solidFill>
              </a:rPr>
              <a:t> annehmen und unterstützen den </a:t>
            </a:r>
            <a:r>
              <a:rPr lang="de-DE" sz="1200" b="1" dirty="0">
                <a:solidFill>
                  <a:srgbClr val="404040"/>
                </a:solidFill>
              </a:rPr>
              <a:t>Erhalt der Betazell-Restfunktion als Ziel der Krankheitsmodifikation</a:t>
            </a:r>
            <a:r>
              <a:rPr lang="de-DE" sz="1200" baseline="30000" dirty="0">
                <a:solidFill>
                  <a:srgbClr val="404040"/>
                </a:solidFill>
              </a:rPr>
              <a:t>1</a:t>
            </a:r>
            <a:endParaRPr lang="de-DE" sz="1200" b="1" baseline="30000" dirty="0">
              <a:solidFill>
                <a:srgbClr val="404040"/>
              </a:solidFill>
            </a:endParaRPr>
          </a:p>
          <a:p>
            <a:pPr marL="285750" indent="-285750">
              <a:spcBef>
                <a:spcPts val="1800"/>
              </a:spcBef>
              <a:buClr>
                <a:schemeClr val="accent2"/>
              </a:buClr>
              <a:buSzPct val="120000"/>
              <a:buFont typeface="Arial" panose="020B0604020202020204" pitchFamily="34" charset="0"/>
              <a:buChar char="•"/>
            </a:pPr>
            <a:r>
              <a:rPr lang="de-DE" sz="1200" dirty="0">
                <a:solidFill>
                  <a:srgbClr val="404040"/>
                </a:solidFill>
              </a:rPr>
              <a:t>Für das Erreichen verbesserter HbA</a:t>
            </a:r>
            <a:r>
              <a:rPr lang="de-DE" sz="1200" baseline="-25000" dirty="0">
                <a:solidFill>
                  <a:srgbClr val="404040"/>
                </a:solidFill>
              </a:rPr>
              <a:t>1c</a:t>
            </a:r>
            <a:r>
              <a:rPr lang="de-DE" sz="1200" dirty="0">
                <a:solidFill>
                  <a:srgbClr val="404040"/>
                </a:solidFill>
              </a:rPr>
              <a:t>-Werte und damit die Reduktion makrovaskulärer Endpunkte kann größere Betazell-Restfunktion erforderlich sein.</a:t>
            </a:r>
            <a:r>
              <a:rPr lang="de-DE" sz="1200" baseline="30000" dirty="0">
                <a:solidFill>
                  <a:srgbClr val="404040"/>
                </a:solidFill>
              </a:rPr>
              <a:t>1</a:t>
            </a:r>
            <a:r>
              <a:rPr lang="de-DE" sz="1200" dirty="0">
                <a:solidFill>
                  <a:srgbClr val="404040"/>
                </a:solidFill>
              </a:rPr>
              <a:t> Dennoch:</a:t>
            </a:r>
          </a:p>
          <a:p>
            <a:pPr marL="512544" lvl="1" indent="-285750">
              <a:spcBef>
                <a:spcPts val="1800"/>
              </a:spcBef>
              <a:buSzPct val="120000"/>
              <a:buFont typeface="Arial" panose="020B0604020202020204" pitchFamily="34" charset="0"/>
              <a:buChar char="•"/>
            </a:pPr>
            <a:r>
              <a:rPr lang="de-DE" sz="1200" b="0" dirty="0">
                <a:solidFill>
                  <a:srgbClr val="404040"/>
                </a:solidFill>
              </a:rPr>
              <a:t>Es ist wichtig, den Erkenntnissen aus der Prädiabetes- und der frühen Post-Diagnose-Phase weiterhin Beachtung zu schenken: Der </a:t>
            </a:r>
            <a:r>
              <a:rPr lang="de-DE" sz="1200" dirty="0">
                <a:solidFill>
                  <a:srgbClr val="404040"/>
                </a:solidFill>
              </a:rPr>
              <a:t>Erhalt der Betazellfunktion ist mit einer leichteren Blutzuckerkontrolle und mehr Personen, die ihre Glykämie-Ziele erreichen, verbunden</a:t>
            </a:r>
            <a:r>
              <a:rPr lang="de-DE" sz="1200" b="0" baseline="30000" dirty="0">
                <a:solidFill>
                  <a:srgbClr val="404040"/>
                </a:solidFill>
              </a:rPr>
              <a:t>1</a:t>
            </a:r>
          </a:p>
          <a:p>
            <a:pPr marL="512544" lvl="1" indent="-285750">
              <a:spcBef>
                <a:spcPts val="1800"/>
              </a:spcBef>
              <a:buSzPct val="120000"/>
              <a:buFont typeface="Arial" panose="020B0604020202020204" pitchFamily="34" charset="0"/>
              <a:buChar char="•"/>
            </a:pPr>
            <a:r>
              <a:rPr lang="de-DE" sz="1200" b="0" dirty="0">
                <a:solidFill>
                  <a:srgbClr val="404040"/>
                </a:solidFill>
              </a:rPr>
              <a:t>Betroffene, die ihre Betazellfunktion auf dem Niveau zum Zeitpunkt der T1D-Diagnose erhalten können, das höher ist als die von </a:t>
            </a:r>
            <a:r>
              <a:rPr lang="de-DE" sz="1200" b="0" dirty="0" err="1">
                <a:solidFill>
                  <a:srgbClr val="404040"/>
                </a:solidFill>
              </a:rPr>
              <a:t>Gubitosi</a:t>
            </a:r>
            <a:r>
              <a:rPr lang="de-DE" sz="1200" b="0" dirty="0">
                <a:solidFill>
                  <a:srgbClr val="404040"/>
                </a:solidFill>
              </a:rPr>
              <a:t>-Klug </a:t>
            </a:r>
            <a:r>
              <a:rPr lang="de-DE" sz="1200" b="0" i="1" dirty="0">
                <a:solidFill>
                  <a:srgbClr val="404040"/>
                </a:solidFill>
              </a:rPr>
              <a:t>et al.</a:t>
            </a:r>
            <a:r>
              <a:rPr lang="de-DE" sz="1200" b="0" baseline="30000" dirty="0">
                <a:solidFill>
                  <a:srgbClr val="404040"/>
                </a:solidFill>
              </a:rPr>
              <a:t>2</a:t>
            </a:r>
            <a:r>
              <a:rPr lang="de-DE" sz="1200" b="0" dirty="0">
                <a:solidFill>
                  <a:srgbClr val="404040"/>
                </a:solidFill>
              </a:rPr>
              <a:t> beobachteten Werte (&gt; 0,2 </a:t>
            </a:r>
            <a:r>
              <a:rPr lang="de-DE" sz="1200" b="0" dirty="0" err="1">
                <a:solidFill>
                  <a:srgbClr val="404040"/>
                </a:solidFill>
              </a:rPr>
              <a:t>nmol</a:t>
            </a:r>
            <a:r>
              <a:rPr lang="de-DE" sz="1200" b="0" dirty="0">
                <a:solidFill>
                  <a:srgbClr val="404040"/>
                </a:solidFill>
              </a:rPr>
              <a:t>/l), und die verbesserte physiologische Eigenschaften aufweisen, könnten einen optimalen Langzeitnutzen erzielen</a:t>
            </a:r>
            <a:r>
              <a:rPr lang="de-DE" sz="1200" b="0" baseline="30000" dirty="0">
                <a:solidFill>
                  <a:srgbClr val="404040"/>
                </a:solidFill>
              </a:rPr>
              <a:t>1</a:t>
            </a:r>
          </a:p>
        </p:txBody>
      </p:sp>
    </p:spTree>
    <p:extLst>
      <p:ext uri="{BB962C8B-B14F-4D97-AF65-F5344CB8AC3E}">
        <p14:creationId xmlns:p14="http://schemas.microsoft.com/office/powerpoint/2010/main" val="2941905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uiExpand="1" build="p" bldLvl="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0955DB-B7AF-B294-8052-700A8A730E0E}"/>
            </a:ext>
          </a:extLst>
        </p:cNvPr>
        <p:cNvGrpSpPr/>
        <p:nvPr/>
      </p:nvGrpSpPr>
      <p:grpSpPr>
        <a:xfrm>
          <a:off x="0" y="0"/>
          <a:ext cx="0" cy="0"/>
          <a:chOff x="0" y="0"/>
          <a:chExt cx="0" cy="0"/>
        </a:xfrm>
      </p:grpSpPr>
      <p:sp>
        <p:nvSpPr>
          <p:cNvPr id="10" name="Textplatzhalter 9">
            <a:extLst>
              <a:ext uri="{FF2B5EF4-FFF2-40B4-BE49-F238E27FC236}">
                <a16:creationId xmlns:a16="http://schemas.microsoft.com/office/drawing/2014/main" id="{65A1EB5E-84A1-2887-9110-AD0D639C5A37}"/>
              </a:ext>
            </a:extLst>
          </p:cNvPr>
          <p:cNvSpPr txBox="1">
            <a:spLocks/>
          </p:cNvSpPr>
          <p:nvPr/>
        </p:nvSpPr>
        <p:spPr>
          <a:xfrm>
            <a:off x="325167" y="11441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Serotonin – Cross-Talk zwischen Alpha- und Betazellen</a:t>
            </a:r>
            <a:r>
              <a:rPr lang="de-DE" sz="2000" b="1" baseline="30000" dirty="0">
                <a:solidFill>
                  <a:srgbClr val="7030A0"/>
                </a:solidFill>
                <a:latin typeface="+mj-lt"/>
              </a:rPr>
              <a:t>1</a:t>
            </a:r>
          </a:p>
        </p:txBody>
      </p:sp>
      <p:sp>
        <p:nvSpPr>
          <p:cNvPr id="11" name="TextBox 3037">
            <a:extLst>
              <a:ext uri="{FF2B5EF4-FFF2-40B4-BE49-F238E27FC236}">
                <a16:creationId xmlns:a16="http://schemas.microsoft.com/office/drawing/2014/main" id="{C014B0C3-2379-D1C6-8F41-08CA8A8B0672}"/>
              </a:ext>
            </a:extLst>
          </p:cNvPr>
          <p:cNvSpPr txBox="1"/>
          <p:nvPr/>
        </p:nvSpPr>
        <p:spPr>
          <a:xfrm>
            <a:off x="325167" y="4843317"/>
            <a:ext cx="8735705" cy="276999"/>
          </a:xfrm>
          <a:prstGeom prst="rect">
            <a:avLst/>
          </a:prstGeom>
          <a:noFill/>
        </p:spPr>
        <p:txBody>
          <a:bodyPr wrap="square" rtlCol="0" anchor="b">
            <a:spAutoFit/>
          </a:bodyPr>
          <a:lstStyle/>
          <a:p>
            <a:pPr defTabSz="685766">
              <a:buClr>
                <a:srgbClr val="2F4B95"/>
              </a:buClr>
              <a:defRPr/>
            </a:pPr>
            <a:r>
              <a:rPr lang="de" sz="600" dirty="0">
                <a:solidFill>
                  <a:srgbClr val="404040"/>
                </a:solidFill>
                <a:ea typeface="Arial"/>
                <a:cs typeface="Arial"/>
              </a:rPr>
              <a:t>Abbildung modifiziert nach </a:t>
            </a:r>
            <a:r>
              <a:rPr lang="de-DE" sz="600" dirty="0" err="1">
                <a:solidFill>
                  <a:srgbClr val="404040"/>
                </a:solidFill>
                <a:ea typeface="Arial"/>
                <a:cs typeface="Arial"/>
              </a:rPr>
              <a:t>Almaça</a:t>
            </a:r>
            <a:r>
              <a:rPr lang="de-DE" sz="600" dirty="0">
                <a:solidFill>
                  <a:srgbClr val="404040"/>
                </a:solidFill>
                <a:ea typeface="Arial"/>
                <a:cs typeface="Arial"/>
              </a:rPr>
              <a:t> J </a:t>
            </a:r>
            <a:r>
              <a:rPr lang="de" sz="600" dirty="0">
                <a:solidFill>
                  <a:srgbClr val="404040"/>
                </a:solidFill>
                <a:ea typeface="Arial"/>
                <a:cs typeface="Arial"/>
              </a:rPr>
              <a:t>2016</a:t>
            </a:r>
            <a:r>
              <a:rPr lang="de" sz="600" baseline="30000" dirty="0">
                <a:solidFill>
                  <a:srgbClr val="404040"/>
                </a:solidFill>
                <a:ea typeface="Arial"/>
                <a:cs typeface="Arial"/>
              </a:rPr>
              <a:t>1</a:t>
            </a:r>
            <a:r>
              <a:rPr lang="de" sz="600" dirty="0">
                <a:solidFill>
                  <a:srgbClr val="404040"/>
                </a:solidFill>
                <a:ea typeface="Arial"/>
                <a:cs typeface="Arial"/>
              </a:rPr>
              <a:t>. cAMP: cyclic adenosine monophosphate, zyklisches Adenosinmonophosphat; 5-HT</a:t>
            </a:r>
            <a:r>
              <a:rPr lang="de" sz="600" baseline="-25000" dirty="0">
                <a:solidFill>
                  <a:srgbClr val="404040"/>
                </a:solidFill>
                <a:ea typeface="Arial"/>
                <a:cs typeface="Arial"/>
              </a:rPr>
              <a:t>1F</a:t>
            </a:r>
            <a:r>
              <a:rPr lang="de" sz="600" dirty="0">
                <a:solidFill>
                  <a:srgbClr val="404040"/>
                </a:solidFill>
                <a:ea typeface="Arial"/>
                <a:cs typeface="Arial"/>
              </a:rPr>
              <a:t>: Rezeptor, der zur Verringerung der cAMP-Spiegel in einer Zelle führt.</a:t>
            </a:r>
          </a:p>
          <a:p>
            <a:pPr defTabSz="685766">
              <a:buClr>
                <a:srgbClr val="2F4B95"/>
              </a:buClr>
              <a:defRPr/>
            </a:pPr>
            <a:r>
              <a:rPr lang="de" sz="600" b="1" dirty="0">
                <a:solidFill>
                  <a:srgbClr val="404040"/>
                </a:solidFill>
                <a:ea typeface="Arial"/>
                <a:cs typeface="Arial"/>
              </a:rPr>
              <a:t>1.</a:t>
            </a:r>
            <a:r>
              <a:rPr lang="de" sz="600" dirty="0">
                <a:solidFill>
                  <a:srgbClr val="404040"/>
                </a:solidFill>
                <a:ea typeface="Arial"/>
                <a:cs typeface="Arial"/>
              </a:rPr>
              <a:t> </a:t>
            </a:r>
            <a:r>
              <a:rPr lang="de-DE" sz="600" dirty="0" err="1">
                <a:solidFill>
                  <a:srgbClr val="404040"/>
                </a:solidFill>
                <a:ea typeface="Arial"/>
                <a:cs typeface="Arial"/>
              </a:rPr>
              <a:t>Almaça</a:t>
            </a:r>
            <a:r>
              <a:rPr lang="de-DE" sz="600" dirty="0">
                <a:solidFill>
                  <a:srgbClr val="404040"/>
                </a:solidFill>
                <a:ea typeface="Arial"/>
                <a:cs typeface="Arial"/>
              </a:rPr>
              <a:t> J </a:t>
            </a:r>
            <a:r>
              <a:rPr lang="de-DE" sz="600" i="1" dirty="0">
                <a:solidFill>
                  <a:srgbClr val="404040"/>
                </a:solidFill>
                <a:ea typeface="Arial"/>
                <a:cs typeface="Arial"/>
              </a:rPr>
              <a:t>et al. </a:t>
            </a:r>
            <a:r>
              <a:rPr lang="de-DE" sz="600" i="1" dirty="0" err="1">
                <a:solidFill>
                  <a:srgbClr val="404040"/>
                </a:solidFill>
                <a:ea typeface="Arial"/>
                <a:cs typeface="Arial"/>
              </a:rPr>
              <a:t>Cell</a:t>
            </a:r>
            <a:r>
              <a:rPr lang="de-DE" sz="600" i="1" dirty="0">
                <a:solidFill>
                  <a:srgbClr val="404040"/>
                </a:solidFill>
                <a:ea typeface="Arial"/>
                <a:cs typeface="Arial"/>
              </a:rPr>
              <a:t> Rep </a:t>
            </a:r>
            <a:r>
              <a:rPr lang="de-DE" sz="600" dirty="0">
                <a:solidFill>
                  <a:srgbClr val="404040"/>
                </a:solidFill>
                <a:ea typeface="Arial"/>
                <a:cs typeface="Arial"/>
              </a:rPr>
              <a:t>2016; 17: 3281–91</a:t>
            </a:r>
            <a:r>
              <a:rPr kumimoji="0" lang="de" sz="600" b="0" i="0" u="none" strike="noStrike" kern="1200" cap="none" spc="0" normalizeH="0" baseline="0" noProof="0" dirty="0">
                <a:ln>
                  <a:noFill/>
                </a:ln>
                <a:solidFill>
                  <a:srgbClr val="404040"/>
                </a:solidFill>
                <a:effectLst/>
                <a:uLnTx/>
                <a:uFillTx/>
                <a:ea typeface="Arial"/>
                <a:cs typeface="Arial"/>
              </a:rPr>
              <a:t>.</a:t>
            </a:r>
            <a:r>
              <a:rPr lang="de-DE" sz="600" dirty="0">
                <a:solidFill>
                  <a:srgbClr val="404040"/>
                </a:solidFill>
                <a:ea typeface="Arial"/>
                <a:cs typeface="Arial"/>
              </a:rPr>
              <a:t> </a:t>
            </a:r>
            <a:endParaRPr lang="en-US" sz="600" dirty="0">
              <a:solidFill>
                <a:srgbClr val="404040"/>
              </a:solidFill>
            </a:endParaRPr>
          </a:p>
        </p:txBody>
      </p:sp>
      <p:sp>
        <p:nvSpPr>
          <p:cNvPr id="24" name="Rechteck 23">
            <a:extLst>
              <a:ext uri="{FF2B5EF4-FFF2-40B4-BE49-F238E27FC236}">
                <a16:creationId xmlns:a16="http://schemas.microsoft.com/office/drawing/2014/main" id="{CACE9279-28FD-60B0-D208-6A8B932D9E23}"/>
              </a:ext>
            </a:extLst>
          </p:cNvPr>
          <p:cNvSpPr/>
          <p:nvPr/>
        </p:nvSpPr>
        <p:spPr>
          <a:xfrm>
            <a:off x="2669263" y="2009153"/>
            <a:ext cx="226651" cy="3598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Kreis, Screenshot, Diagramm enthält.&#10;&#10;KI-generierte Inhalte können fehlerhaft sein.">
            <a:extLst>
              <a:ext uri="{FF2B5EF4-FFF2-40B4-BE49-F238E27FC236}">
                <a16:creationId xmlns:a16="http://schemas.microsoft.com/office/drawing/2014/main" id="{9C58FC31-50F2-2602-8C25-FB6B68B44A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958" y="1089530"/>
            <a:ext cx="3557527" cy="3088251"/>
          </a:xfrm>
          <a:prstGeom prst="rect">
            <a:avLst/>
          </a:prstGeom>
        </p:spPr>
      </p:pic>
      <p:sp>
        <p:nvSpPr>
          <p:cNvPr id="23" name="!!b2">
            <a:extLst>
              <a:ext uri="{FF2B5EF4-FFF2-40B4-BE49-F238E27FC236}">
                <a16:creationId xmlns:a16="http://schemas.microsoft.com/office/drawing/2014/main" id="{6226F481-6FE2-635B-B6B1-5350409B3469}"/>
              </a:ext>
            </a:extLst>
          </p:cNvPr>
          <p:cNvSpPr/>
          <p:nvPr/>
        </p:nvSpPr>
        <p:spPr>
          <a:xfrm>
            <a:off x="525957" y="1089529"/>
            <a:ext cx="3557527" cy="3088251"/>
          </a:xfrm>
          <a:prstGeom prst="rect">
            <a:avLst/>
          </a:prstGeom>
          <a:noFill/>
          <a:ln w="28575">
            <a:solidFill>
              <a:schemeClr val="accent2"/>
            </a:solidFill>
          </a:ln>
        </p:spPr>
        <p:txBody>
          <a:bodyPr vert="horz" lIns="171450" tIns="102870" rIns="171450" bIns="0" rtlCol="0">
            <a:noAutofit/>
          </a:bodyPr>
          <a:lstStyle/>
          <a:p>
            <a:pPr marL="0" marR="0" lvl="0" indent="0" defTabSz="685800" eaLnBrk="1" fontAlgn="auto" latinLnBrk="0" hangingPunct="1">
              <a:lnSpc>
                <a:spcPct val="95000"/>
              </a:lnSpc>
              <a:spcBef>
                <a:spcPts val="750"/>
              </a:spcBef>
              <a:spcAft>
                <a:spcPct val="0"/>
              </a:spcAft>
              <a:buClrTx/>
              <a:buSzTx/>
              <a:buFontTx/>
              <a:buNone/>
              <a:tabLst/>
              <a:defRPr/>
            </a:pPr>
            <a:endParaRPr kumimoji="0" lang="en-US" sz="1650" b="0" i="0" u="none" strike="noStrike" kern="0" cap="none" spc="0" normalizeH="0" baseline="0" noProof="0">
              <a:ln>
                <a:noFill/>
              </a:ln>
              <a:solidFill>
                <a:srgbClr val="000000"/>
              </a:solidFill>
              <a:effectLst/>
              <a:uLnTx/>
              <a:uFillTx/>
            </a:endParaRPr>
          </a:p>
        </p:txBody>
      </p:sp>
      <p:sp>
        <p:nvSpPr>
          <p:cNvPr id="6" name="Rechteck: abgerundete Ecken 5">
            <a:extLst>
              <a:ext uri="{FF2B5EF4-FFF2-40B4-BE49-F238E27FC236}">
                <a16:creationId xmlns:a16="http://schemas.microsoft.com/office/drawing/2014/main" id="{1ED2B296-BD19-3902-FC1D-C1BF2D70F575}"/>
              </a:ext>
            </a:extLst>
          </p:cNvPr>
          <p:cNvSpPr/>
          <p:nvPr/>
        </p:nvSpPr>
        <p:spPr>
          <a:xfrm>
            <a:off x="4878374" y="1089529"/>
            <a:ext cx="3739668" cy="3088250"/>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indent="-177800">
              <a:spcBef>
                <a:spcPts val="1200"/>
              </a:spcBef>
              <a:buClr>
                <a:schemeClr val="accent2"/>
              </a:buClr>
              <a:buSzPct val="120000"/>
              <a:buFont typeface="Arial" panose="020B0604020202020204" pitchFamily="34" charset="0"/>
              <a:buChar char="•"/>
            </a:pPr>
            <a:r>
              <a:rPr lang="de-DE" sz="1100" b="1">
                <a:solidFill>
                  <a:schemeClr val="bg1"/>
                </a:solidFill>
              </a:rPr>
              <a:t>Serotonin</a:t>
            </a:r>
            <a:r>
              <a:rPr lang="de-DE" sz="1100">
                <a:solidFill>
                  <a:schemeClr val="bg1"/>
                </a:solidFill>
              </a:rPr>
              <a:t> wird als </a:t>
            </a:r>
            <a:r>
              <a:rPr lang="de-DE" sz="1100" b="1" err="1">
                <a:solidFill>
                  <a:schemeClr val="bg1"/>
                </a:solidFill>
              </a:rPr>
              <a:t>parakrines</a:t>
            </a:r>
            <a:r>
              <a:rPr lang="de-DE" sz="1100" b="1">
                <a:solidFill>
                  <a:schemeClr val="bg1"/>
                </a:solidFill>
              </a:rPr>
              <a:t> Signal</a:t>
            </a:r>
            <a:r>
              <a:rPr lang="de-DE" sz="1100">
                <a:solidFill>
                  <a:schemeClr val="bg1"/>
                </a:solidFill>
              </a:rPr>
              <a:t> von den </a:t>
            </a:r>
            <a:r>
              <a:rPr lang="de-DE" sz="1100" b="1">
                <a:solidFill>
                  <a:schemeClr val="bg1"/>
                </a:solidFill>
              </a:rPr>
              <a:t>Betazellen</a:t>
            </a:r>
            <a:r>
              <a:rPr lang="de-DE" sz="1100">
                <a:solidFill>
                  <a:schemeClr val="bg1"/>
                </a:solidFill>
              </a:rPr>
              <a:t> zusammen mit Insulin freigesetzt.</a:t>
            </a:r>
          </a:p>
          <a:p>
            <a:pPr marL="177800" indent="-177800">
              <a:spcBef>
                <a:spcPts val="1200"/>
              </a:spcBef>
              <a:buClr>
                <a:schemeClr val="accent2"/>
              </a:buClr>
              <a:buSzPct val="120000"/>
              <a:buFont typeface="Arial" panose="020B0604020202020204" pitchFamily="34" charset="0"/>
              <a:buChar char="•"/>
            </a:pPr>
            <a:r>
              <a:rPr lang="de-DE" sz="1100">
                <a:solidFill>
                  <a:schemeClr val="bg1"/>
                </a:solidFill>
              </a:rPr>
              <a:t>Die </a:t>
            </a:r>
            <a:r>
              <a:rPr lang="de-DE" sz="1100" b="1">
                <a:solidFill>
                  <a:schemeClr val="bg1"/>
                </a:solidFill>
              </a:rPr>
              <a:t>Betazellen</a:t>
            </a:r>
            <a:r>
              <a:rPr lang="de-DE" sz="1100">
                <a:solidFill>
                  <a:schemeClr val="bg1"/>
                </a:solidFill>
              </a:rPr>
              <a:t> reagieren </a:t>
            </a:r>
            <a:r>
              <a:rPr lang="de-DE" sz="1100" b="1" err="1">
                <a:solidFill>
                  <a:schemeClr val="bg1"/>
                </a:solidFill>
              </a:rPr>
              <a:t>glukosekonzen-trationsabhängig</a:t>
            </a:r>
            <a:r>
              <a:rPr lang="de-DE" sz="1100">
                <a:solidFill>
                  <a:schemeClr val="bg1"/>
                </a:solidFill>
              </a:rPr>
              <a:t> mit der Ausschüttung von wenig oder viel Insulin und Serotonin</a:t>
            </a:r>
          </a:p>
          <a:p>
            <a:pPr marL="177800" indent="-177800">
              <a:spcBef>
                <a:spcPts val="1200"/>
              </a:spcBef>
              <a:buClr>
                <a:schemeClr val="accent2"/>
              </a:buClr>
              <a:buSzPct val="120000"/>
              <a:buFont typeface="Arial" panose="020B0604020202020204" pitchFamily="34" charset="0"/>
              <a:buChar char="•"/>
            </a:pPr>
            <a:r>
              <a:rPr lang="de-DE" sz="1100">
                <a:solidFill>
                  <a:schemeClr val="bg1"/>
                </a:solidFill>
              </a:rPr>
              <a:t>Mit dem </a:t>
            </a:r>
            <a:r>
              <a:rPr lang="de-DE" sz="1100" b="1">
                <a:solidFill>
                  <a:schemeClr val="bg1"/>
                </a:solidFill>
              </a:rPr>
              <a:t>Serotonin-Signal regulieren die Betazellen</a:t>
            </a:r>
            <a:r>
              <a:rPr lang="de-DE" sz="1100">
                <a:solidFill>
                  <a:schemeClr val="bg1"/>
                </a:solidFill>
              </a:rPr>
              <a:t> die </a:t>
            </a:r>
            <a:r>
              <a:rPr lang="de-DE" sz="1100" b="1">
                <a:solidFill>
                  <a:schemeClr val="bg1"/>
                </a:solidFill>
              </a:rPr>
              <a:t>Glukagon-Ausschüttung der Alphazellen</a:t>
            </a:r>
          </a:p>
          <a:p>
            <a:pPr marL="177800" indent="-177800">
              <a:spcBef>
                <a:spcPts val="1200"/>
              </a:spcBef>
              <a:buClr>
                <a:schemeClr val="accent2"/>
              </a:buClr>
              <a:buSzPct val="120000"/>
              <a:buFont typeface="Arial" panose="020B0604020202020204" pitchFamily="34" charset="0"/>
              <a:buChar char="•"/>
            </a:pPr>
            <a:r>
              <a:rPr lang="de-DE" sz="1100">
                <a:solidFill>
                  <a:schemeClr val="bg1"/>
                </a:solidFill>
              </a:rPr>
              <a:t>Ohne serotonerge Kontrolle reagieren Alphazellen nicht angemessen auf </a:t>
            </a:r>
            <a:r>
              <a:rPr lang="de-DE" sz="1100" err="1">
                <a:solidFill>
                  <a:schemeClr val="bg1"/>
                </a:solidFill>
              </a:rPr>
              <a:t>Verände</a:t>
            </a:r>
            <a:r>
              <a:rPr lang="de-DE" sz="1100">
                <a:solidFill>
                  <a:schemeClr val="bg1"/>
                </a:solidFill>
              </a:rPr>
              <a:t>-rungen der Glukosekonzentration </a:t>
            </a:r>
            <a:r>
              <a:rPr lang="de-DE" sz="1100">
                <a:solidFill>
                  <a:schemeClr val="bg1"/>
                </a:solidFill>
                <a:sym typeface="Wingdings" panose="05000000000000000000" pitchFamily="2" charset="2"/>
              </a:rPr>
              <a:t> führt zu erhöhter Glukagon-Sekretion bei Diabetes</a:t>
            </a:r>
            <a:endParaRPr lang="de-DE" sz="1100">
              <a:solidFill>
                <a:schemeClr val="bg1"/>
              </a:solidFill>
            </a:endParaRPr>
          </a:p>
        </p:txBody>
      </p:sp>
      <p:sp>
        <p:nvSpPr>
          <p:cNvPr id="7" name="Textfeld 6">
            <a:extLst>
              <a:ext uri="{FF2B5EF4-FFF2-40B4-BE49-F238E27FC236}">
                <a16:creationId xmlns:a16="http://schemas.microsoft.com/office/drawing/2014/main" id="{25A4D537-5E2D-DCBD-57A1-8107BA8D0F23}"/>
              </a:ext>
            </a:extLst>
          </p:cNvPr>
          <p:cNvSpPr txBox="1"/>
          <p:nvPr/>
        </p:nvSpPr>
        <p:spPr>
          <a:xfrm>
            <a:off x="2691934" y="2440395"/>
            <a:ext cx="862553" cy="161583"/>
          </a:xfrm>
          <a:prstGeom prst="rect">
            <a:avLst/>
          </a:prstGeom>
          <a:solidFill>
            <a:schemeClr val="bg1"/>
          </a:solidFill>
        </p:spPr>
        <p:txBody>
          <a:bodyPr wrap="square" lIns="0" tIns="0" rIns="0" bIns="0" rtlCol="0">
            <a:spAutoFit/>
          </a:bodyPr>
          <a:lstStyle/>
          <a:p>
            <a:pPr algn="ctr"/>
            <a:r>
              <a:rPr lang="de-DE" sz="1050" b="1">
                <a:solidFill>
                  <a:srgbClr val="484848"/>
                </a:solidFill>
                <a:latin typeface="Aptos" panose="020B0004020202020204" pitchFamily="34" charset="0"/>
                <a:cs typeface="Arial" panose="020B0604020202020204" pitchFamily="34" charset="0"/>
              </a:rPr>
              <a:t>Glukose hoch</a:t>
            </a:r>
          </a:p>
        </p:txBody>
      </p:sp>
      <p:sp>
        <p:nvSpPr>
          <p:cNvPr id="8" name="Textfeld 7">
            <a:extLst>
              <a:ext uri="{FF2B5EF4-FFF2-40B4-BE49-F238E27FC236}">
                <a16:creationId xmlns:a16="http://schemas.microsoft.com/office/drawing/2014/main" id="{EF3E7ADC-CC8D-C7A9-9B0A-BF3907877760}"/>
              </a:ext>
            </a:extLst>
          </p:cNvPr>
          <p:cNvSpPr txBox="1"/>
          <p:nvPr/>
        </p:nvSpPr>
        <p:spPr>
          <a:xfrm>
            <a:off x="1106218" y="1176360"/>
            <a:ext cx="964407" cy="161583"/>
          </a:xfrm>
          <a:prstGeom prst="rect">
            <a:avLst/>
          </a:prstGeom>
          <a:solidFill>
            <a:schemeClr val="bg1"/>
          </a:solidFill>
        </p:spPr>
        <p:txBody>
          <a:bodyPr wrap="square" lIns="0" tIns="0" rIns="0" bIns="0" rtlCol="0">
            <a:spAutoFit/>
          </a:bodyPr>
          <a:lstStyle/>
          <a:p>
            <a:pPr algn="ctr"/>
            <a:r>
              <a:rPr lang="de-DE" sz="1050" b="1">
                <a:solidFill>
                  <a:srgbClr val="484848"/>
                </a:solidFill>
                <a:latin typeface="Aptos" panose="020B0004020202020204" pitchFamily="34" charset="0"/>
                <a:cs typeface="Arial" panose="020B0604020202020204" pitchFamily="34" charset="0"/>
              </a:rPr>
              <a:t>Glukose niedrig</a:t>
            </a:r>
          </a:p>
        </p:txBody>
      </p:sp>
    </p:spTree>
    <p:extLst>
      <p:ext uri="{BB962C8B-B14F-4D97-AF65-F5344CB8AC3E}">
        <p14:creationId xmlns:p14="http://schemas.microsoft.com/office/powerpoint/2010/main" val="4278472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7EB879-F40B-F069-CB0F-7869BC2E9EFA}"/>
            </a:ext>
          </a:extLst>
        </p:cNvPr>
        <p:cNvGrpSpPr/>
        <p:nvPr/>
      </p:nvGrpSpPr>
      <p:grpSpPr>
        <a:xfrm>
          <a:off x="0" y="0"/>
          <a:ext cx="0" cy="0"/>
          <a:chOff x="0" y="0"/>
          <a:chExt cx="0" cy="0"/>
        </a:xfrm>
      </p:grpSpPr>
      <p:sp>
        <p:nvSpPr>
          <p:cNvPr id="3" name="SmartArt-Platzhalter 2">
            <a:extLst>
              <a:ext uri="{FF2B5EF4-FFF2-40B4-BE49-F238E27FC236}">
                <a16:creationId xmlns:a16="http://schemas.microsoft.com/office/drawing/2014/main" id="{35E6D572-87CC-BCED-3B73-32A35A4C055B}"/>
              </a:ext>
            </a:extLst>
          </p:cNvPr>
          <p:cNvSpPr>
            <a:spLocks noGrp="1"/>
          </p:cNvSpPr>
          <p:nvPr>
            <p:ph type="dgm" sz="quarter" idx="13"/>
          </p:nvPr>
        </p:nvSpPr>
        <p:spPr/>
        <p:txBody>
          <a:bodyPr/>
          <a:lstStyle/>
          <a:p>
            <a:endParaRPr lang="de-DE"/>
          </a:p>
        </p:txBody>
      </p:sp>
      <p:sp>
        <p:nvSpPr>
          <p:cNvPr id="6" name="SmartArt-Platzhalter 5">
            <a:extLst>
              <a:ext uri="{FF2B5EF4-FFF2-40B4-BE49-F238E27FC236}">
                <a16:creationId xmlns:a16="http://schemas.microsoft.com/office/drawing/2014/main" id="{28DC1689-33E3-67E4-E4AE-738C4FED3E7D}"/>
              </a:ext>
            </a:extLst>
          </p:cNvPr>
          <p:cNvSpPr>
            <a:spLocks noGrp="1"/>
          </p:cNvSpPr>
          <p:nvPr>
            <p:ph type="dgm" sz="quarter" idx="14"/>
          </p:nvPr>
        </p:nvSpPr>
        <p:spPr/>
        <p:txBody>
          <a:bodyPr/>
          <a:lstStyle/>
          <a:p>
            <a:endParaRPr lang="de-DE"/>
          </a:p>
        </p:txBody>
      </p:sp>
      <p:sp>
        <p:nvSpPr>
          <p:cNvPr id="5" name="Text Placeholder 4">
            <a:extLst>
              <a:ext uri="{FF2B5EF4-FFF2-40B4-BE49-F238E27FC236}">
                <a16:creationId xmlns:a16="http://schemas.microsoft.com/office/drawing/2014/main" id="{7A1ED66A-964E-8C3F-6396-F9DF9E711D12}"/>
              </a:ext>
            </a:extLst>
          </p:cNvPr>
          <p:cNvSpPr>
            <a:spLocks noGrp="1"/>
          </p:cNvSpPr>
          <p:nvPr>
            <p:ph type="body" sz="quarter" idx="21"/>
          </p:nvPr>
        </p:nvSpPr>
        <p:spPr/>
        <p:txBody>
          <a:bodyPr/>
          <a:lstStyle/>
          <a:p>
            <a:r>
              <a:rPr lang="de-DE" sz="2400">
                <a:latin typeface="Verdana"/>
                <a:ea typeface="Verdana"/>
              </a:rPr>
              <a:t>C-Peptid – Entstehung und Messung</a:t>
            </a:r>
          </a:p>
        </p:txBody>
      </p:sp>
      <p:pic>
        <p:nvPicPr>
          <p:cNvPr id="2" name="Grafik 1" descr="Start Silhouette">
            <a:hlinkClick r:id="rId2" action="ppaction://hlinksldjump"/>
            <a:extLst>
              <a:ext uri="{FF2B5EF4-FFF2-40B4-BE49-F238E27FC236}">
                <a16:creationId xmlns:a16="http://schemas.microsoft.com/office/drawing/2014/main" id="{EE4AC1AA-A476-3858-DCB9-325D1E3D44A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3733" y="4486442"/>
            <a:ext cx="558465" cy="558465"/>
          </a:xfrm>
          <a:prstGeom prst="rect">
            <a:avLst/>
          </a:prstGeom>
        </p:spPr>
      </p:pic>
    </p:spTree>
    <p:extLst>
      <p:ext uri="{BB962C8B-B14F-4D97-AF65-F5344CB8AC3E}">
        <p14:creationId xmlns:p14="http://schemas.microsoft.com/office/powerpoint/2010/main" val="3903321211"/>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9">
            <a:extLst>
              <a:ext uri="{FF2B5EF4-FFF2-40B4-BE49-F238E27FC236}">
                <a16:creationId xmlns:a16="http://schemas.microsoft.com/office/drawing/2014/main" id="{9EB80E1D-0709-6064-C396-AADFA8217773}"/>
              </a:ext>
            </a:extLst>
          </p:cNvPr>
          <p:cNvSpPr txBox="1">
            <a:spLocks/>
          </p:cNvSpPr>
          <p:nvPr/>
        </p:nvSpPr>
        <p:spPr>
          <a:xfrm>
            <a:off x="325167" y="115638"/>
            <a:ext cx="830018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C-Peptid-Werte sind ein klinisches Maß für die Betazell-funktion und das Fortschreiten der Krankheit und zeigen die Höhe der endogenen Insulinproduktion an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7" name="TextBox 3037">
            <a:extLst>
              <a:ext uri="{FF2B5EF4-FFF2-40B4-BE49-F238E27FC236}">
                <a16:creationId xmlns:a16="http://schemas.microsoft.com/office/drawing/2014/main" id="{78D4EB4A-8D0C-8B5F-9D97-E59CA00FC621}"/>
              </a:ext>
            </a:extLst>
          </p:cNvPr>
          <p:cNvSpPr txBox="1"/>
          <p:nvPr/>
        </p:nvSpPr>
        <p:spPr>
          <a:xfrm>
            <a:off x="320676" y="4850770"/>
            <a:ext cx="8327095" cy="276999"/>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DE" sz="600" b="1" i="0" u="none" strike="noStrike" kern="1200" cap="none" spc="0" normalizeH="0" baseline="0" noProof="0" dirty="0">
                <a:ln>
                  <a:noFill/>
                </a:ln>
                <a:solidFill>
                  <a:srgbClr val="404040"/>
                </a:solidFill>
                <a:effectLst/>
                <a:uLnTx/>
                <a:uFillTx/>
                <a:ea typeface="Arial"/>
                <a:cs typeface="Arial"/>
              </a:rPr>
              <a:t>1.</a:t>
            </a:r>
            <a:r>
              <a:rPr kumimoji="0" lang="de-DE" sz="600" b="0" i="0" u="none" strike="noStrike" kern="1200" cap="none" spc="0" normalizeH="0" baseline="0" noProof="0" dirty="0">
                <a:ln>
                  <a:noFill/>
                </a:ln>
                <a:solidFill>
                  <a:srgbClr val="404040"/>
                </a:solidFill>
                <a:effectLst/>
                <a:uLnTx/>
                <a:uFillTx/>
                <a:ea typeface="Arial"/>
                <a:cs typeface="Arial"/>
              </a:rPr>
              <a:t> </a:t>
            </a:r>
            <a:r>
              <a:rPr kumimoji="0" lang="de-DE" sz="600" b="0" i="0" u="none" strike="noStrike" kern="1200" cap="none" spc="0" normalizeH="0" baseline="0" noProof="0" dirty="0" err="1">
                <a:ln>
                  <a:noFill/>
                </a:ln>
                <a:solidFill>
                  <a:srgbClr val="404040"/>
                </a:solidFill>
                <a:effectLst/>
                <a:uLnTx/>
                <a:uFillTx/>
                <a:ea typeface="Arial"/>
                <a:cs typeface="Arial"/>
              </a:rPr>
              <a:t>Arvan</a:t>
            </a:r>
            <a:r>
              <a:rPr kumimoji="0" lang="de-DE" sz="600" b="0" i="0" u="none" strike="noStrike" kern="1200" cap="none" spc="0" normalizeH="0" baseline="0" noProof="0" dirty="0">
                <a:ln>
                  <a:noFill/>
                </a:ln>
                <a:solidFill>
                  <a:srgbClr val="404040"/>
                </a:solidFill>
                <a:effectLst/>
                <a:uLnTx/>
                <a:uFillTx/>
                <a:ea typeface="Arial"/>
                <a:cs typeface="Arial"/>
              </a:rPr>
              <a:t> P </a:t>
            </a:r>
            <a:r>
              <a:rPr kumimoji="0" lang="de-DE" sz="600" b="0" i="1" u="none" strike="noStrike" kern="1200" cap="none" spc="0" normalizeH="0" baseline="0" noProof="0" dirty="0">
                <a:ln>
                  <a:noFill/>
                </a:ln>
                <a:solidFill>
                  <a:srgbClr val="404040"/>
                </a:solidFill>
                <a:effectLst/>
                <a:uLnTx/>
                <a:uFillTx/>
                <a:ea typeface="Arial"/>
                <a:cs typeface="Arial"/>
              </a:rPr>
              <a:t>et al. Cold Spring Harb </a:t>
            </a:r>
            <a:r>
              <a:rPr kumimoji="0" lang="de-DE" sz="600" b="0" i="1" u="none" strike="noStrike" kern="1200" cap="none" spc="0" normalizeH="0" baseline="0" noProof="0" dirty="0" err="1">
                <a:ln>
                  <a:noFill/>
                </a:ln>
                <a:solidFill>
                  <a:srgbClr val="404040"/>
                </a:solidFill>
                <a:effectLst/>
                <a:uLnTx/>
                <a:uFillTx/>
                <a:ea typeface="Arial"/>
                <a:cs typeface="Arial"/>
              </a:rPr>
              <a:t>Perspect</a:t>
            </a:r>
            <a:r>
              <a:rPr kumimoji="0" lang="de-DE" sz="600" b="0" i="1" u="none" strike="noStrike" kern="1200" cap="none" spc="0" normalizeH="0" baseline="0" noProof="0" dirty="0">
                <a:ln>
                  <a:noFill/>
                </a:ln>
                <a:solidFill>
                  <a:srgbClr val="404040"/>
                </a:solidFill>
                <a:effectLst/>
                <a:uLnTx/>
                <a:uFillTx/>
                <a:ea typeface="Arial"/>
                <a:cs typeface="Arial"/>
              </a:rPr>
              <a:t> Med</a:t>
            </a:r>
            <a:r>
              <a:rPr kumimoji="0" lang="de-DE" sz="600" b="0" i="0" u="none" strike="noStrike" kern="1200" cap="none" spc="0" normalizeH="0" baseline="0" noProof="0" dirty="0">
                <a:ln>
                  <a:noFill/>
                </a:ln>
                <a:solidFill>
                  <a:srgbClr val="404040"/>
                </a:solidFill>
                <a:effectLst/>
                <a:uLnTx/>
                <a:uFillTx/>
                <a:ea typeface="Arial"/>
                <a:cs typeface="Arial"/>
              </a:rPr>
              <a:t> 2012; 2: a007658. </a:t>
            </a:r>
            <a:r>
              <a:rPr kumimoji="0" lang="de-DE" sz="600" b="1" i="0" u="none" strike="noStrike" kern="1200" cap="none" spc="0" normalizeH="0" baseline="0" noProof="0" dirty="0">
                <a:ln>
                  <a:noFill/>
                </a:ln>
                <a:solidFill>
                  <a:srgbClr val="404040"/>
                </a:solidFill>
                <a:effectLst/>
                <a:uLnTx/>
                <a:uFillTx/>
                <a:ea typeface="Arial"/>
                <a:cs typeface="Arial"/>
              </a:rPr>
              <a:t>2.</a:t>
            </a:r>
            <a:r>
              <a:rPr kumimoji="0" lang="de-DE" sz="600" b="0" i="0" u="none" strike="noStrike" kern="1200" cap="none" spc="0" normalizeH="0" baseline="0" noProof="0" dirty="0">
                <a:ln>
                  <a:noFill/>
                </a:ln>
                <a:solidFill>
                  <a:srgbClr val="404040"/>
                </a:solidFill>
                <a:effectLst/>
                <a:uLnTx/>
                <a:uFillTx/>
                <a:ea typeface="Arial"/>
                <a:cs typeface="Arial"/>
              </a:rPr>
              <a:t> Flier JS &amp; Kahn CR. </a:t>
            </a:r>
            <a:r>
              <a:rPr kumimoji="0" lang="de-DE" sz="600" b="0" i="1" u="none" strike="noStrike" kern="1200" cap="none" spc="0" normalizeH="0" baseline="0" noProof="0" dirty="0">
                <a:ln>
                  <a:noFill/>
                </a:ln>
                <a:solidFill>
                  <a:srgbClr val="404040"/>
                </a:solidFill>
                <a:effectLst/>
                <a:uLnTx/>
                <a:uFillTx/>
                <a:ea typeface="Arial"/>
                <a:cs typeface="Arial"/>
              </a:rPr>
              <a:t>Mol </a:t>
            </a:r>
            <a:r>
              <a:rPr kumimoji="0" lang="de-DE" sz="600" b="0" i="1" u="none" strike="noStrike" kern="1200" cap="none" spc="0" normalizeH="0" baseline="0" noProof="0" dirty="0" err="1">
                <a:ln>
                  <a:noFill/>
                </a:ln>
                <a:solidFill>
                  <a:srgbClr val="404040"/>
                </a:solidFill>
                <a:effectLst/>
                <a:uLnTx/>
                <a:uFillTx/>
                <a:ea typeface="Arial"/>
                <a:cs typeface="Arial"/>
              </a:rPr>
              <a:t>Metab</a:t>
            </a:r>
            <a:r>
              <a:rPr kumimoji="0" lang="de-DE" sz="600" b="0" i="1" u="none" strike="noStrike" kern="1200" cap="none" spc="0" normalizeH="0" baseline="0" noProof="0" dirty="0">
                <a:ln>
                  <a:noFill/>
                </a:ln>
                <a:solidFill>
                  <a:srgbClr val="404040"/>
                </a:solidFill>
                <a:effectLst/>
                <a:uLnTx/>
                <a:uFillTx/>
                <a:ea typeface="Arial"/>
                <a:cs typeface="Arial"/>
              </a:rPr>
              <a:t> </a:t>
            </a:r>
            <a:r>
              <a:rPr kumimoji="0" lang="de-DE" sz="600" b="0" i="0" u="none" strike="noStrike" kern="1200" cap="none" spc="0" normalizeH="0" baseline="0" noProof="0" dirty="0">
                <a:ln>
                  <a:noFill/>
                </a:ln>
                <a:solidFill>
                  <a:srgbClr val="404040"/>
                </a:solidFill>
                <a:effectLst/>
                <a:uLnTx/>
                <a:uFillTx/>
                <a:ea typeface="Arial"/>
                <a:cs typeface="Arial"/>
              </a:rPr>
              <a:t>2021; 52: 101194. </a:t>
            </a:r>
            <a:r>
              <a:rPr kumimoji="0" lang="de-DE" sz="600" b="1" i="0" u="none" strike="noStrike" kern="1200" cap="none" spc="0" normalizeH="0" baseline="0" noProof="0" dirty="0">
                <a:ln>
                  <a:noFill/>
                </a:ln>
                <a:solidFill>
                  <a:srgbClr val="404040"/>
                </a:solidFill>
                <a:effectLst/>
                <a:uLnTx/>
                <a:uFillTx/>
                <a:ea typeface="Arial"/>
                <a:cs typeface="Arial"/>
              </a:rPr>
              <a:t>3.</a:t>
            </a:r>
            <a:r>
              <a:rPr kumimoji="0" lang="de-DE" sz="600" b="0" i="0" u="none" strike="noStrike" kern="1200" cap="none" spc="0" normalizeH="0" baseline="0" noProof="0" dirty="0">
                <a:ln>
                  <a:noFill/>
                </a:ln>
                <a:solidFill>
                  <a:srgbClr val="404040"/>
                </a:solidFill>
                <a:effectLst/>
                <a:uLnTx/>
                <a:uFillTx/>
                <a:ea typeface="Arial"/>
                <a:cs typeface="Arial"/>
              </a:rPr>
              <a:t> Washburn RL </a:t>
            </a:r>
            <a:r>
              <a:rPr kumimoji="0" lang="de-DE" sz="600" b="0" i="1" u="none" strike="noStrike" kern="1200" cap="none" spc="0" normalizeH="0" baseline="0" noProof="0" dirty="0">
                <a:ln>
                  <a:noFill/>
                </a:ln>
                <a:solidFill>
                  <a:srgbClr val="404040"/>
                </a:solidFill>
                <a:effectLst/>
                <a:uLnTx/>
                <a:uFillTx/>
                <a:ea typeface="Arial"/>
                <a:cs typeface="Arial"/>
              </a:rPr>
              <a:t>et al. </a:t>
            </a:r>
            <a:r>
              <a:rPr kumimoji="0" lang="de-DE" sz="600" b="0" i="1" u="none" strike="noStrike" kern="1200" cap="none" spc="0" normalizeH="0" baseline="0" noProof="0" dirty="0" err="1">
                <a:ln>
                  <a:noFill/>
                </a:ln>
                <a:solidFill>
                  <a:srgbClr val="404040"/>
                </a:solidFill>
                <a:effectLst/>
                <a:uLnTx/>
                <a:uFillTx/>
                <a:ea typeface="Arial"/>
                <a:cs typeface="Arial"/>
              </a:rPr>
              <a:t>Biomedicines</a:t>
            </a:r>
            <a:r>
              <a:rPr kumimoji="0" lang="de-DE" sz="600" b="0" i="1" u="none" strike="noStrike" kern="1200" cap="none" spc="0" normalizeH="0" baseline="0" noProof="0" dirty="0">
                <a:ln>
                  <a:noFill/>
                </a:ln>
                <a:solidFill>
                  <a:srgbClr val="404040"/>
                </a:solidFill>
                <a:effectLst/>
                <a:uLnTx/>
                <a:uFillTx/>
                <a:ea typeface="Arial"/>
                <a:cs typeface="Arial"/>
              </a:rPr>
              <a:t> </a:t>
            </a:r>
            <a:r>
              <a:rPr kumimoji="0" lang="de-DE" sz="600" b="0" i="0" u="none" strike="noStrike" kern="1200" cap="none" spc="0" normalizeH="0" baseline="0" noProof="0" dirty="0">
                <a:ln>
                  <a:noFill/>
                </a:ln>
                <a:solidFill>
                  <a:srgbClr val="404040"/>
                </a:solidFill>
                <a:effectLst/>
                <a:uLnTx/>
                <a:uFillTx/>
                <a:ea typeface="Arial"/>
                <a:cs typeface="Arial"/>
              </a:rPr>
              <a:t>2021; 9: 270. </a:t>
            </a:r>
            <a:r>
              <a:rPr kumimoji="0" lang="de-DE" sz="600" b="1" i="0" u="none" strike="noStrike" kern="1200" cap="none" spc="0" normalizeH="0" baseline="0" noProof="0" dirty="0">
                <a:ln>
                  <a:noFill/>
                </a:ln>
                <a:solidFill>
                  <a:srgbClr val="404040"/>
                </a:solidFill>
                <a:effectLst/>
                <a:uLnTx/>
                <a:uFillTx/>
                <a:ea typeface="Arial"/>
                <a:cs typeface="Arial"/>
              </a:rPr>
              <a:t>4.</a:t>
            </a:r>
            <a:r>
              <a:rPr kumimoji="0" lang="de-DE" sz="600" b="0" i="0" u="none" strike="noStrike" kern="1200" cap="none" spc="0" normalizeH="0" baseline="0" noProof="0" dirty="0">
                <a:ln>
                  <a:noFill/>
                </a:ln>
                <a:solidFill>
                  <a:srgbClr val="404040"/>
                </a:solidFill>
                <a:effectLst/>
                <a:uLnTx/>
                <a:uFillTx/>
                <a:ea typeface="Arial"/>
                <a:cs typeface="Arial"/>
              </a:rPr>
              <a:t> Peters A. </a:t>
            </a:r>
            <a:r>
              <a:rPr kumimoji="0" lang="de-DE" sz="600" b="0" i="1" u="none" strike="noStrike" kern="1200" cap="none" spc="0" normalizeH="0" baseline="0" noProof="0" dirty="0">
                <a:ln>
                  <a:noFill/>
                </a:ln>
                <a:solidFill>
                  <a:srgbClr val="404040"/>
                </a:solidFill>
                <a:effectLst/>
                <a:uLnTx/>
                <a:uFillTx/>
                <a:ea typeface="Arial"/>
                <a:cs typeface="Arial"/>
              </a:rPr>
              <a:t>J Fam </a:t>
            </a:r>
            <a:r>
              <a:rPr kumimoji="0" lang="de-DE" sz="600" b="0" i="1" u="none" strike="noStrike" kern="1200" cap="none" spc="0" normalizeH="0" baseline="0" noProof="0" dirty="0" err="1">
                <a:ln>
                  <a:noFill/>
                </a:ln>
                <a:solidFill>
                  <a:srgbClr val="404040"/>
                </a:solidFill>
                <a:effectLst/>
                <a:uLnTx/>
                <a:uFillTx/>
                <a:ea typeface="Arial"/>
                <a:cs typeface="Arial"/>
              </a:rPr>
              <a:t>Pract</a:t>
            </a:r>
            <a:r>
              <a:rPr kumimoji="0" lang="de-DE" sz="600" b="0" i="1" u="none" strike="noStrike" kern="1200" cap="none" spc="0" normalizeH="0" baseline="0" noProof="0" dirty="0">
                <a:ln>
                  <a:noFill/>
                </a:ln>
                <a:solidFill>
                  <a:srgbClr val="404040"/>
                </a:solidFill>
                <a:effectLst/>
                <a:uLnTx/>
                <a:uFillTx/>
                <a:ea typeface="Arial"/>
                <a:cs typeface="Arial"/>
              </a:rPr>
              <a:t> </a:t>
            </a:r>
            <a:r>
              <a:rPr kumimoji="0" lang="de-DE" sz="600" b="0" i="0" u="none" strike="noStrike" kern="1200" cap="none" spc="0" normalizeH="0" baseline="0" noProof="0" dirty="0">
                <a:ln>
                  <a:noFill/>
                </a:ln>
                <a:solidFill>
                  <a:srgbClr val="404040"/>
                </a:solidFill>
                <a:effectLst/>
                <a:uLnTx/>
                <a:uFillTx/>
                <a:ea typeface="Arial"/>
                <a:cs typeface="Arial"/>
              </a:rPr>
              <a:t>2021; 70 (</a:t>
            </a:r>
            <a:r>
              <a:rPr kumimoji="0" lang="de-DE" sz="600" b="0" i="0" u="none" strike="noStrike" kern="1200" cap="none" spc="0" normalizeH="0" baseline="0" noProof="0" dirty="0" err="1">
                <a:ln>
                  <a:noFill/>
                </a:ln>
                <a:solidFill>
                  <a:srgbClr val="404040"/>
                </a:solidFill>
                <a:effectLst/>
                <a:uLnTx/>
                <a:uFillTx/>
                <a:ea typeface="Arial"/>
                <a:cs typeface="Arial"/>
              </a:rPr>
              <a:t>Suppl</a:t>
            </a:r>
            <a:r>
              <a:rPr kumimoji="0" lang="de-DE" sz="600" b="0" i="0" u="none" strike="noStrike" kern="1200" cap="none" spc="0" normalizeH="0" baseline="0" noProof="0" dirty="0">
                <a:ln>
                  <a:noFill/>
                </a:ln>
                <a:solidFill>
                  <a:srgbClr val="404040"/>
                </a:solidFill>
                <a:effectLst/>
                <a:uLnTx/>
                <a:uFillTx/>
                <a:ea typeface="Arial"/>
                <a:cs typeface="Arial"/>
              </a:rPr>
              <a:t>. 6): S47–S52. </a:t>
            </a:r>
            <a:r>
              <a:rPr kumimoji="0" lang="de-DE" sz="600" b="1" i="0" u="none" strike="noStrike" kern="1200" cap="none" spc="0" normalizeH="0" baseline="0" noProof="0" dirty="0">
                <a:ln>
                  <a:noFill/>
                </a:ln>
                <a:solidFill>
                  <a:srgbClr val="404040"/>
                </a:solidFill>
                <a:effectLst/>
                <a:uLnTx/>
                <a:uFillTx/>
                <a:ea typeface="Arial"/>
                <a:cs typeface="Arial"/>
              </a:rPr>
              <a:t>5.</a:t>
            </a:r>
            <a:r>
              <a:rPr kumimoji="0" lang="de-DE" sz="600" b="0" i="0" u="none" strike="noStrike" kern="1200" cap="none" spc="0" normalizeH="0" baseline="0" noProof="0" dirty="0">
                <a:ln>
                  <a:noFill/>
                </a:ln>
                <a:solidFill>
                  <a:srgbClr val="404040"/>
                </a:solidFill>
                <a:effectLst/>
                <a:uLnTx/>
                <a:uFillTx/>
                <a:ea typeface="Arial"/>
                <a:cs typeface="Arial"/>
              </a:rPr>
              <a:t> </a:t>
            </a:r>
            <a:r>
              <a:rPr kumimoji="0" lang="de-DE" sz="600" b="0" i="0" u="none" strike="noStrike" kern="1200" cap="none" spc="0" normalizeH="0" baseline="0" noProof="0" dirty="0" err="1">
                <a:ln>
                  <a:noFill/>
                </a:ln>
                <a:solidFill>
                  <a:srgbClr val="404040"/>
                </a:solidFill>
                <a:effectLst/>
                <a:uLnTx/>
                <a:uFillTx/>
                <a:ea typeface="Arial"/>
                <a:cs typeface="Arial"/>
              </a:rPr>
              <a:t>Pollanen</a:t>
            </a:r>
            <a:r>
              <a:rPr kumimoji="0" lang="de-DE" sz="600" b="0" i="0" u="none" strike="noStrike" kern="1200" cap="none" spc="0" normalizeH="0" baseline="0" noProof="0" dirty="0">
                <a:ln>
                  <a:noFill/>
                </a:ln>
                <a:solidFill>
                  <a:srgbClr val="404040"/>
                </a:solidFill>
                <a:effectLst/>
                <a:uLnTx/>
                <a:uFillTx/>
                <a:ea typeface="Arial"/>
                <a:cs typeface="Arial"/>
              </a:rPr>
              <a:t> PM </a:t>
            </a:r>
            <a:r>
              <a:rPr kumimoji="0" lang="de-DE" sz="600" b="0" i="1" u="none" strike="noStrike" kern="1200" cap="none" spc="0" normalizeH="0" baseline="0" noProof="0" dirty="0">
                <a:ln>
                  <a:noFill/>
                </a:ln>
                <a:solidFill>
                  <a:srgbClr val="404040"/>
                </a:solidFill>
                <a:effectLst/>
                <a:uLnTx/>
                <a:uFillTx/>
                <a:ea typeface="Arial"/>
                <a:cs typeface="Arial"/>
              </a:rPr>
              <a:t>et al. J </a:t>
            </a:r>
            <a:r>
              <a:rPr kumimoji="0" lang="de-DE" sz="600" b="0" i="1" u="none" strike="noStrike" kern="1200" cap="none" spc="0" normalizeH="0" baseline="0" noProof="0" dirty="0" err="1">
                <a:ln>
                  <a:noFill/>
                </a:ln>
                <a:solidFill>
                  <a:srgbClr val="404040"/>
                </a:solidFill>
                <a:effectLst/>
                <a:uLnTx/>
                <a:uFillTx/>
                <a:ea typeface="Arial"/>
                <a:cs typeface="Arial"/>
              </a:rPr>
              <a:t>Clin</a:t>
            </a:r>
            <a:r>
              <a:rPr kumimoji="0" lang="de-DE" sz="600" b="0" i="1" u="none" strike="noStrike" kern="1200" cap="none" spc="0" normalizeH="0" baseline="0" noProof="0" dirty="0">
                <a:ln>
                  <a:noFill/>
                </a:ln>
                <a:solidFill>
                  <a:srgbClr val="404040"/>
                </a:solidFill>
                <a:effectLst/>
                <a:uLnTx/>
                <a:uFillTx/>
                <a:ea typeface="Arial"/>
                <a:cs typeface="Arial"/>
              </a:rPr>
              <a:t> </a:t>
            </a:r>
            <a:r>
              <a:rPr kumimoji="0" lang="de-DE" sz="600" b="0" i="1" u="none" strike="noStrike" kern="1200" cap="none" spc="0" normalizeH="0" baseline="0" noProof="0" dirty="0" err="1">
                <a:ln>
                  <a:noFill/>
                </a:ln>
                <a:solidFill>
                  <a:srgbClr val="404040"/>
                </a:solidFill>
                <a:effectLst/>
                <a:uLnTx/>
                <a:uFillTx/>
                <a:ea typeface="Arial"/>
                <a:cs typeface="Arial"/>
              </a:rPr>
              <a:t>Endocrinol</a:t>
            </a:r>
            <a:r>
              <a:rPr kumimoji="0" lang="de-DE" sz="600" b="0" i="1" u="none" strike="noStrike" kern="1200" cap="none" spc="0" normalizeH="0" baseline="0" noProof="0" dirty="0">
                <a:ln>
                  <a:noFill/>
                </a:ln>
                <a:solidFill>
                  <a:srgbClr val="404040"/>
                </a:solidFill>
                <a:effectLst/>
                <a:uLnTx/>
                <a:uFillTx/>
                <a:ea typeface="Arial"/>
                <a:cs typeface="Arial"/>
              </a:rPr>
              <a:t> </a:t>
            </a:r>
            <a:r>
              <a:rPr kumimoji="0" lang="de-DE" sz="600" b="0" i="1" u="none" strike="noStrike" kern="1200" cap="none" spc="0" normalizeH="0" baseline="0" noProof="0" dirty="0" err="1">
                <a:ln>
                  <a:noFill/>
                </a:ln>
                <a:solidFill>
                  <a:srgbClr val="404040"/>
                </a:solidFill>
                <a:effectLst/>
                <a:uLnTx/>
                <a:uFillTx/>
                <a:ea typeface="Arial"/>
                <a:cs typeface="Arial"/>
              </a:rPr>
              <a:t>Metab</a:t>
            </a:r>
            <a:r>
              <a:rPr kumimoji="0" lang="de-DE" sz="600" b="0" i="0" u="none" strike="noStrike" kern="1200" cap="none" spc="0" normalizeH="0" baseline="0" noProof="0" dirty="0">
                <a:ln>
                  <a:noFill/>
                </a:ln>
                <a:solidFill>
                  <a:srgbClr val="404040"/>
                </a:solidFill>
                <a:effectLst/>
                <a:uLnTx/>
                <a:uFillTx/>
                <a:ea typeface="Arial"/>
                <a:cs typeface="Arial"/>
              </a:rPr>
              <a:t> 2020; 105: e4638–e4651. </a:t>
            </a:r>
          </a:p>
        </p:txBody>
      </p:sp>
      <p:sp>
        <p:nvSpPr>
          <p:cNvPr id="8" name="TextBox 28">
            <a:extLst>
              <a:ext uri="{FF2B5EF4-FFF2-40B4-BE49-F238E27FC236}">
                <a16:creationId xmlns:a16="http://schemas.microsoft.com/office/drawing/2014/main" id="{DCE22108-1B5F-7450-B004-D4FADC9DD852}"/>
              </a:ext>
            </a:extLst>
          </p:cNvPr>
          <p:cNvSpPr txBox="1"/>
          <p:nvPr/>
        </p:nvSpPr>
        <p:spPr>
          <a:xfrm>
            <a:off x="333731" y="4751246"/>
            <a:ext cx="7341796" cy="184666"/>
          </a:xfrm>
          <a:prstGeom prst="rect">
            <a:avLst/>
          </a:prstGeom>
          <a:noFill/>
          <a:ln w="9525" cap="flat" cmpd="sng" algn="ctr">
            <a:noFill/>
            <a:prstDash val="solid"/>
            <a:round/>
            <a:headEnd type="none" w="med" len="med"/>
            <a:tailEnd type="none" w="med" len="med"/>
          </a:ln>
        </p:spPr>
        <p:txBody>
          <a:bodyPr wrap="square" anchor="b">
            <a:spAutoFit/>
          </a:bodyPr>
          <a:lstStyle/>
          <a:p>
            <a:pPr marL="0" marR="0" lvl="0" indent="0" algn="l" defTabSz="514337" rtl="0" eaLnBrk="1" fontAlgn="auto" latinLnBrk="0" hangingPunct="1">
              <a:lnSpc>
                <a:spcPct val="100000"/>
              </a:lnSpc>
              <a:spcBef>
                <a:spcPts val="0"/>
              </a:spcBef>
              <a:spcAft>
                <a:spcPts val="338"/>
              </a:spcAft>
              <a:buClrTx/>
              <a:buSzTx/>
              <a:buFontTx/>
              <a:buNone/>
              <a:tabLst/>
              <a:defRPr/>
            </a:pP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ADA: American Diabetes Association; C-</a:t>
            </a:r>
            <a:r>
              <a:rPr kumimoji="0" lang="en-US" altLang="de-DE" sz="600" b="0" i="0" u="none" strike="noStrike" kern="1200" cap="none" spc="0" normalizeH="0" baseline="0" noProof="0" dirty="0" err="1">
                <a:ln>
                  <a:noFill/>
                </a:ln>
                <a:solidFill>
                  <a:srgbClr val="404040"/>
                </a:solidFill>
                <a:effectLst/>
                <a:uLnTx/>
                <a:uFillTx/>
                <a:latin typeface="Verdana"/>
                <a:ea typeface="+mn-ea"/>
                <a:cs typeface="+mn-cs"/>
              </a:rPr>
              <a:t>Peptid</a:t>
            </a: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 Connecting peptide, </a:t>
            </a:r>
            <a:r>
              <a:rPr kumimoji="0" lang="en-US" altLang="de-DE" sz="600" b="0" i="0" u="none" strike="noStrike" kern="1200" cap="none" spc="0" normalizeH="0" baseline="0" noProof="0" dirty="0" err="1">
                <a:ln>
                  <a:noFill/>
                </a:ln>
                <a:solidFill>
                  <a:srgbClr val="404040"/>
                </a:solidFill>
                <a:effectLst/>
                <a:uLnTx/>
                <a:uFillTx/>
                <a:latin typeface="Verdana"/>
                <a:ea typeface="+mn-ea"/>
                <a:cs typeface="+mn-cs"/>
              </a:rPr>
              <a:t>Verbindungspeptid</a:t>
            </a: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 T1D: Typ-1-Diabetes.</a:t>
            </a:r>
            <a:endParaRPr kumimoji="0" lang="en-US" altLang="de-DE" sz="600" b="0" i="0" u="none" strike="noStrike" kern="1200" cap="none" spc="0" normalizeH="0" baseline="30000" noProof="0" dirty="0">
              <a:ln>
                <a:noFill/>
              </a:ln>
              <a:solidFill>
                <a:srgbClr val="404040"/>
              </a:solidFill>
              <a:effectLst/>
              <a:uLnTx/>
              <a:uFillTx/>
              <a:latin typeface="Verdana"/>
              <a:ea typeface="+mn-ea"/>
              <a:cs typeface="+mn-cs"/>
            </a:endParaRPr>
          </a:p>
        </p:txBody>
      </p:sp>
      <p:sp>
        <p:nvSpPr>
          <p:cNvPr id="6" name="Text Placeholder 16">
            <a:extLst>
              <a:ext uri="{FF2B5EF4-FFF2-40B4-BE49-F238E27FC236}">
                <a16:creationId xmlns:a16="http://schemas.microsoft.com/office/drawing/2014/main" id="{7ED0F258-2ECB-B349-36A5-B05EB41F0546}"/>
              </a:ext>
            </a:extLst>
          </p:cNvPr>
          <p:cNvSpPr txBox="1">
            <a:spLocks/>
          </p:cNvSpPr>
          <p:nvPr/>
        </p:nvSpPr>
        <p:spPr>
          <a:xfrm>
            <a:off x="333730" y="1280462"/>
            <a:ext cx="8483245" cy="276999"/>
          </a:xfrm>
          <a:prstGeom prst="rect">
            <a:avLst/>
          </a:prstGeom>
        </p:spPr>
        <p:txBody>
          <a:bodyPr vert="horz" wrap="square" lIns="45720" tIns="45720" rIns="45720" bIns="45720" rtlCol="0">
            <a:spAutoFit/>
          </a:bodyPr>
          <a:lstStyle>
            <a:lvl1pPr marL="0" indent="0" algn="l" defTabSz="685783" rtl="0" eaLnBrk="1" latinLnBrk="0" hangingPunct="1">
              <a:lnSpc>
                <a:spcPct val="100000"/>
              </a:lnSpc>
              <a:spcBef>
                <a:spcPts val="600"/>
              </a:spcBef>
              <a:spcAft>
                <a:spcPts val="0"/>
              </a:spcAft>
              <a:buFont typeface="Arial" panose="020B0604020202020204" pitchFamily="34" charset="0"/>
              <a:buNone/>
              <a:defRPr lang="en-US" sz="1400" b="0" i="0" kern="1200" noProof="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defTabSz="685783" rtl="0" eaLnBrk="1" latinLnBrk="0" hangingPunct="1">
              <a:lnSpc>
                <a:spcPct val="100000"/>
              </a:lnSpc>
              <a:spcBef>
                <a:spcPts val="400"/>
              </a:spcBef>
              <a:buClr>
                <a:schemeClr val="accent2"/>
              </a:buClr>
              <a:buFont typeface="Arial" panose="020B0604020202020204" pitchFamily="34" charset="0"/>
              <a:buNone/>
              <a:defRPr lang="en-US" sz="1200" b="1" i="0" kern="1200" noProof="0">
                <a:solidFill>
                  <a:srgbClr val="1D3160"/>
                </a:solidFill>
                <a:latin typeface="+mn-lt"/>
                <a:ea typeface="+mn-ea"/>
                <a:cs typeface="+mn-cs"/>
              </a:defRPr>
            </a:lvl2pPr>
            <a:lvl3pPr marL="457189" indent="-226794" algn="l" defTabSz="685783" rtl="0" eaLnBrk="1" latinLnBrk="0" hangingPunct="1">
              <a:lnSpc>
                <a:spcPct val="110000"/>
              </a:lnSpc>
              <a:spcBef>
                <a:spcPts val="600"/>
              </a:spcBef>
              <a:buFontTx/>
              <a:buBlip>
                <a:blip r:embed="rId2"/>
              </a:buBlip>
              <a:defRPr lang="en-US" sz="1000" b="0" i="0" kern="1200" noProof="0" dirty="0" smtClean="0">
                <a:solidFill>
                  <a:schemeClr val="tx1"/>
                </a:solidFill>
                <a:latin typeface="Sanofi Sans 3 Regular"/>
                <a:ea typeface="+mn-ea"/>
                <a:cs typeface="+mn-cs"/>
              </a:defRPr>
            </a:lvl3pPr>
            <a:lvl4pPr marL="683983" indent="-226794" algn="l" defTabSz="685783" rtl="0" eaLnBrk="1" latinLnBrk="0" hangingPunct="1">
              <a:lnSpc>
                <a:spcPct val="100000"/>
              </a:lnSpc>
              <a:spcBef>
                <a:spcPts val="600"/>
              </a:spcBef>
              <a:buFontTx/>
              <a:buBlip>
                <a:blip r:embed="rId2"/>
              </a:buBlip>
              <a:defRPr lang="en-US" sz="1000" b="0" i="0" kern="1200" noProof="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000" b="0" i="0" kern="1200" noProof="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1200">
                <a:solidFill>
                  <a:srgbClr val="404040"/>
                </a:solidFill>
              </a:rPr>
              <a:t>Wenn die Betazellmasse abnimmt, kommt es zu einer entsprechenden Verringerung der C-Peptid-Spiegel</a:t>
            </a:r>
            <a:r>
              <a:rPr lang="en-US" sz="1200" baseline="30000">
                <a:solidFill>
                  <a:srgbClr val="404040"/>
                </a:solidFill>
              </a:rPr>
              <a:t>1</a:t>
            </a:r>
          </a:p>
        </p:txBody>
      </p:sp>
      <p:sp>
        <p:nvSpPr>
          <p:cNvPr id="10" name="TextBox 17">
            <a:extLst>
              <a:ext uri="{FF2B5EF4-FFF2-40B4-BE49-F238E27FC236}">
                <a16:creationId xmlns:a16="http://schemas.microsoft.com/office/drawing/2014/main" id="{9F3D038D-1486-725A-36C4-355B1ABA033B}"/>
              </a:ext>
            </a:extLst>
          </p:cNvPr>
          <p:cNvSpPr txBox="1"/>
          <p:nvPr/>
        </p:nvSpPr>
        <p:spPr>
          <a:xfrm>
            <a:off x="830923" y="1998410"/>
            <a:ext cx="2407131" cy="461665"/>
          </a:xfrm>
          <a:prstGeom prst="rect">
            <a:avLst/>
          </a:prstGeom>
          <a:noFill/>
          <a:ln>
            <a:noFill/>
          </a:ln>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Ein C-</a:t>
            </a:r>
            <a:r>
              <a:rPr kumimoji="0" lang="en-US" sz="1000" b="1"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Peptid</a:t>
            </a:r>
            <a:r>
              <a:rPr kumimoji="0" lang="en-US" sz="1000" b="1"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a:t>
            </a:r>
            <a:r>
              <a:rPr kumimoji="0" lang="en-US" sz="1000" b="1"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Molekül</a:t>
            </a:r>
            <a:r>
              <a:rPr kumimoji="0" lang="en-US" sz="1000" b="1"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000" b="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entsteht</a:t>
            </a:r>
            <a:r>
              <a:rPr kumimoji="0" lang="en-US" sz="10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000" b="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fü</a:t>
            </a:r>
            <a:r>
              <a:rPr lang="en-US" sz="1000" dirty="0">
                <a:solidFill>
                  <a:srgbClr val="404040"/>
                </a:solidFill>
                <a:latin typeface="Verdana" panose="020B0604030504040204" pitchFamily="34" charset="0"/>
                <a:ea typeface="Verdana" panose="020B0604030504040204" pitchFamily="34" charset="0"/>
                <a:cs typeface="Verdana" panose="020B0604030504040204" pitchFamily="34" charset="0"/>
              </a:rPr>
              <a:t>r </a:t>
            </a:r>
            <a:r>
              <a:rPr lang="en-US" sz="1000" dirty="0" err="1">
                <a:solidFill>
                  <a:srgbClr val="404040"/>
                </a:solidFill>
                <a:latin typeface="Verdana" panose="020B0604030504040204" pitchFamily="34" charset="0"/>
                <a:ea typeface="Verdana" panose="020B0604030504040204" pitchFamily="34" charset="0"/>
                <a:cs typeface="Verdana" panose="020B0604030504040204" pitchFamily="34" charset="0"/>
              </a:rPr>
              <a:t>jedes</a:t>
            </a:r>
            <a:r>
              <a:rPr kumimoji="0" lang="en-US" sz="10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000" b="1" i="0" u="none" strike="noStrike" kern="1200" cap="none" spc="0" normalizeH="0" baseline="0" noProof="0" dirty="0" err="1">
                <a:ln>
                  <a:noFill/>
                </a:ln>
                <a:solidFill>
                  <a:schemeClr val="accent2"/>
                </a:solidFill>
                <a:effectLst/>
                <a:uLnTx/>
                <a:uFillTx/>
                <a:latin typeface="Verdana" panose="020B0604030504040204" pitchFamily="34" charset="0"/>
                <a:ea typeface="Verdana" panose="020B0604030504040204" pitchFamily="34" charset="0"/>
                <a:cs typeface="Verdana" panose="020B0604030504040204" pitchFamily="34" charset="0"/>
              </a:rPr>
              <a:t>neue</a:t>
            </a:r>
            <a:r>
              <a:rPr kumimoji="0" lang="en-US" sz="1000" b="1" i="0" u="none" strike="noStrike" kern="120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Verdana" panose="020B0604030504040204" pitchFamily="34" charset="0"/>
              </a:rPr>
              <a:t> Insulin-</a:t>
            </a:r>
            <a:r>
              <a:rPr kumimoji="0" lang="en-US" sz="1000" b="1" i="0" u="none" strike="noStrike" kern="1200" cap="none" spc="0" normalizeH="0" baseline="0" noProof="0" dirty="0" err="1">
                <a:ln>
                  <a:noFill/>
                </a:ln>
                <a:solidFill>
                  <a:schemeClr val="accent2"/>
                </a:solidFill>
                <a:effectLst/>
                <a:uLnTx/>
                <a:uFillTx/>
                <a:latin typeface="Verdana" panose="020B0604030504040204" pitchFamily="34" charset="0"/>
                <a:ea typeface="Verdana" panose="020B0604030504040204" pitchFamily="34" charset="0"/>
                <a:cs typeface="Verdana" panose="020B0604030504040204" pitchFamily="34" charset="0"/>
              </a:rPr>
              <a:t>Molekül</a:t>
            </a:r>
            <a:r>
              <a:rPr kumimoji="0" lang="en-US" sz="1000" b="0" i="0" u="none" strike="noStrike" kern="120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0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in </a:t>
            </a:r>
            <a:r>
              <a:rPr kumimoji="0" lang="en-US" sz="1000" b="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einem</a:t>
            </a:r>
            <a:r>
              <a:rPr kumimoji="0" lang="en-US" sz="10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000" b="1"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1:1-Verhältnis</a:t>
            </a:r>
            <a:r>
              <a:rPr kumimoji="0" lang="en-US" sz="1000" b="0" i="0" u="none" strike="noStrike" kern="1200" cap="none" spc="0" normalizeH="0" baseline="3000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1-3</a:t>
            </a:r>
            <a:r>
              <a:rPr kumimoji="0" lang="en-US" sz="10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p>
        </p:txBody>
      </p:sp>
      <p:sp>
        <p:nvSpPr>
          <p:cNvPr id="11" name="TextBox 18">
            <a:extLst>
              <a:ext uri="{FF2B5EF4-FFF2-40B4-BE49-F238E27FC236}">
                <a16:creationId xmlns:a16="http://schemas.microsoft.com/office/drawing/2014/main" id="{D1C2DF78-1990-A7CD-AD51-1E6E8161FFF8}"/>
              </a:ext>
            </a:extLst>
          </p:cNvPr>
          <p:cNvSpPr txBox="1"/>
          <p:nvPr/>
        </p:nvSpPr>
        <p:spPr>
          <a:xfrm>
            <a:off x="830923" y="3007210"/>
            <a:ext cx="2407131" cy="615553"/>
          </a:xfrm>
          <a:prstGeom prst="rect">
            <a:avLst/>
          </a:prstGeom>
          <a:noFill/>
          <a:ln>
            <a:noFill/>
          </a:ln>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Die geeignetste Messung der endogenen Insulinsekretion und der Betazellfunktion ist die C-Peptid-Messung, so die ADA</a:t>
            </a:r>
            <a:r>
              <a:rPr kumimoji="0" lang="en-US" sz="1000" b="0" i="0" u="none" strike="noStrike" kern="1200" cap="none" spc="0" normalizeH="0" baseline="30000" noProof="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4</a:t>
            </a:r>
          </a:p>
        </p:txBody>
      </p:sp>
      <p:pic>
        <p:nvPicPr>
          <p:cNvPr id="12" name="Picture 19">
            <a:extLst>
              <a:ext uri="{FF2B5EF4-FFF2-40B4-BE49-F238E27FC236}">
                <a16:creationId xmlns:a16="http://schemas.microsoft.com/office/drawing/2014/main" id="{3EC05ACA-6814-CC92-F9A1-20759BF6083C}"/>
              </a:ext>
            </a:extLst>
          </p:cNvPr>
          <p:cNvPicPr>
            <a:picLocks noChangeAspect="1"/>
          </p:cNvPicPr>
          <p:nvPr/>
        </p:nvPicPr>
        <p:blipFill>
          <a:blip r:embed="rId3">
            <a:duotone>
              <a:prstClr val="black"/>
              <a:schemeClr val="accent2">
                <a:tint val="45000"/>
                <a:satMod val="400000"/>
              </a:schemeClr>
            </a:duotone>
            <a:extLst>
              <a:ext uri="{BEBA8EAE-BF5A-486C-A8C5-ECC9F3942E4B}">
                <a14:imgProps xmlns:a14="http://schemas.microsoft.com/office/drawing/2010/main">
                  <a14:imgLayer r:embed="rId4">
                    <a14:imgEffect>
                      <a14:saturation sat="0"/>
                    </a14:imgEffect>
                  </a14:imgLayer>
                </a14:imgProps>
              </a:ext>
            </a:extLst>
          </a:blip>
          <a:stretch>
            <a:fillRect/>
          </a:stretch>
        </p:blipFill>
        <p:spPr>
          <a:xfrm>
            <a:off x="4075859" y="1708543"/>
            <a:ext cx="4426290" cy="2231614"/>
          </a:xfrm>
          <a:prstGeom prst="rect">
            <a:avLst/>
          </a:prstGeom>
        </p:spPr>
      </p:pic>
      <p:sp>
        <p:nvSpPr>
          <p:cNvPr id="13" name="Rectangle 20">
            <a:extLst>
              <a:ext uri="{FF2B5EF4-FFF2-40B4-BE49-F238E27FC236}">
                <a16:creationId xmlns:a16="http://schemas.microsoft.com/office/drawing/2014/main" id="{CBA28B9D-F35B-1000-8A2A-9C9D10165275}"/>
              </a:ext>
            </a:extLst>
          </p:cNvPr>
          <p:cNvSpPr/>
          <p:nvPr/>
        </p:nvSpPr>
        <p:spPr>
          <a:xfrm>
            <a:off x="474326" y="1779823"/>
            <a:ext cx="3043426" cy="915275"/>
          </a:xfrm>
          <a:prstGeom prst="rect">
            <a:avLst/>
          </a:prstGeom>
          <a:noFill/>
          <a:ln w="3175">
            <a:solidFill>
              <a:srgbClr val="2300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4" name="Rectangle: Rounded Corners 78">
            <a:extLst>
              <a:ext uri="{FF2B5EF4-FFF2-40B4-BE49-F238E27FC236}">
                <a16:creationId xmlns:a16="http://schemas.microsoft.com/office/drawing/2014/main" id="{C8DB5FFD-1D3A-8A2E-30E0-F88DD553B068}"/>
              </a:ext>
            </a:extLst>
          </p:cNvPr>
          <p:cNvSpPr/>
          <p:nvPr/>
        </p:nvSpPr>
        <p:spPr>
          <a:xfrm>
            <a:off x="320676" y="4103348"/>
            <a:ext cx="8496300" cy="403482"/>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0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Der </a:t>
            </a:r>
            <a:r>
              <a:rPr kumimoji="0" lang="de-DE" sz="10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Erhalt der Betazellfunktion</a:t>
            </a:r>
            <a:r>
              <a:rPr kumimoji="0" lang="de-DE" sz="10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gemessen am </a:t>
            </a:r>
            <a:r>
              <a:rPr kumimoji="0" lang="de-DE" sz="10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C-Peptid-Spiegel</a:t>
            </a:r>
            <a:r>
              <a:rPr kumimoji="0" lang="de-DE" sz="10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ist mit einem </a:t>
            </a:r>
            <a:r>
              <a:rPr kumimoji="0" lang="de-DE" sz="10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geringeren Risiko des Fortschreitens </a:t>
            </a:r>
            <a:r>
              <a:rPr kumimoji="0" lang="de-DE" sz="10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von </a:t>
            </a:r>
            <a:r>
              <a:rPr kumimoji="0" lang="de-DE" sz="10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Nephropathie</a:t>
            </a:r>
            <a:r>
              <a:rPr kumimoji="0" lang="de-DE" sz="10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de-DE" sz="10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Neuropathie</a:t>
            </a:r>
            <a:r>
              <a:rPr kumimoji="0" lang="de-DE" sz="10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und </a:t>
            </a:r>
            <a:r>
              <a:rPr kumimoji="0" lang="de-DE" sz="10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Retinopathie</a:t>
            </a:r>
            <a:r>
              <a:rPr kumimoji="0" lang="de-DE" sz="10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sowie einem </a:t>
            </a:r>
            <a:r>
              <a:rPr kumimoji="0" lang="de-DE" sz="10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geringeren Risiko </a:t>
            </a:r>
            <a:r>
              <a:rPr kumimoji="0" lang="de-DE" sz="10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für </a:t>
            </a:r>
            <a:r>
              <a:rPr kumimoji="0" lang="de-DE" sz="10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Hypoglykämien</a:t>
            </a:r>
            <a:r>
              <a:rPr kumimoji="0" lang="de-DE" sz="10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verbunden</a:t>
            </a:r>
            <a:r>
              <a:rPr kumimoji="0" lang="en-US" sz="1000" i="0" u="none" strike="noStrike" kern="1200" cap="none" spc="0" normalizeH="0" baseline="3000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5</a:t>
            </a:r>
          </a:p>
        </p:txBody>
      </p:sp>
      <p:sp>
        <p:nvSpPr>
          <p:cNvPr id="15" name="Rectangle 2">
            <a:extLst>
              <a:ext uri="{FF2B5EF4-FFF2-40B4-BE49-F238E27FC236}">
                <a16:creationId xmlns:a16="http://schemas.microsoft.com/office/drawing/2014/main" id="{0BD6D795-BDBC-1119-0AE6-477DF4B1C3CF}"/>
              </a:ext>
            </a:extLst>
          </p:cNvPr>
          <p:cNvSpPr/>
          <p:nvPr/>
        </p:nvSpPr>
        <p:spPr>
          <a:xfrm>
            <a:off x="6143625" y="2673666"/>
            <a:ext cx="821531" cy="312112"/>
          </a:xfrm>
          <a:prstGeom prst="rect">
            <a:avLst/>
          </a:prstGeom>
          <a:solidFill>
            <a:srgbClr val="F5F3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404040"/>
              </a:solidFill>
              <a:effectLst/>
              <a:uLnTx/>
              <a:uFillTx/>
              <a:latin typeface="Verdana"/>
              <a:ea typeface="+mn-ea"/>
              <a:cs typeface="+mn-cs"/>
            </a:endParaRPr>
          </a:p>
        </p:txBody>
      </p:sp>
      <p:sp>
        <p:nvSpPr>
          <p:cNvPr id="16" name="Right Arrow 3">
            <a:extLst>
              <a:ext uri="{FF2B5EF4-FFF2-40B4-BE49-F238E27FC236}">
                <a16:creationId xmlns:a16="http://schemas.microsoft.com/office/drawing/2014/main" id="{73691C6D-A3AE-E829-9941-B2F9EFACE6EE}"/>
              </a:ext>
            </a:extLst>
          </p:cNvPr>
          <p:cNvSpPr/>
          <p:nvPr/>
        </p:nvSpPr>
        <p:spPr>
          <a:xfrm>
            <a:off x="6272214" y="2702308"/>
            <a:ext cx="478631" cy="154878"/>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404040"/>
              </a:solidFill>
              <a:effectLst/>
              <a:uLnTx/>
              <a:uFillTx/>
              <a:latin typeface="Verdana"/>
              <a:ea typeface="+mn-ea"/>
              <a:cs typeface="+mn-cs"/>
            </a:endParaRPr>
          </a:p>
        </p:txBody>
      </p:sp>
      <p:sp>
        <p:nvSpPr>
          <p:cNvPr id="3" name="Textfeld 2">
            <a:extLst>
              <a:ext uri="{FF2B5EF4-FFF2-40B4-BE49-F238E27FC236}">
                <a16:creationId xmlns:a16="http://schemas.microsoft.com/office/drawing/2014/main" id="{6314A147-5B58-C1EB-4641-B9EFCD6585D3}"/>
              </a:ext>
            </a:extLst>
          </p:cNvPr>
          <p:cNvSpPr txBox="1"/>
          <p:nvPr/>
        </p:nvSpPr>
        <p:spPr>
          <a:xfrm>
            <a:off x="4768563" y="2456794"/>
            <a:ext cx="840295" cy="230832"/>
          </a:xfrm>
          <a:prstGeom prst="rect">
            <a:avLst/>
          </a:prstGeom>
          <a:solidFill>
            <a:srgbClr val="F5F3F8"/>
          </a:solidFill>
        </p:spPr>
        <p:txBody>
          <a:bodyPr wrap="none" rtlCol="0" anchor="ctr">
            <a:spAutoFit/>
          </a:bodyPr>
          <a:lstStyle/>
          <a:p>
            <a:pPr algn="ctr"/>
            <a:r>
              <a:rPr lang="de-DE" sz="900" b="1">
                <a:solidFill>
                  <a:srgbClr val="404040"/>
                </a:solidFill>
              </a:rPr>
              <a:t>Proinsulin</a:t>
            </a:r>
          </a:p>
        </p:txBody>
      </p:sp>
      <p:sp>
        <p:nvSpPr>
          <p:cNvPr id="4" name="Textfeld 3">
            <a:extLst>
              <a:ext uri="{FF2B5EF4-FFF2-40B4-BE49-F238E27FC236}">
                <a16:creationId xmlns:a16="http://schemas.microsoft.com/office/drawing/2014/main" id="{30D67C86-7ABE-4850-AE36-FA90B6BFECC2}"/>
              </a:ext>
            </a:extLst>
          </p:cNvPr>
          <p:cNvSpPr txBox="1"/>
          <p:nvPr/>
        </p:nvSpPr>
        <p:spPr>
          <a:xfrm>
            <a:off x="7225723" y="2093239"/>
            <a:ext cx="899605" cy="230832"/>
          </a:xfrm>
          <a:prstGeom prst="rect">
            <a:avLst/>
          </a:prstGeom>
          <a:solidFill>
            <a:srgbClr val="F5F3F8"/>
          </a:solidFill>
        </p:spPr>
        <p:txBody>
          <a:bodyPr wrap="none" rtlCol="0" anchor="ctr">
            <a:spAutoFit/>
          </a:bodyPr>
          <a:lstStyle/>
          <a:p>
            <a:pPr algn="ctr"/>
            <a:r>
              <a:rPr lang="de-DE" sz="900" b="1">
                <a:solidFill>
                  <a:srgbClr val="404040"/>
                </a:solidFill>
              </a:rPr>
              <a:t>  C-Peptid  </a:t>
            </a:r>
          </a:p>
        </p:txBody>
      </p:sp>
      <p:sp>
        <p:nvSpPr>
          <p:cNvPr id="5" name="Textfeld 4">
            <a:extLst>
              <a:ext uri="{FF2B5EF4-FFF2-40B4-BE49-F238E27FC236}">
                <a16:creationId xmlns:a16="http://schemas.microsoft.com/office/drawing/2014/main" id="{CFAFBFCC-A699-7DC1-9393-D01FF90F5AD2}"/>
              </a:ext>
            </a:extLst>
          </p:cNvPr>
          <p:cNvSpPr txBox="1"/>
          <p:nvPr/>
        </p:nvSpPr>
        <p:spPr>
          <a:xfrm>
            <a:off x="7354764" y="2965711"/>
            <a:ext cx="641522" cy="230832"/>
          </a:xfrm>
          <a:prstGeom prst="rect">
            <a:avLst/>
          </a:prstGeom>
          <a:solidFill>
            <a:srgbClr val="F5F3F8"/>
          </a:solidFill>
        </p:spPr>
        <p:txBody>
          <a:bodyPr wrap="none" rtlCol="0" anchor="ctr">
            <a:spAutoFit/>
          </a:bodyPr>
          <a:lstStyle/>
          <a:p>
            <a:pPr algn="ctr"/>
            <a:r>
              <a:rPr lang="de-DE" sz="900" b="1">
                <a:solidFill>
                  <a:srgbClr val="404040"/>
                </a:solidFill>
              </a:rPr>
              <a:t>Insulin</a:t>
            </a:r>
          </a:p>
        </p:txBody>
      </p:sp>
      <p:sp>
        <p:nvSpPr>
          <p:cNvPr id="18" name="Textfeld 17">
            <a:extLst>
              <a:ext uri="{FF2B5EF4-FFF2-40B4-BE49-F238E27FC236}">
                <a16:creationId xmlns:a16="http://schemas.microsoft.com/office/drawing/2014/main" id="{98A35495-E1E6-32E4-D031-421B805CA684}"/>
              </a:ext>
            </a:extLst>
          </p:cNvPr>
          <p:cNvSpPr txBox="1"/>
          <p:nvPr/>
        </p:nvSpPr>
        <p:spPr>
          <a:xfrm>
            <a:off x="6168326" y="2458637"/>
            <a:ext cx="686406" cy="230832"/>
          </a:xfrm>
          <a:prstGeom prst="rect">
            <a:avLst/>
          </a:prstGeom>
          <a:solidFill>
            <a:srgbClr val="F5F3F8"/>
          </a:solidFill>
        </p:spPr>
        <p:txBody>
          <a:bodyPr wrap="none" rtlCol="0" anchor="ctr">
            <a:spAutoFit/>
          </a:bodyPr>
          <a:lstStyle/>
          <a:p>
            <a:pPr algn="l"/>
            <a:r>
              <a:rPr lang="de-DE" sz="900">
                <a:solidFill>
                  <a:srgbClr val="404040"/>
                </a:solidFill>
              </a:rPr>
              <a:t>Protease</a:t>
            </a:r>
          </a:p>
        </p:txBody>
      </p:sp>
    </p:spTree>
    <p:extLst>
      <p:ext uri="{BB962C8B-B14F-4D97-AF65-F5344CB8AC3E}">
        <p14:creationId xmlns:p14="http://schemas.microsoft.com/office/powerpoint/2010/main" val="2423550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9">
            <a:extLst>
              <a:ext uri="{FF2B5EF4-FFF2-40B4-BE49-F238E27FC236}">
                <a16:creationId xmlns:a16="http://schemas.microsoft.com/office/drawing/2014/main" id="{363E74B1-0FAE-A0C1-AAE8-4F637E645A5C}"/>
              </a:ext>
            </a:extLst>
          </p:cNvPr>
          <p:cNvSpPr txBox="1">
            <a:spLocks/>
          </p:cNvSpPr>
          <p:nvPr/>
        </p:nvSpPr>
        <p:spPr>
          <a:xfrm>
            <a:off x="309031" y="114977"/>
            <a:ext cx="830018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Vorteile von C-Peptid als Marker für die Betazellfunktion</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11" name="TextBox 3037">
            <a:extLst>
              <a:ext uri="{FF2B5EF4-FFF2-40B4-BE49-F238E27FC236}">
                <a16:creationId xmlns:a16="http://schemas.microsoft.com/office/drawing/2014/main" id="{AB0206C1-39C3-54FB-9AF5-B5EACAF2134F}"/>
              </a:ext>
            </a:extLst>
          </p:cNvPr>
          <p:cNvSpPr txBox="1"/>
          <p:nvPr/>
        </p:nvSpPr>
        <p:spPr>
          <a:xfrm>
            <a:off x="309031" y="4750800"/>
            <a:ext cx="8455042" cy="369332"/>
          </a:xfrm>
          <a:prstGeom prst="rect">
            <a:avLst/>
          </a:prstGeom>
          <a:noFill/>
        </p:spPr>
        <p:txBody>
          <a:bodyPr wrap="square" rtlCol="0" anchor="b">
            <a:spAutoFit/>
          </a:bodyPr>
          <a:lstStyle/>
          <a:p>
            <a:pPr lvl="0" defTabSz="685766">
              <a:buClr>
                <a:srgbClr val="2F4B95"/>
              </a:buClr>
              <a:defRPr/>
            </a:pPr>
            <a:r>
              <a:rPr lang="de-DE" sz="600" dirty="0">
                <a:solidFill>
                  <a:srgbClr val="404040"/>
                </a:solidFill>
                <a:ea typeface="Arial"/>
                <a:cs typeface="Arial"/>
              </a:rPr>
              <a:t>C-Peptid: </a:t>
            </a:r>
            <a:r>
              <a:rPr lang="de-DE" sz="600" dirty="0" err="1">
                <a:solidFill>
                  <a:srgbClr val="404040"/>
                </a:solidFill>
                <a:ea typeface="Arial"/>
                <a:cs typeface="Arial"/>
              </a:rPr>
              <a:t>Connecting</a:t>
            </a:r>
            <a:r>
              <a:rPr lang="de-DE" sz="600" dirty="0">
                <a:solidFill>
                  <a:srgbClr val="404040"/>
                </a:solidFill>
                <a:ea typeface="Arial"/>
                <a:cs typeface="Arial"/>
              </a:rPr>
              <a:t> </a:t>
            </a:r>
            <a:r>
              <a:rPr lang="de-DE" sz="600" dirty="0" err="1">
                <a:solidFill>
                  <a:srgbClr val="404040"/>
                </a:solidFill>
                <a:ea typeface="Arial"/>
                <a:cs typeface="Arial"/>
              </a:rPr>
              <a:t>peptide</a:t>
            </a:r>
            <a:r>
              <a:rPr lang="de-DE" sz="600" dirty="0">
                <a:solidFill>
                  <a:srgbClr val="404040"/>
                </a:solidFill>
                <a:ea typeface="Arial"/>
                <a:cs typeface="Arial"/>
              </a:rPr>
              <a:t>, Verbindungspeptid. </a:t>
            </a:r>
            <a:r>
              <a:rPr kumimoji="0" lang="de-DE" sz="600" b="1" i="0" u="none" strike="noStrike" kern="1200" cap="none" spc="0" normalizeH="0" baseline="0" noProof="0" dirty="0">
                <a:ln>
                  <a:noFill/>
                </a:ln>
                <a:solidFill>
                  <a:srgbClr val="404040"/>
                </a:solidFill>
                <a:effectLst/>
                <a:uLnTx/>
                <a:uFillTx/>
                <a:ea typeface="Arial"/>
                <a:cs typeface="Arial"/>
              </a:rPr>
              <a:t>1.</a:t>
            </a:r>
            <a:r>
              <a:rPr kumimoji="0" lang="de-DE" sz="600" b="0" i="0" u="none" strike="noStrike" kern="1200" cap="none" spc="0" normalizeH="0" baseline="0" noProof="0" dirty="0">
                <a:ln>
                  <a:noFill/>
                </a:ln>
                <a:solidFill>
                  <a:srgbClr val="404040"/>
                </a:solidFill>
                <a:effectLst/>
                <a:uLnTx/>
                <a:uFillTx/>
                <a:ea typeface="Arial"/>
                <a:cs typeface="Arial"/>
              </a:rPr>
              <a:t> Leighton E </a:t>
            </a:r>
            <a:r>
              <a:rPr kumimoji="0" lang="de-DE" sz="600" b="0" i="1" u="none" strike="noStrike" kern="1200" cap="none" spc="0" normalizeH="0" baseline="0" noProof="0" dirty="0">
                <a:ln>
                  <a:noFill/>
                </a:ln>
                <a:solidFill>
                  <a:srgbClr val="404040"/>
                </a:solidFill>
                <a:effectLst/>
                <a:uLnTx/>
                <a:uFillTx/>
                <a:ea typeface="Arial"/>
                <a:cs typeface="Arial"/>
              </a:rPr>
              <a:t>et al. Diabetes </a:t>
            </a:r>
            <a:r>
              <a:rPr kumimoji="0" lang="de-DE" sz="600" b="0" i="1" u="none" strike="noStrike" kern="1200" cap="none" spc="0" normalizeH="0" baseline="0" noProof="0" dirty="0" err="1">
                <a:ln>
                  <a:noFill/>
                </a:ln>
                <a:solidFill>
                  <a:srgbClr val="404040"/>
                </a:solidFill>
                <a:effectLst/>
                <a:uLnTx/>
                <a:uFillTx/>
                <a:ea typeface="Arial"/>
                <a:cs typeface="Arial"/>
              </a:rPr>
              <a:t>Ther</a:t>
            </a:r>
            <a:r>
              <a:rPr kumimoji="0" lang="de-DE" sz="600" b="0" i="1" u="none" strike="noStrike" kern="1200" cap="none" spc="0" normalizeH="0" baseline="0" noProof="0" dirty="0">
                <a:ln>
                  <a:noFill/>
                </a:ln>
                <a:solidFill>
                  <a:srgbClr val="404040"/>
                </a:solidFill>
                <a:effectLst/>
                <a:uLnTx/>
                <a:uFillTx/>
                <a:ea typeface="Arial"/>
                <a:cs typeface="Arial"/>
              </a:rPr>
              <a:t> </a:t>
            </a:r>
            <a:r>
              <a:rPr kumimoji="0" lang="de-DE" sz="600" b="0" i="0" u="none" strike="noStrike" kern="1200" cap="none" spc="0" normalizeH="0" baseline="0" noProof="0" dirty="0">
                <a:ln>
                  <a:noFill/>
                </a:ln>
                <a:solidFill>
                  <a:srgbClr val="404040"/>
                </a:solidFill>
                <a:effectLst/>
                <a:uLnTx/>
                <a:uFillTx/>
                <a:ea typeface="Arial"/>
                <a:cs typeface="Arial"/>
              </a:rPr>
              <a:t>2017; 8</a:t>
            </a:r>
            <a:r>
              <a:rPr lang="de-DE" sz="600" dirty="0">
                <a:solidFill>
                  <a:srgbClr val="404040"/>
                </a:solidFill>
                <a:ea typeface="Arial"/>
                <a:cs typeface="Arial"/>
              </a:rPr>
              <a:t>: 475–87</a:t>
            </a:r>
            <a:r>
              <a:rPr kumimoji="0" lang="de-DE" sz="600" b="0" i="0" u="none" strike="noStrike" kern="1200" cap="none" spc="0" normalizeH="0" baseline="0" noProof="0" dirty="0">
                <a:ln>
                  <a:noFill/>
                </a:ln>
                <a:solidFill>
                  <a:srgbClr val="404040"/>
                </a:solidFill>
                <a:effectLst/>
                <a:uLnTx/>
                <a:uFillTx/>
                <a:ea typeface="Arial"/>
                <a:cs typeface="Arial"/>
              </a:rPr>
              <a:t>. </a:t>
            </a:r>
            <a:r>
              <a:rPr kumimoji="0" lang="de-DE" sz="600" b="1" i="0" u="none" strike="noStrike" kern="1200" cap="none" spc="0" normalizeH="0" baseline="0" noProof="0" dirty="0">
                <a:ln>
                  <a:noFill/>
                </a:ln>
                <a:solidFill>
                  <a:srgbClr val="404040"/>
                </a:solidFill>
                <a:effectLst/>
                <a:uLnTx/>
                <a:uFillTx/>
                <a:ea typeface="Arial"/>
                <a:cs typeface="Arial"/>
              </a:rPr>
              <a:t>2.</a:t>
            </a:r>
            <a:r>
              <a:rPr kumimoji="0" lang="de-DE" sz="600" b="0" i="0" u="none" strike="noStrike" kern="1200" cap="none" spc="0" normalizeH="0" baseline="0" noProof="0" dirty="0">
                <a:ln>
                  <a:noFill/>
                </a:ln>
                <a:solidFill>
                  <a:srgbClr val="404040"/>
                </a:solidFill>
                <a:effectLst/>
                <a:uLnTx/>
                <a:uFillTx/>
                <a:ea typeface="Arial"/>
                <a:cs typeface="Arial"/>
              </a:rPr>
              <a:t> Jones AG &amp; </a:t>
            </a:r>
            <a:r>
              <a:rPr kumimoji="0" lang="de-DE" sz="600" b="0" i="0" u="none" strike="noStrike" kern="1200" cap="none" spc="0" normalizeH="0" baseline="0" noProof="0" dirty="0" err="1">
                <a:ln>
                  <a:noFill/>
                </a:ln>
                <a:solidFill>
                  <a:srgbClr val="404040"/>
                </a:solidFill>
                <a:effectLst/>
                <a:uLnTx/>
                <a:uFillTx/>
                <a:ea typeface="Arial"/>
                <a:cs typeface="Arial"/>
              </a:rPr>
              <a:t>Hattersley</a:t>
            </a:r>
            <a:r>
              <a:rPr kumimoji="0" lang="de-DE" sz="600" b="0" i="0" u="none" strike="noStrike" kern="1200" cap="none" spc="0" normalizeH="0" baseline="0" noProof="0" dirty="0">
                <a:ln>
                  <a:noFill/>
                </a:ln>
                <a:solidFill>
                  <a:srgbClr val="404040"/>
                </a:solidFill>
                <a:effectLst/>
                <a:uLnTx/>
                <a:uFillTx/>
                <a:ea typeface="Arial"/>
                <a:cs typeface="Arial"/>
              </a:rPr>
              <a:t> AT. </a:t>
            </a:r>
            <a:r>
              <a:rPr kumimoji="0" lang="de-DE" sz="600" b="0" i="1" u="none" strike="noStrike" kern="1200" cap="none" spc="0" normalizeH="0" baseline="0" noProof="0" dirty="0" err="1">
                <a:ln>
                  <a:noFill/>
                </a:ln>
                <a:solidFill>
                  <a:srgbClr val="404040"/>
                </a:solidFill>
                <a:effectLst/>
                <a:uLnTx/>
                <a:uFillTx/>
                <a:ea typeface="Arial"/>
                <a:cs typeface="Arial"/>
              </a:rPr>
              <a:t>Diabet</a:t>
            </a:r>
            <a:r>
              <a:rPr kumimoji="0" lang="de-DE" sz="600" b="0" i="1" u="none" strike="noStrike" kern="1200" cap="none" spc="0" normalizeH="0" baseline="0" noProof="0" dirty="0">
                <a:ln>
                  <a:noFill/>
                </a:ln>
                <a:solidFill>
                  <a:srgbClr val="404040"/>
                </a:solidFill>
                <a:effectLst/>
                <a:uLnTx/>
                <a:uFillTx/>
                <a:ea typeface="Arial"/>
                <a:cs typeface="Arial"/>
              </a:rPr>
              <a:t> Med </a:t>
            </a:r>
            <a:r>
              <a:rPr kumimoji="0" lang="de-DE" sz="600" b="0" i="0" u="none" strike="noStrike" kern="1200" cap="none" spc="0" normalizeH="0" baseline="0" noProof="0" dirty="0">
                <a:ln>
                  <a:noFill/>
                </a:ln>
                <a:solidFill>
                  <a:srgbClr val="404040"/>
                </a:solidFill>
                <a:effectLst/>
                <a:uLnTx/>
                <a:uFillTx/>
                <a:ea typeface="Arial"/>
                <a:cs typeface="Arial"/>
              </a:rPr>
              <a:t>2013; 30</a:t>
            </a:r>
            <a:r>
              <a:rPr lang="de-DE" sz="600" dirty="0">
                <a:solidFill>
                  <a:srgbClr val="404040"/>
                </a:solidFill>
                <a:ea typeface="Arial"/>
                <a:cs typeface="Arial"/>
              </a:rPr>
              <a:t>: 803–17</a:t>
            </a:r>
            <a:r>
              <a:rPr kumimoji="0" lang="de-DE" sz="600" b="0" i="0" u="none" strike="noStrike" kern="1200" cap="none" spc="0" normalizeH="0" baseline="0" noProof="0" dirty="0">
                <a:ln>
                  <a:noFill/>
                </a:ln>
                <a:solidFill>
                  <a:srgbClr val="404040"/>
                </a:solidFill>
                <a:effectLst/>
                <a:uLnTx/>
                <a:uFillTx/>
                <a:ea typeface="Arial"/>
                <a:cs typeface="Arial"/>
              </a:rPr>
              <a:t>. </a:t>
            </a:r>
            <a:r>
              <a:rPr kumimoji="0" lang="de-DE" sz="600" b="1" i="0" u="none" strike="noStrike" kern="1200" cap="none" spc="0" normalizeH="0" baseline="0" noProof="0" dirty="0">
                <a:ln>
                  <a:noFill/>
                </a:ln>
                <a:solidFill>
                  <a:srgbClr val="404040"/>
                </a:solidFill>
                <a:effectLst/>
                <a:uLnTx/>
                <a:uFillTx/>
                <a:ea typeface="Arial"/>
                <a:cs typeface="Arial"/>
              </a:rPr>
              <a:t>3. </a:t>
            </a:r>
            <a:r>
              <a:rPr kumimoji="0" lang="de-DE" sz="600" b="0" i="0" u="none" strike="noStrike" kern="1200" cap="none" spc="0" normalizeH="0" baseline="0" noProof="0" dirty="0">
                <a:ln>
                  <a:noFill/>
                </a:ln>
                <a:solidFill>
                  <a:srgbClr val="404040"/>
                </a:solidFill>
                <a:effectLst/>
                <a:uLnTx/>
                <a:uFillTx/>
                <a:ea typeface="Arial"/>
                <a:cs typeface="Arial"/>
              </a:rPr>
              <a:t>Flier JS &amp; Kahn CR. </a:t>
            </a:r>
            <a:r>
              <a:rPr kumimoji="0" lang="de-DE" sz="600" b="0" i="1" u="none" strike="noStrike" kern="1200" cap="none" spc="0" normalizeH="0" baseline="0" noProof="0" dirty="0">
                <a:ln>
                  <a:noFill/>
                </a:ln>
                <a:solidFill>
                  <a:srgbClr val="404040"/>
                </a:solidFill>
                <a:effectLst/>
                <a:uLnTx/>
                <a:uFillTx/>
                <a:ea typeface="Arial"/>
                <a:cs typeface="Arial"/>
              </a:rPr>
              <a:t>Mol </a:t>
            </a:r>
            <a:r>
              <a:rPr kumimoji="0" lang="de-DE" sz="600" b="0" i="1" u="none" strike="noStrike" kern="1200" cap="none" spc="0" normalizeH="0" baseline="0" noProof="0" dirty="0" err="1">
                <a:ln>
                  <a:noFill/>
                </a:ln>
                <a:solidFill>
                  <a:srgbClr val="404040"/>
                </a:solidFill>
                <a:effectLst/>
                <a:uLnTx/>
                <a:uFillTx/>
                <a:ea typeface="Arial"/>
                <a:cs typeface="Arial"/>
              </a:rPr>
              <a:t>Metab</a:t>
            </a:r>
            <a:r>
              <a:rPr kumimoji="0" lang="de-DE" sz="600" b="0" i="1" u="none" strike="noStrike" kern="1200" cap="none" spc="0" normalizeH="0" baseline="0" noProof="0" dirty="0">
                <a:ln>
                  <a:noFill/>
                </a:ln>
                <a:solidFill>
                  <a:srgbClr val="404040"/>
                </a:solidFill>
                <a:effectLst/>
                <a:uLnTx/>
                <a:uFillTx/>
                <a:ea typeface="Arial"/>
                <a:cs typeface="Arial"/>
              </a:rPr>
              <a:t> </a:t>
            </a:r>
            <a:r>
              <a:rPr kumimoji="0" lang="de-DE" sz="600" b="0" i="0" u="none" strike="noStrike" kern="1200" cap="none" spc="0" normalizeH="0" baseline="0" noProof="0" dirty="0">
                <a:ln>
                  <a:noFill/>
                </a:ln>
                <a:solidFill>
                  <a:srgbClr val="404040"/>
                </a:solidFill>
                <a:effectLst/>
                <a:uLnTx/>
                <a:uFillTx/>
                <a:ea typeface="Arial"/>
                <a:cs typeface="Arial"/>
              </a:rPr>
              <a:t>2021; 52: </a:t>
            </a:r>
            <a:r>
              <a:rPr lang="de-DE" sz="600" dirty="0">
                <a:solidFill>
                  <a:srgbClr val="404040"/>
                </a:solidFill>
                <a:ea typeface="Arial"/>
                <a:cs typeface="Arial"/>
              </a:rPr>
              <a:t>101194. </a:t>
            </a:r>
            <a:r>
              <a:rPr lang="de-DE" sz="600" b="1" dirty="0">
                <a:solidFill>
                  <a:srgbClr val="404040"/>
                </a:solidFill>
                <a:ea typeface="Arial"/>
                <a:cs typeface="Arial"/>
              </a:rPr>
              <a:t>4.</a:t>
            </a:r>
            <a:r>
              <a:rPr lang="de-DE" sz="600" dirty="0">
                <a:solidFill>
                  <a:srgbClr val="404040"/>
                </a:solidFill>
                <a:ea typeface="Arial"/>
                <a:cs typeface="Arial"/>
              </a:rPr>
              <a:t> </a:t>
            </a:r>
            <a:r>
              <a:rPr lang="de-DE" sz="600" dirty="0" err="1">
                <a:solidFill>
                  <a:srgbClr val="404040"/>
                </a:solidFill>
                <a:ea typeface="Arial"/>
                <a:cs typeface="Arial"/>
              </a:rPr>
              <a:t>Galderisi</a:t>
            </a:r>
            <a:r>
              <a:rPr lang="de-DE" sz="600" dirty="0">
                <a:solidFill>
                  <a:srgbClr val="404040"/>
                </a:solidFill>
                <a:ea typeface="Arial"/>
                <a:cs typeface="Arial"/>
              </a:rPr>
              <a:t> A </a:t>
            </a:r>
            <a:r>
              <a:rPr lang="de-DE" sz="600" i="1" dirty="0">
                <a:solidFill>
                  <a:srgbClr val="404040"/>
                </a:solidFill>
                <a:ea typeface="Arial"/>
                <a:cs typeface="Arial"/>
              </a:rPr>
              <a:t>et al. </a:t>
            </a:r>
            <a:r>
              <a:rPr lang="de-DE" sz="600" i="1" dirty="0" err="1">
                <a:solidFill>
                  <a:srgbClr val="404040"/>
                </a:solidFill>
                <a:ea typeface="Arial"/>
                <a:cs typeface="Arial"/>
              </a:rPr>
              <a:t>Diabetologia</a:t>
            </a:r>
            <a:r>
              <a:rPr lang="de-DE" sz="600" i="1" dirty="0">
                <a:solidFill>
                  <a:srgbClr val="404040"/>
                </a:solidFill>
                <a:ea typeface="Arial"/>
                <a:cs typeface="Arial"/>
              </a:rPr>
              <a:t> </a:t>
            </a:r>
            <a:r>
              <a:rPr lang="de-DE" sz="600" dirty="0">
                <a:solidFill>
                  <a:srgbClr val="404040"/>
                </a:solidFill>
                <a:ea typeface="Arial"/>
                <a:cs typeface="Arial"/>
              </a:rPr>
              <a:t>2023; 66: 2189–99. </a:t>
            </a:r>
            <a:r>
              <a:rPr kumimoji="0" lang="de-DE" sz="600" b="1" i="0" u="none" strike="noStrike" kern="1200" cap="none" spc="0" normalizeH="0" baseline="0" noProof="0" dirty="0">
                <a:ln>
                  <a:noFill/>
                </a:ln>
                <a:solidFill>
                  <a:srgbClr val="404040"/>
                </a:solidFill>
                <a:effectLst/>
                <a:uLnTx/>
                <a:uFillTx/>
                <a:ea typeface="Arial"/>
                <a:cs typeface="Arial"/>
              </a:rPr>
              <a:t>5.</a:t>
            </a:r>
            <a:r>
              <a:rPr kumimoji="0" lang="de-DE" sz="600" b="0" i="0" u="none" strike="noStrike" kern="1200" cap="none" spc="0" normalizeH="0" baseline="0" noProof="0" dirty="0">
                <a:ln>
                  <a:noFill/>
                </a:ln>
                <a:solidFill>
                  <a:srgbClr val="404040"/>
                </a:solidFill>
                <a:effectLst/>
                <a:uLnTx/>
                <a:uFillTx/>
                <a:ea typeface="Arial"/>
                <a:cs typeface="Arial"/>
              </a:rPr>
              <a:t> </a:t>
            </a:r>
            <a:r>
              <a:rPr kumimoji="0" lang="de-DE" sz="600" b="0" i="0" u="none" strike="noStrike" kern="1200" cap="none" spc="0" normalizeH="0" baseline="0" noProof="0" dirty="0" err="1">
                <a:ln>
                  <a:noFill/>
                </a:ln>
                <a:solidFill>
                  <a:srgbClr val="404040"/>
                </a:solidFill>
                <a:effectLst/>
                <a:uLnTx/>
                <a:uFillTx/>
                <a:ea typeface="Arial"/>
                <a:cs typeface="Arial"/>
              </a:rPr>
              <a:t>Latres</a:t>
            </a:r>
            <a:r>
              <a:rPr kumimoji="0" lang="de-DE" sz="600" b="0" i="0" u="none" strike="noStrike" kern="1200" cap="none" spc="0" normalizeH="0" baseline="0" noProof="0" dirty="0">
                <a:ln>
                  <a:noFill/>
                </a:ln>
                <a:solidFill>
                  <a:srgbClr val="404040"/>
                </a:solidFill>
                <a:effectLst/>
                <a:uLnTx/>
                <a:uFillTx/>
                <a:ea typeface="Arial"/>
                <a:cs typeface="Arial"/>
              </a:rPr>
              <a:t> E et al. </a:t>
            </a:r>
            <a:r>
              <a:rPr kumimoji="0" lang="de-DE" sz="600" b="0" i="1" u="none" strike="noStrike" kern="1200" cap="none" spc="0" normalizeH="0" baseline="0" noProof="0" dirty="0">
                <a:ln>
                  <a:noFill/>
                </a:ln>
                <a:solidFill>
                  <a:srgbClr val="404040"/>
                </a:solidFill>
                <a:effectLst/>
                <a:uLnTx/>
                <a:uFillTx/>
                <a:ea typeface="Arial"/>
                <a:cs typeface="Arial"/>
              </a:rPr>
              <a:t>Diabetes</a:t>
            </a:r>
            <a:r>
              <a:rPr kumimoji="0" lang="de-DE" sz="600" b="0" i="0" u="none" strike="noStrike" kern="1200" cap="none" spc="0" normalizeH="0" baseline="0" noProof="0" dirty="0">
                <a:ln>
                  <a:noFill/>
                </a:ln>
                <a:solidFill>
                  <a:srgbClr val="404040"/>
                </a:solidFill>
                <a:effectLst/>
                <a:uLnTx/>
                <a:uFillTx/>
                <a:ea typeface="Arial"/>
                <a:cs typeface="Arial"/>
              </a:rPr>
              <a:t> 2024; 73</a:t>
            </a:r>
            <a:r>
              <a:rPr lang="de-DE" sz="600" dirty="0">
                <a:solidFill>
                  <a:srgbClr val="404040"/>
                </a:solidFill>
                <a:ea typeface="Arial"/>
                <a:cs typeface="Arial"/>
              </a:rPr>
              <a:t>: 823–33</a:t>
            </a:r>
            <a:r>
              <a:rPr kumimoji="0" lang="de-DE" sz="600" b="0" i="0" u="none" strike="noStrike" kern="1200" cap="none" spc="0" normalizeH="0" baseline="0" noProof="0" dirty="0">
                <a:ln>
                  <a:noFill/>
                </a:ln>
                <a:solidFill>
                  <a:srgbClr val="404040"/>
                </a:solidFill>
                <a:effectLst/>
                <a:uLnTx/>
                <a:uFillTx/>
                <a:ea typeface="Arial"/>
                <a:cs typeface="Arial"/>
              </a:rPr>
              <a:t>. </a:t>
            </a:r>
            <a:r>
              <a:rPr kumimoji="0" lang="de-DE" sz="600" b="1" i="0" u="none" strike="noStrike" kern="1200" cap="none" spc="0" normalizeH="0" baseline="0" noProof="0" dirty="0">
                <a:ln>
                  <a:noFill/>
                </a:ln>
                <a:solidFill>
                  <a:srgbClr val="404040"/>
                </a:solidFill>
                <a:effectLst/>
                <a:uLnTx/>
                <a:uFillTx/>
                <a:ea typeface="Arial"/>
                <a:cs typeface="Arial"/>
              </a:rPr>
              <a:t>6.</a:t>
            </a:r>
            <a:r>
              <a:rPr kumimoji="0" lang="de-DE" sz="600" b="0" i="0" u="none" strike="noStrike" kern="1200" cap="none" spc="0" normalizeH="0" baseline="0" noProof="0" dirty="0">
                <a:ln>
                  <a:noFill/>
                </a:ln>
                <a:solidFill>
                  <a:srgbClr val="404040"/>
                </a:solidFill>
                <a:effectLst/>
                <a:uLnTx/>
                <a:uFillTx/>
                <a:ea typeface="Arial"/>
                <a:cs typeface="Arial"/>
              </a:rPr>
              <a:t> </a:t>
            </a:r>
            <a:r>
              <a:rPr lang="de-DE" sz="600" dirty="0">
                <a:solidFill>
                  <a:srgbClr val="404040"/>
                </a:solidFill>
                <a:ea typeface="Arial"/>
                <a:cs typeface="Arial"/>
              </a:rPr>
              <a:t>MVZ Dr. Eberhard &amp; Partner Dortmund; erhältlich unter: </a:t>
            </a:r>
            <a:r>
              <a:rPr lang="de-DE" sz="600" dirty="0">
                <a:solidFill>
                  <a:srgbClr val="404040"/>
                </a:solidFill>
                <a:ea typeface="Arial"/>
                <a:cs typeface="Arial"/>
                <a:hlinkClick r:id="rId3">
                  <a:extLst>
                    <a:ext uri="{A12FA001-AC4F-418D-AE19-62706E023703}">
                      <ahyp:hlinkClr xmlns:ahyp="http://schemas.microsoft.com/office/drawing/2018/hyperlinkcolor" val="tx"/>
                    </a:ext>
                  </a:extLst>
                </a:hlinkClick>
              </a:rPr>
              <a:t>https://www.medizin-zentrum-dortmund.de/de/laboratoriumsmedizin/untersuchungsprogramm/untersuchung/1785/</a:t>
            </a:r>
            <a:r>
              <a:rPr lang="de-DE" sz="600" dirty="0">
                <a:solidFill>
                  <a:srgbClr val="404040"/>
                </a:solidFill>
                <a:ea typeface="Arial"/>
                <a:cs typeface="Arial"/>
              </a:rPr>
              <a:t>. Zuletzt abgerufen am 12.01.2026.</a:t>
            </a:r>
            <a:endParaRPr kumimoji="0" lang="de-DE" sz="600" b="0" i="0" u="none" strike="noStrike" kern="1200" cap="none" spc="0" normalizeH="0" baseline="0" noProof="0" dirty="0">
              <a:ln>
                <a:noFill/>
              </a:ln>
              <a:solidFill>
                <a:srgbClr val="404040"/>
              </a:solidFill>
              <a:effectLst/>
              <a:uLnTx/>
              <a:uFillTx/>
              <a:ea typeface="Arial"/>
              <a:cs typeface="Arial"/>
            </a:endParaRPr>
          </a:p>
        </p:txBody>
      </p:sp>
      <p:graphicFrame>
        <p:nvGraphicFramePr>
          <p:cNvPr id="35" name="Content Placeholder 22">
            <a:extLst>
              <a:ext uri="{FF2B5EF4-FFF2-40B4-BE49-F238E27FC236}">
                <a16:creationId xmlns:a16="http://schemas.microsoft.com/office/drawing/2014/main" id="{471ACCF7-640C-ED93-9FFF-797794E69F3C}"/>
              </a:ext>
            </a:extLst>
          </p:cNvPr>
          <p:cNvGraphicFramePr/>
          <p:nvPr>
            <p:extLst>
              <p:ext uri="{D42A27DB-BD31-4B8C-83A1-F6EECF244321}">
                <p14:modId xmlns:p14="http://schemas.microsoft.com/office/powerpoint/2010/main" val="3590025841"/>
              </p:ext>
            </p:extLst>
          </p:nvPr>
        </p:nvGraphicFramePr>
        <p:xfrm>
          <a:off x="699453" y="696175"/>
          <a:ext cx="7745094" cy="2001731"/>
        </p:xfrm>
        <a:graphic>
          <a:graphicData uri="http://schemas.openxmlformats.org/drawingml/2006/table">
            <a:tbl>
              <a:tblPr firstRow="1" bandRow="1">
                <a:tableStyleId>{0E3FDE45-AF77-4B5C-9715-49D594BDF05E}</a:tableStyleId>
              </a:tblPr>
              <a:tblGrid>
                <a:gridCol w="2449792">
                  <a:extLst>
                    <a:ext uri="{9D8B030D-6E8A-4147-A177-3AD203B41FA5}">
                      <a16:colId xmlns:a16="http://schemas.microsoft.com/office/drawing/2014/main" val="2035215925"/>
                    </a:ext>
                  </a:extLst>
                </a:gridCol>
                <a:gridCol w="2588615">
                  <a:extLst>
                    <a:ext uri="{9D8B030D-6E8A-4147-A177-3AD203B41FA5}">
                      <a16:colId xmlns:a16="http://schemas.microsoft.com/office/drawing/2014/main" val="2622880855"/>
                    </a:ext>
                  </a:extLst>
                </a:gridCol>
                <a:gridCol w="2706687">
                  <a:extLst>
                    <a:ext uri="{9D8B030D-6E8A-4147-A177-3AD203B41FA5}">
                      <a16:colId xmlns:a16="http://schemas.microsoft.com/office/drawing/2014/main" val="1189046273"/>
                    </a:ext>
                  </a:extLst>
                </a:gridCol>
              </a:tblGrid>
              <a:tr h="685800">
                <a:tc>
                  <a:txBody>
                    <a:bodyPr/>
                    <a:lstStyle/>
                    <a:p>
                      <a:endParaRPr lang="en-US" sz="900" dirty="0">
                        <a:solidFill>
                          <a:srgbClr val="404040"/>
                        </a:solidFill>
                      </a:endParaRPr>
                    </a:p>
                  </a:txBody>
                  <a:tcPr marL="68580" marR="68580" marT="34290" marB="34290" anchor="ctr"/>
                </a:tc>
                <a:tc>
                  <a:txBody>
                    <a:bodyPr/>
                    <a:lstStyle/>
                    <a:p>
                      <a:pPr algn="ctr"/>
                      <a:r>
                        <a:rPr lang="de" sz="1200" b="1" u="none" strike="noStrike" cap="none" baseline="0" dirty="0">
                          <a:solidFill>
                            <a:srgbClr val="404040"/>
                          </a:solidFill>
                          <a:effectLst/>
                          <a:uFill>
                            <a:solidFill>
                              <a:prstClr val="black">
                                <a:alpha val="0"/>
                              </a:prstClr>
                            </a:solidFill>
                          </a:uFill>
                        </a:rPr>
                        <a:t>Insulin</a:t>
                      </a:r>
                      <a:endParaRPr lang="de" sz="1200" b="1" i="0" u="none" strike="noStrike" cap="none" baseline="0" dirty="0">
                        <a:solidFill>
                          <a:srgbClr val="404040"/>
                        </a:solidFill>
                        <a:effectLst/>
                        <a:uFill>
                          <a:solidFill>
                            <a:prstClr val="black">
                              <a:alpha val="0"/>
                            </a:prstClr>
                          </a:solidFill>
                        </a:uFill>
                        <a:latin typeface="+mn-lt"/>
                        <a:ea typeface="Aptos"/>
                        <a:cs typeface="Aptos"/>
                      </a:endParaRPr>
                    </a:p>
                  </a:txBody>
                  <a:tcPr marL="891540" marR="68580" marT="34290" marB="34290" anchor="ctr"/>
                </a:tc>
                <a:tc>
                  <a:txBody>
                    <a:bodyPr/>
                    <a:lstStyle/>
                    <a:p>
                      <a:pPr algn="ctr"/>
                      <a:r>
                        <a:rPr lang="de" sz="1200" b="1" u="none" strike="noStrike" cap="none" baseline="0">
                          <a:solidFill>
                            <a:srgbClr val="404040"/>
                          </a:solidFill>
                          <a:effectLst/>
                          <a:uFill>
                            <a:solidFill>
                              <a:prstClr val="black">
                                <a:alpha val="0"/>
                              </a:prstClr>
                            </a:solidFill>
                          </a:uFill>
                        </a:rPr>
                        <a:t>C-Peptid</a:t>
                      </a:r>
                      <a:endParaRPr lang="de" sz="1200" b="1" i="0" u="none" strike="noStrike" cap="none" baseline="0">
                        <a:solidFill>
                          <a:srgbClr val="404040"/>
                        </a:solidFill>
                        <a:effectLst/>
                        <a:uFill>
                          <a:solidFill>
                            <a:prstClr val="black">
                              <a:alpha val="0"/>
                            </a:prstClr>
                          </a:solidFill>
                        </a:uFill>
                        <a:latin typeface="+mn-lt"/>
                        <a:ea typeface="Aptos"/>
                        <a:cs typeface="Aptos"/>
                      </a:endParaRPr>
                    </a:p>
                  </a:txBody>
                  <a:tcPr marL="891540" marR="68580" marT="34290" marB="34290" anchor="ctr"/>
                </a:tc>
                <a:extLst>
                  <a:ext uri="{0D108BD9-81ED-4DB2-BD59-A6C34878D82A}">
                    <a16:rowId xmlns:a16="http://schemas.microsoft.com/office/drawing/2014/main" val="4030913000"/>
                  </a:ext>
                </a:extLst>
              </a:tr>
              <a:tr h="420977">
                <a:tc>
                  <a:txBody>
                    <a:bodyPr/>
                    <a:lstStyle/>
                    <a:p>
                      <a:r>
                        <a:rPr lang="de" sz="1100" b="1" u="none" strike="noStrike" cap="none" baseline="0" dirty="0">
                          <a:solidFill>
                            <a:srgbClr val="404040"/>
                          </a:solidFill>
                          <a:effectLst/>
                          <a:uFill>
                            <a:solidFill>
                              <a:prstClr val="black">
                                <a:alpha val="0"/>
                              </a:prstClr>
                            </a:solidFill>
                          </a:uFill>
                        </a:rPr>
                        <a:t>Rate der Clearance</a:t>
                      </a:r>
                      <a:r>
                        <a:rPr lang="de" sz="1100" b="1" u="none" strike="noStrike" cap="none" baseline="30000" dirty="0">
                          <a:solidFill>
                            <a:srgbClr val="404040"/>
                          </a:solidFill>
                          <a:effectLst/>
                          <a:uFill>
                            <a:solidFill>
                              <a:prstClr val="black">
                                <a:alpha val="0"/>
                              </a:prstClr>
                            </a:solidFill>
                          </a:uFill>
                        </a:rPr>
                        <a:t>1,2</a:t>
                      </a:r>
                      <a:endParaRPr lang="en-US" sz="800" b="1" dirty="0">
                        <a:solidFill>
                          <a:srgbClr val="404040"/>
                        </a:solidFill>
                        <a:latin typeface="+mn-lt"/>
                      </a:endParaRPr>
                    </a:p>
                  </a:txBody>
                  <a:tcPr marL="68580" marR="68580" marT="34290" marB="34290" anchor="ctr"/>
                </a:tc>
                <a:tc>
                  <a:txBody>
                    <a:bodyPr/>
                    <a:lstStyle/>
                    <a:p>
                      <a:pPr algn="ctr"/>
                      <a:r>
                        <a:rPr lang="de" sz="1100" b="0" u="none" strike="noStrike" cap="none" baseline="0">
                          <a:solidFill>
                            <a:srgbClr val="404040"/>
                          </a:solidFill>
                          <a:effectLst/>
                          <a:uFill>
                            <a:solidFill>
                              <a:prstClr val="black">
                                <a:alpha val="0"/>
                              </a:prstClr>
                            </a:solidFill>
                          </a:uFill>
                        </a:rPr>
                        <a:t>Variabel</a:t>
                      </a:r>
                      <a:endParaRPr lang="de" sz="1100" b="0" i="0" u="none" strike="noStrike" cap="none" baseline="0">
                        <a:solidFill>
                          <a:srgbClr val="404040"/>
                        </a:solidFill>
                        <a:effectLst/>
                        <a:uFill>
                          <a:solidFill>
                            <a:prstClr val="black">
                              <a:alpha val="0"/>
                            </a:prstClr>
                          </a:solidFill>
                        </a:uFill>
                        <a:latin typeface="+mn-lt"/>
                        <a:ea typeface="Aptos"/>
                        <a:cs typeface="Aptos"/>
                      </a:endParaRPr>
                    </a:p>
                  </a:txBody>
                  <a:tcPr marL="68580" marR="68580" marT="34290" marB="34290" anchor="ctr"/>
                </a:tc>
                <a:tc>
                  <a:txBody>
                    <a:bodyPr/>
                    <a:lstStyle/>
                    <a:p>
                      <a:pPr algn="ctr"/>
                      <a:r>
                        <a:rPr lang="de" sz="1100" b="0" u="none" strike="noStrike" cap="none" baseline="0">
                          <a:solidFill>
                            <a:srgbClr val="404040"/>
                          </a:solidFill>
                          <a:effectLst/>
                          <a:uFill>
                            <a:solidFill>
                              <a:prstClr val="black">
                                <a:alpha val="0"/>
                              </a:prstClr>
                            </a:solidFill>
                          </a:uFill>
                        </a:rPr>
                        <a:t>Konstant</a:t>
                      </a:r>
                      <a:endParaRPr lang="de" sz="1100" b="0" i="0" u="none" strike="noStrike" cap="none" baseline="0">
                        <a:solidFill>
                          <a:srgbClr val="404040"/>
                        </a:solidFill>
                        <a:effectLst/>
                        <a:uFill>
                          <a:solidFill>
                            <a:prstClr val="black">
                              <a:alpha val="0"/>
                            </a:prstClr>
                          </a:solidFill>
                        </a:uFill>
                        <a:latin typeface="+mn-lt"/>
                        <a:ea typeface="Aptos"/>
                        <a:cs typeface="Aptos"/>
                      </a:endParaRPr>
                    </a:p>
                  </a:txBody>
                  <a:tcPr marL="68580" marR="68580" marT="34290" marB="34290" anchor="ctr"/>
                </a:tc>
                <a:extLst>
                  <a:ext uri="{0D108BD9-81ED-4DB2-BD59-A6C34878D82A}">
                    <a16:rowId xmlns:a16="http://schemas.microsoft.com/office/drawing/2014/main" val="1340594186"/>
                  </a:ext>
                </a:extLst>
              </a:tr>
              <a:tr h="449082">
                <a:tc>
                  <a:txBody>
                    <a:bodyPr/>
                    <a:lstStyle/>
                    <a:p>
                      <a:r>
                        <a:rPr lang="de" sz="1100" b="1" u="none" strike="noStrike" cap="none" baseline="0">
                          <a:solidFill>
                            <a:srgbClr val="404040"/>
                          </a:solidFill>
                          <a:effectLst/>
                          <a:uFill>
                            <a:solidFill>
                              <a:prstClr val="black">
                                <a:alpha val="0"/>
                              </a:prstClr>
                            </a:solidFill>
                          </a:uFill>
                        </a:rPr>
                        <a:t>Halbwertszeit (min)</a:t>
                      </a:r>
                      <a:r>
                        <a:rPr lang="de" sz="1100" b="1" u="none" strike="noStrike" cap="none" baseline="30000">
                          <a:solidFill>
                            <a:srgbClr val="404040"/>
                          </a:solidFill>
                          <a:effectLst/>
                          <a:uFill>
                            <a:solidFill>
                              <a:prstClr val="black">
                                <a:alpha val="0"/>
                              </a:prstClr>
                            </a:solidFill>
                          </a:uFill>
                        </a:rPr>
                        <a:t>2,3</a:t>
                      </a:r>
                      <a:endParaRPr lang="en-US" sz="800" b="1" baseline="0">
                        <a:solidFill>
                          <a:srgbClr val="404040"/>
                        </a:solidFill>
                        <a:latin typeface="+mn-lt"/>
                      </a:endParaRPr>
                    </a:p>
                  </a:txBody>
                  <a:tcPr marL="68580" marR="68580" marT="34290" marB="34290" anchor="ctr"/>
                </a:tc>
                <a:tc>
                  <a:txBody>
                    <a:bodyPr/>
                    <a:lstStyle/>
                    <a:p>
                      <a:pPr algn="ctr"/>
                      <a:r>
                        <a:rPr lang="de" sz="1100" b="0" u="none" strike="noStrike" cap="none" baseline="0">
                          <a:solidFill>
                            <a:srgbClr val="404040"/>
                          </a:solidFill>
                          <a:effectLst/>
                          <a:uFill>
                            <a:solidFill>
                              <a:prstClr val="black">
                                <a:alpha val="0"/>
                              </a:prstClr>
                            </a:solidFill>
                          </a:uFill>
                        </a:rPr>
                        <a:t>3-6</a:t>
                      </a:r>
                      <a:endParaRPr lang="en-US" sz="800">
                        <a:solidFill>
                          <a:srgbClr val="404040"/>
                        </a:solidFill>
                        <a:latin typeface="+mn-lt"/>
                      </a:endParaRPr>
                    </a:p>
                  </a:txBody>
                  <a:tcPr marL="68580" marR="68580" marT="34290" marB="34290" anchor="ctr"/>
                </a:tc>
                <a:tc>
                  <a:txBody>
                    <a:bodyPr/>
                    <a:lstStyle/>
                    <a:p>
                      <a:pPr algn="ctr"/>
                      <a:r>
                        <a:rPr lang="de" sz="1100" b="0" u="none" strike="noStrike" cap="none" baseline="0">
                          <a:solidFill>
                            <a:srgbClr val="404040"/>
                          </a:solidFill>
                          <a:effectLst/>
                          <a:uFill>
                            <a:solidFill>
                              <a:prstClr val="black">
                                <a:alpha val="0"/>
                              </a:prstClr>
                            </a:solidFill>
                          </a:uFill>
                        </a:rPr>
                        <a:t>20-30</a:t>
                      </a:r>
                      <a:endParaRPr lang="de" sz="1100" b="0" i="0" u="none" strike="noStrike" cap="none" baseline="0">
                        <a:solidFill>
                          <a:srgbClr val="404040"/>
                        </a:solidFill>
                        <a:effectLst/>
                        <a:uFill>
                          <a:solidFill>
                            <a:prstClr val="black">
                              <a:alpha val="0"/>
                            </a:prstClr>
                          </a:solidFill>
                        </a:uFill>
                        <a:latin typeface="+mn-lt"/>
                        <a:ea typeface="Aptos"/>
                        <a:cs typeface="Aptos"/>
                      </a:endParaRPr>
                    </a:p>
                  </a:txBody>
                  <a:tcPr marL="68580" marR="68580" marT="34290" marB="34290" anchor="ctr"/>
                </a:tc>
                <a:extLst>
                  <a:ext uri="{0D108BD9-81ED-4DB2-BD59-A6C34878D82A}">
                    <a16:rowId xmlns:a16="http://schemas.microsoft.com/office/drawing/2014/main" val="1957267187"/>
                  </a:ext>
                </a:extLst>
              </a:tr>
              <a:tr h="445872">
                <a:tc>
                  <a:txBody>
                    <a:bodyPr/>
                    <a:lstStyle/>
                    <a:p>
                      <a:r>
                        <a:rPr lang="de" sz="1100" b="1" u="none" strike="noStrike" cap="none" baseline="0" dirty="0">
                          <a:solidFill>
                            <a:srgbClr val="404040"/>
                          </a:solidFill>
                          <a:effectLst/>
                          <a:uFill>
                            <a:solidFill>
                              <a:prstClr val="black">
                                <a:alpha val="0"/>
                              </a:prstClr>
                            </a:solidFill>
                          </a:uFill>
                        </a:rPr>
                        <a:t>Auswirkungen von exogenem Insulin</a:t>
                      </a:r>
                      <a:r>
                        <a:rPr lang="de" sz="1100" b="1" u="none" strike="noStrike" cap="none" baseline="30000" dirty="0">
                          <a:solidFill>
                            <a:srgbClr val="404040"/>
                          </a:solidFill>
                          <a:effectLst/>
                          <a:uFill>
                            <a:solidFill>
                              <a:prstClr val="black">
                                <a:alpha val="0"/>
                              </a:prstClr>
                            </a:solidFill>
                          </a:uFill>
                        </a:rPr>
                        <a:t>1,2</a:t>
                      </a:r>
                      <a:endParaRPr lang="en-US" sz="800" b="1" dirty="0">
                        <a:solidFill>
                          <a:srgbClr val="404040"/>
                        </a:solidFill>
                        <a:latin typeface="+mn-lt"/>
                      </a:endParaRPr>
                    </a:p>
                  </a:txBody>
                  <a:tcPr marL="68580" marR="68580" marT="34290" marB="34290" anchor="ctr"/>
                </a:tc>
                <a:tc>
                  <a:txBody>
                    <a:bodyPr/>
                    <a:lstStyle/>
                    <a:p>
                      <a:pPr algn="ctr"/>
                      <a:r>
                        <a:rPr lang="de" sz="1100" b="0" u="none" strike="noStrike" cap="none" baseline="0">
                          <a:solidFill>
                            <a:srgbClr val="404040"/>
                          </a:solidFill>
                          <a:effectLst/>
                          <a:uFill>
                            <a:solidFill>
                              <a:prstClr val="black">
                                <a:alpha val="0"/>
                              </a:prstClr>
                            </a:solidFill>
                          </a:uFill>
                        </a:rPr>
                        <a:t>Verfälscht die endogene </a:t>
                      </a:r>
                      <a:br>
                        <a:rPr sz="1100">
                          <a:solidFill>
                            <a:srgbClr val="404040"/>
                          </a:solidFill>
                        </a:rPr>
                      </a:br>
                      <a:r>
                        <a:rPr lang="de" sz="1100" b="0" u="none" strike="noStrike" cap="none" baseline="0">
                          <a:solidFill>
                            <a:srgbClr val="404040"/>
                          </a:solidFill>
                          <a:effectLst/>
                          <a:uFill>
                            <a:solidFill>
                              <a:prstClr val="black">
                                <a:alpha val="0"/>
                              </a:prstClr>
                            </a:solidFill>
                          </a:uFill>
                        </a:rPr>
                        <a:t>Insulinmessung</a:t>
                      </a:r>
                      <a:endParaRPr lang="en-US" sz="800">
                        <a:solidFill>
                          <a:srgbClr val="404040"/>
                        </a:solidFill>
                        <a:latin typeface="+mn-lt"/>
                      </a:endParaRPr>
                    </a:p>
                  </a:txBody>
                  <a:tcPr marL="68580" marR="68580" marT="34290" marB="34290" anchor="ctr"/>
                </a:tc>
                <a:tc>
                  <a:txBody>
                    <a:bodyPr/>
                    <a:lstStyle/>
                    <a:p>
                      <a:pPr algn="ctr"/>
                      <a:r>
                        <a:rPr lang="de" sz="1100" b="0" u="none" strike="noStrike" cap="none" baseline="0" dirty="0">
                          <a:solidFill>
                            <a:srgbClr val="404040"/>
                          </a:solidFill>
                          <a:effectLst/>
                          <a:uFill>
                            <a:solidFill>
                              <a:prstClr val="black">
                                <a:alpha val="0"/>
                              </a:prstClr>
                            </a:solidFill>
                          </a:uFill>
                        </a:rPr>
                        <a:t>Keine Auswirkung</a:t>
                      </a:r>
                      <a:endParaRPr lang="en-US" sz="800" dirty="0">
                        <a:solidFill>
                          <a:srgbClr val="404040"/>
                        </a:solidFill>
                        <a:latin typeface="+mn-lt"/>
                      </a:endParaRPr>
                    </a:p>
                  </a:txBody>
                  <a:tcPr marL="68580" marR="68580" marT="34290" marB="34290" anchor="ctr"/>
                </a:tc>
                <a:extLst>
                  <a:ext uri="{0D108BD9-81ED-4DB2-BD59-A6C34878D82A}">
                    <a16:rowId xmlns:a16="http://schemas.microsoft.com/office/drawing/2014/main" val="257431313"/>
                  </a:ext>
                </a:extLst>
              </a:tr>
            </a:tbl>
          </a:graphicData>
        </a:graphic>
      </p:graphicFrame>
      <p:sp>
        <p:nvSpPr>
          <p:cNvPr id="36" name="Rectangle: Rounded Corners 78">
            <a:extLst>
              <a:ext uri="{FF2B5EF4-FFF2-40B4-BE49-F238E27FC236}">
                <a16:creationId xmlns:a16="http://schemas.microsoft.com/office/drawing/2014/main" id="{ED5FA844-C273-F3A0-D340-5F3AFBDDA845}"/>
              </a:ext>
            </a:extLst>
          </p:cNvPr>
          <p:cNvSpPr/>
          <p:nvPr/>
        </p:nvSpPr>
        <p:spPr>
          <a:xfrm>
            <a:off x="699453" y="2896354"/>
            <a:ext cx="7745094" cy="451024"/>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C-Peptid</a:t>
            </a:r>
            <a:r>
              <a:rPr kumimoji="0" lang="de-DE" sz="11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ist als </a:t>
            </a:r>
            <a:r>
              <a:rPr kumimoji="0" lang="de-DE"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Biomarker</a:t>
            </a:r>
            <a:r>
              <a:rPr kumimoji="0" lang="de-DE" sz="11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für die </a:t>
            </a:r>
            <a:r>
              <a:rPr kumimoji="0" lang="de-DE"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Betazellfunktion genauer </a:t>
            </a:r>
            <a:r>
              <a:rPr kumimoji="0" lang="de-DE" sz="11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als Insulin</a:t>
            </a:r>
            <a:r>
              <a:rPr kumimoji="0" lang="de-DE" sz="1100" i="0" u="none" strike="noStrike" kern="1200" cap="none" spc="0" normalizeH="0" baseline="3000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4</a:t>
            </a:r>
            <a:r>
              <a:rPr kumimoji="0" lang="de-DE" sz="11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und ist ein </a:t>
            </a:r>
            <a:r>
              <a:rPr kumimoji="0" lang="de-DE"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direktes</a:t>
            </a:r>
            <a:r>
              <a:rPr kumimoji="0" lang="de-DE" sz="11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de-DE"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quantitatives</a:t>
            </a:r>
            <a:r>
              <a:rPr kumimoji="0" lang="de-DE" sz="11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und </a:t>
            </a:r>
            <a:r>
              <a:rPr kumimoji="0" lang="de-DE"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spezifisches</a:t>
            </a:r>
            <a:r>
              <a:rPr kumimoji="0" lang="de-DE" sz="11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Maß für die </a:t>
            </a:r>
            <a:r>
              <a:rPr kumimoji="0" lang="de-DE"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glukoseabhängige Insulinsekretion </a:t>
            </a:r>
            <a:r>
              <a:rPr kumimoji="0" lang="de-DE" sz="11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aus Betazellen</a:t>
            </a:r>
            <a:r>
              <a:rPr kumimoji="0" lang="en-US" sz="1100" i="0" u="none" strike="noStrike" kern="1200" cap="none" spc="0" normalizeH="0" baseline="3000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5</a:t>
            </a:r>
          </a:p>
        </p:txBody>
      </p:sp>
      <p:sp>
        <p:nvSpPr>
          <p:cNvPr id="39" name="Oval 54">
            <a:extLst>
              <a:ext uri="{FF2B5EF4-FFF2-40B4-BE49-F238E27FC236}">
                <a16:creationId xmlns:a16="http://schemas.microsoft.com/office/drawing/2014/main" id="{B2CAE7A6-521C-6BA8-2396-FE39AE4121C7}"/>
              </a:ext>
            </a:extLst>
          </p:cNvPr>
          <p:cNvSpPr/>
          <p:nvPr/>
        </p:nvSpPr>
        <p:spPr>
          <a:xfrm>
            <a:off x="3481607" y="695453"/>
            <a:ext cx="685800" cy="685800"/>
          </a:xfrm>
          <a:prstGeom prst="ellipse">
            <a:avLst/>
          </a:prstGeom>
          <a:solidFill>
            <a:schemeClr val="bg1"/>
          </a:solidFill>
          <a:ln w="38100">
            <a:solidFill>
              <a:schemeClr val="bg2">
                <a:lumMod val="75000"/>
              </a:schemeClr>
            </a:solidFill>
          </a:ln>
          <a:effectLst>
            <a:outerShdw blurRad="279400" dist="152400" dir="5400000" algn="t" rotWithShape="0">
              <a:prstClr val="black">
                <a:alpha val="1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spcBef>
                <a:spcPct val="0"/>
              </a:spcBef>
              <a:spcAft>
                <a:spcPct val="0"/>
              </a:spcAft>
              <a:defRPr/>
            </a:pPr>
            <a:endParaRPr lang="en-US" sz="1350">
              <a:solidFill>
                <a:srgbClr val="FFFFFF"/>
              </a:solidFill>
              <a:latin typeface="Aptos" panose="02110004020202020204"/>
            </a:endParaRPr>
          </a:p>
        </p:txBody>
      </p:sp>
      <p:sp>
        <p:nvSpPr>
          <p:cNvPr id="40" name="Oval 55">
            <a:extLst>
              <a:ext uri="{FF2B5EF4-FFF2-40B4-BE49-F238E27FC236}">
                <a16:creationId xmlns:a16="http://schemas.microsoft.com/office/drawing/2014/main" id="{526B6971-141F-8774-0C7B-66655E4F4205}"/>
              </a:ext>
            </a:extLst>
          </p:cNvPr>
          <p:cNvSpPr/>
          <p:nvPr/>
        </p:nvSpPr>
        <p:spPr>
          <a:xfrm>
            <a:off x="6161076" y="695453"/>
            <a:ext cx="685800" cy="685800"/>
          </a:xfrm>
          <a:prstGeom prst="ellipse">
            <a:avLst/>
          </a:prstGeom>
          <a:solidFill>
            <a:schemeClr val="bg1"/>
          </a:solidFill>
          <a:ln w="38100">
            <a:solidFill>
              <a:schemeClr val="bg2">
                <a:lumMod val="75000"/>
              </a:schemeClr>
            </a:solidFill>
          </a:ln>
          <a:effectLst>
            <a:outerShdw blurRad="279400" dist="152400" dir="5400000" algn="t" rotWithShape="0">
              <a:prstClr val="black">
                <a:alpha val="1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spcBef>
                <a:spcPct val="0"/>
              </a:spcBef>
              <a:spcAft>
                <a:spcPct val="0"/>
              </a:spcAft>
              <a:defRPr/>
            </a:pPr>
            <a:endParaRPr lang="en-US" sz="1350">
              <a:solidFill>
                <a:srgbClr val="FFFFFF"/>
              </a:solidFill>
              <a:latin typeface="Aptos" panose="02110004020202020204"/>
            </a:endParaRPr>
          </a:p>
        </p:txBody>
      </p:sp>
      <p:grpSp>
        <p:nvGrpSpPr>
          <p:cNvPr id="41" name="Group 56">
            <a:extLst>
              <a:ext uri="{FF2B5EF4-FFF2-40B4-BE49-F238E27FC236}">
                <a16:creationId xmlns:a16="http://schemas.microsoft.com/office/drawing/2014/main" id="{D3D121AD-D897-B7FE-F97D-1F797B949DA5}"/>
              </a:ext>
            </a:extLst>
          </p:cNvPr>
          <p:cNvGrpSpPr/>
          <p:nvPr/>
        </p:nvGrpSpPr>
        <p:grpSpPr>
          <a:xfrm>
            <a:off x="3765753" y="829217"/>
            <a:ext cx="186478" cy="373405"/>
            <a:chOff x="4046347" y="1494587"/>
            <a:chExt cx="389116" cy="779170"/>
          </a:xfrm>
        </p:grpSpPr>
        <p:sp>
          <p:nvSpPr>
            <p:cNvPr id="42" name="Freeform: Shape 57">
              <a:extLst>
                <a:ext uri="{FF2B5EF4-FFF2-40B4-BE49-F238E27FC236}">
                  <a16:creationId xmlns:a16="http://schemas.microsoft.com/office/drawing/2014/main" id="{04752F5B-00AE-0E90-4D2A-B06EC899DC7B}"/>
                </a:ext>
              </a:extLst>
            </p:cNvPr>
            <p:cNvSpPr/>
            <p:nvPr/>
          </p:nvSpPr>
          <p:spPr>
            <a:xfrm rot="5400000" flipV="1">
              <a:off x="4193164" y="1654312"/>
              <a:ext cx="19459" cy="124861"/>
            </a:xfrm>
            <a:custGeom>
              <a:avLst/>
              <a:gdLst>
                <a:gd name="connsiteX0" fmla="*/ 0 w 19459"/>
                <a:gd name="connsiteY0" fmla="*/ 0 h 124861"/>
                <a:gd name="connsiteX1" fmla="*/ 19459 w 19459"/>
                <a:gd name="connsiteY1" fmla="*/ 0 h 124861"/>
                <a:gd name="connsiteX2" fmla="*/ 19459 w 19459"/>
                <a:gd name="connsiteY2" fmla="*/ 124862 h 124861"/>
                <a:gd name="connsiteX3" fmla="*/ 0 w 19459"/>
                <a:gd name="connsiteY3" fmla="*/ 124862 h 124861"/>
              </a:gdLst>
              <a:ahLst/>
              <a:cxnLst>
                <a:cxn ang="0">
                  <a:pos x="connsiteX0" y="connsiteY0"/>
                </a:cxn>
                <a:cxn ang="0">
                  <a:pos x="connsiteX1" y="connsiteY1"/>
                </a:cxn>
                <a:cxn ang="0">
                  <a:pos x="connsiteX2" y="connsiteY2"/>
                </a:cxn>
                <a:cxn ang="0">
                  <a:pos x="connsiteX3" y="connsiteY3"/>
                </a:cxn>
              </a:cxnLst>
              <a:rect l="l" t="t" r="r" b="b"/>
              <a:pathLst>
                <a:path w="19459" h="124861">
                  <a:moveTo>
                    <a:pt x="0" y="0"/>
                  </a:moveTo>
                  <a:lnTo>
                    <a:pt x="19459" y="0"/>
                  </a:lnTo>
                  <a:lnTo>
                    <a:pt x="19459" y="124862"/>
                  </a:lnTo>
                  <a:lnTo>
                    <a:pt x="0" y="124862"/>
                  </a:lnTo>
                  <a:close/>
                </a:path>
              </a:pathLst>
            </a:custGeom>
            <a:solidFill>
              <a:srgbClr val="000000"/>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latin typeface="Aptos" panose="02110004020202020204"/>
              </a:endParaRPr>
            </a:p>
          </p:txBody>
        </p:sp>
        <p:sp>
          <p:nvSpPr>
            <p:cNvPr id="43" name="Freeform: Shape 58">
              <a:extLst>
                <a:ext uri="{FF2B5EF4-FFF2-40B4-BE49-F238E27FC236}">
                  <a16:creationId xmlns:a16="http://schemas.microsoft.com/office/drawing/2014/main" id="{E9DB23AB-6255-2C31-A5C6-E3E22DBE5E20}"/>
                </a:ext>
              </a:extLst>
            </p:cNvPr>
            <p:cNvSpPr/>
            <p:nvPr/>
          </p:nvSpPr>
          <p:spPr>
            <a:xfrm rot="5400000" flipV="1">
              <a:off x="4193164" y="1953203"/>
              <a:ext cx="19459" cy="124861"/>
            </a:xfrm>
            <a:custGeom>
              <a:avLst/>
              <a:gdLst>
                <a:gd name="connsiteX0" fmla="*/ 0 w 19459"/>
                <a:gd name="connsiteY0" fmla="*/ 0 h 124861"/>
                <a:gd name="connsiteX1" fmla="*/ 19459 w 19459"/>
                <a:gd name="connsiteY1" fmla="*/ 0 h 124861"/>
                <a:gd name="connsiteX2" fmla="*/ 19459 w 19459"/>
                <a:gd name="connsiteY2" fmla="*/ 124862 h 124861"/>
                <a:gd name="connsiteX3" fmla="*/ 0 w 19459"/>
                <a:gd name="connsiteY3" fmla="*/ 124862 h 124861"/>
              </a:gdLst>
              <a:ahLst/>
              <a:cxnLst>
                <a:cxn ang="0">
                  <a:pos x="connsiteX0" y="connsiteY0"/>
                </a:cxn>
                <a:cxn ang="0">
                  <a:pos x="connsiteX1" y="connsiteY1"/>
                </a:cxn>
                <a:cxn ang="0">
                  <a:pos x="connsiteX2" y="connsiteY2"/>
                </a:cxn>
                <a:cxn ang="0">
                  <a:pos x="connsiteX3" y="connsiteY3"/>
                </a:cxn>
              </a:cxnLst>
              <a:rect l="l" t="t" r="r" b="b"/>
              <a:pathLst>
                <a:path w="19459" h="124861">
                  <a:moveTo>
                    <a:pt x="0" y="0"/>
                  </a:moveTo>
                  <a:lnTo>
                    <a:pt x="19459" y="0"/>
                  </a:lnTo>
                  <a:lnTo>
                    <a:pt x="19459" y="124862"/>
                  </a:lnTo>
                  <a:lnTo>
                    <a:pt x="0" y="124862"/>
                  </a:lnTo>
                  <a:close/>
                </a:path>
              </a:pathLst>
            </a:custGeom>
            <a:solidFill>
              <a:srgbClr val="000000"/>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latin typeface="Aptos" panose="02110004020202020204"/>
              </a:endParaRPr>
            </a:p>
          </p:txBody>
        </p:sp>
        <p:sp>
          <p:nvSpPr>
            <p:cNvPr id="44" name="Freeform: Shape 59">
              <a:extLst>
                <a:ext uri="{FF2B5EF4-FFF2-40B4-BE49-F238E27FC236}">
                  <a16:creationId xmlns:a16="http://schemas.microsoft.com/office/drawing/2014/main" id="{510F3895-CC29-6E6F-14FF-C8B29D9918B0}"/>
                </a:ext>
              </a:extLst>
            </p:cNvPr>
            <p:cNvSpPr/>
            <p:nvPr/>
          </p:nvSpPr>
          <p:spPr>
            <a:xfrm rot="5400000" flipV="1">
              <a:off x="4309366" y="1671985"/>
              <a:ext cx="162678" cy="89516"/>
            </a:xfrm>
            <a:custGeom>
              <a:avLst/>
              <a:gdLst>
                <a:gd name="connsiteX0" fmla="*/ 152949 w 162678"/>
                <a:gd name="connsiteY0" fmla="*/ 89517 h 89516"/>
                <a:gd name="connsiteX1" fmla="*/ 9730 w 162678"/>
                <a:gd name="connsiteY1" fmla="*/ 89517 h 89516"/>
                <a:gd name="connsiteX2" fmla="*/ 0 w 162678"/>
                <a:gd name="connsiteY2" fmla="*/ 79787 h 89516"/>
                <a:gd name="connsiteX3" fmla="*/ 0 w 162678"/>
                <a:gd name="connsiteY3" fmla="*/ 1762 h 89516"/>
                <a:gd name="connsiteX4" fmla="*/ 19459 w 162678"/>
                <a:gd name="connsiteY4" fmla="*/ 1762 h 89516"/>
                <a:gd name="connsiteX5" fmla="*/ 19459 w 162678"/>
                <a:gd name="connsiteY5" fmla="*/ 70058 h 89516"/>
                <a:gd name="connsiteX6" fmla="*/ 143220 w 162678"/>
                <a:gd name="connsiteY6" fmla="*/ 70058 h 89516"/>
                <a:gd name="connsiteX7" fmla="*/ 143220 w 162678"/>
                <a:gd name="connsiteY7" fmla="*/ 0 h 89516"/>
                <a:gd name="connsiteX8" fmla="*/ 162679 w 162678"/>
                <a:gd name="connsiteY8" fmla="*/ 0 h 89516"/>
                <a:gd name="connsiteX9" fmla="*/ 162679 w 162678"/>
                <a:gd name="connsiteY9" fmla="*/ 79787 h 89516"/>
                <a:gd name="connsiteX10" fmla="*/ 152949 w 162678"/>
                <a:gd name="connsiteY10" fmla="*/ 89517 h 89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2678" h="89516">
                  <a:moveTo>
                    <a:pt x="152949" y="89517"/>
                  </a:moveTo>
                  <a:lnTo>
                    <a:pt x="9730" y="89517"/>
                  </a:lnTo>
                  <a:cubicBezTo>
                    <a:pt x="4358" y="89517"/>
                    <a:pt x="0" y="85159"/>
                    <a:pt x="0" y="79787"/>
                  </a:cubicBezTo>
                  <a:lnTo>
                    <a:pt x="0" y="1762"/>
                  </a:lnTo>
                  <a:lnTo>
                    <a:pt x="19459" y="1762"/>
                  </a:lnTo>
                  <a:lnTo>
                    <a:pt x="19459" y="70058"/>
                  </a:lnTo>
                  <a:lnTo>
                    <a:pt x="143220" y="70058"/>
                  </a:lnTo>
                  <a:lnTo>
                    <a:pt x="143220" y="0"/>
                  </a:lnTo>
                  <a:lnTo>
                    <a:pt x="162679" y="0"/>
                  </a:lnTo>
                  <a:lnTo>
                    <a:pt x="162679" y="79787"/>
                  </a:lnTo>
                  <a:cubicBezTo>
                    <a:pt x="162679" y="85159"/>
                    <a:pt x="158320" y="89517"/>
                    <a:pt x="152949" y="89517"/>
                  </a:cubicBezTo>
                  <a:close/>
                </a:path>
              </a:pathLst>
            </a:custGeom>
            <a:solidFill>
              <a:srgbClr val="000000"/>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latin typeface="Aptos" panose="02110004020202020204"/>
              </a:endParaRPr>
            </a:p>
          </p:txBody>
        </p:sp>
        <p:sp>
          <p:nvSpPr>
            <p:cNvPr id="45" name="Freeform: Shape 60">
              <a:extLst>
                <a:ext uri="{FF2B5EF4-FFF2-40B4-BE49-F238E27FC236}">
                  <a16:creationId xmlns:a16="http://schemas.microsoft.com/office/drawing/2014/main" id="{D551C57B-4FA7-8AB3-0C57-0476BA9A96FF}"/>
                </a:ext>
              </a:extLst>
            </p:cNvPr>
            <p:cNvSpPr/>
            <p:nvPr/>
          </p:nvSpPr>
          <p:spPr>
            <a:xfrm rot="5400000" flipV="1">
              <a:off x="4004465" y="1762197"/>
              <a:ext cx="598135" cy="94051"/>
            </a:xfrm>
            <a:custGeom>
              <a:avLst/>
              <a:gdLst>
                <a:gd name="connsiteX0" fmla="*/ 551110 w 598135"/>
                <a:gd name="connsiteY0" fmla="*/ 94052 h 94051"/>
                <a:gd name="connsiteX1" fmla="*/ 47026 w 598135"/>
                <a:gd name="connsiteY1" fmla="*/ 94052 h 94051"/>
                <a:gd name="connsiteX2" fmla="*/ 0 w 598135"/>
                <a:gd name="connsiteY2" fmla="*/ 47026 h 94051"/>
                <a:gd name="connsiteX3" fmla="*/ 47026 w 598135"/>
                <a:gd name="connsiteY3" fmla="*/ 0 h 94051"/>
                <a:gd name="connsiteX4" fmla="*/ 551110 w 598135"/>
                <a:gd name="connsiteY4" fmla="*/ 0 h 94051"/>
                <a:gd name="connsiteX5" fmla="*/ 598136 w 598135"/>
                <a:gd name="connsiteY5" fmla="*/ 47026 h 94051"/>
                <a:gd name="connsiteX6" fmla="*/ 551110 w 598135"/>
                <a:gd name="connsiteY6" fmla="*/ 94052 h 94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8135" h="94051">
                  <a:moveTo>
                    <a:pt x="551110" y="94052"/>
                  </a:moveTo>
                  <a:lnTo>
                    <a:pt x="47026" y="94052"/>
                  </a:lnTo>
                  <a:cubicBezTo>
                    <a:pt x="21056" y="94052"/>
                    <a:pt x="0" y="72997"/>
                    <a:pt x="0" y="47026"/>
                  </a:cubicBezTo>
                  <a:cubicBezTo>
                    <a:pt x="0" y="21056"/>
                    <a:pt x="21056" y="0"/>
                    <a:pt x="47026" y="0"/>
                  </a:cubicBezTo>
                  <a:lnTo>
                    <a:pt x="551110" y="0"/>
                  </a:lnTo>
                  <a:cubicBezTo>
                    <a:pt x="577081" y="0"/>
                    <a:pt x="598136" y="21056"/>
                    <a:pt x="598136" y="47026"/>
                  </a:cubicBezTo>
                  <a:cubicBezTo>
                    <a:pt x="598136" y="72997"/>
                    <a:pt x="577081" y="94052"/>
                    <a:pt x="551110" y="94052"/>
                  </a:cubicBezTo>
                  <a:close/>
                </a:path>
              </a:pathLst>
            </a:custGeom>
            <a:solidFill>
              <a:srgbClr val="00B4B8"/>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latin typeface="Aptos" panose="02110004020202020204"/>
              </a:endParaRPr>
            </a:p>
          </p:txBody>
        </p:sp>
        <p:sp>
          <p:nvSpPr>
            <p:cNvPr id="46" name="Freeform: Shape 61">
              <a:extLst>
                <a:ext uri="{FF2B5EF4-FFF2-40B4-BE49-F238E27FC236}">
                  <a16:creationId xmlns:a16="http://schemas.microsoft.com/office/drawing/2014/main" id="{A86FE69A-854D-9309-86BE-20B1C1AAE037}"/>
                </a:ext>
              </a:extLst>
            </p:cNvPr>
            <p:cNvSpPr/>
            <p:nvPr/>
          </p:nvSpPr>
          <p:spPr>
            <a:xfrm rot="5400000" flipV="1">
              <a:off x="3703788" y="1837146"/>
              <a:ext cx="779170" cy="94051"/>
            </a:xfrm>
            <a:custGeom>
              <a:avLst/>
              <a:gdLst>
                <a:gd name="connsiteX0" fmla="*/ 732145 w 779170"/>
                <a:gd name="connsiteY0" fmla="*/ 94052 h 94051"/>
                <a:gd name="connsiteX1" fmla="*/ 47026 w 779170"/>
                <a:gd name="connsiteY1" fmla="*/ 94052 h 94051"/>
                <a:gd name="connsiteX2" fmla="*/ 0 w 779170"/>
                <a:gd name="connsiteY2" fmla="*/ 47026 h 94051"/>
                <a:gd name="connsiteX3" fmla="*/ 47026 w 779170"/>
                <a:gd name="connsiteY3" fmla="*/ 0 h 94051"/>
                <a:gd name="connsiteX4" fmla="*/ 732145 w 779170"/>
                <a:gd name="connsiteY4" fmla="*/ 0 h 94051"/>
                <a:gd name="connsiteX5" fmla="*/ 779170 w 779170"/>
                <a:gd name="connsiteY5" fmla="*/ 47026 h 94051"/>
                <a:gd name="connsiteX6" fmla="*/ 732145 w 779170"/>
                <a:gd name="connsiteY6" fmla="*/ 94052 h 94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9170" h="94051">
                  <a:moveTo>
                    <a:pt x="732145" y="94052"/>
                  </a:moveTo>
                  <a:lnTo>
                    <a:pt x="47026" y="94052"/>
                  </a:lnTo>
                  <a:cubicBezTo>
                    <a:pt x="21056" y="94052"/>
                    <a:pt x="0" y="72997"/>
                    <a:pt x="0" y="47026"/>
                  </a:cubicBezTo>
                  <a:cubicBezTo>
                    <a:pt x="0" y="21055"/>
                    <a:pt x="21056" y="0"/>
                    <a:pt x="47026" y="0"/>
                  </a:cubicBezTo>
                  <a:lnTo>
                    <a:pt x="732145" y="0"/>
                  </a:lnTo>
                  <a:cubicBezTo>
                    <a:pt x="758116" y="0"/>
                    <a:pt x="779170" y="21055"/>
                    <a:pt x="779170" y="47026"/>
                  </a:cubicBezTo>
                  <a:cubicBezTo>
                    <a:pt x="779170" y="72997"/>
                    <a:pt x="758116" y="94052"/>
                    <a:pt x="732145" y="94052"/>
                  </a:cubicBezTo>
                  <a:close/>
                </a:path>
              </a:pathLst>
            </a:custGeom>
            <a:solidFill>
              <a:srgbClr val="A803B5"/>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latin typeface="Aptos" panose="02110004020202020204"/>
              </a:endParaRPr>
            </a:p>
          </p:txBody>
        </p:sp>
      </p:grpSp>
      <p:sp>
        <p:nvSpPr>
          <p:cNvPr id="47" name="Freeform: Shape 62">
            <a:extLst>
              <a:ext uri="{FF2B5EF4-FFF2-40B4-BE49-F238E27FC236}">
                <a16:creationId xmlns:a16="http://schemas.microsoft.com/office/drawing/2014/main" id="{D0D999B3-D7B5-7E63-8474-81C05C028B46}"/>
              </a:ext>
            </a:extLst>
          </p:cNvPr>
          <p:cNvSpPr/>
          <p:nvPr/>
        </p:nvSpPr>
        <p:spPr>
          <a:xfrm rot="5400000" flipV="1">
            <a:off x="6227616" y="914004"/>
            <a:ext cx="538949" cy="259928"/>
          </a:xfrm>
          <a:custGeom>
            <a:avLst/>
            <a:gdLst>
              <a:gd name="connsiteX0" fmla="*/ 168870 w 1124604"/>
              <a:gd name="connsiteY0" fmla="*/ 542382 h 542382"/>
              <a:gd name="connsiteX1" fmla="*/ 52142 w 1124604"/>
              <a:gd name="connsiteY1" fmla="*/ 496141 h 542382"/>
              <a:gd name="connsiteX2" fmla="*/ 11 w 1124604"/>
              <a:gd name="connsiteY2" fmla="*/ 371090 h 542382"/>
              <a:gd name="connsiteX3" fmla="*/ 50654 w 1124604"/>
              <a:gd name="connsiteY3" fmla="*/ 259257 h 542382"/>
              <a:gd name="connsiteX4" fmla="*/ 175554 w 1124604"/>
              <a:gd name="connsiteY4" fmla="*/ 209419 h 542382"/>
              <a:gd name="connsiteX5" fmla="*/ 222567 w 1124604"/>
              <a:gd name="connsiteY5" fmla="*/ 210648 h 542382"/>
              <a:gd name="connsiteX6" fmla="*/ 220115 w 1124604"/>
              <a:gd name="connsiteY6" fmla="*/ 304668 h 542382"/>
              <a:gd name="connsiteX7" fmla="*/ 173109 w 1124604"/>
              <a:gd name="connsiteY7" fmla="*/ 303439 h 542382"/>
              <a:gd name="connsiteX8" fmla="*/ 115897 w 1124604"/>
              <a:gd name="connsiteY8" fmla="*/ 327002 h 542382"/>
              <a:gd name="connsiteX9" fmla="*/ 94063 w 1124604"/>
              <a:gd name="connsiteY9" fmla="*/ 372166 h 542382"/>
              <a:gd name="connsiteX10" fmla="*/ 117544 w 1124604"/>
              <a:gd name="connsiteY10" fmla="*/ 428555 h 542382"/>
              <a:gd name="connsiteX11" fmla="*/ 172900 w 1124604"/>
              <a:gd name="connsiteY11" fmla="*/ 448242 h 542382"/>
              <a:gd name="connsiteX12" fmla="*/ 174761 w 1124604"/>
              <a:gd name="connsiteY12" fmla="*/ 448190 h 542382"/>
              <a:gd name="connsiteX13" fmla="*/ 858792 w 1124604"/>
              <a:gd name="connsiteY13" fmla="*/ 444896 h 542382"/>
              <a:gd name="connsiteX14" fmla="*/ 1030553 w 1124604"/>
              <a:gd name="connsiteY14" fmla="*/ 269475 h 542382"/>
              <a:gd name="connsiteX15" fmla="*/ 859019 w 1124604"/>
              <a:gd name="connsiteY15" fmla="*/ 94052 h 542382"/>
              <a:gd name="connsiteX16" fmla="*/ 811993 w 1124604"/>
              <a:gd name="connsiteY16" fmla="*/ 94052 h 542382"/>
              <a:gd name="connsiteX17" fmla="*/ 811993 w 1124604"/>
              <a:gd name="connsiteY17" fmla="*/ 0 h 542382"/>
              <a:gd name="connsiteX18" fmla="*/ 859019 w 1124604"/>
              <a:gd name="connsiteY18" fmla="*/ 0 h 542382"/>
              <a:gd name="connsiteX19" fmla="*/ 1124604 w 1124604"/>
              <a:gd name="connsiteY19" fmla="*/ 269475 h 542382"/>
              <a:gd name="connsiteX20" fmla="*/ 859019 w 1124604"/>
              <a:gd name="connsiteY20" fmla="*/ 538948 h 542382"/>
              <a:gd name="connsiteX21" fmla="*/ 176073 w 1124604"/>
              <a:gd name="connsiteY21" fmla="*/ 542242 h 542382"/>
              <a:gd name="connsiteX22" fmla="*/ 168870 w 1124604"/>
              <a:gd name="connsiteY22" fmla="*/ 542382 h 542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24604" h="542382">
                <a:moveTo>
                  <a:pt x="168870" y="542382"/>
                </a:moveTo>
                <a:cubicBezTo>
                  <a:pt x="124315" y="542382"/>
                  <a:pt x="83130" y="526127"/>
                  <a:pt x="52142" y="496141"/>
                </a:cubicBezTo>
                <a:cubicBezTo>
                  <a:pt x="18475" y="463571"/>
                  <a:pt x="-521" y="417989"/>
                  <a:pt x="11" y="371090"/>
                </a:cubicBezTo>
                <a:cubicBezTo>
                  <a:pt x="486" y="329968"/>
                  <a:pt x="18469" y="290250"/>
                  <a:pt x="50654" y="259257"/>
                </a:cubicBezTo>
                <a:cubicBezTo>
                  <a:pt x="84758" y="226407"/>
                  <a:pt x="130314" y="208468"/>
                  <a:pt x="175554" y="209419"/>
                </a:cubicBezTo>
                <a:lnTo>
                  <a:pt x="222567" y="210648"/>
                </a:lnTo>
                <a:lnTo>
                  <a:pt x="220115" y="304668"/>
                </a:lnTo>
                <a:lnTo>
                  <a:pt x="173109" y="303439"/>
                </a:lnTo>
                <a:cubicBezTo>
                  <a:pt x="152978" y="303097"/>
                  <a:pt x="131752" y="311724"/>
                  <a:pt x="115897" y="327002"/>
                </a:cubicBezTo>
                <a:cubicBezTo>
                  <a:pt x="102196" y="340190"/>
                  <a:pt x="94240" y="356647"/>
                  <a:pt x="94063" y="372166"/>
                </a:cubicBezTo>
                <a:cubicBezTo>
                  <a:pt x="93822" y="393019"/>
                  <a:pt x="102601" y="414099"/>
                  <a:pt x="117544" y="428555"/>
                </a:cubicBezTo>
                <a:cubicBezTo>
                  <a:pt x="132062" y="442604"/>
                  <a:pt x="150710" y="449242"/>
                  <a:pt x="172900" y="448242"/>
                </a:cubicBezTo>
                <a:cubicBezTo>
                  <a:pt x="173520" y="448203"/>
                  <a:pt x="174141" y="448190"/>
                  <a:pt x="174761" y="448190"/>
                </a:cubicBezTo>
                <a:lnTo>
                  <a:pt x="858792" y="444896"/>
                </a:lnTo>
                <a:cubicBezTo>
                  <a:pt x="953603" y="444896"/>
                  <a:pt x="1030553" y="366199"/>
                  <a:pt x="1030553" y="269475"/>
                </a:cubicBezTo>
                <a:cubicBezTo>
                  <a:pt x="1030553" y="172743"/>
                  <a:pt x="953603" y="94052"/>
                  <a:pt x="859019" y="94052"/>
                </a:cubicBezTo>
                <a:lnTo>
                  <a:pt x="811993" y="94052"/>
                </a:lnTo>
                <a:lnTo>
                  <a:pt x="811993" y="0"/>
                </a:lnTo>
                <a:lnTo>
                  <a:pt x="859019" y="0"/>
                </a:lnTo>
                <a:cubicBezTo>
                  <a:pt x="1005462" y="0"/>
                  <a:pt x="1124604" y="120884"/>
                  <a:pt x="1124604" y="269475"/>
                </a:cubicBezTo>
                <a:cubicBezTo>
                  <a:pt x="1124604" y="418065"/>
                  <a:pt x="1005462" y="538948"/>
                  <a:pt x="859019" y="538948"/>
                </a:cubicBezTo>
                <a:lnTo>
                  <a:pt x="176073" y="542242"/>
                </a:lnTo>
                <a:cubicBezTo>
                  <a:pt x="173665" y="542332"/>
                  <a:pt x="171259" y="542382"/>
                  <a:pt x="168870" y="542382"/>
                </a:cubicBezTo>
                <a:close/>
              </a:path>
            </a:pathLst>
          </a:custGeom>
          <a:solidFill>
            <a:srgbClr val="5E72BA"/>
          </a:solidFill>
          <a:ln w="12919" cap="flat">
            <a:noFill/>
            <a:prstDash val="solid"/>
            <a:miter/>
          </a:ln>
        </p:spPr>
        <p:txBody>
          <a:bodyPr rtlCol="0" anchor="ctr"/>
          <a:lstStyle/>
          <a:p>
            <a:pPr defTabSz="685800">
              <a:spcBef>
                <a:spcPct val="0"/>
              </a:spcBef>
              <a:spcAft>
                <a:spcPct val="0"/>
              </a:spcAft>
              <a:defRPr/>
            </a:pPr>
            <a:endParaRPr lang="en-US" sz="1350">
              <a:solidFill>
                <a:srgbClr val="000000"/>
              </a:solidFill>
              <a:latin typeface="Aptos" panose="02110004020202020204"/>
            </a:endParaRPr>
          </a:p>
        </p:txBody>
      </p:sp>
      <p:sp>
        <p:nvSpPr>
          <p:cNvPr id="49" name="Textfeld 48">
            <a:extLst>
              <a:ext uri="{FF2B5EF4-FFF2-40B4-BE49-F238E27FC236}">
                <a16:creationId xmlns:a16="http://schemas.microsoft.com/office/drawing/2014/main" id="{01593BD8-371D-9612-B0A0-15F2A06186A1}"/>
              </a:ext>
            </a:extLst>
          </p:cNvPr>
          <p:cNvSpPr txBox="1"/>
          <p:nvPr/>
        </p:nvSpPr>
        <p:spPr>
          <a:xfrm>
            <a:off x="3299710" y="3574979"/>
            <a:ext cx="2565126" cy="307777"/>
          </a:xfrm>
          <a:prstGeom prst="rect">
            <a:avLst/>
          </a:prstGeom>
          <a:noFill/>
        </p:spPr>
        <p:txBody>
          <a:bodyPr wrap="none" rtlCol="0">
            <a:spAutoFit/>
          </a:bodyPr>
          <a:lstStyle/>
          <a:p>
            <a:pPr algn="ctr"/>
            <a:r>
              <a:rPr lang="de-DE" sz="1400" b="1">
                <a:solidFill>
                  <a:srgbClr val="7030A0"/>
                </a:solidFill>
              </a:rPr>
              <a:t>Umrechnungsfaktoren</a:t>
            </a:r>
            <a:r>
              <a:rPr lang="de-DE" sz="1400" b="1" baseline="30000">
                <a:solidFill>
                  <a:srgbClr val="7030A0"/>
                </a:solidFill>
              </a:rPr>
              <a:t>6</a:t>
            </a:r>
          </a:p>
        </p:txBody>
      </p:sp>
      <p:sp>
        <p:nvSpPr>
          <p:cNvPr id="50" name="Rectangle: Rounded Corners 78">
            <a:extLst>
              <a:ext uri="{FF2B5EF4-FFF2-40B4-BE49-F238E27FC236}">
                <a16:creationId xmlns:a16="http://schemas.microsoft.com/office/drawing/2014/main" id="{2B4BF6AA-78AA-E2FD-20F5-EE50A3459844}"/>
              </a:ext>
            </a:extLst>
          </p:cNvPr>
          <p:cNvSpPr/>
          <p:nvPr/>
        </p:nvSpPr>
        <p:spPr>
          <a:xfrm>
            <a:off x="699452" y="3997623"/>
            <a:ext cx="3001987" cy="451024"/>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100" b="1" i="0" u="none" strike="noStrike" kern="1200" cap="none" spc="0" normalizeH="0" baseline="0" noProof="0" dirty="0" err="1">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ng</a:t>
            </a:r>
            <a:r>
              <a:rPr kumimoji="0" lang="de-DE"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/ml (µg/l) x 0,33 = </a:t>
            </a:r>
            <a:r>
              <a:rPr kumimoji="0" lang="de-DE" sz="1100" b="1" i="0" u="none" strike="noStrike" kern="1200" cap="none" spc="0" normalizeH="0" baseline="0" noProof="0" dirty="0" err="1">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nmol</a:t>
            </a:r>
            <a:r>
              <a:rPr kumimoji="0" lang="de-DE"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/l</a:t>
            </a:r>
            <a:endParaRPr kumimoji="0" lang="en-US" sz="1100" i="0" u="none" strike="noStrike" kern="1200" cap="none" spc="0" normalizeH="0" baseline="3000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1" name="Rectangle: Rounded Corners 78">
            <a:extLst>
              <a:ext uri="{FF2B5EF4-FFF2-40B4-BE49-F238E27FC236}">
                <a16:creationId xmlns:a16="http://schemas.microsoft.com/office/drawing/2014/main" id="{C98B88A2-2482-699C-26C4-46888EA924BC}"/>
              </a:ext>
            </a:extLst>
          </p:cNvPr>
          <p:cNvSpPr/>
          <p:nvPr/>
        </p:nvSpPr>
        <p:spPr>
          <a:xfrm>
            <a:off x="3886978" y="3997623"/>
            <a:ext cx="2294607" cy="451024"/>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n-NO" sz="11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nmol/l x 3,0 = ng/ml</a:t>
            </a:r>
          </a:p>
        </p:txBody>
      </p:sp>
      <p:sp>
        <p:nvSpPr>
          <p:cNvPr id="54" name="Rectangle: Rounded Corners 78">
            <a:extLst>
              <a:ext uri="{FF2B5EF4-FFF2-40B4-BE49-F238E27FC236}">
                <a16:creationId xmlns:a16="http://schemas.microsoft.com/office/drawing/2014/main" id="{02B07797-3728-A152-928B-01D7C16F0E3F}"/>
              </a:ext>
            </a:extLst>
          </p:cNvPr>
          <p:cNvSpPr/>
          <p:nvPr/>
        </p:nvSpPr>
        <p:spPr>
          <a:xfrm>
            <a:off x="6367125" y="3997623"/>
            <a:ext cx="2077421" cy="451024"/>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n-NO" sz="11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nmol/l = pmol/ml</a:t>
            </a:r>
          </a:p>
        </p:txBody>
      </p:sp>
    </p:spTree>
    <p:extLst>
      <p:ext uri="{BB962C8B-B14F-4D97-AF65-F5344CB8AC3E}">
        <p14:creationId xmlns:p14="http://schemas.microsoft.com/office/powerpoint/2010/main" val="2167990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694878-D5DD-F523-CA1C-ED239D897FBD}"/>
            </a:ext>
          </a:extLst>
        </p:cNvPr>
        <p:cNvGrpSpPr/>
        <p:nvPr/>
      </p:nvGrpSpPr>
      <p:grpSpPr>
        <a:xfrm>
          <a:off x="0" y="0"/>
          <a:ext cx="0" cy="0"/>
          <a:chOff x="0" y="0"/>
          <a:chExt cx="0" cy="0"/>
        </a:xfrm>
      </p:grpSpPr>
      <p:sp>
        <p:nvSpPr>
          <p:cNvPr id="8" name="Textplatzhalter 9">
            <a:extLst>
              <a:ext uri="{FF2B5EF4-FFF2-40B4-BE49-F238E27FC236}">
                <a16:creationId xmlns:a16="http://schemas.microsoft.com/office/drawing/2014/main" id="{CB5F3C6A-F408-D3F8-656B-6193223651B7}"/>
              </a:ext>
            </a:extLst>
          </p:cNvPr>
          <p:cNvSpPr txBox="1">
            <a:spLocks/>
          </p:cNvSpPr>
          <p:nvPr/>
        </p:nvSpPr>
        <p:spPr>
          <a:xfrm>
            <a:off x="314409" y="113460"/>
            <a:ext cx="830018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Methoden der C-Peptid-Messung</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25" name="TextBox 3037">
            <a:extLst>
              <a:ext uri="{FF2B5EF4-FFF2-40B4-BE49-F238E27FC236}">
                <a16:creationId xmlns:a16="http://schemas.microsoft.com/office/drawing/2014/main" id="{64B12520-5D8B-DFBF-478E-0C694108DA13}"/>
              </a:ext>
            </a:extLst>
          </p:cNvPr>
          <p:cNvSpPr txBox="1"/>
          <p:nvPr/>
        </p:nvSpPr>
        <p:spPr>
          <a:xfrm>
            <a:off x="314409" y="4848527"/>
            <a:ext cx="7603988" cy="276999"/>
          </a:xfrm>
          <a:prstGeom prst="rect">
            <a:avLst/>
          </a:prstGeom>
          <a:noFill/>
        </p:spPr>
        <p:txBody>
          <a:bodyPr wrap="square" rtlCol="0" anchor="b">
            <a:spAutoFit/>
          </a:bodyPr>
          <a:lstStyle/>
          <a:p>
            <a:pPr lvl="0" defTabSz="685766">
              <a:buClr>
                <a:srgbClr val="2F4B95"/>
              </a:buClr>
              <a:defRPr/>
            </a:pPr>
            <a:r>
              <a:rPr kumimoji="0" lang="de-DE" sz="600" b="0" i="0" u="none" strike="noStrike" kern="1200" cap="none" spc="0" normalizeH="0" baseline="0" noProof="0" dirty="0">
                <a:ln>
                  <a:noFill/>
                </a:ln>
                <a:solidFill>
                  <a:srgbClr val="404040"/>
                </a:solidFill>
                <a:effectLst/>
                <a:uLnTx/>
                <a:uFillTx/>
                <a:latin typeface="Verdana"/>
                <a:ea typeface="Arial"/>
                <a:cs typeface="Arial"/>
              </a:rPr>
              <a:t>Tabelle modifiziert nach Leighton E 2017</a:t>
            </a:r>
            <a:r>
              <a:rPr kumimoji="0" lang="de-DE" sz="600" b="0" i="0" u="none" strike="noStrike" kern="1200" cap="none" spc="0" normalizeH="0" baseline="30000" noProof="0" dirty="0">
                <a:ln>
                  <a:noFill/>
                </a:ln>
                <a:solidFill>
                  <a:srgbClr val="404040"/>
                </a:solidFill>
                <a:effectLst/>
                <a:uLnTx/>
                <a:uFillTx/>
                <a:latin typeface="Verdana"/>
                <a:ea typeface="Arial"/>
                <a:cs typeface="Arial"/>
              </a:rPr>
              <a:t>1</a:t>
            </a:r>
            <a:r>
              <a:rPr kumimoji="0" lang="de-DE" sz="600" b="0" i="0" u="none" strike="noStrike" kern="1200" cap="none" spc="0" normalizeH="0" baseline="0" noProof="0" dirty="0">
                <a:ln>
                  <a:noFill/>
                </a:ln>
                <a:solidFill>
                  <a:srgbClr val="404040"/>
                </a:solidFill>
                <a:effectLst/>
                <a:uLnTx/>
                <a:uFillTx/>
                <a:latin typeface="Verdana"/>
                <a:ea typeface="Arial"/>
                <a:cs typeface="Arial"/>
              </a:rPr>
              <a:t>. CKD: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chronic</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kidney</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disease</a:t>
            </a:r>
            <a:r>
              <a:rPr kumimoji="0" lang="de-DE" sz="600" b="0" i="0" u="none" strike="noStrike" kern="1200" cap="none" spc="0" normalizeH="0" baseline="0" noProof="0" dirty="0">
                <a:ln>
                  <a:noFill/>
                </a:ln>
                <a:solidFill>
                  <a:srgbClr val="404040"/>
                </a:solidFill>
                <a:effectLst/>
                <a:uLnTx/>
                <a:uFillTx/>
                <a:latin typeface="Verdana"/>
                <a:ea typeface="Arial"/>
                <a:cs typeface="Arial"/>
              </a:rPr>
              <a:t>, chronische Nierenerkrankung; C-Peptid: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Connecting</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peptide</a:t>
            </a:r>
            <a:r>
              <a:rPr kumimoji="0" lang="de-DE" sz="600" b="0" i="0" u="none" strike="noStrike" kern="1200" cap="none" spc="0" normalizeH="0" baseline="0" noProof="0" dirty="0">
                <a:ln>
                  <a:noFill/>
                </a:ln>
                <a:solidFill>
                  <a:srgbClr val="404040"/>
                </a:solidFill>
                <a:effectLst/>
                <a:uLnTx/>
                <a:uFillTx/>
                <a:latin typeface="Verdana"/>
                <a:ea typeface="Arial"/>
                <a:cs typeface="Arial"/>
              </a:rPr>
              <a:t>, Verbindungspeptid; Std.: Stunden; T2D: Typ-2-Diabetes.</a:t>
            </a:r>
          </a:p>
          <a:p>
            <a:pPr lvl="0" defTabSz="685766">
              <a:buClr>
                <a:srgbClr val="2F4B95"/>
              </a:buClr>
              <a:defRPr/>
            </a:pPr>
            <a:r>
              <a:rPr kumimoji="0" lang="de-DE" sz="600" b="1" i="0" u="none" strike="noStrike" kern="1200" cap="none" spc="0" normalizeH="0" baseline="0" noProof="0" dirty="0">
                <a:ln>
                  <a:noFill/>
                </a:ln>
                <a:solidFill>
                  <a:srgbClr val="404040"/>
                </a:solidFill>
                <a:effectLst/>
                <a:uLnTx/>
                <a:uFillTx/>
                <a:latin typeface="Verdana"/>
                <a:ea typeface="Arial"/>
                <a:cs typeface="Arial"/>
              </a:rPr>
              <a:t>1.</a:t>
            </a:r>
            <a:r>
              <a:rPr kumimoji="0" lang="de-DE" sz="600" b="0" i="0" u="none" strike="noStrike" kern="1200" cap="none" spc="0" normalizeH="0" baseline="0" noProof="0" dirty="0">
                <a:ln>
                  <a:noFill/>
                </a:ln>
                <a:solidFill>
                  <a:srgbClr val="404040"/>
                </a:solidFill>
                <a:effectLst/>
                <a:uLnTx/>
                <a:uFillTx/>
                <a:latin typeface="Verdana"/>
                <a:ea typeface="Arial"/>
                <a:cs typeface="Arial"/>
              </a:rPr>
              <a:t> Leighton E </a:t>
            </a:r>
            <a:r>
              <a:rPr kumimoji="0" lang="de-DE" sz="600" b="0" i="1" u="none" strike="noStrike" kern="1200" cap="none" spc="0" normalizeH="0" baseline="0" noProof="0" dirty="0" err="1">
                <a:ln>
                  <a:noFill/>
                </a:ln>
                <a:solidFill>
                  <a:srgbClr val="404040"/>
                </a:solidFill>
                <a:effectLst/>
                <a:uLnTx/>
                <a:uFillTx/>
                <a:latin typeface="Verdana"/>
                <a:ea typeface="Arial"/>
                <a:cs typeface="Arial"/>
              </a:rPr>
              <a:t>e</a:t>
            </a:r>
            <a:r>
              <a:rPr lang="de-DE" sz="600" i="1" dirty="0">
                <a:solidFill>
                  <a:srgbClr val="404040"/>
                </a:solidFill>
                <a:latin typeface="Verdana"/>
                <a:ea typeface="Arial"/>
                <a:cs typeface="Arial"/>
              </a:rPr>
              <a:t>t al. Diabetes </a:t>
            </a:r>
            <a:r>
              <a:rPr lang="de-DE" sz="600" i="1" dirty="0" err="1">
                <a:solidFill>
                  <a:srgbClr val="404040"/>
                </a:solidFill>
                <a:latin typeface="Verdana"/>
                <a:ea typeface="Arial"/>
                <a:cs typeface="Arial"/>
              </a:rPr>
              <a:t>Ther</a:t>
            </a:r>
            <a:r>
              <a:rPr lang="de-DE" sz="600" i="1" dirty="0">
                <a:solidFill>
                  <a:srgbClr val="404040"/>
                </a:solidFill>
                <a:latin typeface="Verdana"/>
                <a:ea typeface="Arial"/>
                <a:cs typeface="Arial"/>
              </a:rPr>
              <a:t> </a:t>
            </a:r>
            <a:r>
              <a:rPr lang="de-DE" sz="600" dirty="0">
                <a:solidFill>
                  <a:srgbClr val="404040"/>
                </a:solidFill>
                <a:latin typeface="Verdana"/>
                <a:ea typeface="Arial"/>
                <a:cs typeface="Arial"/>
              </a:rPr>
              <a:t>2017; 8: 475</a:t>
            </a:r>
            <a:r>
              <a:rPr lang="de-DE" sz="600" dirty="0">
                <a:solidFill>
                  <a:srgbClr val="404040"/>
                </a:solidFill>
                <a:ea typeface="Arial"/>
                <a:cs typeface="Arial"/>
              </a:rPr>
              <a:t>–</a:t>
            </a:r>
            <a:r>
              <a:rPr lang="de-DE" sz="600" dirty="0">
                <a:solidFill>
                  <a:srgbClr val="404040"/>
                </a:solidFill>
                <a:latin typeface="Verdana"/>
                <a:ea typeface="Arial"/>
                <a:cs typeface="Arial"/>
              </a:rPr>
              <a:t>87</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endParaRPr kumimoji="0" lang="en-US" sz="600" b="0" i="0" u="none" strike="noStrike" kern="1200" cap="none" spc="0" normalizeH="0" baseline="0" noProof="0" dirty="0">
              <a:ln>
                <a:noFill/>
              </a:ln>
              <a:solidFill>
                <a:srgbClr val="404040"/>
              </a:solidFill>
              <a:effectLst/>
              <a:uLnTx/>
              <a:uFillTx/>
              <a:latin typeface="Verdana"/>
              <a:ea typeface="+mn-ea"/>
              <a:cs typeface="+mn-cs"/>
            </a:endParaRPr>
          </a:p>
        </p:txBody>
      </p:sp>
      <p:graphicFrame>
        <p:nvGraphicFramePr>
          <p:cNvPr id="4" name="Tabelle 3">
            <a:extLst>
              <a:ext uri="{FF2B5EF4-FFF2-40B4-BE49-F238E27FC236}">
                <a16:creationId xmlns:a16="http://schemas.microsoft.com/office/drawing/2014/main" id="{197A57AC-13A3-7DD1-7DCD-5C6B8DE2433D}"/>
              </a:ext>
            </a:extLst>
          </p:cNvPr>
          <p:cNvGraphicFramePr>
            <a:graphicFrameLocks noGrp="1"/>
          </p:cNvGraphicFramePr>
          <p:nvPr>
            <p:extLst>
              <p:ext uri="{D42A27DB-BD31-4B8C-83A1-F6EECF244321}">
                <p14:modId xmlns:p14="http://schemas.microsoft.com/office/powerpoint/2010/main" val="2917892206"/>
              </p:ext>
            </p:extLst>
          </p:nvPr>
        </p:nvGraphicFramePr>
        <p:xfrm>
          <a:off x="421910" y="638008"/>
          <a:ext cx="8300180" cy="4026123"/>
        </p:xfrm>
        <a:graphic>
          <a:graphicData uri="http://schemas.openxmlformats.org/drawingml/2006/table">
            <a:tbl>
              <a:tblPr firstRow="1" bandRow="1">
                <a:tableStyleId>{0E3FDE45-AF77-4B5C-9715-49D594BDF05E}</a:tableStyleId>
              </a:tblPr>
              <a:tblGrid>
                <a:gridCol w="2075045">
                  <a:extLst>
                    <a:ext uri="{9D8B030D-6E8A-4147-A177-3AD203B41FA5}">
                      <a16:colId xmlns:a16="http://schemas.microsoft.com/office/drawing/2014/main" val="3050168497"/>
                    </a:ext>
                  </a:extLst>
                </a:gridCol>
                <a:gridCol w="2424090">
                  <a:extLst>
                    <a:ext uri="{9D8B030D-6E8A-4147-A177-3AD203B41FA5}">
                      <a16:colId xmlns:a16="http://schemas.microsoft.com/office/drawing/2014/main" val="62986766"/>
                    </a:ext>
                  </a:extLst>
                </a:gridCol>
                <a:gridCol w="2487561">
                  <a:extLst>
                    <a:ext uri="{9D8B030D-6E8A-4147-A177-3AD203B41FA5}">
                      <a16:colId xmlns:a16="http://schemas.microsoft.com/office/drawing/2014/main" val="2497982374"/>
                    </a:ext>
                  </a:extLst>
                </a:gridCol>
                <a:gridCol w="1313484">
                  <a:extLst>
                    <a:ext uri="{9D8B030D-6E8A-4147-A177-3AD203B41FA5}">
                      <a16:colId xmlns:a16="http://schemas.microsoft.com/office/drawing/2014/main" val="2260805088"/>
                    </a:ext>
                  </a:extLst>
                </a:gridCol>
              </a:tblGrid>
              <a:tr h="303158">
                <a:tc>
                  <a:txBody>
                    <a:bodyPr/>
                    <a:lstStyle/>
                    <a:p>
                      <a:r>
                        <a:rPr lang="de-DE" sz="900" dirty="0">
                          <a:solidFill>
                            <a:srgbClr val="404040"/>
                          </a:solidFill>
                        </a:rPr>
                        <a:t>Testmethode</a:t>
                      </a:r>
                      <a:endParaRPr lang="de-DE" sz="900" dirty="0">
                        <a:solidFill>
                          <a:srgbClr val="404040"/>
                        </a:solidFill>
                        <a:latin typeface="+mn-lt"/>
                      </a:endParaRPr>
                    </a:p>
                  </a:txBody>
                  <a:tcPr anchor="ctr"/>
                </a:tc>
                <a:tc>
                  <a:txBody>
                    <a:bodyPr/>
                    <a:lstStyle/>
                    <a:p>
                      <a:r>
                        <a:rPr lang="de-DE" sz="900">
                          <a:solidFill>
                            <a:srgbClr val="404040"/>
                          </a:solidFill>
                        </a:rPr>
                        <a:t>Vorteile</a:t>
                      </a:r>
                      <a:endParaRPr lang="de-DE" sz="900">
                        <a:solidFill>
                          <a:srgbClr val="404040"/>
                        </a:solidFill>
                        <a:latin typeface="+mn-lt"/>
                      </a:endParaRPr>
                    </a:p>
                  </a:txBody>
                  <a:tcPr anchor="ctr"/>
                </a:tc>
                <a:tc>
                  <a:txBody>
                    <a:bodyPr/>
                    <a:lstStyle/>
                    <a:p>
                      <a:r>
                        <a:rPr lang="de-DE" sz="900">
                          <a:solidFill>
                            <a:srgbClr val="404040"/>
                          </a:solidFill>
                        </a:rPr>
                        <a:t>Nachteile</a:t>
                      </a:r>
                      <a:endParaRPr lang="de-DE" sz="900">
                        <a:solidFill>
                          <a:srgbClr val="404040"/>
                        </a:solidFill>
                        <a:latin typeface="+mn-lt"/>
                      </a:endParaRPr>
                    </a:p>
                  </a:txBody>
                  <a:tcPr anchor="ctr"/>
                </a:tc>
                <a:tc>
                  <a:txBody>
                    <a:bodyPr/>
                    <a:lstStyle/>
                    <a:p>
                      <a:r>
                        <a:rPr lang="de-DE" sz="900">
                          <a:solidFill>
                            <a:srgbClr val="404040"/>
                          </a:solidFill>
                        </a:rPr>
                        <a:t>Messgrenze</a:t>
                      </a:r>
                      <a:endParaRPr lang="de-DE" sz="900">
                        <a:solidFill>
                          <a:srgbClr val="404040"/>
                        </a:solidFill>
                        <a:latin typeface="+mn-lt"/>
                      </a:endParaRPr>
                    </a:p>
                  </a:txBody>
                  <a:tcPr anchor="ctr"/>
                </a:tc>
                <a:extLst>
                  <a:ext uri="{0D108BD9-81ED-4DB2-BD59-A6C34878D82A}">
                    <a16:rowId xmlns:a16="http://schemas.microsoft.com/office/drawing/2014/main" val="1674571774"/>
                  </a:ext>
                </a:extLst>
              </a:tr>
              <a:tr h="411133">
                <a:tc>
                  <a:txBody>
                    <a:bodyPr/>
                    <a:lstStyle/>
                    <a:p>
                      <a:r>
                        <a:rPr lang="de-DE" sz="800" err="1">
                          <a:solidFill>
                            <a:srgbClr val="404040"/>
                          </a:solidFill>
                        </a:rPr>
                        <a:t>Glukagonstimulationstest</a:t>
                      </a:r>
                      <a:r>
                        <a:rPr lang="de-DE" sz="800">
                          <a:solidFill>
                            <a:srgbClr val="404040"/>
                          </a:solidFill>
                        </a:rPr>
                        <a:t> (GST)</a:t>
                      </a:r>
                      <a:endParaRPr lang="de-DE" sz="800">
                        <a:solidFill>
                          <a:srgbClr val="404040"/>
                        </a:solidFill>
                        <a:latin typeface="+mn-lt"/>
                      </a:endParaRPr>
                    </a:p>
                  </a:txBody>
                  <a:tcPr anchor="ctr"/>
                </a:tc>
                <a:tc>
                  <a:txBody>
                    <a:bodyPr/>
                    <a:lstStyle/>
                    <a:p>
                      <a:r>
                        <a:rPr lang="de-DE" sz="800">
                          <a:solidFill>
                            <a:srgbClr val="404040"/>
                          </a:solidFill>
                        </a:rPr>
                        <a:t>Sensitiv, spezifisch, schnell, reproduzierbar, korreliert mit der Diagnose</a:t>
                      </a:r>
                      <a:endParaRPr lang="de-DE" sz="800">
                        <a:solidFill>
                          <a:srgbClr val="404040"/>
                        </a:solidFill>
                        <a:latin typeface="+mn-lt"/>
                      </a:endParaRPr>
                    </a:p>
                  </a:txBody>
                  <a:tcPr anchor="ctr"/>
                </a:tc>
                <a:tc>
                  <a:txBody>
                    <a:bodyPr/>
                    <a:lstStyle/>
                    <a:p>
                      <a:r>
                        <a:rPr lang="de-DE" sz="800">
                          <a:solidFill>
                            <a:srgbClr val="404040"/>
                          </a:solidFill>
                        </a:rPr>
                        <a:t>Übelkeit</a:t>
                      </a:r>
                      <a:endParaRPr lang="de-DE" sz="800">
                        <a:solidFill>
                          <a:srgbClr val="404040"/>
                        </a:solidFill>
                        <a:latin typeface="+mn-lt"/>
                      </a:endParaRPr>
                    </a:p>
                  </a:txBody>
                  <a:tcPr anchor="ctr"/>
                </a:tc>
                <a:tc>
                  <a:txBody>
                    <a:bodyPr/>
                    <a:lstStyle/>
                    <a:p>
                      <a:r>
                        <a:rPr lang="de-DE" sz="800">
                          <a:solidFill>
                            <a:srgbClr val="404040"/>
                          </a:solidFill>
                        </a:rPr>
                        <a:t>&lt; 0,2 </a:t>
                      </a:r>
                      <a:r>
                        <a:rPr lang="de-DE" sz="800" err="1">
                          <a:solidFill>
                            <a:srgbClr val="404040"/>
                          </a:solidFill>
                        </a:rPr>
                        <a:t>nmol</a:t>
                      </a:r>
                      <a:r>
                        <a:rPr lang="de-DE" sz="800">
                          <a:solidFill>
                            <a:srgbClr val="404040"/>
                          </a:solidFill>
                        </a:rPr>
                        <a:t>/l</a:t>
                      </a:r>
                      <a:endParaRPr lang="de-DE" sz="800">
                        <a:solidFill>
                          <a:srgbClr val="404040"/>
                        </a:solidFill>
                        <a:latin typeface="+mn-lt"/>
                      </a:endParaRPr>
                    </a:p>
                  </a:txBody>
                  <a:tcPr anchor="ctr"/>
                </a:tc>
                <a:extLst>
                  <a:ext uri="{0D108BD9-81ED-4DB2-BD59-A6C34878D82A}">
                    <a16:rowId xmlns:a16="http://schemas.microsoft.com/office/drawing/2014/main" val="2638470801"/>
                  </a:ext>
                </a:extLst>
              </a:tr>
              <a:tr h="411133">
                <a:tc>
                  <a:txBody>
                    <a:bodyPr/>
                    <a:lstStyle/>
                    <a:p>
                      <a:r>
                        <a:rPr lang="de-DE" sz="800">
                          <a:solidFill>
                            <a:srgbClr val="404040"/>
                          </a:solidFill>
                        </a:rPr>
                        <a:t>Mischmahlzeiten-Toleranztest (MMTT)</a:t>
                      </a:r>
                      <a:endParaRPr lang="de-DE" sz="800">
                        <a:solidFill>
                          <a:srgbClr val="404040"/>
                        </a:solidFill>
                        <a:latin typeface="+mn-lt"/>
                      </a:endParaRPr>
                    </a:p>
                  </a:txBody>
                  <a:tcPr anchor="ctr"/>
                </a:tc>
                <a:tc>
                  <a:txBody>
                    <a:bodyPr/>
                    <a:lstStyle/>
                    <a:p>
                      <a:r>
                        <a:rPr lang="de-DE" sz="800">
                          <a:solidFill>
                            <a:srgbClr val="404040"/>
                          </a:solidFill>
                        </a:rPr>
                        <a:t>Sensitiv, spezifisch, reproduzierbar, korreliert mit der Diagnose</a:t>
                      </a:r>
                      <a:endParaRPr lang="de-DE" sz="800">
                        <a:solidFill>
                          <a:srgbClr val="404040"/>
                        </a:solidFill>
                        <a:latin typeface="+mn-lt"/>
                      </a:endParaRPr>
                    </a:p>
                  </a:txBody>
                  <a:tcPr anchor="ctr"/>
                </a:tc>
                <a:tc>
                  <a:txBody>
                    <a:bodyPr/>
                    <a:lstStyle/>
                    <a:p>
                      <a:r>
                        <a:rPr lang="de-DE" sz="800">
                          <a:solidFill>
                            <a:srgbClr val="404040"/>
                          </a:solidFill>
                        </a:rPr>
                        <a:t>Zeitaufwändig, flüssige Mischmahlzeiten nicht überall verfügbar</a:t>
                      </a:r>
                      <a:endParaRPr lang="de-DE" sz="800">
                        <a:solidFill>
                          <a:srgbClr val="404040"/>
                        </a:solidFill>
                        <a:latin typeface="+mn-lt"/>
                      </a:endParaRPr>
                    </a:p>
                  </a:txBody>
                  <a:tcPr anchor="ctr"/>
                </a:tc>
                <a:tc>
                  <a:txBody>
                    <a:bodyPr/>
                    <a:lstStyle/>
                    <a:p>
                      <a:r>
                        <a:rPr lang="de-DE" sz="800">
                          <a:solidFill>
                            <a:srgbClr val="404040"/>
                          </a:solidFill>
                        </a:rPr>
                        <a:t>&lt; 0,2 </a:t>
                      </a:r>
                      <a:r>
                        <a:rPr lang="de-DE" sz="800" err="1">
                          <a:solidFill>
                            <a:srgbClr val="404040"/>
                          </a:solidFill>
                        </a:rPr>
                        <a:t>nmol</a:t>
                      </a:r>
                      <a:r>
                        <a:rPr lang="de-DE" sz="800">
                          <a:solidFill>
                            <a:srgbClr val="404040"/>
                          </a:solidFill>
                        </a:rPr>
                        <a:t>/l</a:t>
                      </a:r>
                      <a:endParaRPr lang="de-DE" sz="800">
                        <a:solidFill>
                          <a:srgbClr val="404040"/>
                        </a:solidFill>
                        <a:latin typeface="+mn-lt"/>
                      </a:endParaRPr>
                    </a:p>
                  </a:txBody>
                  <a:tcPr anchor="ctr"/>
                </a:tc>
                <a:extLst>
                  <a:ext uri="{0D108BD9-81ED-4DB2-BD59-A6C34878D82A}">
                    <a16:rowId xmlns:a16="http://schemas.microsoft.com/office/drawing/2014/main" val="3988570299"/>
                  </a:ext>
                </a:extLst>
              </a:tr>
              <a:tr h="324367">
                <a:tc>
                  <a:txBody>
                    <a:bodyPr/>
                    <a:lstStyle/>
                    <a:p>
                      <a:r>
                        <a:rPr lang="de-DE" sz="800">
                          <a:solidFill>
                            <a:srgbClr val="404040"/>
                          </a:solidFill>
                        </a:rPr>
                        <a:t>Oraler Glukosetoleranztest (OGTT)</a:t>
                      </a:r>
                      <a:endParaRPr lang="de-DE" sz="800">
                        <a:solidFill>
                          <a:srgbClr val="404040"/>
                        </a:solidFill>
                        <a:latin typeface="+mn-lt"/>
                      </a:endParaRPr>
                    </a:p>
                  </a:txBody>
                  <a:tcPr anchor="ctr"/>
                </a:tc>
                <a:tc>
                  <a:txBody>
                    <a:bodyPr/>
                    <a:lstStyle/>
                    <a:p>
                      <a:r>
                        <a:rPr lang="de-DE" sz="800">
                          <a:solidFill>
                            <a:srgbClr val="404040"/>
                          </a:solidFill>
                        </a:rPr>
                        <a:t>Praktisch, wenn zeitgleich mit dem diagnostischen OGTT</a:t>
                      </a:r>
                      <a:endParaRPr lang="de-DE" sz="800">
                        <a:solidFill>
                          <a:srgbClr val="404040"/>
                        </a:solidFill>
                        <a:latin typeface="+mn-lt"/>
                      </a:endParaRPr>
                    </a:p>
                  </a:txBody>
                  <a:tcPr anchor="ctr"/>
                </a:tc>
                <a:tc>
                  <a:txBody>
                    <a:bodyPr/>
                    <a:lstStyle/>
                    <a:p>
                      <a:r>
                        <a:rPr lang="de-DE" sz="800">
                          <a:solidFill>
                            <a:srgbClr val="404040"/>
                          </a:solidFill>
                        </a:rPr>
                        <a:t>Zeitaufwändig, begrenzte Evidenz für die Vorhersage der Betazellfunktion</a:t>
                      </a:r>
                      <a:endParaRPr lang="de-DE" sz="800">
                        <a:solidFill>
                          <a:srgbClr val="404040"/>
                        </a:solidFill>
                        <a:latin typeface="+mn-lt"/>
                      </a:endParaRPr>
                    </a:p>
                  </a:txBody>
                  <a:tcPr anchor="ctr"/>
                </a:tc>
                <a:tc>
                  <a:txBody>
                    <a:bodyPr/>
                    <a:lstStyle/>
                    <a:p>
                      <a:r>
                        <a:rPr lang="de-DE" sz="800">
                          <a:solidFill>
                            <a:srgbClr val="404040"/>
                          </a:solidFill>
                        </a:rPr>
                        <a:t>&lt; 0,2 </a:t>
                      </a:r>
                      <a:r>
                        <a:rPr lang="de-DE" sz="800" err="1">
                          <a:solidFill>
                            <a:srgbClr val="404040"/>
                          </a:solidFill>
                        </a:rPr>
                        <a:t>nmol</a:t>
                      </a:r>
                      <a:r>
                        <a:rPr lang="de-DE" sz="800">
                          <a:solidFill>
                            <a:srgbClr val="404040"/>
                          </a:solidFill>
                        </a:rPr>
                        <a:t>/l</a:t>
                      </a:r>
                      <a:endParaRPr lang="de-DE" sz="800">
                        <a:solidFill>
                          <a:srgbClr val="404040"/>
                        </a:solidFill>
                        <a:latin typeface="+mn-lt"/>
                      </a:endParaRPr>
                    </a:p>
                  </a:txBody>
                  <a:tcPr anchor="ctr"/>
                </a:tc>
                <a:extLst>
                  <a:ext uri="{0D108BD9-81ED-4DB2-BD59-A6C34878D82A}">
                    <a16:rowId xmlns:a16="http://schemas.microsoft.com/office/drawing/2014/main" val="4181165202"/>
                  </a:ext>
                </a:extLst>
              </a:tr>
              <a:tr h="324367">
                <a:tc>
                  <a:txBody>
                    <a:bodyPr/>
                    <a:lstStyle/>
                    <a:p>
                      <a:r>
                        <a:rPr lang="de-DE" sz="800" err="1">
                          <a:solidFill>
                            <a:srgbClr val="404040"/>
                          </a:solidFill>
                        </a:rPr>
                        <a:t>Tolbutamid</a:t>
                      </a:r>
                      <a:r>
                        <a:rPr lang="de-DE" sz="800">
                          <a:solidFill>
                            <a:srgbClr val="404040"/>
                          </a:solidFill>
                        </a:rPr>
                        <a:t>-Toleranztest (</a:t>
                      </a:r>
                      <a:r>
                        <a:rPr lang="de-DE" sz="800" err="1">
                          <a:solidFill>
                            <a:srgbClr val="404040"/>
                          </a:solidFill>
                        </a:rPr>
                        <a:t>tCP</a:t>
                      </a:r>
                      <a:r>
                        <a:rPr lang="de-DE" sz="800">
                          <a:solidFill>
                            <a:srgbClr val="404040"/>
                          </a:solidFill>
                        </a:rPr>
                        <a:t>)</a:t>
                      </a:r>
                      <a:endParaRPr lang="de-DE" sz="800">
                        <a:solidFill>
                          <a:srgbClr val="404040"/>
                        </a:solidFill>
                        <a:latin typeface="+mn-lt"/>
                      </a:endParaRPr>
                    </a:p>
                  </a:txBody>
                  <a:tcPr anchor="ctr"/>
                </a:tc>
                <a:tc>
                  <a:txBody>
                    <a:bodyPr/>
                    <a:lstStyle/>
                    <a:p>
                      <a:r>
                        <a:rPr lang="de-DE" sz="800">
                          <a:solidFill>
                            <a:srgbClr val="404040"/>
                          </a:solidFill>
                        </a:rPr>
                        <a:t>Sensitiv</a:t>
                      </a:r>
                      <a:endParaRPr lang="de-DE" sz="800">
                        <a:solidFill>
                          <a:srgbClr val="404040"/>
                        </a:solidFill>
                        <a:latin typeface="+mn-lt"/>
                      </a:endParaRPr>
                    </a:p>
                  </a:txBody>
                  <a:tcPr anchor="ctr"/>
                </a:tc>
                <a:tc>
                  <a:txBody>
                    <a:bodyPr/>
                    <a:lstStyle/>
                    <a:p>
                      <a:r>
                        <a:rPr lang="de-DE" sz="800">
                          <a:solidFill>
                            <a:srgbClr val="404040"/>
                          </a:solidFill>
                        </a:rPr>
                        <a:t>Zeitaufwändig, begrenzte Evidenz für die Vorhersage der Betazellfunktion</a:t>
                      </a:r>
                      <a:endParaRPr lang="de-DE" sz="800">
                        <a:solidFill>
                          <a:srgbClr val="404040"/>
                        </a:solidFill>
                        <a:latin typeface="+mn-lt"/>
                      </a:endParaRPr>
                    </a:p>
                  </a:txBody>
                  <a:tcPr anchor="ctr"/>
                </a:tc>
                <a:tc>
                  <a:txBody>
                    <a:bodyPr/>
                    <a:lstStyle/>
                    <a:p>
                      <a:r>
                        <a:rPr lang="de-DE" sz="800">
                          <a:solidFill>
                            <a:srgbClr val="404040"/>
                          </a:solidFill>
                        </a:rPr>
                        <a:t>&lt; 0,2 </a:t>
                      </a:r>
                      <a:r>
                        <a:rPr lang="de-DE" sz="800" err="1">
                          <a:solidFill>
                            <a:srgbClr val="404040"/>
                          </a:solidFill>
                        </a:rPr>
                        <a:t>nmol</a:t>
                      </a:r>
                      <a:r>
                        <a:rPr lang="de-DE" sz="800">
                          <a:solidFill>
                            <a:srgbClr val="404040"/>
                          </a:solidFill>
                        </a:rPr>
                        <a:t>/l</a:t>
                      </a:r>
                      <a:endParaRPr lang="de-DE" sz="800">
                        <a:solidFill>
                          <a:srgbClr val="404040"/>
                        </a:solidFill>
                        <a:latin typeface="+mn-lt"/>
                      </a:endParaRPr>
                    </a:p>
                  </a:txBody>
                  <a:tcPr anchor="ctr"/>
                </a:tc>
                <a:extLst>
                  <a:ext uri="{0D108BD9-81ED-4DB2-BD59-A6C34878D82A}">
                    <a16:rowId xmlns:a16="http://schemas.microsoft.com/office/drawing/2014/main" val="2696101760"/>
                  </a:ext>
                </a:extLst>
              </a:tr>
              <a:tr h="324367">
                <a:tc>
                  <a:txBody>
                    <a:bodyPr/>
                    <a:lstStyle/>
                    <a:p>
                      <a:r>
                        <a:rPr lang="de-DE" sz="800">
                          <a:solidFill>
                            <a:srgbClr val="404040"/>
                          </a:solidFill>
                        </a:rPr>
                        <a:t>Nüchtern (</a:t>
                      </a:r>
                      <a:r>
                        <a:rPr lang="de-DE" sz="800" err="1">
                          <a:solidFill>
                            <a:srgbClr val="404040"/>
                          </a:solidFill>
                        </a:rPr>
                        <a:t>fCP</a:t>
                      </a:r>
                      <a:r>
                        <a:rPr lang="de-DE" sz="800">
                          <a:solidFill>
                            <a:srgbClr val="404040"/>
                          </a:solidFill>
                        </a:rPr>
                        <a:t>)</a:t>
                      </a:r>
                      <a:endParaRPr lang="de-DE" sz="800">
                        <a:solidFill>
                          <a:srgbClr val="404040"/>
                        </a:solidFill>
                        <a:latin typeface="+mn-lt"/>
                      </a:endParaRPr>
                    </a:p>
                  </a:txBody>
                  <a:tcPr anchor="ctr"/>
                </a:tc>
                <a:tc>
                  <a:txBody>
                    <a:bodyPr/>
                    <a:lstStyle/>
                    <a:p>
                      <a:r>
                        <a:rPr lang="de-DE" sz="800">
                          <a:solidFill>
                            <a:srgbClr val="404040"/>
                          </a:solidFill>
                        </a:rPr>
                        <a:t>Einfach, schnell, korreliert mit dem Diabetes-Typ</a:t>
                      </a:r>
                      <a:endParaRPr lang="de-DE" sz="800">
                        <a:solidFill>
                          <a:srgbClr val="404040"/>
                        </a:solidFill>
                        <a:latin typeface="+mn-lt"/>
                      </a:endParaRPr>
                    </a:p>
                  </a:txBody>
                  <a:tcPr anchor="ctr"/>
                </a:tc>
                <a:tc>
                  <a:txBody>
                    <a:bodyPr/>
                    <a:lstStyle/>
                    <a:p>
                      <a:r>
                        <a:rPr lang="de-DE" sz="800">
                          <a:solidFill>
                            <a:srgbClr val="404040"/>
                          </a:solidFill>
                        </a:rPr>
                        <a:t>Unzureichend zur Ermittlung subtiler Anstiege im C-Peptid</a:t>
                      </a:r>
                      <a:endParaRPr lang="de-DE" sz="800">
                        <a:solidFill>
                          <a:srgbClr val="404040"/>
                        </a:solidFill>
                        <a:latin typeface="+mn-lt"/>
                      </a:endParaRPr>
                    </a:p>
                  </a:txBody>
                  <a:tcPr anchor="ctr"/>
                </a:tc>
                <a:tc>
                  <a:txBody>
                    <a:bodyPr/>
                    <a:lstStyle/>
                    <a:p>
                      <a:r>
                        <a:rPr lang="de-DE" sz="800">
                          <a:solidFill>
                            <a:srgbClr val="404040"/>
                          </a:solidFill>
                        </a:rPr>
                        <a:t>&lt; 0,075 </a:t>
                      </a:r>
                      <a:r>
                        <a:rPr lang="de-DE" sz="800" err="1">
                          <a:solidFill>
                            <a:srgbClr val="404040"/>
                          </a:solidFill>
                        </a:rPr>
                        <a:t>nmol</a:t>
                      </a:r>
                      <a:r>
                        <a:rPr lang="de-DE" sz="800">
                          <a:solidFill>
                            <a:srgbClr val="404040"/>
                          </a:solidFill>
                        </a:rPr>
                        <a:t>/l</a:t>
                      </a:r>
                      <a:endParaRPr lang="de-DE" sz="800">
                        <a:solidFill>
                          <a:srgbClr val="404040"/>
                        </a:solidFill>
                        <a:latin typeface="+mn-lt"/>
                      </a:endParaRPr>
                    </a:p>
                  </a:txBody>
                  <a:tcPr anchor="ctr"/>
                </a:tc>
                <a:extLst>
                  <a:ext uri="{0D108BD9-81ED-4DB2-BD59-A6C34878D82A}">
                    <a16:rowId xmlns:a16="http://schemas.microsoft.com/office/drawing/2014/main" val="2223072340"/>
                  </a:ext>
                </a:extLst>
              </a:tr>
              <a:tr h="324367">
                <a:tc>
                  <a:txBody>
                    <a:bodyPr/>
                    <a:lstStyle/>
                    <a:p>
                      <a:r>
                        <a:rPr lang="de-DE" sz="800">
                          <a:solidFill>
                            <a:srgbClr val="404040"/>
                          </a:solidFill>
                        </a:rPr>
                        <a:t>Zufalls-C-Peptid (nicht nüchtern; </a:t>
                      </a:r>
                      <a:r>
                        <a:rPr lang="de-DE" sz="800" err="1">
                          <a:solidFill>
                            <a:srgbClr val="404040"/>
                          </a:solidFill>
                        </a:rPr>
                        <a:t>rCP</a:t>
                      </a:r>
                      <a:r>
                        <a:rPr lang="de-DE" sz="800">
                          <a:solidFill>
                            <a:srgbClr val="404040"/>
                          </a:solidFill>
                        </a:rPr>
                        <a:t>)</a:t>
                      </a:r>
                      <a:endParaRPr lang="de-DE" sz="800">
                        <a:solidFill>
                          <a:srgbClr val="404040"/>
                        </a:solidFill>
                        <a:latin typeface="+mn-lt"/>
                      </a:endParaRPr>
                    </a:p>
                  </a:txBody>
                  <a:tcPr anchor="ctr"/>
                </a:tc>
                <a:tc>
                  <a:txBody>
                    <a:bodyPr/>
                    <a:lstStyle/>
                    <a:p>
                      <a:r>
                        <a:rPr lang="de-DE" sz="800">
                          <a:solidFill>
                            <a:srgbClr val="404040"/>
                          </a:solidFill>
                        </a:rPr>
                        <a:t>Gut durchführbar, schnell, einfach, korreliert mit der Diagnose</a:t>
                      </a:r>
                      <a:endParaRPr lang="de-DE" sz="800">
                        <a:solidFill>
                          <a:srgbClr val="404040"/>
                        </a:solidFill>
                        <a:latin typeface="+mn-lt"/>
                      </a:endParaRPr>
                    </a:p>
                  </a:txBody>
                  <a:tcPr anchor="ctr"/>
                </a:tc>
                <a:tc>
                  <a:txBody>
                    <a:bodyPr/>
                    <a:lstStyle/>
                    <a:p>
                      <a:r>
                        <a:rPr lang="de-DE" sz="800">
                          <a:solidFill>
                            <a:srgbClr val="404040"/>
                          </a:solidFill>
                        </a:rPr>
                        <a:t>Wenn unklar, wird Bestätigung mit einem Stimulationstest benötigt</a:t>
                      </a:r>
                      <a:endParaRPr lang="de-DE" sz="800">
                        <a:solidFill>
                          <a:srgbClr val="404040"/>
                        </a:solidFill>
                        <a:latin typeface="+mn-lt"/>
                      </a:endParaRPr>
                    </a:p>
                  </a:txBody>
                  <a:tcPr anchor="ctr"/>
                </a:tc>
                <a:tc>
                  <a:txBody>
                    <a:bodyPr/>
                    <a:lstStyle/>
                    <a:p>
                      <a:r>
                        <a:rPr lang="de-DE" sz="800">
                          <a:solidFill>
                            <a:srgbClr val="404040"/>
                          </a:solidFill>
                        </a:rPr>
                        <a:t>&lt; 0,2 </a:t>
                      </a:r>
                      <a:r>
                        <a:rPr lang="de-DE" sz="800" err="1">
                          <a:solidFill>
                            <a:srgbClr val="404040"/>
                          </a:solidFill>
                        </a:rPr>
                        <a:t>nmol</a:t>
                      </a:r>
                      <a:r>
                        <a:rPr lang="de-DE" sz="800">
                          <a:solidFill>
                            <a:srgbClr val="404040"/>
                          </a:solidFill>
                        </a:rPr>
                        <a:t>/l</a:t>
                      </a:r>
                      <a:endParaRPr lang="de-DE" sz="800">
                        <a:solidFill>
                          <a:srgbClr val="404040"/>
                        </a:solidFill>
                        <a:latin typeface="+mn-lt"/>
                      </a:endParaRPr>
                    </a:p>
                  </a:txBody>
                  <a:tcPr anchor="ctr"/>
                </a:tc>
                <a:extLst>
                  <a:ext uri="{0D108BD9-81ED-4DB2-BD59-A6C34878D82A}">
                    <a16:rowId xmlns:a16="http://schemas.microsoft.com/office/drawing/2014/main" val="3828214957"/>
                  </a:ext>
                </a:extLst>
              </a:tr>
              <a:tr h="442319">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800">
                          <a:solidFill>
                            <a:srgbClr val="404040"/>
                          </a:solidFill>
                        </a:rPr>
                        <a:t>C-Peptid/Kreatinin-Ratio im Urin (UCPCR)</a:t>
                      </a:r>
                    </a:p>
                    <a:p>
                      <a:endParaRPr lang="de-DE" sz="800">
                        <a:solidFill>
                          <a:srgbClr val="404040"/>
                        </a:solidFill>
                        <a:latin typeface="+mn-lt"/>
                      </a:endParaRPr>
                    </a:p>
                  </a:txBody>
                  <a:tcPr anchor="ctr"/>
                </a:tc>
                <a:tc>
                  <a:txBody>
                    <a:bodyPr/>
                    <a:lstStyle/>
                    <a:p>
                      <a:r>
                        <a:rPr lang="de-DE" sz="800">
                          <a:solidFill>
                            <a:srgbClr val="404040"/>
                          </a:solidFill>
                        </a:rPr>
                        <a:t>Nicht-invasiv, einfach, stabil für 72 Std. in Borsäure, korreliert mit Insulinmangel bei T2D</a:t>
                      </a:r>
                      <a:endParaRPr lang="de-DE" sz="800">
                        <a:solidFill>
                          <a:srgbClr val="404040"/>
                        </a:solidFill>
                        <a:latin typeface="+mn-lt"/>
                      </a:endParaRPr>
                    </a:p>
                  </a:txBody>
                  <a:tcPr anchor="ctr"/>
                </a:tc>
                <a:tc>
                  <a:txBody>
                    <a:bodyPr/>
                    <a:lstStyle/>
                    <a:p>
                      <a:r>
                        <a:rPr lang="de-DE" sz="800">
                          <a:solidFill>
                            <a:srgbClr val="404040"/>
                          </a:solidFill>
                        </a:rPr>
                        <a:t>Ungenau bei CKD, beeinflusst vom Geschlecht wegen der Differenzen in der Kreatinin-Konzentration</a:t>
                      </a:r>
                      <a:endParaRPr lang="de-DE" sz="800">
                        <a:solidFill>
                          <a:srgbClr val="404040"/>
                        </a:solidFill>
                        <a:latin typeface="+mn-lt"/>
                      </a:endParaRPr>
                    </a:p>
                  </a:txBody>
                  <a:tcPr anchor="ctr"/>
                </a:tc>
                <a:tc>
                  <a:txBody>
                    <a:bodyPr/>
                    <a:lstStyle/>
                    <a:p>
                      <a:r>
                        <a:rPr lang="de-DE" sz="800">
                          <a:solidFill>
                            <a:srgbClr val="404040"/>
                          </a:solidFill>
                        </a:rPr>
                        <a:t>&lt; 0,2 </a:t>
                      </a:r>
                      <a:r>
                        <a:rPr lang="de-DE" sz="800" err="1">
                          <a:solidFill>
                            <a:srgbClr val="404040"/>
                          </a:solidFill>
                        </a:rPr>
                        <a:t>nmol</a:t>
                      </a:r>
                      <a:r>
                        <a:rPr lang="de-DE" sz="800">
                          <a:solidFill>
                            <a:srgbClr val="404040"/>
                          </a:solidFill>
                        </a:rPr>
                        <a:t>/mmol</a:t>
                      </a:r>
                      <a:endParaRPr lang="de-DE" sz="800">
                        <a:solidFill>
                          <a:srgbClr val="404040"/>
                        </a:solidFill>
                        <a:latin typeface="+mn-lt"/>
                      </a:endParaRPr>
                    </a:p>
                  </a:txBody>
                  <a:tcPr anchor="ctr"/>
                </a:tc>
                <a:extLst>
                  <a:ext uri="{0D108BD9-81ED-4DB2-BD59-A6C34878D82A}">
                    <a16:rowId xmlns:a16="http://schemas.microsoft.com/office/drawing/2014/main" val="1034968366"/>
                  </a:ext>
                </a:extLst>
              </a:tr>
              <a:tr h="560270">
                <a:tc>
                  <a:txBody>
                    <a:bodyPr/>
                    <a:lstStyle/>
                    <a:p>
                      <a:r>
                        <a:rPr lang="de-DE" sz="800">
                          <a:solidFill>
                            <a:srgbClr val="404040"/>
                          </a:solidFill>
                        </a:rPr>
                        <a:t>C-Peptid im Urin (UCP)</a:t>
                      </a:r>
                      <a:endParaRPr lang="de-DE" sz="800">
                        <a:solidFill>
                          <a:srgbClr val="404040"/>
                        </a:solidFill>
                        <a:latin typeface="+mn-lt"/>
                      </a:endParaRP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800">
                          <a:solidFill>
                            <a:srgbClr val="404040"/>
                          </a:solidFill>
                        </a:rPr>
                        <a:t>Einige Evidenz einer Korrelation mit der Betazellfunktion bei Männern mit T2D, stabil für 72 Std. in Borsäure</a:t>
                      </a:r>
                    </a:p>
                    <a:p>
                      <a:endParaRPr lang="de-DE" sz="800">
                        <a:solidFill>
                          <a:srgbClr val="404040"/>
                        </a:solidFill>
                        <a:latin typeface="+mn-lt"/>
                      </a:endParaRP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800">
                          <a:solidFill>
                            <a:srgbClr val="404040"/>
                          </a:solidFill>
                        </a:rPr>
                        <a:t>Ungenau bei CKD, weniger sensitiv als bei Darstellung als Ratio zu Kreatinin (UCPCR)</a:t>
                      </a:r>
                      <a:endParaRPr lang="de-DE" sz="800">
                        <a:solidFill>
                          <a:srgbClr val="404040"/>
                        </a:solidFill>
                        <a:latin typeface="+mn-lt"/>
                      </a:endParaRPr>
                    </a:p>
                  </a:txBody>
                  <a:tcPr anchor="ctr"/>
                </a:tc>
                <a:tc>
                  <a:txBody>
                    <a:bodyPr/>
                    <a:lstStyle/>
                    <a:p>
                      <a:r>
                        <a:rPr lang="de-DE" sz="800" dirty="0">
                          <a:solidFill>
                            <a:srgbClr val="404040"/>
                          </a:solidFill>
                        </a:rPr>
                        <a:t>&lt; 0,2 </a:t>
                      </a:r>
                      <a:r>
                        <a:rPr lang="de-DE" sz="800" dirty="0" err="1">
                          <a:solidFill>
                            <a:srgbClr val="404040"/>
                          </a:solidFill>
                        </a:rPr>
                        <a:t>nmol</a:t>
                      </a:r>
                      <a:r>
                        <a:rPr lang="de-DE" sz="800" dirty="0">
                          <a:solidFill>
                            <a:srgbClr val="404040"/>
                          </a:solidFill>
                        </a:rPr>
                        <a:t>/l</a:t>
                      </a:r>
                      <a:endParaRPr lang="de-DE" sz="800" dirty="0">
                        <a:solidFill>
                          <a:srgbClr val="404040"/>
                        </a:solidFill>
                        <a:latin typeface="+mn-lt"/>
                      </a:endParaRPr>
                    </a:p>
                  </a:txBody>
                  <a:tcPr anchor="ctr"/>
                </a:tc>
                <a:extLst>
                  <a:ext uri="{0D108BD9-81ED-4DB2-BD59-A6C34878D82A}">
                    <a16:rowId xmlns:a16="http://schemas.microsoft.com/office/drawing/2014/main" val="3825766017"/>
                  </a:ext>
                </a:extLst>
              </a:tr>
              <a:tr h="523259">
                <a:tc>
                  <a:txBody>
                    <a:bodyPr/>
                    <a:lstStyle/>
                    <a:p>
                      <a:r>
                        <a:rPr lang="de-DE" sz="800">
                          <a:solidFill>
                            <a:srgbClr val="404040"/>
                          </a:solidFill>
                        </a:rPr>
                        <a:t>24-Std.-Urinsammlung (24h UCP)</a:t>
                      </a:r>
                      <a:endParaRPr lang="de-DE" sz="800">
                        <a:solidFill>
                          <a:srgbClr val="404040"/>
                        </a:solidFill>
                        <a:latin typeface="+mn-lt"/>
                      </a:endParaRPr>
                    </a:p>
                  </a:txBody>
                  <a:tcPr anchor="ctr"/>
                </a:tc>
                <a:tc>
                  <a:txBody>
                    <a:bodyPr/>
                    <a:lstStyle/>
                    <a:p>
                      <a:r>
                        <a:rPr lang="de-DE" sz="800">
                          <a:solidFill>
                            <a:srgbClr val="404040"/>
                          </a:solidFill>
                        </a:rPr>
                        <a:t>Nicht-invasiv, nützlich beim Ermitteln eines Insulinmangels, stabil für 72 Std. in Borsäure</a:t>
                      </a:r>
                      <a:endParaRPr lang="de-DE" sz="800">
                        <a:solidFill>
                          <a:srgbClr val="404040"/>
                        </a:solidFill>
                        <a:latin typeface="+mn-lt"/>
                      </a:endParaRPr>
                    </a:p>
                  </a:txBody>
                  <a:tcPr anchor="ctr"/>
                </a:tc>
                <a:tc>
                  <a:txBody>
                    <a:bodyPr/>
                    <a:lstStyle/>
                    <a:p>
                      <a:r>
                        <a:rPr lang="de-DE" sz="800">
                          <a:solidFill>
                            <a:srgbClr val="404040"/>
                          </a:solidFill>
                        </a:rPr>
                        <a:t>Ungenau bei CKD, zeitaufwändig, erfordert gute Patienten-Mitarbeit. Beeinflusst von Variationen beim Kreatinin</a:t>
                      </a:r>
                      <a:endParaRPr lang="de-DE" sz="800">
                        <a:solidFill>
                          <a:srgbClr val="404040"/>
                        </a:solidFill>
                        <a:latin typeface="+mn-lt"/>
                      </a:endParaRPr>
                    </a:p>
                  </a:txBody>
                  <a:tcPr anchor="ctr"/>
                </a:tc>
                <a:tc>
                  <a:txBody>
                    <a:bodyPr/>
                    <a:lstStyle/>
                    <a:p>
                      <a:r>
                        <a:rPr lang="de-DE" sz="800" dirty="0">
                          <a:solidFill>
                            <a:srgbClr val="404040"/>
                          </a:solidFill>
                        </a:rPr>
                        <a:t>&lt; 0,3 </a:t>
                      </a:r>
                      <a:r>
                        <a:rPr lang="de-DE" sz="800" dirty="0" err="1">
                          <a:solidFill>
                            <a:srgbClr val="404040"/>
                          </a:solidFill>
                        </a:rPr>
                        <a:t>nmol</a:t>
                      </a:r>
                      <a:r>
                        <a:rPr lang="de-DE" sz="800" dirty="0">
                          <a:solidFill>
                            <a:srgbClr val="404040"/>
                          </a:solidFill>
                        </a:rPr>
                        <a:t>/l</a:t>
                      </a:r>
                      <a:endParaRPr lang="de-DE" sz="800" dirty="0">
                        <a:solidFill>
                          <a:srgbClr val="404040"/>
                        </a:solidFill>
                        <a:latin typeface="+mn-lt"/>
                      </a:endParaRPr>
                    </a:p>
                  </a:txBody>
                  <a:tcPr anchor="ctr"/>
                </a:tc>
                <a:extLst>
                  <a:ext uri="{0D108BD9-81ED-4DB2-BD59-A6C34878D82A}">
                    <a16:rowId xmlns:a16="http://schemas.microsoft.com/office/drawing/2014/main" val="1746487804"/>
                  </a:ext>
                </a:extLst>
              </a:tr>
            </a:tbl>
          </a:graphicData>
        </a:graphic>
      </p:graphicFrame>
    </p:spTree>
    <p:extLst>
      <p:ext uri="{BB962C8B-B14F-4D97-AF65-F5344CB8AC3E}">
        <p14:creationId xmlns:p14="http://schemas.microsoft.com/office/powerpoint/2010/main" val="1114661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9">
            <a:extLst>
              <a:ext uri="{FF2B5EF4-FFF2-40B4-BE49-F238E27FC236}">
                <a16:creationId xmlns:a16="http://schemas.microsoft.com/office/drawing/2014/main" id="{604E8EE7-960A-498C-7113-E4D71B955485}"/>
              </a:ext>
            </a:extLst>
          </p:cNvPr>
          <p:cNvSpPr txBox="1">
            <a:spLocks/>
          </p:cNvSpPr>
          <p:nvPr/>
        </p:nvSpPr>
        <p:spPr>
          <a:xfrm>
            <a:off x="309029" y="118156"/>
            <a:ext cx="8678728"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Verschiedene Methoden zur Messung der Betazellfunktion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graphicFrame>
        <p:nvGraphicFramePr>
          <p:cNvPr id="6" name="Tabelle 5">
            <a:extLst>
              <a:ext uri="{FF2B5EF4-FFF2-40B4-BE49-F238E27FC236}">
                <a16:creationId xmlns:a16="http://schemas.microsoft.com/office/drawing/2014/main" id="{EEF407D3-3543-F88E-05E7-F5F1E681AE19}"/>
              </a:ext>
            </a:extLst>
          </p:cNvPr>
          <p:cNvGraphicFramePr>
            <a:graphicFrameLocks noGrp="1"/>
          </p:cNvGraphicFramePr>
          <p:nvPr>
            <p:extLst>
              <p:ext uri="{D42A27DB-BD31-4B8C-83A1-F6EECF244321}">
                <p14:modId xmlns:p14="http://schemas.microsoft.com/office/powerpoint/2010/main" val="2926207259"/>
              </p:ext>
            </p:extLst>
          </p:nvPr>
        </p:nvGraphicFramePr>
        <p:xfrm>
          <a:off x="153756" y="600544"/>
          <a:ext cx="8836488" cy="4242800"/>
        </p:xfrm>
        <a:graphic>
          <a:graphicData uri="http://schemas.openxmlformats.org/drawingml/2006/table">
            <a:tbl>
              <a:tblPr firstRow="1" firstCol="1" bandRow="1">
                <a:tableStyleId>{F800B559-55DF-4324-A70D-7A5FB1BD5379}</a:tableStyleId>
              </a:tblPr>
              <a:tblGrid>
                <a:gridCol w="1143727">
                  <a:extLst>
                    <a:ext uri="{9D8B030D-6E8A-4147-A177-3AD203B41FA5}">
                      <a16:colId xmlns:a16="http://schemas.microsoft.com/office/drawing/2014/main" val="4112180740"/>
                    </a:ext>
                  </a:extLst>
                </a:gridCol>
                <a:gridCol w="1975961">
                  <a:extLst>
                    <a:ext uri="{9D8B030D-6E8A-4147-A177-3AD203B41FA5}">
                      <a16:colId xmlns:a16="http://schemas.microsoft.com/office/drawing/2014/main" val="1043362718"/>
                    </a:ext>
                  </a:extLst>
                </a:gridCol>
                <a:gridCol w="3016800">
                  <a:extLst>
                    <a:ext uri="{9D8B030D-6E8A-4147-A177-3AD203B41FA5}">
                      <a16:colId xmlns:a16="http://schemas.microsoft.com/office/drawing/2014/main" val="2811034119"/>
                    </a:ext>
                  </a:extLst>
                </a:gridCol>
                <a:gridCol w="2700000">
                  <a:extLst>
                    <a:ext uri="{9D8B030D-6E8A-4147-A177-3AD203B41FA5}">
                      <a16:colId xmlns:a16="http://schemas.microsoft.com/office/drawing/2014/main" val="3391283810"/>
                    </a:ext>
                  </a:extLst>
                </a:gridCol>
              </a:tblGrid>
              <a:tr h="66089">
                <a:tc>
                  <a:txBody>
                    <a:bodyPr/>
                    <a:lstStyle/>
                    <a:p>
                      <a:pPr>
                        <a:lnSpc>
                          <a:spcPct val="100000"/>
                        </a:lnSpc>
                        <a:spcAft>
                          <a:spcPts val="0"/>
                        </a:spcAft>
                        <a:buNone/>
                      </a:pPr>
                      <a:r>
                        <a:rPr lang="de-DE" sz="800" b="1" kern="100" dirty="0">
                          <a:solidFill>
                            <a:schemeClr val="bg1"/>
                          </a:solidFill>
                          <a:effectLst/>
                          <a:latin typeface="+mn-lt"/>
                        </a:rPr>
                        <a:t>Test</a:t>
                      </a:r>
                      <a:endParaRPr lang="de-DE" sz="800" b="1" kern="100" dirty="0">
                        <a:solidFill>
                          <a:schemeClr val="bg1"/>
                        </a:solidFill>
                        <a:effectLst/>
                        <a:latin typeface="+mn-lt"/>
                        <a:ea typeface="Aptos" panose="020B0004020202020204" pitchFamily="34" charset="0"/>
                        <a:cs typeface="Times New Roman" panose="02020603050405020304" pitchFamily="18" charset="0"/>
                      </a:endParaRPr>
                    </a:p>
                  </a:txBody>
                  <a:tcPr marL="1920" marR="1920" marT="1920" marB="17537">
                    <a:lnL w="12700" cap="flat" cmpd="sng" algn="ctr">
                      <a:solidFill>
                        <a:srgbClr val="7030A0"/>
                      </a:solidFill>
                      <a:prstDash val="solid"/>
                      <a:round/>
                      <a:headEnd type="none" w="med" len="med"/>
                      <a:tailEnd type="none" w="med" len="med"/>
                    </a:lnL>
                    <a:lnR w="2500" cmpd="sng">
                      <a:noFill/>
                    </a:lnR>
                    <a:lnT w="12700" cap="flat" cmpd="sng" algn="ctr">
                      <a:solidFill>
                        <a:srgbClr val="7030A0"/>
                      </a:solidFill>
                      <a:prstDash val="solid"/>
                      <a:round/>
                      <a:headEnd type="none" w="med" len="med"/>
                      <a:tailEnd type="none" w="med" len="med"/>
                    </a:lnT>
                    <a:lnB w="36000" cmpd="sng">
                      <a:noFill/>
                    </a:lnB>
                    <a:lnTlToBr w="12700" cmpd="sng">
                      <a:noFill/>
                      <a:prstDash val="solid"/>
                    </a:lnTlToBr>
                    <a:lnBlToTr w="12700" cmpd="sng">
                      <a:noFill/>
                      <a:prstDash val="solid"/>
                    </a:lnBlToTr>
                  </a:tcPr>
                </a:tc>
                <a:tc>
                  <a:txBody>
                    <a:bodyPr/>
                    <a:lstStyle/>
                    <a:p>
                      <a:pPr>
                        <a:lnSpc>
                          <a:spcPct val="100000"/>
                        </a:lnSpc>
                        <a:spcAft>
                          <a:spcPts val="0"/>
                        </a:spcAft>
                        <a:buNone/>
                      </a:pPr>
                      <a:r>
                        <a:rPr lang="de-DE" sz="800" b="1" kern="100" dirty="0">
                          <a:solidFill>
                            <a:schemeClr val="bg1"/>
                          </a:solidFill>
                          <a:effectLst/>
                          <a:latin typeface="+mn-lt"/>
                        </a:rPr>
                        <a:t>Beschreibung</a:t>
                      </a:r>
                      <a:endParaRPr lang="de-DE" sz="800" b="1" kern="100" dirty="0">
                        <a:solidFill>
                          <a:schemeClr val="bg1"/>
                        </a:solidFill>
                        <a:effectLst/>
                        <a:latin typeface="+mn-lt"/>
                        <a:ea typeface="Aptos" panose="020B0004020202020204" pitchFamily="34" charset="0"/>
                        <a:cs typeface="Times New Roman" panose="02020603050405020304" pitchFamily="18" charset="0"/>
                      </a:endParaRPr>
                    </a:p>
                  </a:txBody>
                  <a:tcPr marL="1920" marR="1920" marT="1920" marB="17537">
                    <a:lnL w="2500" cmpd="sng">
                      <a:noFill/>
                    </a:lnL>
                    <a:lnR w="2500" cmpd="sng">
                      <a:noFill/>
                    </a:lnR>
                    <a:lnT w="12700" cap="flat" cmpd="sng" algn="ctr">
                      <a:solidFill>
                        <a:srgbClr val="7030A0"/>
                      </a:solidFill>
                      <a:prstDash val="solid"/>
                      <a:round/>
                      <a:headEnd type="none" w="med" len="med"/>
                      <a:tailEnd type="none" w="med" len="med"/>
                    </a:lnT>
                    <a:lnB w="36000" cmpd="sng">
                      <a:noFill/>
                    </a:lnB>
                    <a:lnTlToBr w="12700" cmpd="sng">
                      <a:noFill/>
                      <a:prstDash val="solid"/>
                    </a:lnTlToBr>
                    <a:lnBlToTr w="12700" cmpd="sng">
                      <a:noFill/>
                      <a:prstDash val="solid"/>
                    </a:lnBlToTr>
                  </a:tcPr>
                </a:tc>
                <a:tc>
                  <a:txBody>
                    <a:bodyPr/>
                    <a:lstStyle/>
                    <a:p>
                      <a:pPr>
                        <a:lnSpc>
                          <a:spcPct val="100000"/>
                        </a:lnSpc>
                        <a:spcAft>
                          <a:spcPts val="0"/>
                        </a:spcAft>
                        <a:buNone/>
                      </a:pPr>
                      <a:r>
                        <a:rPr lang="de-DE" sz="800" b="1" kern="100" dirty="0">
                          <a:solidFill>
                            <a:schemeClr val="bg1"/>
                          </a:solidFill>
                          <a:effectLst/>
                          <a:latin typeface="+mn-lt"/>
                        </a:rPr>
                        <a:t>Vorteile</a:t>
                      </a:r>
                      <a:endParaRPr lang="de-DE" sz="800" b="1" kern="100" dirty="0">
                        <a:solidFill>
                          <a:schemeClr val="bg1"/>
                        </a:solidFill>
                        <a:effectLst/>
                        <a:latin typeface="+mn-lt"/>
                        <a:ea typeface="Aptos" panose="020B0004020202020204" pitchFamily="34" charset="0"/>
                        <a:cs typeface="Times New Roman" panose="02020603050405020304" pitchFamily="18" charset="0"/>
                      </a:endParaRPr>
                    </a:p>
                  </a:txBody>
                  <a:tcPr marL="1920" marR="1920" marT="1920" marB="17537">
                    <a:lnL w="2500" cmpd="sng">
                      <a:noFill/>
                    </a:lnL>
                    <a:lnR w="2500" cmpd="sng">
                      <a:noFill/>
                    </a:lnR>
                    <a:lnT w="12700" cap="flat" cmpd="sng" algn="ctr">
                      <a:solidFill>
                        <a:srgbClr val="7030A0"/>
                      </a:solidFill>
                      <a:prstDash val="solid"/>
                      <a:round/>
                      <a:headEnd type="none" w="med" len="med"/>
                      <a:tailEnd type="none" w="med" len="med"/>
                    </a:lnT>
                    <a:lnB w="36000" cmpd="sng">
                      <a:noFill/>
                    </a:lnB>
                    <a:lnTlToBr w="12700" cmpd="sng">
                      <a:noFill/>
                      <a:prstDash val="solid"/>
                    </a:lnTlToBr>
                    <a:lnBlToTr w="12700" cmpd="sng">
                      <a:noFill/>
                      <a:prstDash val="solid"/>
                    </a:lnBlToTr>
                  </a:tcPr>
                </a:tc>
                <a:tc>
                  <a:txBody>
                    <a:bodyPr/>
                    <a:lstStyle/>
                    <a:p>
                      <a:pPr>
                        <a:lnSpc>
                          <a:spcPct val="100000"/>
                        </a:lnSpc>
                        <a:spcAft>
                          <a:spcPts val="0"/>
                        </a:spcAft>
                        <a:buNone/>
                      </a:pPr>
                      <a:r>
                        <a:rPr lang="de-DE" sz="800" b="1" kern="100" dirty="0">
                          <a:solidFill>
                            <a:schemeClr val="bg1"/>
                          </a:solidFill>
                          <a:effectLst/>
                          <a:latin typeface="+mn-lt"/>
                        </a:rPr>
                        <a:t>Einschränkungen</a:t>
                      </a:r>
                      <a:endParaRPr lang="de-DE" sz="800" b="1" kern="100" dirty="0">
                        <a:solidFill>
                          <a:schemeClr val="bg1"/>
                        </a:solidFill>
                        <a:effectLst/>
                        <a:latin typeface="+mn-lt"/>
                        <a:ea typeface="Aptos" panose="020B0004020202020204" pitchFamily="34" charset="0"/>
                        <a:cs typeface="Times New Roman" panose="02020603050405020304" pitchFamily="18" charset="0"/>
                      </a:endParaRPr>
                    </a:p>
                  </a:txBody>
                  <a:tcPr marL="1920" marR="1920" marT="1920" marB="17537">
                    <a:lnL w="2500" cmpd="sng">
                      <a:noFill/>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36000" cmpd="sng">
                      <a:noFill/>
                    </a:lnB>
                    <a:lnTlToBr w="12700" cmpd="sng">
                      <a:noFill/>
                      <a:prstDash val="solid"/>
                    </a:lnTlToBr>
                    <a:lnBlToTr w="12700" cmpd="sng">
                      <a:noFill/>
                      <a:prstDash val="solid"/>
                    </a:lnBlToTr>
                  </a:tcPr>
                </a:tc>
                <a:extLst>
                  <a:ext uri="{0D108BD9-81ED-4DB2-BD59-A6C34878D82A}">
                    <a16:rowId xmlns:a16="http://schemas.microsoft.com/office/drawing/2014/main" val="3891275671"/>
                  </a:ext>
                </a:extLst>
              </a:tr>
              <a:tr h="524575">
                <a:tc>
                  <a:txBody>
                    <a:bodyPr/>
                    <a:lstStyle/>
                    <a:p>
                      <a:pPr marL="85725" indent="0">
                        <a:lnSpc>
                          <a:spcPct val="100000"/>
                        </a:lnSpc>
                        <a:spcAft>
                          <a:spcPts val="0"/>
                        </a:spcAft>
                        <a:buNone/>
                      </a:pPr>
                      <a:r>
                        <a:rPr lang="de-DE" sz="700" b="1" kern="100" dirty="0">
                          <a:solidFill>
                            <a:srgbClr val="404040"/>
                          </a:solidFill>
                          <a:effectLst/>
                          <a:latin typeface="+mn-lt"/>
                        </a:rPr>
                        <a:t>Hyperglykämischer </a:t>
                      </a:r>
                      <a:r>
                        <a:rPr lang="de-DE" sz="700" b="1" kern="100" dirty="0" err="1">
                          <a:solidFill>
                            <a:srgbClr val="404040"/>
                          </a:solidFill>
                          <a:effectLst/>
                          <a:latin typeface="+mn-lt"/>
                        </a:rPr>
                        <a:t>Clamp</a:t>
                      </a:r>
                      <a:endParaRPr lang="de-DE" sz="700" b="1" kern="100" dirty="0">
                        <a:solidFill>
                          <a:srgbClr val="404040"/>
                        </a:solidFill>
                        <a:effectLst/>
                        <a:latin typeface="+mn-lt"/>
                        <a:ea typeface="Aptos" panose="020B0004020202020204" pitchFamily="34" charset="0"/>
                        <a:cs typeface="Times New Roman" panose="02020603050405020304" pitchFamily="18" charset="0"/>
                      </a:endParaRPr>
                    </a:p>
                  </a:txBody>
                  <a:tcPr marL="1920" marR="1920" marT="17537" marB="17537">
                    <a:lnL w="12700" cap="flat" cmpd="sng" algn="ctr">
                      <a:solidFill>
                        <a:srgbClr val="7030A0"/>
                      </a:solidFill>
                      <a:prstDash val="solid"/>
                      <a:round/>
                      <a:headEnd type="none" w="med" len="med"/>
                      <a:tailEnd type="none" w="med" len="med"/>
                    </a:lnL>
                    <a:lnR w="2500" cmpd="sng">
                      <a:noFill/>
                    </a:lnR>
                    <a:lnT w="36000" cmpd="sng">
                      <a:noFill/>
                    </a:lnT>
                    <a:lnB w="2500" cmpd="sng">
                      <a:noFill/>
                    </a:lnB>
                    <a:lnTlToBr w="12700" cmpd="sng">
                      <a:noFill/>
                      <a:prstDash val="solid"/>
                    </a:lnTlToBr>
                    <a:lnBlToTr w="12700" cmpd="sng">
                      <a:noFill/>
                      <a:prstDash val="solid"/>
                    </a:lnBlToTr>
                  </a:tcPr>
                </a:tc>
                <a:tc>
                  <a:txBody>
                    <a:bodyPr/>
                    <a:lstStyle/>
                    <a:p>
                      <a:pPr>
                        <a:lnSpc>
                          <a:spcPct val="100000"/>
                        </a:lnSpc>
                        <a:spcAft>
                          <a:spcPts val="0"/>
                        </a:spcAft>
                        <a:buNone/>
                      </a:pPr>
                      <a:r>
                        <a:rPr lang="de-DE" sz="700" kern="100" dirty="0">
                          <a:solidFill>
                            <a:srgbClr val="404040"/>
                          </a:solidFill>
                          <a:effectLst/>
                          <a:latin typeface="+mn-lt"/>
                        </a:rPr>
                        <a:t>Eine variable intravenöse Glukoseinfusion wird verabreicht, um den Glukosespiegel auf einem konstanten Niveau zu halten. Häufige Blutentnahmen und minutengenaue Anpassungen der Glukoseinfusionsrate sind erforderlich.</a:t>
                      </a:r>
                      <a:endParaRPr lang="de-DE" sz="700" kern="100" dirty="0">
                        <a:solidFill>
                          <a:srgbClr val="404040"/>
                        </a:solidFill>
                        <a:effectLst/>
                        <a:latin typeface="+mn-lt"/>
                        <a:ea typeface="Aptos" panose="020B0004020202020204" pitchFamily="34" charset="0"/>
                        <a:cs typeface="Times New Roman" panose="02020603050405020304" pitchFamily="18" charset="0"/>
                      </a:endParaRPr>
                    </a:p>
                  </a:txBody>
                  <a:tcPr marL="18000" marR="18000" marT="17537" marB="17537">
                    <a:lnL w="2500" cmpd="sng">
                      <a:noFill/>
                    </a:lnL>
                    <a:lnR w="2500" cmpd="sng">
                      <a:noFill/>
                    </a:lnR>
                    <a:lnT w="36000" cmpd="sng">
                      <a:noFill/>
                    </a:lnT>
                    <a:lnB w="2500" cmpd="sng">
                      <a:noFill/>
                    </a:lnB>
                    <a:lnTlToBr w="12700" cmpd="sng">
                      <a:noFill/>
                      <a:prstDash val="solid"/>
                    </a:lnTlToBr>
                    <a:lnBlToTr w="12700" cmpd="sng">
                      <a:noFill/>
                      <a:prstDash val="solid"/>
                    </a:lnBlToTr>
                  </a:tcPr>
                </a:tc>
                <a:tc>
                  <a:txBody>
                    <a:bodyPr/>
                    <a:lstStyle/>
                    <a:p>
                      <a:pPr marL="0" indent="0">
                        <a:lnSpc>
                          <a:spcPct val="100000"/>
                        </a:lnSpc>
                        <a:spcAft>
                          <a:spcPts val="0"/>
                        </a:spcAft>
                        <a:buFont typeface="Arial" panose="020B0604020202020204" pitchFamily="34" charset="0"/>
                        <a:buNone/>
                      </a:pPr>
                      <a:r>
                        <a:rPr lang="de-DE" sz="700" kern="100" dirty="0">
                          <a:solidFill>
                            <a:srgbClr val="404040"/>
                          </a:solidFill>
                          <a:effectLst/>
                          <a:latin typeface="+mn-lt"/>
                        </a:rPr>
                        <a:t>Liefert Messungen der Insulinsekretion (erste und zweite Phase) und mit Modellierung der Insulinwirkung. </a:t>
                      </a:r>
                    </a:p>
                    <a:p>
                      <a:pPr marL="0" indent="0">
                        <a:lnSpc>
                          <a:spcPct val="100000"/>
                        </a:lnSpc>
                        <a:spcAft>
                          <a:spcPts val="0"/>
                        </a:spcAft>
                        <a:buFont typeface="Arial" panose="020B0604020202020204" pitchFamily="34" charset="0"/>
                        <a:buNone/>
                      </a:pPr>
                      <a:r>
                        <a:rPr lang="de-DE" sz="700" kern="100" dirty="0">
                          <a:solidFill>
                            <a:srgbClr val="404040"/>
                          </a:solidFill>
                          <a:effectLst/>
                          <a:latin typeface="+mn-lt"/>
                        </a:rPr>
                        <a:t>Erfordert keine Modellierung der Daten für die Insulinsekretion.</a:t>
                      </a:r>
                    </a:p>
                    <a:p>
                      <a:pPr marL="0" indent="0">
                        <a:lnSpc>
                          <a:spcPct val="100000"/>
                        </a:lnSpc>
                        <a:spcAft>
                          <a:spcPts val="0"/>
                        </a:spcAft>
                        <a:buFont typeface="Arial" panose="020B0604020202020204" pitchFamily="34" charset="0"/>
                        <a:buNone/>
                      </a:pPr>
                      <a:r>
                        <a:rPr lang="de-DE" sz="700" kern="100" dirty="0">
                          <a:solidFill>
                            <a:srgbClr val="404040"/>
                          </a:solidFill>
                          <a:effectLst/>
                          <a:latin typeface="+mn-lt"/>
                        </a:rPr>
                        <a:t>Weit verbreitet und akzeptiert.</a:t>
                      </a:r>
                      <a:endParaRPr lang="de-DE" sz="700" kern="100" dirty="0">
                        <a:solidFill>
                          <a:srgbClr val="404040"/>
                        </a:solidFill>
                        <a:effectLst/>
                        <a:latin typeface="+mn-lt"/>
                        <a:ea typeface="Aptos" panose="020B0004020202020204" pitchFamily="34" charset="0"/>
                        <a:cs typeface="Times New Roman" panose="02020603050405020304" pitchFamily="18" charset="0"/>
                      </a:endParaRPr>
                    </a:p>
                  </a:txBody>
                  <a:tcPr marL="18000" marR="18000" marT="17537" marB="17537">
                    <a:lnL w="2500" cmpd="sng">
                      <a:noFill/>
                    </a:lnL>
                    <a:lnR w="2500" cmpd="sng">
                      <a:noFill/>
                    </a:lnR>
                    <a:lnT w="36000" cmpd="sng">
                      <a:noFill/>
                    </a:lnT>
                    <a:lnB w="2500" cmpd="sng">
                      <a:noFill/>
                    </a:lnB>
                    <a:lnTlToBr w="12700" cmpd="sng">
                      <a:noFill/>
                      <a:prstDash val="solid"/>
                    </a:lnTlToBr>
                    <a:lnBlToTr w="12700" cmpd="sng">
                      <a:noFill/>
                      <a:prstDash val="solid"/>
                    </a:lnBlToTr>
                  </a:tcPr>
                </a:tc>
                <a:tc>
                  <a:txBody>
                    <a:bodyPr/>
                    <a:lstStyle/>
                    <a:p>
                      <a:pPr>
                        <a:lnSpc>
                          <a:spcPct val="100000"/>
                        </a:lnSpc>
                        <a:spcAft>
                          <a:spcPts val="0"/>
                        </a:spcAft>
                        <a:buNone/>
                      </a:pPr>
                      <a:r>
                        <a:rPr lang="de-DE" sz="700" kern="100" dirty="0">
                          <a:solidFill>
                            <a:srgbClr val="404040"/>
                          </a:solidFill>
                          <a:effectLst/>
                          <a:latin typeface="+mn-lt"/>
                        </a:rPr>
                        <a:t>Keine gastrointestinalen </a:t>
                      </a:r>
                      <a:r>
                        <a:rPr lang="de-DE" sz="700" kern="100" dirty="0" err="1">
                          <a:solidFill>
                            <a:srgbClr val="404040"/>
                          </a:solidFill>
                          <a:effectLst/>
                          <a:latin typeface="+mn-lt"/>
                        </a:rPr>
                        <a:t>Inkretineffekte</a:t>
                      </a:r>
                      <a:endParaRPr lang="de-DE" sz="700" kern="100" dirty="0">
                        <a:solidFill>
                          <a:srgbClr val="404040"/>
                        </a:solidFill>
                        <a:effectLst/>
                        <a:latin typeface="+mn-lt"/>
                      </a:endParaRPr>
                    </a:p>
                    <a:p>
                      <a:pPr>
                        <a:lnSpc>
                          <a:spcPct val="100000"/>
                        </a:lnSpc>
                        <a:spcAft>
                          <a:spcPts val="0"/>
                        </a:spcAft>
                        <a:buNone/>
                      </a:pPr>
                      <a:r>
                        <a:rPr lang="de-DE" sz="700" kern="100" dirty="0">
                          <a:solidFill>
                            <a:srgbClr val="404040"/>
                          </a:solidFill>
                          <a:effectLst/>
                          <a:latin typeface="+mn-lt"/>
                        </a:rPr>
                        <a:t>Erfordert kontinuierliche Anpassung der intravenösen Glukose.</a:t>
                      </a:r>
                    </a:p>
                    <a:p>
                      <a:pPr>
                        <a:lnSpc>
                          <a:spcPct val="100000"/>
                        </a:lnSpc>
                        <a:spcAft>
                          <a:spcPts val="0"/>
                        </a:spcAft>
                        <a:buNone/>
                      </a:pPr>
                      <a:r>
                        <a:rPr lang="de-DE" sz="700" kern="100" dirty="0">
                          <a:solidFill>
                            <a:srgbClr val="404040"/>
                          </a:solidFill>
                          <a:effectLst/>
                          <a:latin typeface="+mn-lt"/>
                        </a:rPr>
                        <a:t>Technisch anspruchsvoll durchzuführen.</a:t>
                      </a:r>
                    </a:p>
                    <a:p>
                      <a:pPr>
                        <a:lnSpc>
                          <a:spcPct val="100000"/>
                        </a:lnSpc>
                        <a:spcAft>
                          <a:spcPts val="0"/>
                        </a:spcAft>
                        <a:buNone/>
                      </a:pPr>
                      <a:r>
                        <a:rPr lang="de-DE" sz="700" kern="100" dirty="0">
                          <a:solidFill>
                            <a:srgbClr val="404040"/>
                          </a:solidFill>
                          <a:effectLst/>
                          <a:latin typeface="+mn-lt"/>
                        </a:rPr>
                        <a:t>Expertise beschränkt auf ausgewählte Zentren.</a:t>
                      </a:r>
                      <a:endParaRPr lang="de-DE" sz="700" kern="100" dirty="0">
                        <a:solidFill>
                          <a:srgbClr val="404040"/>
                        </a:solidFill>
                        <a:effectLst/>
                        <a:latin typeface="+mn-lt"/>
                        <a:ea typeface="Aptos" panose="020B0004020202020204" pitchFamily="34" charset="0"/>
                        <a:cs typeface="Times New Roman" panose="02020603050405020304" pitchFamily="18" charset="0"/>
                      </a:endParaRPr>
                    </a:p>
                  </a:txBody>
                  <a:tcPr marL="18000" marR="18000" marT="17537" marB="17537">
                    <a:lnL w="2500" cmpd="sng">
                      <a:noFill/>
                    </a:lnL>
                    <a:lnR w="12700" cap="flat" cmpd="sng" algn="ctr">
                      <a:solidFill>
                        <a:srgbClr val="7030A0"/>
                      </a:solidFill>
                      <a:prstDash val="solid"/>
                      <a:round/>
                      <a:headEnd type="none" w="med" len="med"/>
                      <a:tailEnd type="none" w="med" len="med"/>
                    </a:lnR>
                    <a:lnT w="36000" cmpd="sng">
                      <a:noFill/>
                    </a:lnT>
                    <a:lnB w="2500" cmpd="sng">
                      <a:noFill/>
                    </a:lnB>
                    <a:lnTlToBr w="12700" cmpd="sng">
                      <a:noFill/>
                      <a:prstDash val="solid"/>
                    </a:lnTlToBr>
                    <a:lnBlToTr w="12700" cmpd="sng">
                      <a:noFill/>
                      <a:prstDash val="solid"/>
                    </a:lnBlToTr>
                  </a:tcPr>
                </a:tc>
                <a:extLst>
                  <a:ext uri="{0D108BD9-81ED-4DB2-BD59-A6C34878D82A}">
                    <a16:rowId xmlns:a16="http://schemas.microsoft.com/office/drawing/2014/main" val="349398356"/>
                  </a:ext>
                </a:extLst>
              </a:tr>
              <a:tr h="455262">
                <a:tc>
                  <a:txBody>
                    <a:bodyPr/>
                    <a:lstStyle/>
                    <a:p>
                      <a:pPr marL="85725" indent="0">
                        <a:lnSpc>
                          <a:spcPct val="100000"/>
                        </a:lnSpc>
                        <a:spcAft>
                          <a:spcPts val="0"/>
                        </a:spcAft>
                        <a:buNone/>
                      </a:pPr>
                      <a:r>
                        <a:rPr lang="de-DE" sz="700" b="1" kern="100">
                          <a:solidFill>
                            <a:srgbClr val="404040"/>
                          </a:solidFill>
                          <a:effectLst/>
                          <a:latin typeface="+mn-lt"/>
                        </a:rPr>
                        <a:t>Gestufte Glukoseinfusion</a:t>
                      </a:r>
                      <a:endParaRPr lang="de-DE" sz="700" b="1" kern="100">
                        <a:solidFill>
                          <a:srgbClr val="404040"/>
                        </a:solidFill>
                        <a:effectLst/>
                        <a:latin typeface="+mn-lt"/>
                        <a:ea typeface="Aptos" panose="020B0004020202020204" pitchFamily="34" charset="0"/>
                        <a:cs typeface="Times New Roman" panose="02020603050405020304" pitchFamily="18" charset="0"/>
                      </a:endParaRPr>
                    </a:p>
                  </a:txBody>
                  <a:tcPr marL="1920" marR="1920" marT="17537" marB="17537">
                    <a:lnL w="12700" cap="flat" cmpd="sng" algn="ctr">
                      <a:solidFill>
                        <a:srgbClr val="7030A0"/>
                      </a:solidFill>
                      <a:prstDash val="solid"/>
                      <a:round/>
                      <a:headEnd type="none" w="med" len="med"/>
                      <a:tailEnd type="none" w="med" len="med"/>
                    </a:lnL>
                    <a:lnR w="2500" cmpd="sng">
                      <a:noFill/>
                    </a:lnR>
                    <a:lnT w="2500" cmpd="sng">
                      <a:noFill/>
                    </a:lnT>
                    <a:lnB w="2500" cmpd="sng">
                      <a:noFill/>
                    </a:lnB>
                    <a:lnTlToBr w="12700" cmpd="sng">
                      <a:noFill/>
                      <a:prstDash val="solid"/>
                    </a:lnTlToBr>
                    <a:lnBlToTr w="12700" cmpd="sng">
                      <a:noFill/>
                      <a:prstDash val="solid"/>
                    </a:lnBlToTr>
                    <a:solidFill>
                      <a:schemeClr val="bg1"/>
                    </a:solidFill>
                  </a:tcPr>
                </a:tc>
                <a:tc>
                  <a:txBody>
                    <a:bodyPr/>
                    <a:lstStyle/>
                    <a:p>
                      <a:pPr>
                        <a:lnSpc>
                          <a:spcPct val="100000"/>
                        </a:lnSpc>
                        <a:spcAft>
                          <a:spcPts val="0"/>
                        </a:spcAft>
                        <a:buNone/>
                      </a:pPr>
                      <a:r>
                        <a:rPr lang="de-DE" sz="700" kern="100" dirty="0">
                          <a:solidFill>
                            <a:srgbClr val="404040"/>
                          </a:solidFill>
                          <a:effectLst/>
                          <a:latin typeface="+mn-lt"/>
                        </a:rPr>
                        <a:t>Intravenöse Glukose wird mit progressiv steigenden Raten verabreicht (jede Rate wird für ca. 40 Min. beibehalten).</a:t>
                      </a:r>
                    </a:p>
                    <a:p>
                      <a:pPr marL="0" marR="0" lvl="0" indent="0" algn="l" defTabSz="685800" rtl="0" eaLnBrk="1" fontAlgn="auto" latinLnBrk="0" hangingPunct="1">
                        <a:lnSpc>
                          <a:spcPct val="100000"/>
                        </a:lnSpc>
                        <a:spcBef>
                          <a:spcPts val="0"/>
                        </a:spcBef>
                        <a:spcAft>
                          <a:spcPts val="0"/>
                        </a:spcAft>
                        <a:buClrTx/>
                        <a:buSzTx/>
                        <a:buFontTx/>
                        <a:buNone/>
                        <a:tabLst/>
                        <a:defRPr/>
                      </a:pPr>
                      <a:r>
                        <a:rPr lang="de-DE" sz="700" kern="100" dirty="0">
                          <a:solidFill>
                            <a:srgbClr val="404040"/>
                          </a:solidFill>
                          <a:effectLst/>
                          <a:latin typeface="+mn-lt"/>
                        </a:rPr>
                        <a:t>Erfordert häufige Blutentnahmen.</a:t>
                      </a:r>
                    </a:p>
                    <a:p>
                      <a:pPr>
                        <a:lnSpc>
                          <a:spcPct val="100000"/>
                        </a:lnSpc>
                        <a:spcAft>
                          <a:spcPts val="0"/>
                        </a:spcAft>
                        <a:buNone/>
                      </a:pPr>
                      <a:endParaRPr lang="de-DE" sz="700" kern="100" dirty="0">
                        <a:solidFill>
                          <a:srgbClr val="404040"/>
                        </a:solidFill>
                        <a:effectLst/>
                        <a:latin typeface="+mn-lt"/>
                        <a:ea typeface="Aptos" panose="020B0004020202020204" pitchFamily="34" charset="0"/>
                        <a:cs typeface="Times New Roman" panose="02020603050405020304" pitchFamily="18" charset="0"/>
                      </a:endParaRPr>
                    </a:p>
                  </a:txBody>
                  <a:tcPr marL="18000" marR="18000" marT="17537" marB="17537">
                    <a:lnL w="2500" cmpd="sng">
                      <a:noFill/>
                    </a:lnL>
                    <a:lnR w="2500" cmpd="sng">
                      <a:noFill/>
                    </a:lnR>
                    <a:lnT w="2500" cmpd="sng">
                      <a:noFill/>
                    </a:lnT>
                    <a:lnB w="2500" cmpd="sng">
                      <a:noFill/>
                    </a:lnB>
                    <a:lnTlToBr w="12700" cmpd="sng">
                      <a:noFill/>
                      <a:prstDash val="solid"/>
                    </a:lnTlToBr>
                    <a:lnBlToTr w="12700" cmpd="sng">
                      <a:noFill/>
                      <a:prstDash val="solid"/>
                    </a:lnBlToTr>
                  </a:tcPr>
                </a:tc>
                <a:tc>
                  <a:txBody>
                    <a:bodyPr/>
                    <a:lstStyle/>
                    <a:p>
                      <a:pPr>
                        <a:lnSpc>
                          <a:spcPct val="100000"/>
                        </a:lnSpc>
                        <a:spcAft>
                          <a:spcPts val="0"/>
                        </a:spcAft>
                        <a:buNone/>
                      </a:pPr>
                      <a:r>
                        <a:rPr lang="de-DE" sz="700" kern="100" dirty="0">
                          <a:solidFill>
                            <a:srgbClr val="404040"/>
                          </a:solidFill>
                          <a:effectLst/>
                          <a:latin typeface="+mn-lt"/>
                        </a:rPr>
                        <a:t>Liefert Messungen der Insulinsekretion über einen Bereich von Glukosespiegeln.</a:t>
                      </a:r>
                    </a:p>
                    <a:p>
                      <a:pPr>
                        <a:lnSpc>
                          <a:spcPct val="100000"/>
                        </a:lnSpc>
                        <a:spcAft>
                          <a:spcPts val="0"/>
                        </a:spcAft>
                        <a:buNone/>
                      </a:pPr>
                      <a:r>
                        <a:rPr lang="de-DE" sz="700" kern="100" dirty="0">
                          <a:solidFill>
                            <a:srgbClr val="404040"/>
                          </a:solidFill>
                          <a:effectLst/>
                          <a:latin typeface="+mn-lt"/>
                        </a:rPr>
                        <a:t>Liefert Messungen der Betazell-Glukosesensitivität.</a:t>
                      </a:r>
                      <a:endParaRPr lang="de-DE" sz="700" kern="100" dirty="0">
                        <a:solidFill>
                          <a:srgbClr val="404040"/>
                        </a:solidFill>
                        <a:effectLst/>
                        <a:latin typeface="+mn-lt"/>
                        <a:ea typeface="Aptos" panose="020B0004020202020204" pitchFamily="34" charset="0"/>
                        <a:cs typeface="Times New Roman" panose="02020603050405020304" pitchFamily="18" charset="0"/>
                      </a:endParaRPr>
                    </a:p>
                  </a:txBody>
                  <a:tcPr marL="18000" marR="18000" marT="17537" marB="17537">
                    <a:lnL w="2500" cmpd="sng">
                      <a:noFill/>
                    </a:lnL>
                    <a:lnR w="2500" cmpd="sng">
                      <a:noFill/>
                    </a:lnR>
                    <a:lnT w="2500" cmpd="sng">
                      <a:noFill/>
                    </a:lnT>
                    <a:lnB w="2500" cmpd="sng">
                      <a:noFill/>
                    </a:lnB>
                    <a:lnTlToBr w="12700" cmpd="sng">
                      <a:noFill/>
                      <a:prstDash val="solid"/>
                    </a:lnTlToBr>
                    <a:lnBlToTr w="12700" cmpd="sng">
                      <a:noFill/>
                      <a:prstDash val="solid"/>
                    </a:lnBlToTr>
                  </a:tcPr>
                </a:tc>
                <a:tc>
                  <a:txBody>
                    <a:bodyPr/>
                    <a:lstStyle/>
                    <a:p>
                      <a:pPr>
                        <a:lnSpc>
                          <a:spcPct val="100000"/>
                        </a:lnSpc>
                        <a:spcAft>
                          <a:spcPts val="0"/>
                        </a:spcAft>
                        <a:buNone/>
                      </a:pPr>
                      <a:r>
                        <a:rPr lang="de-DE" sz="700" kern="100" dirty="0">
                          <a:solidFill>
                            <a:srgbClr val="404040"/>
                          </a:solidFill>
                          <a:effectLst/>
                          <a:latin typeface="+mn-lt"/>
                        </a:rPr>
                        <a:t>Keine gastrointestinalen </a:t>
                      </a:r>
                      <a:r>
                        <a:rPr lang="de-DE" sz="700" kern="100" dirty="0" err="1">
                          <a:solidFill>
                            <a:srgbClr val="404040"/>
                          </a:solidFill>
                          <a:effectLst/>
                          <a:latin typeface="+mn-lt"/>
                        </a:rPr>
                        <a:t>Inkretineffekte</a:t>
                      </a:r>
                      <a:r>
                        <a:rPr lang="de-DE" sz="700" kern="100" dirty="0">
                          <a:solidFill>
                            <a:srgbClr val="404040"/>
                          </a:solidFill>
                          <a:effectLst/>
                          <a:latin typeface="+mn-lt"/>
                        </a:rPr>
                        <a:t>. </a:t>
                      </a:r>
                    </a:p>
                    <a:p>
                      <a:pPr>
                        <a:lnSpc>
                          <a:spcPct val="100000"/>
                        </a:lnSpc>
                        <a:spcAft>
                          <a:spcPts val="0"/>
                        </a:spcAft>
                        <a:buNone/>
                      </a:pPr>
                      <a:r>
                        <a:rPr lang="de-DE" sz="700" kern="100" dirty="0">
                          <a:solidFill>
                            <a:srgbClr val="404040"/>
                          </a:solidFill>
                          <a:effectLst/>
                          <a:latin typeface="+mn-lt"/>
                        </a:rPr>
                        <a:t>Nicht so weit verbreitet und dokumentiert wie der hyperglykämische </a:t>
                      </a:r>
                      <a:r>
                        <a:rPr lang="de-DE" sz="700" kern="100" dirty="0" err="1">
                          <a:solidFill>
                            <a:srgbClr val="404040"/>
                          </a:solidFill>
                          <a:effectLst/>
                          <a:latin typeface="+mn-lt"/>
                        </a:rPr>
                        <a:t>Clamp</a:t>
                      </a:r>
                      <a:r>
                        <a:rPr lang="de-DE" sz="700" kern="100" dirty="0">
                          <a:solidFill>
                            <a:srgbClr val="404040"/>
                          </a:solidFill>
                          <a:effectLst/>
                          <a:latin typeface="+mn-lt"/>
                        </a:rPr>
                        <a:t>, insbesondere im Kontext therapeutischer Interventionen. Datenanalysen erfordern oft Expertise in modellbasierten Methoden.</a:t>
                      </a:r>
                      <a:endParaRPr lang="de-DE" sz="700" kern="100" dirty="0">
                        <a:solidFill>
                          <a:srgbClr val="404040"/>
                        </a:solidFill>
                        <a:effectLst/>
                        <a:latin typeface="+mn-lt"/>
                        <a:ea typeface="Aptos" panose="020B0004020202020204" pitchFamily="34" charset="0"/>
                        <a:cs typeface="Times New Roman" panose="02020603050405020304" pitchFamily="18" charset="0"/>
                      </a:endParaRPr>
                    </a:p>
                  </a:txBody>
                  <a:tcPr marL="18000" marR="18000" marT="17537" marB="17537">
                    <a:lnL w="2500" cmpd="sng">
                      <a:noFill/>
                    </a:lnL>
                    <a:lnR w="12700" cap="flat" cmpd="sng" algn="ctr">
                      <a:solidFill>
                        <a:srgbClr val="7030A0"/>
                      </a:solidFill>
                      <a:prstDash val="solid"/>
                      <a:round/>
                      <a:headEnd type="none" w="med" len="med"/>
                      <a:tailEnd type="none" w="med" len="med"/>
                    </a:lnR>
                    <a:lnT w="2500" cmpd="sng">
                      <a:noFill/>
                    </a:lnT>
                    <a:lnB w="2500" cmpd="sng">
                      <a:noFill/>
                    </a:lnB>
                    <a:lnTlToBr w="12700" cmpd="sng">
                      <a:noFill/>
                      <a:prstDash val="solid"/>
                    </a:lnTlToBr>
                    <a:lnBlToTr w="12700" cmpd="sng">
                      <a:noFill/>
                      <a:prstDash val="solid"/>
                    </a:lnBlToTr>
                  </a:tcPr>
                </a:tc>
                <a:extLst>
                  <a:ext uri="{0D108BD9-81ED-4DB2-BD59-A6C34878D82A}">
                    <a16:rowId xmlns:a16="http://schemas.microsoft.com/office/drawing/2014/main" val="1043688847"/>
                  </a:ext>
                </a:extLst>
              </a:tr>
              <a:tr h="700378">
                <a:tc>
                  <a:txBody>
                    <a:bodyPr/>
                    <a:lstStyle/>
                    <a:p>
                      <a:pPr marL="85725" indent="0">
                        <a:lnSpc>
                          <a:spcPct val="100000"/>
                        </a:lnSpc>
                        <a:spcAft>
                          <a:spcPts val="0"/>
                        </a:spcAft>
                        <a:buNone/>
                      </a:pPr>
                      <a:r>
                        <a:rPr lang="de-DE" sz="700" b="1" kern="100">
                          <a:solidFill>
                            <a:srgbClr val="404040"/>
                          </a:solidFill>
                          <a:effectLst/>
                          <a:latin typeface="+mn-lt"/>
                        </a:rPr>
                        <a:t>FSIGT (</a:t>
                      </a:r>
                      <a:r>
                        <a:rPr lang="de-DE" sz="700" b="1" kern="100" err="1">
                          <a:solidFill>
                            <a:srgbClr val="404040"/>
                          </a:solidFill>
                          <a:effectLst/>
                          <a:latin typeface="+mn-lt"/>
                        </a:rPr>
                        <a:t>Frequently</a:t>
                      </a:r>
                      <a:r>
                        <a:rPr lang="de-DE" sz="700" b="1" kern="100">
                          <a:solidFill>
                            <a:srgbClr val="404040"/>
                          </a:solidFill>
                          <a:effectLst/>
                          <a:latin typeface="+mn-lt"/>
                        </a:rPr>
                        <a:t> </a:t>
                      </a:r>
                      <a:r>
                        <a:rPr lang="de-DE" sz="700" b="1" kern="100" err="1">
                          <a:solidFill>
                            <a:srgbClr val="404040"/>
                          </a:solidFill>
                          <a:effectLst/>
                          <a:latin typeface="+mn-lt"/>
                        </a:rPr>
                        <a:t>Sampled</a:t>
                      </a:r>
                      <a:r>
                        <a:rPr lang="de-DE" sz="700" b="1" kern="100">
                          <a:solidFill>
                            <a:srgbClr val="404040"/>
                          </a:solidFill>
                          <a:effectLst/>
                          <a:latin typeface="+mn-lt"/>
                        </a:rPr>
                        <a:t> </a:t>
                      </a:r>
                      <a:r>
                        <a:rPr lang="de-DE" sz="700" b="1" kern="100" err="1">
                          <a:solidFill>
                            <a:srgbClr val="404040"/>
                          </a:solidFill>
                          <a:effectLst/>
                          <a:latin typeface="+mn-lt"/>
                        </a:rPr>
                        <a:t>Intravenous</a:t>
                      </a:r>
                      <a:r>
                        <a:rPr lang="de-DE" sz="700" b="1" kern="100">
                          <a:solidFill>
                            <a:srgbClr val="404040"/>
                          </a:solidFill>
                          <a:effectLst/>
                          <a:latin typeface="+mn-lt"/>
                        </a:rPr>
                        <a:t> Glucose </a:t>
                      </a:r>
                      <a:r>
                        <a:rPr lang="de-DE" sz="700" b="1" kern="100" err="1">
                          <a:solidFill>
                            <a:srgbClr val="404040"/>
                          </a:solidFill>
                          <a:effectLst/>
                          <a:latin typeface="+mn-lt"/>
                        </a:rPr>
                        <a:t>Tolerance</a:t>
                      </a:r>
                      <a:r>
                        <a:rPr lang="de-DE" sz="700" b="1" kern="100">
                          <a:solidFill>
                            <a:srgbClr val="404040"/>
                          </a:solidFill>
                          <a:effectLst/>
                          <a:latin typeface="+mn-lt"/>
                        </a:rPr>
                        <a:t> Test)</a:t>
                      </a:r>
                      <a:endParaRPr lang="de-DE" sz="700" b="1" kern="100">
                        <a:solidFill>
                          <a:srgbClr val="404040"/>
                        </a:solidFill>
                        <a:effectLst/>
                        <a:latin typeface="+mn-lt"/>
                        <a:ea typeface="Aptos" panose="020B0004020202020204" pitchFamily="34" charset="0"/>
                        <a:cs typeface="Times New Roman" panose="02020603050405020304" pitchFamily="18" charset="0"/>
                      </a:endParaRPr>
                    </a:p>
                  </a:txBody>
                  <a:tcPr marL="1920" marR="1920" marT="17537" marB="17537">
                    <a:lnL w="12700" cap="flat" cmpd="sng" algn="ctr">
                      <a:solidFill>
                        <a:srgbClr val="7030A0"/>
                      </a:solidFill>
                      <a:prstDash val="solid"/>
                      <a:round/>
                      <a:headEnd type="none" w="med" len="med"/>
                      <a:tailEnd type="none" w="med" len="med"/>
                    </a:lnL>
                    <a:lnR w="2500" cmpd="sng">
                      <a:noFill/>
                    </a:lnR>
                    <a:lnT w="2500" cmpd="sng">
                      <a:noFill/>
                    </a:lnT>
                    <a:lnB w="2500" cmpd="sng">
                      <a:noFill/>
                    </a:lnB>
                    <a:lnTlToBr w="12700" cmpd="sng">
                      <a:noFill/>
                      <a:prstDash val="solid"/>
                    </a:lnTlToBr>
                    <a:lnBlToTr w="12700" cmpd="sng">
                      <a:noFill/>
                      <a:prstDash val="solid"/>
                    </a:lnBlToTr>
                  </a:tcPr>
                </a:tc>
                <a:tc>
                  <a:txBody>
                    <a:bodyPr/>
                    <a:lstStyle/>
                    <a:p>
                      <a:pPr>
                        <a:lnSpc>
                          <a:spcPct val="100000"/>
                        </a:lnSpc>
                        <a:spcAft>
                          <a:spcPts val="0"/>
                        </a:spcAft>
                        <a:buNone/>
                      </a:pPr>
                      <a:r>
                        <a:rPr lang="de-DE" sz="700" kern="100" dirty="0">
                          <a:solidFill>
                            <a:srgbClr val="404040"/>
                          </a:solidFill>
                          <a:effectLst/>
                          <a:latin typeface="+mn-lt"/>
                        </a:rPr>
                        <a:t>Schnelle intravenöse Injektion von Glukose, gefolgt von einer intravenösen Insulininjektion nach 20 Minuten.</a:t>
                      </a:r>
                    </a:p>
                    <a:p>
                      <a:pPr>
                        <a:lnSpc>
                          <a:spcPct val="100000"/>
                        </a:lnSpc>
                        <a:spcAft>
                          <a:spcPts val="0"/>
                        </a:spcAft>
                        <a:buNone/>
                      </a:pPr>
                      <a:r>
                        <a:rPr lang="de-DE" sz="700" kern="100" dirty="0">
                          <a:solidFill>
                            <a:srgbClr val="404040"/>
                          </a:solidFill>
                          <a:effectLst/>
                          <a:latin typeface="+mn-lt"/>
                        </a:rPr>
                        <a:t>Erfordert sehr häufige Blutentnahmen.</a:t>
                      </a:r>
                      <a:endParaRPr lang="de-DE" sz="700" kern="100" dirty="0">
                        <a:solidFill>
                          <a:srgbClr val="404040"/>
                        </a:solidFill>
                        <a:effectLst/>
                        <a:latin typeface="+mn-lt"/>
                        <a:ea typeface="Aptos" panose="020B0004020202020204" pitchFamily="34" charset="0"/>
                        <a:cs typeface="Times New Roman" panose="02020603050405020304" pitchFamily="18" charset="0"/>
                      </a:endParaRPr>
                    </a:p>
                  </a:txBody>
                  <a:tcPr marL="18000" marR="18000" marT="17537" marB="17537">
                    <a:lnL w="2500" cmpd="sng">
                      <a:noFill/>
                    </a:lnL>
                    <a:lnR w="2500" cmpd="sng">
                      <a:noFill/>
                    </a:lnR>
                    <a:lnT w="2500" cmpd="sng">
                      <a:noFill/>
                    </a:lnT>
                    <a:lnB w="2500" cmpd="sng">
                      <a:noFill/>
                    </a:lnB>
                    <a:lnTlToBr w="12700" cmpd="sng">
                      <a:noFill/>
                      <a:prstDash val="solid"/>
                    </a:lnTlToBr>
                    <a:lnBlToTr w="12700" cmpd="sng">
                      <a:noFill/>
                      <a:prstDash val="solid"/>
                    </a:lnBlToTr>
                  </a:tcPr>
                </a:tc>
                <a:tc>
                  <a:txBody>
                    <a:bodyPr/>
                    <a:lstStyle/>
                    <a:p>
                      <a:pPr>
                        <a:lnSpc>
                          <a:spcPct val="100000"/>
                        </a:lnSpc>
                        <a:spcAft>
                          <a:spcPts val="0"/>
                        </a:spcAft>
                        <a:buNone/>
                      </a:pPr>
                      <a:r>
                        <a:rPr lang="de-DE" sz="700" kern="100" dirty="0">
                          <a:solidFill>
                            <a:srgbClr val="404040"/>
                          </a:solidFill>
                          <a:effectLst/>
                          <a:latin typeface="+mn-lt"/>
                        </a:rPr>
                        <a:t>Liefert Insulinsekretion und -wirkung während schnell wechselnder Glukosespiegel.</a:t>
                      </a:r>
                    </a:p>
                    <a:p>
                      <a:pPr>
                        <a:lnSpc>
                          <a:spcPct val="100000"/>
                        </a:lnSpc>
                        <a:spcAft>
                          <a:spcPts val="0"/>
                        </a:spcAft>
                        <a:buNone/>
                      </a:pPr>
                      <a:r>
                        <a:rPr lang="de-DE" sz="700" kern="100" dirty="0">
                          <a:solidFill>
                            <a:srgbClr val="404040"/>
                          </a:solidFill>
                          <a:effectLst/>
                          <a:latin typeface="+mn-lt"/>
                        </a:rPr>
                        <a:t>Liefert Messungen der ersten Phase der Insulinfreisetzung.</a:t>
                      </a:r>
                    </a:p>
                    <a:p>
                      <a:pPr>
                        <a:lnSpc>
                          <a:spcPct val="100000"/>
                        </a:lnSpc>
                        <a:spcAft>
                          <a:spcPts val="0"/>
                        </a:spcAft>
                        <a:buNone/>
                      </a:pPr>
                      <a:r>
                        <a:rPr lang="de-DE" sz="700" kern="100" dirty="0">
                          <a:solidFill>
                            <a:srgbClr val="404040"/>
                          </a:solidFill>
                          <a:effectLst/>
                          <a:latin typeface="+mn-lt"/>
                        </a:rPr>
                        <a:t>Insulinwirkungsergebnisse korrelieren gut mit denen des </a:t>
                      </a:r>
                      <a:r>
                        <a:rPr lang="de-DE" sz="700" kern="100" dirty="0" err="1">
                          <a:solidFill>
                            <a:srgbClr val="404040"/>
                          </a:solidFill>
                          <a:effectLst/>
                          <a:latin typeface="+mn-lt"/>
                        </a:rPr>
                        <a:t>euglykämischen</a:t>
                      </a:r>
                      <a:r>
                        <a:rPr lang="de-DE" sz="700" kern="100" dirty="0">
                          <a:solidFill>
                            <a:srgbClr val="404040"/>
                          </a:solidFill>
                          <a:effectLst/>
                          <a:latin typeface="+mn-lt"/>
                        </a:rPr>
                        <a:t> </a:t>
                      </a:r>
                      <a:r>
                        <a:rPr lang="de-DE" sz="700" kern="100" dirty="0" err="1">
                          <a:solidFill>
                            <a:srgbClr val="404040"/>
                          </a:solidFill>
                          <a:effectLst/>
                          <a:latin typeface="+mn-lt"/>
                        </a:rPr>
                        <a:t>Clamps</a:t>
                      </a:r>
                      <a:r>
                        <a:rPr lang="de-DE" sz="700" kern="100" dirty="0">
                          <a:solidFill>
                            <a:srgbClr val="404040"/>
                          </a:solidFill>
                          <a:effectLst/>
                          <a:latin typeface="+mn-lt"/>
                        </a:rPr>
                        <a:t>.</a:t>
                      </a:r>
                    </a:p>
                    <a:p>
                      <a:pPr>
                        <a:lnSpc>
                          <a:spcPct val="100000"/>
                        </a:lnSpc>
                        <a:spcAft>
                          <a:spcPts val="0"/>
                        </a:spcAft>
                        <a:buNone/>
                      </a:pPr>
                      <a:r>
                        <a:rPr lang="de-DE" sz="700" kern="100" dirty="0">
                          <a:solidFill>
                            <a:srgbClr val="404040"/>
                          </a:solidFill>
                          <a:effectLst/>
                          <a:latin typeface="+mn-lt"/>
                        </a:rPr>
                        <a:t>Weit verbreitet und dokumentiert.</a:t>
                      </a:r>
                    </a:p>
                    <a:p>
                      <a:pPr>
                        <a:lnSpc>
                          <a:spcPct val="100000"/>
                        </a:lnSpc>
                        <a:spcAft>
                          <a:spcPts val="0"/>
                        </a:spcAft>
                        <a:buNone/>
                      </a:pPr>
                      <a:r>
                        <a:rPr lang="de-DE" sz="700" kern="100" dirty="0">
                          <a:solidFill>
                            <a:srgbClr val="404040"/>
                          </a:solidFill>
                          <a:effectLst/>
                          <a:latin typeface="+mn-lt"/>
                        </a:rPr>
                        <a:t>Mit C-Peptid-Modellierung liefert es die zweite Phase der Insulinfreisetzung.</a:t>
                      </a:r>
                      <a:endParaRPr lang="de-DE" sz="700" kern="100" dirty="0">
                        <a:solidFill>
                          <a:srgbClr val="404040"/>
                        </a:solidFill>
                        <a:effectLst/>
                        <a:latin typeface="+mn-lt"/>
                        <a:ea typeface="Aptos" panose="020B0004020202020204" pitchFamily="34" charset="0"/>
                        <a:cs typeface="Times New Roman" panose="02020603050405020304" pitchFamily="18" charset="0"/>
                      </a:endParaRPr>
                    </a:p>
                  </a:txBody>
                  <a:tcPr marL="18000" marR="18000" marT="17537" marB="17537">
                    <a:lnL w="2500" cmpd="sng">
                      <a:noFill/>
                    </a:lnL>
                    <a:lnR w="2500" cmpd="sng">
                      <a:noFill/>
                    </a:lnR>
                    <a:lnT w="2500" cmpd="sng">
                      <a:noFill/>
                    </a:lnT>
                    <a:lnB w="2500" cmpd="sng">
                      <a:noFill/>
                    </a:lnB>
                    <a:lnTlToBr w="12700" cmpd="sng">
                      <a:noFill/>
                      <a:prstDash val="solid"/>
                    </a:lnTlToBr>
                    <a:lnBlToTr w="12700" cmpd="sng">
                      <a:noFill/>
                      <a:prstDash val="solid"/>
                    </a:lnBlToTr>
                  </a:tcPr>
                </a:tc>
                <a:tc>
                  <a:txBody>
                    <a:bodyPr/>
                    <a:lstStyle/>
                    <a:p>
                      <a:pPr>
                        <a:lnSpc>
                          <a:spcPct val="100000"/>
                        </a:lnSpc>
                        <a:spcAft>
                          <a:spcPts val="0"/>
                        </a:spcAft>
                        <a:buNone/>
                      </a:pPr>
                      <a:r>
                        <a:rPr lang="de-DE" sz="700" kern="100" dirty="0">
                          <a:solidFill>
                            <a:srgbClr val="404040"/>
                          </a:solidFill>
                          <a:effectLst/>
                          <a:latin typeface="+mn-lt"/>
                        </a:rPr>
                        <a:t>Kein gastrointestinaler </a:t>
                      </a:r>
                      <a:r>
                        <a:rPr lang="de-DE" sz="700" kern="100" dirty="0" err="1">
                          <a:solidFill>
                            <a:srgbClr val="404040"/>
                          </a:solidFill>
                          <a:effectLst/>
                          <a:latin typeface="+mn-lt"/>
                        </a:rPr>
                        <a:t>Inkretineffekt</a:t>
                      </a:r>
                      <a:r>
                        <a:rPr lang="de-DE" sz="700" kern="100" dirty="0">
                          <a:solidFill>
                            <a:srgbClr val="404040"/>
                          </a:solidFill>
                          <a:effectLst/>
                          <a:latin typeface="+mn-lt"/>
                        </a:rPr>
                        <a:t>.</a:t>
                      </a:r>
                    </a:p>
                    <a:p>
                      <a:pPr>
                        <a:lnSpc>
                          <a:spcPct val="100000"/>
                        </a:lnSpc>
                        <a:spcAft>
                          <a:spcPts val="0"/>
                        </a:spcAft>
                        <a:buNone/>
                      </a:pPr>
                      <a:r>
                        <a:rPr lang="de-DE" sz="700" kern="100" dirty="0">
                          <a:solidFill>
                            <a:srgbClr val="404040"/>
                          </a:solidFill>
                          <a:effectLst/>
                          <a:latin typeface="+mn-lt"/>
                        </a:rPr>
                        <a:t>Technisch anspruchsvoll durchzuführen.</a:t>
                      </a:r>
                    </a:p>
                    <a:p>
                      <a:pPr>
                        <a:lnSpc>
                          <a:spcPct val="100000"/>
                        </a:lnSpc>
                        <a:spcAft>
                          <a:spcPts val="0"/>
                        </a:spcAft>
                        <a:buNone/>
                      </a:pPr>
                      <a:r>
                        <a:rPr lang="de-DE" sz="700" kern="100" dirty="0">
                          <a:solidFill>
                            <a:srgbClr val="404040"/>
                          </a:solidFill>
                          <a:effectLst/>
                          <a:latin typeface="+mn-lt"/>
                        </a:rPr>
                        <a:t>Expertise zur Durchführung auf ausgewählte Zentren beschränkt.</a:t>
                      </a:r>
                    </a:p>
                    <a:p>
                      <a:pPr>
                        <a:lnSpc>
                          <a:spcPct val="100000"/>
                        </a:lnSpc>
                        <a:spcAft>
                          <a:spcPts val="0"/>
                        </a:spcAft>
                        <a:buNone/>
                      </a:pPr>
                      <a:r>
                        <a:rPr lang="de-DE" sz="700" kern="100" dirty="0">
                          <a:solidFill>
                            <a:srgbClr val="404040"/>
                          </a:solidFill>
                          <a:effectLst/>
                          <a:latin typeface="+mn-lt"/>
                        </a:rPr>
                        <a:t>Erfordert intravenöse Insulingabe.</a:t>
                      </a:r>
                      <a:endParaRPr lang="de-DE" sz="700" kern="100" dirty="0">
                        <a:solidFill>
                          <a:srgbClr val="404040"/>
                        </a:solidFill>
                        <a:effectLst/>
                        <a:latin typeface="+mn-lt"/>
                        <a:ea typeface="Aptos" panose="020B0004020202020204" pitchFamily="34" charset="0"/>
                        <a:cs typeface="Times New Roman" panose="02020603050405020304" pitchFamily="18" charset="0"/>
                      </a:endParaRPr>
                    </a:p>
                  </a:txBody>
                  <a:tcPr marL="18000" marR="18000" marT="17537" marB="17537">
                    <a:lnL w="2500" cmpd="sng">
                      <a:noFill/>
                    </a:lnL>
                    <a:lnR w="12700" cap="flat" cmpd="sng" algn="ctr">
                      <a:solidFill>
                        <a:srgbClr val="7030A0"/>
                      </a:solidFill>
                      <a:prstDash val="solid"/>
                      <a:round/>
                      <a:headEnd type="none" w="med" len="med"/>
                      <a:tailEnd type="none" w="med" len="med"/>
                    </a:lnR>
                    <a:lnT w="2500" cmpd="sng">
                      <a:noFill/>
                    </a:lnT>
                    <a:lnB w="2500" cmpd="sng">
                      <a:noFill/>
                    </a:lnB>
                    <a:lnTlToBr w="12700" cmpd="sng">
                      <a:noFill/>
                      <a:prstDash val="solid"/>
                    </a:lnTlToBr>
                    <a:lnBlToTr w="12700" cmpd="sng">
                      <a:noFill/>
                      <a:prstDash val="solid"/>
                    </a:lnBlToTr>
                  </a:tcPr>
                </a:tc>
                <a:extLst>
                  <a:ext uri="{0D108BD9-81ED-4DB2-BD59-A6C34878D82A}">
                    <a16:rowId xmlns:a16="http://schemas.microsoft.com/office/drawing/2014/main" val="2158869734"/>
                  </a:ext>
                </a:extLst>
              </a:tr>
              <a:tr h="480625">
                <a:tc>
                  <a:txBody>
                    <a:bodyPr/>
                    <a:lstStyle/>
                    <a:p>
                      <a:pPr marL="85725" indent="0">
                        <a:lnSpc>
                          <a:spcPct val="100000"/>
                        </a:lnSpc>
                        <a:spcAft>
                          <a:spcPts val="0"/>
                        </a:spcAft>
                        <a:buNone/>
                      </a:pPr>
                      <a:r>
                        <a:rPr lang="de-DE" sz="700" b="1" kern="100">
                          <a:solidFill>
                            <a:srgbClr val="404040"/>
                          </a:solidFill>
                          <a:effectLst/>
                          <a:latin typeface="+mn-lt"/>
                        </a:rPr>
                        <a:t>AST (Arginin-Stimulationstest)</a:t>
                      </a:r>
                      <a:endParaRPr lang="de-DE" sz="700" b="1" kern="100">
                        <a:solidFill>
                          <a:srgbClr val="404040"/>
                        </a:solidFill>
                        <a:effectLst/>
                        <a:latin typeface="+mn-lt"/>
                        <a:ea typeface="Aptos" panose="020B0004020202020204" pitchFamily="34" charset="0"/>
                        <a:cs typeface="Times New Roman" panose="02020603050405020304" pitchFamily="18" charset="0"/>
                      </a:endParaRPr>
                    </a:p>
                  </a:txBody>
                  <a:tcPr marL="1920" marR="1920" marT="17537" marB="17537">
                    <a:lnL w="12700" cap="flat" cmpd="sng" algn="ctr">
                      <a:solidFill>
                        <a:srgbClr val="7030A0"/>
                      </a:solidFill>
                      <a:prstDash val="solid"/>
                      <a:round/>
                      <a:headEnd type="none" w="med" len="med"/>
                      <a:tailEnd type="none" w="med" len="med"/>
                    </a:lnL>
                    <a:lnR w="2500" cmpd="sng">
                      <a:noFill/>
                    </a:lnR>
                    <a:lnT w="2500" cmpd="sng">
                      <a:noFill/>
                    </a:lnT>
                    <a:lnB w="2500" cmpd="sng">
                      <a:noFill/>
                    </a:lnB>
                    <a:lnTlToBr w="12700" cmpd="sng">
                      <a:noFill/>
                      <a:prstDash val="solid"/>
                    </a:lnTlToBr>
                    <a:lnBlToTr w="12700" cmpd="sng">
                      <a:noFill/>
                      <a:prstDash val="solid"/>
                    </a:lnBlToTr>
                    <a:solidFill>
                      <a:schemeClr val="bg1"/>
                    </a:solidFill>
                  </a:tcPr>
                </a:tc>
                <a:tc>
                  <a:txBody>
                    <a:bodyPr/>
                    <a:lstStyle/>
                    <a:p>
                      <a:pPr>
                        <a:lnSpc>
                          <a:spcPct val="100000"/>
                        </a:lnSpc>
                        <a:spcAft>
                          <a:spcPts val="0"/>
                        </a:spcAft>
                        <a:buNone/>
                      </a:pPr>
                      <a:r>
                        <a:rPr lang="de-DE" sz="700" kern="100" dirty="0">
                          <a:solidFill>
                            <a:srgbClr val="404040"/>
                          </a:solidFill>
                          <a:effectLst/>
                          <a:latin typeface="+mn-lt"/>
                        </a:rPr>
                        <a:t>Intravenöses Arginin wird verabreicht, gefolgt von kombinierten Glukose/Arginin-Infusionen. Häufige Blutentnahmen über einen kurzen Zeitraum sind notwendig.</a:t>
                      </a:r>
                      <a:endParaRPr lang="de-DE" sz="700" kern="100" dirty="0">
                        <a:solidFill>
                          <a:srgbClr val="404040"/>
                        </a:solidFill>
                        <a:effectLst/>
                        <a:latin typeface="+mn-lt"/>
                        <a:ea typeface="Aptos" panose="020B0004020202020204" pitchFamily="34" charset="0"/>
                        <a:cs typeface="Times New Roman" panose="02020603050405020304" pitchFamily="18" charset="0"/>
                      </a:endParaRPr>
                    </a:p>
                  </a:txBody>
                  <a:tcPr marL="18000" marR="18000" marT="17537" marB="17537">
                    <a:lnL w="2500" cmpd="sng">
                      <a:noFill/>
                    </a:lnL>
                    <a:lnR w="2500" cmpd="sng">
                      <a:noFill/>
                    </a:lnR>
                    <a:lnT w="2500" cmpd="sng">
                      <a:noFill/>
                    </a:lnT>
                    <a:lnB w="2500" cmpd="sng">
                      <a:noFill/>
                    </a:lnB>
                    <a:lnTlToBr w="12700" cmpd="sng">
                      <a:noFill/>
                      <a:prstDash val="solid"/>
                    </a:lnTlToBr>
                    <a:lnBlToTr w="12700" cmpd="sng">
                      <a:noFill/>
                      <a:prstDash val="solid"/>
                    </a:lnBlToTr>
                  </a:tcPr>
                </a:tc>
                <a:tc>
                  <a:txBody>
                    <a:bodyPr/>
                    <a:lstStyle/>
                    <a:p>
                      <a:pPr>
                        <a:lnSpc>
                          <a:spcPct val="100000"/>
                        </a:lnSpc>
                        <a:spcAft>
                          <a:spcPts val="0"/>
                        </a:spcAft>
                        <a:buNone/>
                      </a:pPr>
                      <a:r>
                        <a:rPr lang="de-DE" sz="700" kern="100" dirty="0">
                          <a:solidFill>
                            <a:srgbClr val="404040"/>
                          </a:solidFill>
                          <a:effectLst/>
                          <a:latin typeface="+mn-lt"/>
                        </a:rPr>
                        <a:t>Messungen der Insulinsekretion korrelieren mit der Betazellmasse bei Empfängern von Inseltransplantaten.</a:t>
                      </a:r>
                    </a:p>
                    <a:p>
                      <a:pPr>
                        <a:lnSpc>
                          <a:spcPct val="100000"/>
                        </a:lnSpc>
                        <a:spcAft>
                          <a:spcPts val="0"/>
                        </a:spcAft>
                        <a:buNone/>
                      </a:pPr>
                      <a:r>
                        <a:rPr lang="de-DE" sz="700" kern="100" dirty="0">
                          <a:solidFill>
                            <a:srgbClr val="404040"/>
                          </a:solidFill>
                          <a:effectLst/>
                          <a:latin typeface="+mn-lt"/>
                        </a:rPr>
                        <a:t>Liefert ein Maß für die nahezu maximale Insulinsekretion (Insulinsekretionsreserve).</a:t>
                      </a:r>
                      <a:endParaRPr lang="de-DE" sz="700" kern="100" dirty="0">
                        <a:solidFill>
                          <a:srgbClr val="404040"/>
                        </a:solidFill>
                        <a:effectLst/>
                        <a:latin typeface="+mn-lt"/>
                        <a:ea typeface="Aptos" panose="020B0004020202020204" pitchFamily="34" charset="0"/>
                        <a:cs typeface="Times New Roman" panose="02020603050405020304" pitchFamily="18" charset="0"/>
                      </a:endParaRPr>
                    </a:p>
                  </a:txBody>
                  <a:tcPr marL="18000" marR="18000" marT="17537" marB="17537">
                    <a:lnL w="2500" cmpd="sng">
                      <a:noFill/>
                    </a:lnL>
                    <a:lnR w="2500" cmpd="sng">
                      <a:noFill/>
                    </a:lnR>
                    <a:lnT w="2500" cmpd="sng">
                      <a:noFill/>
                    </a:lnT>
                    <a:lnB w="2500" cmpd="sng">
                      <a:noFill/>
                    </a:lnB>
                    <a:lnTlToBr w="12700" cmpd="sng">
                      <a:noFill/>
                      <a:prstDash val="solid"/>
                    </a:lnTlToBr>
                    <a:lnBlToTr w="12700" cmpd="sng">
                      <a:noFill/>
                      <a:prstDash val="solid"/>
                    </a:lnBlToTr>
                  </a:tcPr>
                </a:tc>
                <a:tc>
                  <a:txBody>
                    <a:bodyPr/>
                    <a:lstStyle/>
                    <a:p>
                      <a:pPr>
                        <a:lnSpc>
                          <a:spcPct val="100000"/>
                        </a:lnSpc>
                        <a:spcAft>
                          <a:spcPts val="0"/>
                        </a:spcAft>
                        <a:buNone/>
                      </a:pPr>
                      <a:r>
                        <a:rPr lang="de-DE" sz="700" kern="100" dirty="0">
                          <a:solidFill>
                            <a:srgbClr val="404040"/>
                          </a:solidFill>
                          <a:effectLst/>
                          <a:latin typeface="+mn-lt"/>
                        </a:rPr>
                        <a:t>Gemischter Effekt auf die </a:t>
                      </a:r>
                      <a:r>
                        <a:rPr lang="de-DE" sz="700" kern="100" dirty="0" err="1">
                          <a:solidFill>
                            <a:srgbClr val="404040"/>
                          </a:solidFill>
                          <a:effectLst/>
                          <a:latin typeface="+mn-lt"/>
                        </a:rPr>
                        <a:t>Inkretinantwort</a:t>
                      </a:r>
                      <a:r>
                        <a:rPr lang="de-DE" sz="700" kern="100" dirty="0">
                          <a:solidFill>
                            <a:srgbClr val="404040"/>
                          </a:solidFill>
                          <a:effectLst/>
                          <a:latin typeface="+mn-lt"/>
                        </a:rPr>
                        <a:t>.</a:t>
                      </a:r>
                    </a:p>
                    <a:p>
                      <a:pPr>
                        <a:lnSpc>
                          <a:spcPct val="100000"/>
                        </a:lnSpc>
                        <a:spcAft>
                          <a:spcPts val="0"/>
                        </a:spcAft>
                        <a:buNone/>
                      </a:pPr>
                      <a:r>
                        <a:rPr lang="de-DE" sz="700" kern="100" dirty="0">
                          <a:solidFill>
                            <a:srgbClr val="404040"/>
                          </a:solidFill>
                          <a:effectLst/>
                          <a:latin typeface="+mn-lt"/>
                        </a:rPr>
                        <a:t>Erfordert intravenöse Verabreichung von Arginin und Glukose.</a:t>
                      </a:r>
                    </a:p>
                    <a:p>
                      <a:pPr>
                        <a:lnSpc>
                          <a:spcPct val="100000"/>
                        </a:lnSpc>
                        <a:spcAft>
                          <a:spcPts val="0"/>
                        </a:spcAft>
                        <a:buNone/>
                      </a:pPr>
                      <a:r>
                        <a:rPr lang="de-DE" sz="700" kern="100" dirty="0">
                          <a:solidFill>
                            <a:srgbClr val="404040"/>
                          </a:solidFill>
                          <a:effectLst/>
                          <a:latin typeface="+mn-lt"/>
                        </a:rPr>
                        <a:t>Informiert nicht über die Insulinwirkung.</a:t>
                      </a:r>
                      <a:endParaRPr lang="de-DE" sz="700" kern="100" dirty="0">
                        <a:solidFill>
                          <a:srgbClr val="404040"/>
                        </a:solidFill>
                        <a:effectLst/>
                        <a:latin typeface="+mn-lt"/>
                        <a:ea typeface="Aptos" panose="020B0004020202020204" pitchFamily="34" charset="0"/>
                        <a:cs typeface="Times New Roman" panose="02020603050405020304" pitchFamily="18" charset="0"/>
                      </a:endParaRPr>
                    </a:p>
                  </a:txBody>
                  <a:tcPr marL="18000" marR="18000" marT="17537" marB="17537">
                    <a:lnL w="2500" cmpd="sng">
                      <a:noFill/>
                    </a:lnL>
                    <a:lnR w="12700" cap="flat" cmpd="sng" algn="ctr">
                      <a:solidFill>
                        <a:srgbClr val="7030A0"/>
                      </a:solidFill>
                      <a:prstDash val="solid"/>
                      <a:round/>
                      <a:headEnd type="none" w="med" len="med"/>
                      <a:tailEnd type="none" w="med" len="med"/>
                    </a:lnR>
                    <a:lnT w="2500" cmpd="sng">
                      <a:noFill/>
                    </a:lnT>
                    <a:lnB w="2500" cmpd="sng">
                      <a:noFill/>
                    </a:lnB>
                    <a:lnTlToBr w="12700" cmpd="sng">
                      <a:noFill/>
                      <a:prstDash val="solid"/>
                    </a:lnTlToBr>
                    <a:lnBlToTr w="12700" cmpd="sng">
                      <a:noFill/>
                      <a:prstDash val="solid"/>
                    </a:lnBlToTr>
                  </a:tcPr>
                </a:tc>
                <a:extLst>
                  <a:ext uri="{0D108BD9-81ED-4DB2-BD59-A6C34878D82A}">
                    <a16:rowId xmlns:a16="http://schemas.microsoft.com/office/drawing/2014/main" val="2099614481"/>
                  </a:ext>
                </a:extLst>
              </a:tr>
              <a:tr h="524575">
                <a:tc>
                  <a:txBody>
                    <a:bodyPr/>
                    <a:lstStyle/>
                    <a:p>
                      <a:pPr marL="85725" indent="0">
                        <a:lnSpc>
                          <a:spcPct val="100000"/>
                        </a:lnSpc>
                        <a:spcAft>
                          <a:spcPts val="0"/>
                        </a:spcAft>
                        <a:buNone/>
                      </a:pPr>
                      <a:r>
                        <a:rPr lang="de-DE" sz="700" b="1" kern="100">
                          <a:solidFill>
                            <a:srgbClr val="404040"/>
                          </a:solidFill>
                          <a:effectLst/>
                          <a:latin typeface="+mn-lt"/>
                        </a:rPr>
                        <a:t>Glukagon-Stimulationstest</a:t>
                      </a:r>
                      <a:endParaRPr lang="de-DE" sz="700" b="1" kern="100">
                        <a:solidFill>
                          <a:srgbClr val="404040"/>
                        </a:solidFill>
                        <a:effectLst/>
                        <a:latin typeface="+mn-lt"/>
                        <a:ea typeface="Aptos" panose="020B0004020202020204" pitchFamily="34" charset="0"/>
                        <a:cs typeface="Times New Roman" panose="02020603050405020304" pitchFamily="18" charset="0"/>
                      </a:endParaRPr>
                    </a:p>
                  </a:txBody>
                  <a:tcPr marL="1920" marR="1920" marT="17537" marB="17537">
                    <a:lnL w="12700" cap="flat" cmpd="sng" algn="ctr">
                      <a:solidFill>
                        <a:srgbClr val="7030A0"/>
                      </a:solidFill>
                      <a:prstDash val="solid"/>
                      <a:round/>
                      <a:headEnd type="none" w="med" len="med"/>
                      <a:tailEnd type="none" w="med" len="med"/>
                    </a:lnL>
                    <a:lnR w="2500" cmpd="sng">
                      <a:noFill/>
                    </a:lnR>
                    <a:lnT w="2500" cmpd="sng">
                      <a:noFill/>
                    </a:lnT>
                    <a:lnB w="2500" cmpd="sng">
                      <a:noFill/>
                    </a:lnB>
                    <a:lnTlToBr w="12700" cmpd="sng">
                      <a:noFill/>
                      <a:prstDash val="solid"/>
                    </a:lnTlToBr>
                    <a:lnBlToTr w="12700" cmpd="sng">
                      <a:noFill/>
                      <a:prstDash val="solid"/>
                    </a:lnBlToTr>
                  </a:tcPr>
                </a:tc>
                <a:tc>
                  <a:txBody>
                    <a:bodyPr/>
                    <a:lstStyle/>
                    <a:p>
                      <a:pPr>
                        <a:lnSpc>
                          <a:spcPct val="100000"/>
                        </a:lnSpc>
                        <a:spcAft>
                          <a:spcPts val="0"/>
                        </a:spcAft>
                        <a:buNone/>
                      </a:pPr>
                      <a:r>
                        <a:rPr lang="de-DE" sz="700" kern="100" dirty="0">
                          <a:solidFill>
                            <a:srgbClr val="404040"/>
                          </a:solidFill>
                          <a:effectLst/>
                          <a:latin typeface="+mn-lt"/>
                        </a:rPr>
                        <a:t>Intravenöses Glukagon wird zweimal nacheinander verabreicht (zu Beginn und nachdem Glukose infundiert wurde, um erhöhte Glukosewerte zu erreichen).</a:t>
                      </a:r>
                      <a:endParaRPr lang="de-DE" sz="700" kern="100" dirty="0">
                        <a:solidFill>
                          <a:srgbClr val="404040"/>
                        </a:solidFill>
                        <a:effectLst/>
                        <a:latin typeface="+mn-lt"/>
                        <a:ea typeface="Aptos" panose="020B0004020202020204" pitchFamily="34" charset="0"/>
                        <a:cs typeface="Times New Roman" panose="02020603050405020304" pitchFamily="18" charset="0"/>
                      </a:endParaRPr>
                    </a:p>
                  </a:txBody>
                  <a:tcPr marL="18000" marR="18000" marT="17537" marB="17537">
                    <a:lnL w="2500" cmpd="sng">
                      <a:noFill/>
                    </a:lnL>
                    <a:lnR w="2500" cmpd="sng">
                      <a:noFill/>
                    </a:lnR>
                    <a:lnT w="2500" cmpd="sng">
                      <a:noFill/>
                    </a:lnT>
                    <a:lnB w="2500" cmpd="sng">
                      <a:noFill/>
                    </a:lnB>
                    <a:lnTlToBr w="12700" cmpd="sng">
                      <a:noFill/>
                      <a:prstDash val="solid"/>
                    </a:lnTlToBr>
                    <a:lnBlToTr w="12700" cmpd="sng">
                      <a:noFill/>
                      <a:prstDash val="solid"/>
                    </a:lnBlToTr>
                  </a:tcPr>
                </a:tc>
                <a:tc>
                  <a:txBody>
                    <a:bodyPr/>
                    <a:lstStyle/>
                    <a:p>
                      <a:pPr>
                        <a:lnSpc>
                          <a:spcPct val="100000"/>
                        </a:lnSpc>
                        <a:spcAft>
                          <a:spcPts val="0"/>
                        </a:spcAft>
                        <a:buNone/>
                      </a:pPr>
                      <a:r>
                        <a:rPr lang="de-DE" sz="700" kern="100" dirty="0">
                          <a:solidFill>
                            <a:srgbClr val="404040"/>
                          </a:solidFill>
                          <a:effectLst/>
                          <a:latin typeface="+mn-lt"/>
                        </a:rPr>
                        <a:t>Robuste Insulinsekretionsreaktion ähnlich wie bei Arginin, aber durch einen anderen Wirkmechanismus.</a:t>
                      </a:r>
                    </a:p>
                  </a:txBody>
                  <a:tcPr marL="18000" marR="18000" marT="17537" marB="17537">
                    <a:lnL w="2500" cmpd="sng">
                      <a:noFill/>
                    </a:lnL>
                    <a:lnR w="2500" cmpd="sng">
                      <a:noFill/>
                    </a:lnR>
                    <a:lnT w="2500" cmpd="sng">
                      <a:noFill/>
                    </a:lnT>
                    <a:lnB w="2500" cmpd="sng">
                      <a:noFill/>
                    </a:lnB>
                    <a:lnTlToBr w="12700" cmpd="sng">
                      <a:noFill/>
                      <a:prstDash val="solid"/>
                    </a:lnTlToBr>
                    <a:lnBlToTr w="12700" cmpd="sng">
                      <a:noFill/>
                      <a:prstDash val="solid"/>
                    </a:lnBlToTr>
                  </a:tcPr>
                </a:tc>
                <a:tc>
                  <a:txBody>
                    <a:bodyPr/>
                    <a:lstStyle/>
                    <a:p>
                      <a:pPr>
                        <a:lnSpc>
                          <a:spcPct val="100000"/>
                        </a:lnSpc>
                        <a:spcAft>
                          <a:spcPts val="0"/>
                        </a:spcAft>
                        <a:buNone/>
                      </a:pPr>
                      <a:r>
                        <a:rPr lang="de-DE" sz="700" kern="100" dirty="0">
                          <a:solidFill>
                            <a:srgbClr val="404040"/>
                          </a:solidFill>
                          <a:effectLst/>
                          <a:latin typeface="+mn-lt"/>
                        </a:rPr>
                        <a:t>Kein oraler </a:t>
                      </a:r>
                      <a:r>
                        <a:rPr lang="de-DE" sz="700" kern="100" dirty="0" err="1">
                          <a:solidFill>
                            <a:srgbClr val="404040"/>
                          </a:solidFill>
                          <a:effectLst/>
                          <a:latin typeface="+mn-lt"/>
                        </a:rPr>
                        <a:t>Inkretineffekt</a:t>
                      </a:r>
                      <a:r>
                        <a:rPr lang="de-DE" sz="700" kern="100" dirty="0">
                          <a:solidFill>
                            <a:srgbClr val="404040"/>
                          </a:solidFill>
                          <a:effectLst/>
                          <a:latin typeface="+mn-lt"/>
                        </a:rPr>
                        <a:t>. Erfordert intravenöse Verabreichung von Glukagon. Informiert nicht über die Insulinwirkung. Nebenwirkungen wie Übelkeit und Erbrechen sind häufig und potenziell störend.</a:t>
                      </a:r>
                      <a:endParaRPr lang="de-DE" sz="700" kern="100" dirty="0">
                        <a:solidFill>
                          <a:srgbClr val="404040"/>
                        </a:solidFill>
                        <a:effectLst/>
                        <a:latin typeface="+mn-lt"/>
                        <a:ea typeface="Aptos" panose="020B0004020202020204" pitchFamily="34" charset="0"/>
                        <a:cs typeface="Times New Roman" panose="02020603050405020304" pitchFamily="18" charset="0"/>
                      </a:endParaRPr>
                    </a:p>
                  </a:txBody>
                  <a:tcPr marL="18000" marR="18000" marT="17537" marB="17537">
                    <a:lnL w="2500" cmpd="sng">
                      <a:noFill/>
                    </a:lnL>
                    <a:lnR w="12700" cap="flat" cmpd="sng" algn="ctr">
                      <a:solidFill>
                        <a:srgbClr val="7030A0"/>
                      </a:solidFill>
                      <a:prstDash val="solid"/>
                      <a:round/>
                      <a:headEnd type="none" w="med" len="med"/>
                      <a:tailEnd type="none" w="med" len="med"/>
                    </a:lnR>
                    <a:lnT w="2500" cmpd="sng">
                      <a:noFill/>
                    </a:lnT>
                    <a:lnB w="2500" cmpd="sng">
                      <a:noFill/>
                    </a:lnB>
                    <a:lnTlToBr w="12700" cmpd="sng">
                      <a:noFill/>
                      <a:prstDash val="solid"/>
                    </a:lnTlToBr>
                    <a:lnBlToTr w="12700" cmpd="sng">
                      <a:noFill/>
                      <a:prstDash val="solid"/>
                    </a:lnBlToTr>
                  </a:tcPr>
                </a:tc>
                <a:extLst>
                  <a:ext uri="{0D108BD9-81ED-4DB2-BD59-A6C34878D82A}">
                    <a16:rowId xmlns:a16="http://schemas.microsoft.com/office/drawing/2014/main" val="1114210378"/>
                  </a:ext>
                </a:extLst>
              </a:tr>
              <a:tr h="964081">
                <a:tc>
                  <a:txBody>
                    <a:bodyPr/>
                    <a:lstStyle/>
                    <a:p>
                      <a:pPr marL="85725" indent="0">
                        <a:lnSpc>
                          <a:spcPct val="100000"/>
                        </a:lnSpc>
                        <a:spcAft>
                          <a:spcPts val="0"/>
                        </a:spcAft>
                        <a:buNone/>
                      </a:pPr>
                      <a:r>
                        <a:rPr lang="de-DE" sz="700" b="1" kern="100" dirty="0">
                          <a:solidFill>
                            <a:srgbClr val="404040"/>
                          </a:solidFill>
                          <a:effectLst/>
                          <a:latin typeface="+mn-lt"/>
                        </a:rPr>
                        <a:t>MMTT/OGTT </a:t>
                      </a:r>
                    </a:p>
                    <a:p>
                      <a:pPr marL="85725" indent="0">
                        <a:lnSpc>
                          <a:spcPct val="100000"/>
                        </a:lnSpc>
                        <a:spcAft>
                          <a:spcPts val="0"/>
                        </a:spcAft>
                        <a:buNone/>
                      </a:pPr>
                      <a:r>
                        <a:rPr lang="de-DE" sz="700" b="1" kern="100" dirty="0">
                          <a:solidFill>
                            <a:srgbClr val="404040"/>
                          </a:solidFill>
                          <a:effectLst/>
                          <a:latin typeface="+mn-lt"/>
                        </a:rPr>
                        <a:t>(Mischmahlzeiten-Toleranztest/Oraler Glukosetoleranztest)</a:t>
                      </a:r>
                      <a:endParaRPr lang="de-DE" sz="700" b="1" kern="100" dirty="0">
                        <a:solidFill>
                          <a:srgbClr val="404040"/>
                        </a:solidFill>
                        <a:effectLst/>
                        <a:latin typeface="+mn-lt"/>
                        <a:ea typeface="Aptos" panose="020B0004020202020204" pitchFamily="34" charset="0"/>
                        <a:cs typeface="Times New Roman" panose="02020603050405020304" pitchFamily="18" charset="0"/>
                      </a:endParaRPr>
                    </a:p>
                  </a:txBody>
                  <a:tcPr marL="1920" marR="1920" marT="17537" marB="17537">
                    <a:lnL w="12700" cap="flat" cmpd="sng" algn="ctr">
                      <a:solidFill>
                        <a:srgbClr val="7030A0"/>
                      </a:solidFill>
                      <a:prstDash val="solid"/>
                      <a:round/>
                      <a:headEnd type="none" w="med" len="med"/>
                      <a:tailEnd type="none" w="med" len="med"/>
                    </a:lnL>
                    <a:lnR w="2500" cmpd="sng">
                      <a:noFill/>
                    </a:lnR>
                    <a:lnT w="2500" cmpd="sng">
                      <a:noFill/>
                    </a:lnT>
                    <a:lnB w="127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00000"/>
                        </a:lnSpc>
                        <a:spcAft>
                          <a:spcPts val="0"/>
                        </a:spcAft>
                        <a:buNone/>
                      </a:pPr>
                      <a:r>
                        <a:rPr lang="de-DE" sz="700" kern="100" dirty="0">
                          <a:solidFill>
                            <a:srgbClr val="404040"/>
                          </a:solidFill>
                          <a:effectLst/>
                          <a:latin typeface="+mn-lt"/>
                        </a:rPr>
                        <a:t>Orale Mahlzeit oder Glukoselösung wird eingenommen. MMTT ist physiologisch hochrelevant und ahmt die täglich auftretenden oralen Herausforderungen nach. Blutproben werden in festgelegten Intervallen bis zu 5 Stunden nach der Einnahme entnommen.</a:t>
                      </a:r>
                      <a:endParaRPr lang="de-DE" sz="700" kern="100" dirty="0">
                        <a:solidFill>
                          <a:srgbClr val="404040"/>
                        </a:solidFill>
                        <a:effectLst/>
                        <a:latin typeface="+mn-lt"/>
                        <a:ea typeface="Aptos" panose="020B0004020202020204" pitchFamily="34" charset="0"/>
                        <a:cs typeface="Times New Roman" panose="02020603050405020304" pitchFamily="18" charset="0"/>
                      </a:endParaRPr>
                    </a:p>
                  </a:txBody>
                  <a:tcPr marL="18000" marR="18000" marT="17537" marB="17537">
                    <a:lnL w="2500" cmpd="sng">
                      <a:noFill/>
                    </a:lnL>
                    <a:lnR w="2500" cmpd="sng">
                      <a:noFill/>
                    </a:lnR>
                    <a:lnT w="2500" cmpd="sng">
                      <a:noFill/>
                    </a:lnT>
                    <a:lnB w="127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Aft>
                          <a:spcPts val="0"/>
                        </a:spcAft>
                        <a:buNone/>
                      </a:pPr>
                      <a:r>
                        <a:rPr lang="de-DE" sz="700" kern="100" dirty="0">
                          <a:solidFill>
                            <a:srgbClr val="404040"/>
                          </a:solidFill>
                          <a:effectLst/>
                          <a:latin typeface="+mn-lt"/>
                        </a:rPr>
                        <a:t>Einfach zu verabreichen.</a:t>
                      </a:r>
                    </a:p>
                    <a:p>
                      <a:pPr>
                        <a:lnSpc>
                          <a:spcPct val="100000"/>
                        </a:lnSpc>
                        <a:spcAft>
                          <a:spcPts val="0"/>
                        </a:spcAft>
                        <a:buNone/>
                      </a:pPr>
                      <a:r>
                        <a:rPr lang="de-DE" sz="700" kern="100" dirty="0" err="1">
                          <a:solidFill>
                            <a:srgbClr val="404040"/>
                          </a:solidFill>
                          <a:effectLst/>
                          <a:latin typeface="+mn-lt"/>
                        </a:rPr>
                        <a:t>Inkretineffekte</a:t>
                      </a:r>
                      <a:r>
                        <a:rPr lang="de-DE" sz="700" kern="100" dirty="0">
                          <a:solidFill>
                            <a:srgbClr val="404040"/>
                          </a:solidFill>
                          <a:effectLst/>
                          <a:latin typeface="+mn-lt"/>
                        </a:rPr>
                        <a:t> eingeschlossen.</a:t>
                      </a:r>
                    </a:p>
                    <a:p>
                      <a:pPr>
                        <a:lnSpc>
                          <a:spcPct val="100000"/>
                        </a:lnSpc>
                        <a:spcAft>
                          <a:spcPts val="0"/>
                        </a:spcAft>
                        <a:buNone/>
                      </a:pPr>
                      <a:r>
                        <a:rPr lang="de-DE" sz="700" kern="100" dirty="0">
                          <a:solidFill>
                            <a:srgbClr val="404040"/>
                          </a:solidFill>
                          <a:effectLst/>
                          <a:latin typeface="+mn-lt"/>
                        </a:rPr>
                        <a:t>Liefert Insulinsekretion und -wirkung während sich ändernder Glukosespiegel.</a:t>
                      </a:r>
                    </a:p>
                    <a:p>
                      <a:pPr>
                        <a:lnSpc>
                          <a:spcPct val="100000"/>
                        </a:lnSpc>
                        <a:spcAft>
                          <a:spcPts val="0"/>
                        </a:spcAft>
                        <a:buNone/>
                      </a:pPr>
                      <a:r>
                        <a:rPr lang="de-DE" sz="700" kern="100" dirty="0">
                          <a:solidFill>
                            <a:srgbClr val="404040"/>
                          </a:solidFill>
                          <a:effectLst/>
                          <a:latin typeface="+mn-lt"/>
                        </a:rPr>
                        <a:t>OGTT standardisiert und einfach als einzelnes Substrat.</a:t>
                      </a:r>
                    </a:p>
                    <a:p>
                      <a:pPr>
                        <a:lnSpc>
                          <a:spcPct val="100000"/>
                        </a:lnSpc>
                        <a:spcAft>
                          <a:spcPts val="0"/>
                        </a:spcAft>
                        <a:buNone/>
                      </a:pPr>
                      <a:r>
                        <a:rPr lang="de-DE" sz="700" kern="100" dirty="0">
                          <a:solidFill>
                            <a:srgbClr val="404040"/>
                          </a:solidFill>
                          <a:effectLst/>
                          <a:latin typeface="+mn-lt"/>
                        </a:rPr>
                        <a:t>Insulinwirkungs- und -</a:t>
                      </a:r>
                      <a:r>
                        <a:rPr lang="de-DE" sz="700" kern="100" dirty="0" err="1">
                          <a:solidFill>
                            <a:srgbClr val="404040"/>
                          </a:solidFill>
                          <a:effectLst/>
                          <a:latin typeface="+mn-lt"/>
                        </a:rPr>
                        <a:t>sekretionsergebnisse</a:t>
                      </a:r>
                      <a:r>
                        <a:rPr lang="de-DE" sz="700" kern="100" dirty="0">
                          <a:solidFill>
                            <a:srgbClr val="404040"/>
                          </a:solidFill>
                          <a:effectLst/>
                          <a:latin typeface="+mn-lt"/>
                        </a:rPr>
                        <a:t> korrelieren mit denen aus hyperglykämischen und </a:t>
                      </a:r>
                      <a:r>
                        <a:rPr lang="de-DE" sz="700" kern="100" dirty="0" err="1">
                          <a:solidFill>
                            <a:srgbClr val="404040"/>
                          </a:solidFill>
                          <a:effectLst/>
                          <a:latin typeface="+mn-lt"/>
                        </a:rPr>
                        <a:t>euglykämischen</a:t>
                      </a:r>
                      <a:r>
                        <a:rPr lang="de-DE" sz="700" kern="100" dirty="0">
                          <a:solidFill>
                            <a:srgbClr val="404040"/>
                          </a:solidFill>
                          <a:effectLst/>
                          <a:latin typeface="+mn-lt"/>
                        </a:rPr>
                        <a:t> </a:t>
                      </a:r>
                      <a:r>
                        <a:rPr lang="de-DE" sz="700" kern="100" dirty="0" err="1">
                          <a:solidFill>
                            <a:srgbClr val="404040"/>
                          </a:solidFill>
                          <a:effectLst/>
                          <a:latin typeface="+mn-lt"/>
                        </a:rPr>
                        <a:t>Clamps</a:t>
                      </a:r>
                      <a:r>
                        <a:rPr lang="de-DE" sz="700" kern="100" dirty="0">
                          <a:solidFill>
                            <a:srgbClr val="404040"/>
                          </a:solidFill>
                          <a:effectLst/>
                          <a:latin typeface="+mn-lt"/>
                        </a:rPr>
                        <a:t>.</a:t>
                      </a:r>
                      <a:endParaRPr lang="de-DE" sz="700" kern="100" dirty="0">
                        <a:solidFill>
                          <a:srgbClr val="404040"/>
                        </a:solidFill>
                        <a:effectLst/>
                        <a:latin typeface="+mn-lt"/>
                        <a:ea typeface="Aptos" panose="020B0004020202020204" pitchFamily="34" charset="0"/>
                        <a:cs typeface="Times New Roman" panose="02020603050405020304" pitchFamily="18" charset="0"/>
                      </a:endParaRPr>
                    </a:p>
                  </a:txBody>
                  <a:tcPr marL="18000" marR="18000" marT="17537" marB="17537">
                    <a:lnL w="2500" cmpd="sng">
                      <a:noFill/>
                    </a:lnL>
                    <a:lnR w="2500" cmpd="sng">
                      <a:noFill/>
                    </a:lnR>
                    <a:lnT w="2500" cmpd="sng">
                      <a:noFill/>
                    </a:lnT>
                    <a:lnB w="127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Aft>
                          <a:spcPts val="0"/>
                        </a:spcAft>
                        <a:buNone/>
                      </a:pPr>
                      <a:r>
                        <a:rPr lang="de-DE" sz="700" kern="100" dirty="0">
                          <a:solidFill>
                            <a:srgbClr val="404040"/>
                          </a:solidFill>
                          <a:effectLst/>
                          <a:latin typeface="+mn-lt"/>
                        </a:rPr>
                        <a:t>Es müssen Annahmen über die Rate der Nährstoffaufnahme in den systemischen Kreislauf getroffen werden. Technisch anspruchsvolle Modellierung der Ergebnisparameter für Insulinsekretion und -sensitivität, erfordert Software und Expertenanalyse. Mangel an standardisierten Testmahlzeiten. MMTT mit minimaler Modellierung nicht so weit verbreitet wie die hyperglykämischen und </a:t>
                      </a:r>
                      <a:r>
                        <a:rPr lang="de-DE" sz="700" kern="100" dirty="0" err="1">
                          <a:solidFill>
                            <a:srgbClr val="404040"/>
                          </a:solidFill>
                          <a:effectLst/>
                          <a:latin typeface="+mn-lt"/>
                        </a:rPr>
                        <a:t>euglykämischen</a:t>
                      </a:r>
                      <a:r>
                        <a:rPr lang="de-DE" sz="700" kern="100" dirty="0">
                          <a:solidFill>
                            <a:srgbClr val="404040"/>
                          </a:solidFill>
                          <a:effectLst/>
                          <a:latin typeface="+mn-lt"/>
                        </a:rPr>
                        <a:t> </a:t>
                      </a:r>
                      <a:r>
                        <a:rPr lang="de-DE" sz="700" kern="100" dirty="0" err="1">
                          <a:solidFill>
                            <a:srgbClr val="404040"/>
                          </a:solidFill>
                          <a:effectLst/>
                          <a:latin typeface="+mn-lt"/>
                        </a:rPr>
                        <a:t>Clamps</a:t>
                      </a:r>
                      <a:r>
                        <a:rPr lang="de-DE" sz="700" kern="100" dirty="0">
                          <a:solidFill>
                            <a:srgbClr val="404040"/>
                          </a:solidFill>
                          <a:effectLst/>
                          <a:latin typeface="+mn-lt"/>
                        </a:rPr>
                        <a:t>.</a:t>
                      </a:r>
                      <a:endParaRPr lang="de-DE" sz="700" kern="100" dirty="0">
                        <a:solidFill>
                          <a:srgbClr val="404040"/>
                        </a:solidFill>
                        <a:effectLst/>
                        <a:latin typeface="+mn-lt"/>
                        <a:ea typeface="Aptos" panose="020B0004020202020204" pitchFamily="34" charset="0"/>
                        <a:cs typeface="Times New Roman" panose="02020603050405020304" pitchFamily="18" charset="0"/>
                      </a:endParaRPr>
                    </a:p>
                  </a:txBody>
                  <a:tcPr marL="18000" marR="18000" marT="17537" marB="17537">
                    <a:lnL w="2500" cmpd="sng">
                      <a:noFill/>
                    </a:lnL>
                    <a:lnR w="12700" cap="flat" cmpd="sng" algn="ctr">
                      <a:solidFill>
                        <a:srgbClr val="7030A0"/>
                      </a:solidFill>
                      <a:prstDash val="solid"/>
                      <a:round/>
                      <a:headEnd type="none" w="med" len="med"/>
                      <a:tailEnd type="none" w="med" len="med"/>
                    </a:lnR>
                    <a:lnT w="2500" cmpd="sng">
                      <a:noFill/>
                    </a:lnT>
                    <a:lnB w="127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07496560"/>
                  </a:ext>
                </a:extLst>
              </a:tr>
            </a:tbl>
          </a:graphicData>
        </a:graphic>
      </p:graphicFrame>
      <p:sp>
        <p:nvSpPr>
          <p:cNvPr id="9" name="TextBox 3037">
            <a:extLst>
              <a:ext uri="{FF2B5EF4-FFF2-40B4-BE49-F238E27FC236}">
                <a16:creationId xmlns:a16="http://schemas.microsoft.com/office/drawing/2014/main" id="{EBB8F9BB-66A4-6B9F-F864-17E8F8C78733}"/>
              </a:ext>
            </a:extLst>
          </p:cNvPr>
          <p:cNvSpPr txBox="1"/>
          <p:nvPr/>
        </p:nvSpPr>
        <p:spPr>
          <a:xfrm>
            <a:off x="309030" y="4931002"/>
            <a:ext cx="8508532" cy="184666"/>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Verdana"/>
              </a:rPr>
              <a:t>1.</a:t>
            </a:r>
            <a:r>
              <a:rPr kumimoji="0" lang="de-DE" sz="600" b="0" i="0" u="none" strike="noStrike" kern="1200" cap="none" spc="-15" normalizeH="0" baseline="0" noProof="0" dirty="0">
                <a:ln>
                  <a:noFill/>
                </a:ln>
                <a:solidFill>
                  <a:srgbClr val="404040"/>
                </a:solidFill>
                <a:effectLst/>
                <a:uLnTx/>
                <a:uFillTx/>
                <a:latin typeface="Verdana"/>
                <a:ea typeface="+mn-ea"/>
                <a:cs typeface="Verdana"/>
              </a:rPr>
              <a:t> Shankar S </a:t>
            </a:r>
            <a:r>
              <a:rPr kumimoji="0" lang="de-DE" sz="600" b="0" i="1" u="none" strike="noStrike" kern="1200" cap="none" spc="0" normalizeH="0" baseline="0" noProof="0" dirty="0">
                <a:ln>
                  <a:noFill/>
                </a:ln>
                <a:solidFill>
                  <a:srgbClr val="404040"/>
                </a:solidFill>
                <a:effectLst/>
                <a:uLnTx/>
                <a:uFillTx/>
                <a:latin typeface="Verdana"/>
                <a:ea typeface="+mn-ea"/>
                <a:cs typeface="Verdana"/>
              </a:rPr>
              <a:t>et</a:t>
            </a:r>
            <a:r>
              <a:rPr kumimoji="0" lang="de-DE" sz="600" b="0" i="1" u="none" strike="noStrike" kern="1200" cap="none" spc="-15" normalizeH="0" baseline="0" noProof="0" dirty="0">
                <a:ln>
                  <a:noFill/>
                </a:ln>
                <a:solidFill>
                  <a:srgbClr val="404040"/>
                </a:solidFill>
                <a:effectLst/>
                <a:uLnTx/>
                <a:uFillTx/>
                <a:latin typeface="Verdana"/>
                <a:ea typeface="+mn-ea"/>
                <a:cs typeface="Verdana"/>
              </a:rPr>
              <a:t> </a:t>
            </a:r>
            <a:r>
              <a:rPr kumimoji="0" lang="de-DE" sz="600" b="0" i="1" u="none" strike="noStrike" kern="1200" cap="none" spc="0" normalizeH="0" baseline="0" noProof="0" dirty="0">
                <a:ln>
                  <a:noFill/>
                </a:ln>
                <a:solidFill>
                  <a:srgbClr val="404040"/>
                </a:solidFill>
                <a:effectLst/>
                <a:uLnTx/>
                <a:uFillTx/>
                <a:latin typeface="Verdana"/>
                <a:ea typeface="+mn-ea"/>
                <a:cs typeface="Verdana"/>
              </a:rPr>
              <a:t>al.</a:t>
            </a:r>
            <a:r>
              <a:rPr kumimoji="0" lang="de-DE" sz="600" b="0" i="1" u="none" strike="noStrike" kern="1200" cap="none" spc="-8" normalizeH="0" baseline="0" noProof="0" dirty="0">
                <a:ln>
                  <a:noFill/>
                </a:ln>
                <a:solidFill>
                  <a:srgbClr val="404040"/>
                </a:solidFill>
                <a:effectLst/>
                <a:uLnTx/>
                <a:uFillTx/>
                <a:latin typeface="Verdana"/>
                <a:ea typeface="+mn-ea"/>
                <a:cs typeface="Verdana"/>
              </a:rPr>
              <a:t> </a:t>
            </a:r>
            <a:r>
              <a:rPr kumimoji="0" lang="de-DE" sz="600" b="0" i="1" u="none" strike="noStrike" kern="1200" cap="none" spc="0" normalizeH="0" baseline="0" noProof="0" dirty="0">
                <a:ln>
                  <a:noFill/>
                </a:ln>
                <a:solidFill>
                  <a:srgbClr val="404040"/>
                </a:solidFill>
                <a:effectLst/>
                <a:uLnTx/>
                <a:uFillTx/>
                <a:latin typeface="Verdana"/>
                <a:ea typeface="+mn-ea"/>
                <a:cs typeface="Verdana"/>
              </a:rPr>
              <a:t>Diabetes Care</a:t>
            </a:r>
            <a:r>
              <a:rPr kumimoji="0" lang="de-DE" sz="600" b="0" i="0" u="none" strike="noStrike" kern="1200" cap="none" spc="-23" normalizeH="0" baseline="0" noProof="0" dirty="0">
                <a:ln>
                  <a:noFill/>
                </a:ln>
                <a:solidFill>
                  <a:srgbClr val="404040"/>
                </a:solidFill>
                <a:effectLst/>
                <a:uLnTx/>
                <a:uFillTx/>
                <a:latin typeface="Verdana"/>
                <a:ea typeface="+mn-ea"/>
                <a:cs typeface="Verdana"/>
              </a:rPr>
              <a:t> </a:t>
            </a:r>
            <a:r>
              <a:rPr kumimoji="0" lang="de-DE" sz="600" b="0" i="0" u="none" strike="noStrike" kern="1200" cap="none" spc="-8" normalizeH="0" baseline="0" noProof="0" dirty="0">
                <a:ln>
                  <a:noFill/>
                </a:ln>
                <a:solidFill>
                  <a:srgbClr val="404040"/>
                </a:solidFill>
                <a:effectLst/>
                <a:uLnTx/>
                <a:uFillTx/>
                <a:latin typeface="Verdana"/>
                <a:ea typeface="+mn-ea"/>
                <a:cs typeface="Verdana"/>
              </a:rPr>
              <a:t>2016; 39: 1602–13.</a:t>
            </a:r>
            <a:r>
              <a:rPr kumimoji="0" lang="de-DE" sz="600" b="0" i="0" u="none" strike="noStrike" kern="1200" cap="none" spc="-11" normalizeH="0" baseline="0" noProof="0" dirty="0">
                <a:ln>
                  <a:noFill/>
                </a:ln>
                <a:solidFill>
                  <a:srgbClr val="404040"/>
                </a:solidFill>
                <a:effectLst/>
                <a:uLnTx/>
                <a:uFillTx/>
                <a:latin typeface="Verdana"/>
                <a:ea typeface="+mn-ea"/>
                <a:cs typeface="Verdana"/>
              </a:rPr>
              <a:t> </a:t>
            </a:r>
            <a:endParaRPr kumimoji="0" lang="en-US" sz="600" b="0" i="0" u="none" strike="noStrike" kern="1200" cap="none" spc="0" normalizeH="0" baseline="0" noProof="0" dirty="0">
              <a:ln>
                <a:noFill/>
              </a:ln>
              <a:solidFill>
                <a:srgbClr val="404040"/>
              </a:solidFill>
              <a:effectLst/>
              <a:uLnTx/>
              <a:uFillTx/>
              <a:latin typeface="Verdana"/>
              <a:ea typeface="+mn-ea"/>
              <a:cs typeface="+mn-cs"/>
            </a:endParaRPr>
          </a:p>
        </p:txBody>
      </p:sp>
    </p:spTree>
    <p:extLst>
      <p:ext uri="{BB962C8B-B14F-4D97-AF65-F5344CB8AC3E}">
        <p14:creationId xmlns:p14="http://schemas.microsoft.com/office/powerpoint/2010/main" val="343839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EA07DA53-20A0-8D31-52B8-807BA6BC6FCA}"/>
              </a:ext>
            </a:extLst>
          </p:cNvPr>
          <p:cNvSpPr txBox="1">
            <a:spLocks/>
          </p:cNvSpPr>
          <p:nvPr/>
        </p:nvSpPr>
        <p:spPr>
          <a:xfrm>
            <a:off x="314409" y="116206"/>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Exkurs: Oraler Glukosetoleranztest (OGTT)</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1,2</a:t>
            </a:r>
          </a:p>
        </p:txBody>
      </p:sp>
      <p:sp>
        <p:nvSpPr>
          <p:cNvPr id="3" name="TextBox 3037">
            <a:extLst>
              <a:ext uri="{FF2B5EF4-FFF2-40B4-BE49-F238E27FC236}">
                <a16:creationId xmlns:a16="http://schemas.microsoft.com/office/drawing/2014/main" id="{C819CF87-4ED4-B9A5-4C57-6E330124D950}"/>
              </a:ext>
            </a:extLst>
          </p:cNvPr>
          <p:cNvSpPr txBox="1"/>
          <p:nvPr/>
        </p:nvSpPr>
        <p:spPr>
          <a:xfrm>
            <a:off x="314409" y="4750962"/>
            <a:ext cx="8564063" cy="369332"/>
          </a:xfrm>
          <a:prstGeom prst="rect">
            <a:avLst/>
          </a:prstGeom>
          <a:noFill/>
        </p:spPr>
        <p:txBody>
          <a:bodyPr wrap="square" rtlCol="0" anchor="b">
            <a:spAutoFit/>
          </a:bodyPr>
          <a:lstStyle/>
          <a:p>
            <a:pPr defTabSz="685766">
              <a:buClr>
                <a:srgbClr val="2F4B95"/>
              </a:buClr>
              <a:defRPr/>
            </a:pPr>
            <a:r>
              <a:rPr lang="de-DE" sz="600" dirty="0">
                <a:solidFill>
                  <a:srgbClr val="404040"/>
                </a:solidFill>
                <a:ea typeface="Arial"/>
                <a:cs typeface="Arial"/>
              </a:rPr>
              <a:t>C-Peptid: </a:t>
            </a:r>
            <a:r>
              <a:rPr lang="de-DE" sz="600" dirty="0" err="1">
                <a:solidFill>
                  <a:srgbClr val="404040"/>
                </a:solidFill>
                <a:ea typeface="Arial"/>
                <a:cs typeface="Arial"/>
              </a:rPr>
              <a:t>Connecting</a:t>
            </a:r>
            <a:r>
              <a:rPr lang="de-DE" sz="600" dirty="0">
                <a:solidFill>
                  <a:srgbClr val="404040"/>
                </a:solidFill>
                <a:ea typeface="Arial"/>
                <a:cs typeface="Arial"/>
              </a:rPr>
              <a:t> </a:t>
            </a:r>
            <a:r>
              <a:rPr lang="de-DE" sz="600" dirty="0" err="1">
                <a:solidFill>
                  <a:srgbClr val="404040"/>
                </a:solidFill>
                <a:ea typeface="Arial"/>
                <a:cs typeface="Arial"/>
              </a:rPr>
              <a:t>peptide</a:t>
            </a:r>
            <a:r>
              <a:rPr lang="de-DE" sz="600" dirty="0">
                <a:solidFill>
                  <a:srgbClr val="404040"/>
                </a:solidFill>
                <a:ea typeface="Arial"/>
                <a:cs typeface="Arial"/>
              </a:rPr>
              <a:t>, Verbindungspeptid; OGTT: Oraler Glukosetoleranztest; T1D. Typ-1-Diabetes.</a:t>
            </a:r>
          </a:p>
          <a:p>
            <a:pPr defTabSz="685766">
              <a:buClr>
                <a:srgbClr val="2F4B95"/>
              </a:buClr>
              <a:defRPr/>
            </a:pPr>
            <a:r>
              <a:rPr lang="de-DE" sz="600" b="1" dirty="0">
                <a:solidFill>
                  <a:srgbClr val="404040"/>
                </a:solidFill>
                <a:ea typeface="Arial"/>
                <a:cs typeface="Arial"/>
              </a:rPr>
              <a:t>1. </a:t>
            </a:r>
            <a:r>
              <a:rPr lang="de-DE" sz="600" dirty="0" err="1">
                <a:solidFill>
                  <a:srgbClr val="404040"/>
                </a:solidFill>
                <a:ea typeface="Arial"/>
                <a:cs typeface="Arial"/>
              </a:rPr>
              <a:t>Soeder</a:t>
            </a:r>
            <a:r>
              <a:rPr lang="de-DE" sz="600" dirty="0">
                <a:solidFill>
                  <a:srgbClr val="404040"/>
                </a:solidFill>
                <a:ea typeface="Arial"/>
                <a:cs typeface="Arial"/>
              </a:rPr>
              <a:t> J </a:t>
            </a:r>
            <a:r>
              <a:rPr lang="de-DE" sz="600" i="1" dirty="0">
                <a:solidFill>
                  <a:srgbClr val="404040"/>
                </a:solidFill>
                <a:ea typeface="Arial"/>
                <a:cs typeface="Arial"/>
              </a:rPr>
              <a:t>et al. </a:t>
            </a:r>
            <a:r>
              <a:rPr lang="de-DE" sz="600" dirty="0">
                <a:solidFill>
                  <a:srgbClr val="404040"/>
                </a:solidFill>
                <a:ea typeface="Arial"/>
                <a:cs typeface="Arial"/>
              </a:rPr>
              <a:t>DocCheck </a:t>
            </a:r>
            <a:r>
              <a:rPr lang="de-DE" sz="600" dirty="0" err="1">
                <a:solidFill>
                  <a:srgbClr val="404040"/>
                </a:solidFill>
                <a:ea typeface="Arial"/>
                <a:cs typeface="Arial"/>
              </a:rPr>
              <a:t>Flexicon</a:t>
            </a:r>
            <a:r>
              <a:rPr lang="de-DE" sz="600" dirty="0">
                <a:solidFill>
                  <a:srgbClr val="404040"/>
                </a:solidFill>
                <a:ea typeface="Arial"/>
                <a:cs typeface="Arial"/>
              </a:rPr>
              <a:t>: Oraler Glukosetoleranztest. Erhältlich unter: </a:t>
            </a:r>
            <a:r>
              <a:rPr lang="de-DE" sz="600" dirty="0">
                <a:solidFill>
                  <a:srgbClr val="404040"/>
                </a:solidFill>
                <a:ea typeface="Arial"/>
                <a:cs typeface="Arial"/>
                <a:hlinkClick r:id="rId3">
                  <a:extLst>
                    <a:ext uri="{A12FA001-AC4F-418D-AE19-62706E023703}">
                      <ahyp:hlinkClr xmlns:ahyp="http://schemas.microsoft.com/office/drawing/2018/hyperlinkcolor" val="tx"/>
                    </a:ext>
                  </a:extLst>
                </a:hlinkClick>
              </a:rPr>
              <a:t>https://flexikon.doccheck.com/de/Oraler_Glukosetoleranztest</a:t>
            </a:r>
            <a:r>
              <a:rPr lang="de-DE" sz="600" dirty="0">
                <a:solidFill>
                  <a:srgbClr val="404040"/>
                </a:solidFill>
                <a:ea typeface="Arial"/>
                <a:cs typeface="Arial"/>
              </a:rPr>
              <a:t>. Zuletzt abgerufen am 12.01.2026. </a:t>
            </a:r>
            <a:r>
              <a:rPr lang="de-DE" sz="600" b="1" dirty="0">
                <a:solidFill>
                  <a:srgbClr val="404040"/>
                </a:solidFill>
                <a:ea typeface="Arial"/>
                <a:cs typeface="Arial"/>
              </a:rPr>
              <a:t>2.</a:t>
            </a:r>
            <a:r>
              <a:rPr lang="de-DE" sz="600" dirty="0">
                <a:solidFill>
                  <a:srgbClr val="404040"/>
                </a:solidFill>
                <a:ea typeface="Arial"/>
                <a:cs typeface="Arial"/>
              </a:rPr>
              <a:t> Dahm V &amp; </a:t>
            </a:r>
            <a:r>
              <a:rPr lang="de-DE" sz="600" dirty="0" err="1">
                <a:solidFill>
                  <a:srgbClr val="404040"/>
                </a:solidFill>
                <a:ea typeface="Arial"/>
                <a:cs typeface="Arial"/>
              </a:rPr>
              <a:t>Feichter</a:t>
            </a:r>
            <a:r>
              <a:rPr lang="de-DE" sz="600" dirty="0">
                <a:solidFill>
                  <a:srgbClr val="404040"/>
                </a:solidFill>
                <a:ea typeface="Arial"/>
                <a:cs typeface="Arial"/>
              </a:rPr>
              <a:t> M. </a:t>
            </a:r>
            <a:r>
              <a:rPr lang="de-DE" sz="600" dirty="0" err="1">
                <a:solidFill>
                  <a:srgbClr val="404040"/>
                </a:solidFill>
                <a:ea typeface="Arial"/>
                <a:cs typeface="Arial"/>
              </a:rPr>
              <a:t>netDoktor</a:t>
            </a:r>
            <a:r>
              <a:rPr lang="de-DE" sz="600" dirty="0">
                <a:solidFill>
                  <a:srgbClr val="404040"/>
                </a:solidFill>
                <a:ea typeface="Arial"/>
                <a:cs typeface="Arial"/>
              </a:rPr>
              <a:t>: </a:t>
            </a:r>
            <a:r>
              <a:rPr lang="de-DE" sz="600" dirty="0" err="1">
                <a:solidFill>
                  <a:srgbClr val="404040"/>
                </a:solidFill>
                <a:ea typeface="Arial"/>
                <a:cs typeface="Arial"/>
              </a:rPr>
              <a:t>oGTT</a:t>
            </a:r>
            <a:r>
              <a:rPr lang="de-DE" sz="600" dirty="0">
                <a:solidFill>
                  <a:srgbClr val="404040"/>
                </a:solidFill>
                <a:ea typeface="Arial"/>
                <a:cs typeface="Arial"/>
              </a:rPr>
              <a:t>. Erhältlich unter: </a:t>
            </a:r>
            <a:r>
              <a:rPr lang="de-DE" sz="600" dirty="0">
                <a:solidFill>
                  <a:srgbClr val="404040"/>
                </a:solidFill>
                <a:ea typeface="Arial"/>
                <a:cs typeface="Arial"/>
                <a:hlinkClick r:id="rId4">
                  <a:extLst>
                    <a:ext uri="{A12FA001-AC4F-418D-AE19-62706E023703}">
                      <ahyp:hlinkClr xmlns:ahyp="http://schemas.microsoft.com/office/drawing/2018/hyperlinkcolor" val="tx"/>
                    </a:ext>
                  </a:extLst>
                </a:hlinkClick>
              </a:rPr>
              <a:t>https://www.netdoktor.de/krankheiten/diabetes-mellitus/ogtt/</a:t>
            </a:r>
            <a:r>
              <a:rPr lang="de-DE" sz="600" dirty="0">
                <a:solidFill>
                  <a:srgbClr val="404040"/>
                </a:solidFill>
                <a:ea typeface="Arial"/>
                <a:cs typeface="Arial"/>
              </a:rPr>
              <a:t>. Zuletzt abgerufen am 12.01.2026. </a:t>
            </a:r>
            <a:endParaRPr lang="da-DK" sz="600" dirty="0">
              <a:solidFill>
                <a:srgbClr val="404040"/>
              </a:solidFill>
              <a:ea typeface="Arial"/>
              <a:cs typeface="Arial"/>
            </a:endParaRPr>
          </a:p>
        </p:txBody>
      </p:sp>
      <p:sp>
        <p:nvSpPr>
          <p:cNvPr id="10" name="Textplatzhalter 4">
            <a:extLst>
              <a:ext uri="{FF2B5EF4-FFF2-40B4-BE49-F238E27FC236}">
                <a16:creationId xmlns:a16="http://schemas.microsoft.com/office/drawing/2014/main" id="{4F11B2C9-4236-CEA1-E1C3-2D33BA8C6D68}"/>
              </a:ext>
            </a:extLst>
          </p:cNvPr>
          <p:cNvSpPr txBox="1">
            <a:spLocks/>
          </p:cNvSpPr>
          <p:nvPr/>
        </p:nvSpPr>
        <p:spPr>
          <a:xfrm>
            <a:off x="548974" y="1218098"/>
            <a:ext cx="7903650" cy="3221417"/>
          </a:xfrm>
          <a:prstGeom prst="rect">
            <a:avLst/>
          </a:prstGeom>
        </p:spPr>
        <p:txBody>
          <a:bodyPr vert="horz" lIns="0" tIns="0" rIns="0" bIns="0" rtlCol="0">
            <a:noAutofit/>
          </a:bodyPr>
          <a:lstStyle>
            <a:lvl1pPr marL="0" indent="0" algn="l" defTabSz="685800" rtl="0" eaLnBrk="1" latinLnBrk="0" hangingPunct="1">
              <a:lnSpc>
                <a:spcPct val="125000"/>
              </a:lnSpc>
              <a:spcBef>
                <a:spcPts val="0"/>
              </a:spcBef>
              <a:buFont typeface="Arial" panose="020B0604020202020204" pitchFamily="34" charset="0"/>
              <a:buNone/>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0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indent="-171450">
              <a:buFont typeface="Arial" panose="020B0604020202020204" pitchFamily="34" charset="0"/>
              <a:buChar char="•"/>
            </a:pPr>
            <a:r>
              <a:rPr lang="de-DE" sz="1200" dirty="0"/>
              <a:t>„Zuckerbelastungstest“</a:t>
            </a:r>
          </a:p>
          <a:p>
            <a:pPr marL="171450" indent="-171450">
              <a:buFont typeface="Arial" panose="020B0604020202020204" pitchFamily="34" charset="0"/>
              <a:buChar char="•"/>
            </a:pPr>
            <a:r>
              <a:rPr lang="de-DE" sz="1200" dirty="0"/>
              <a:t>Zum Nachweis einer gestörten Glukosetoleranz (u.a. in der Schwangerschaftsvorsorge und zur Frühdiagnostik von T1D)</a:t>
            </a:r>
          </a:p>
          <a:p>
            <a:pPr marL="171450" indent="-171450">
              <a:buFont typeface="Arial" panose="020B0604020202020204" pitchFamily="34" charset="0"/>
              <a:buChar char="•"/>
            </a:pPr>
            <a:r>
              <a:rPr lang="de-DE" sz="1200" dirty="0"/>
              <a:t>75 g gelöst in 250-300 ml (1,75 g Glukose pro kg Körpergewicht, max. 75 g)</a:t>
            </a:r>
          </a:p>
          <a:p>
            <a:pPr marL="171450" indent="-171450">
              <a:buFont typeface="Arial" panose="020B0604020202020204" pitchFamily="34" charset="0"/>
              <a:buChar char="•"/>
            </a:pPr>
            <a:r>
              <a:rPr lang="de-DE" sz="1200" dirty="0"/>
              <a:t>Nüchtern (10-16 Stunden, nur Wasser)</a:t>
            </a:r>
          </a:p>
          <a:p>
            <a:pPr marL="171450" indent="-171450">
              <a:buFont typeface="Arial" panose="020B0604020202020204" pitchFamily="34" charset="0"/>
              <a:buChar char="•"/>
            </a:pPr>
            <a:r>
              <a:rPr lang="de-DE" sz="1200" dirty="0"/>
              <a:t>Dauer: 2 h, Messzeitpunkte:</a:t>
            </a:r>
          </a:p>
          <a:p>
            <a:pPr marL="398250" lvl="1" indent="-171450">
              <a:buFont typeface="Arial" panose="020B0604020202020204" pitchFamily="34" charset="0"/>
              <a:buChar char="•"/>
            </a:pPr>
            <a:r>
              <a:rPr lang="de-DE" sz="1200" dirty="0"/>
              <a:t>0 min (vor Einnahme)</a:t>
            </a:r>
          </a:p>
          <a:p>
            <a:pPr marL="398250" lvl="1" indent="-171450">
              <a:buFont typeface="Arial" panose="020B0604020202020204" pitchFamily="34" charset="0"/>
              <a:buChar char="•"/>
            </a:pPr>
            <a:r>
              <a:rPr lang="de-DE" sz="1200" i="1" dirty="0"/>
              <a:t>30 min</a:t>
            </a:r>
          </a:p>
          <a:p>
            <a:pPr marL="398250" lvl="1" indent="-171450">
              <a:buFont typeface="Arial" panose="020B0604020202020204" pitchFamily="34" charset="0"/>
              <a:buChar char="•"/>
            </a:pPr>
            <a:r>
              <a:rPr lang="de-DE" sz="1200" i="1" dirty="0"/>
              <a:t>60 min</a:t>
            </a:r>
          </a:p>
          <a:p>
            <a:pPr marL="398250" lvl="1" indent="-171450">
              <a:buFont typeface="Arial" panose="020B0604020202020204" pitchFamily="34" charset="0"/>
              <a:buChar char="•"/>
            </a:pPr>
            <a:r>
              <a:rPr lang="de-DE" sz="1200" i="1" dirty="0"/>
              <a:t>90 min</a:t>
            </a:r>
          </a:p>
          <a:p>
            <a:pPr marL="398250" lvl="1" indent="-171450">
              <a:buFont typeface="Arial" panose="020B0604020202020204" pitchFamily="34" charset="0"/>
              <a:buChar char="•"/>
            </a:pPr>
            <a:r>
              <a:rPr lang="de-DE" sz="1200" dirty="0"/>
              <a:t>120 min</a:t>
            </a:r>
          </a:p>
          <a:p>
            <a:pPr marL="171450" indent="-171450">
              <a:buFont typeface="Arial" panose="020B0604020202020204" pitchFamily="34" charset="0"/>
              <a:buChar char="•"/>
            </a:pPr>
            <a:r>
              <a:rPr lang="de-DE" sz="1200" dirty="0"/>
              <a:t>Bestimmung von Plasmaglukose und evtl. Insulin + C-Peptid</a:t>
            </a:r>
          </a:p>
          <a:p>
            <a:pPr marL="171450" indent="-171450">
              <a:buFont typeface="Arial" panose="020B0604020202020204" pitchFamily="34" charset="0"/>
              <a:buChar char="•"/>
            </a:pPr>
            <a:endParaRPr lang="de-DE" sz="1200" dirty="0"/>
          </a:p>
        </p:txBody>
      </p:sp>
    </p:spTree>
    <p:extLst>
      <p:ext uri="{BB962C8B-B14F-4D97-AF65-F5344CB8AC3E}">
        <p14:creationId xmlns:p14="http://schemas.microsoft.com/office/powerpoint/2010/main" val="4123380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B5B224-08EC-2922-FEB6-F36E7308D292}"/>
            </a:ext>
          </a:extLst>
        </p:cNvPr>
        <p:cNvGrpSpPr/>
        <p:nvPr/>
      </p:nvGrpSpPr>
      <p:grpSpPr>
        <a:xfrm>
          <a:off x="0" y="0"/>
          <a:ext cx="0" cy="0"/>
          <a:chOff x="0" y="0"/>
          <a:chExt cx="0" cy="0"/>
        </a:xfrm>
      </p:grpSpPr>
      <p:sp>
        <p:nvSpPr>
          <p:cNvPr id="3" name="Textplatzhalter 9">
            <a:extLst>
              <a:ext uri="{FF2B5EF4-FFF2-40B4-BE49-F238E27FC236}">
                <a16:creationId xmlns:a16="http://schemas.microsoft.com/office/drawing/2014/main" id="{E50A0F56-4DA9-CA4B-7997-966D2C2DB544}"/>
              </a:ext>
            </a:extLst>
          </p:cNvPr>
          <p:cNvSpPr txBox="1">
            <a:spLocks/>
          </p:cNvSpPr>
          <p:nvPr/>
        </p:nvSpPr>
        <p:spPr>
          <a:xfrm>
            <a:off x="314408" y="114098"/>
            <a:ext cx="8613873"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Durchführung eines OGTT nach DDG-Praxisempfehlung</a:t>
            </a:r>
            <a:r>
              <a:rPr lang="de-DE" sz="2000" b="1" baseline="30000" dirty="0">
                <a:solidFill>
                  <a:srgbClr val="7030A0"/>
                </a:solidFill>
                <a:latin typeface="+mj-lt"/>
              </a:rPr>
              <a:t>1</a:t>
            </a:r>
            <a:endParaRPr lang="de-DE" sz="2000" b="1" dirty="0">
              <a:solidFill>
                <a:srgbClr val="7030A0"/>
              </a:solidFill>
              <a:latin typeface="+mj-lt"/>
            </a:endParaRPr>
          </a:p>
        </p:txBody>
      </p:sp>
      <p:sp>
        <p:nvSpPr>
          <p:cNvPr id="14" name="TextBox 3037">
            <a:extLst>
              <a:ext uri="{FF2B5EF4-FFF2-40B4-BE49-F238E27FC236}">
                <a16:creationId xmlns:a16="http://schemas.microsoft.com/office/drawing/2014/main" id="{BDB05BDA-AFAE-85F3-4DE4-B6B6C2BEE870}"/>
              </a:ext>
            </a:extLst>
          </p:cNvPr>
          <p:cNvSpPr txBox="1"/>
          <p:nvPr/>
        </p:nvSpPr>
        <p:spPr>
          <a:xfrm>
            <a:off x="314408" y="4927913"/>
            <a:ext cx="7723189" cy="184666"/>
          </a:xfrm>
          <a:prstGeom prst="rect">
            <a:avLst/>
          </a:prstGeom>
          <a:noFill/>
        </p:spPr>
        <p:txBody>
          <a:bodyPr wrap="square" rtlCol="0" anchor="b">
            <a:spAutoFit/>
          </a:bodyPr>
          <a:lstStyle/>
          <a:p>
            <a:r>
              <a:rPr lang="de-DE" sz="600" b="1" dirty="0">
                <a:solidFill>
                  <a:srgbClr val="404040"/>
                </a:solidFill>
              </a:rPr>
              <a:t>1.</a:t>
            </a:r>
            <a:r>
              <a:rPr lang="de-DE" sz="600" dirty="0">
                <a:solidFill>
                  <a:srgbClr val="404040"/>
                </a:solidFill>
              </a:rPr>
              <a:t> Schwarz T et al</a:t>
            </a:r>
            <a:r>
              <a:rPr lang="de-DE" sz="600" i="1" dirty="0">
                <a:solidFill>
                  <a:srgbClr val="404040"/>
                </a:solidFill>
              </a:rPr>
              <a:t>. </a:t>
            </a:r>
            <a:r>
              <a:rPr lang="de-DE" sz="600" i="1" dirty="0" err="1">
                <a:solidFill>
                  <a:srgbClr val="404040"/>
                </a:solidFill>
              </a:rPr>
              <a:t>Diabetol</a:t>
            </a:r>
            <a:r>
              <a:rPr lang="de-DE" sz="600" i="1" dirty="0">
                <a:solidFill>
                  <a:srgbClr val="404040"/>
                </a:solidFill>
              </a:rPr>
              <a:t> </a:t>
            </a:r>
            <a:r>
              <a:rPr lang="de-DE" sz="600" i="1" dirty="0" err="1">
                <a:solidFill>
                  <a:srgbClr val="404040"/>
                </a:solidFill>
              </a:rPr>
              <a:t>Stoffwechs</a:t>
            </a:r>
            <a:r>
              <a:rPr lang="de-DE" sz="600" i="1" dirty="0">
                <a:solidFill>
                  <a:srgbClr val="404040"/>
                </a:solidFill>
              </a:rPr>
              <a:t> </a:t>
            </a:r>
            <a:r>
              <a:rPr lang="de-DE" sz="600" dirty="0">
                <a:solidFill>
                  <a:srgbClr val="404040"/>
                </a:solidFill>
              </a:rPr>
              <a:t>2024; 19: S125</a:t>
            </a:r>
            <a:r>
              <a:rPr lang="da-DK" sz="600" dirty="0">
                <a:solidFill>
                  <a:srgbClr val="404040"/>
                </a:solidFill>
                <a:ea typeface="Arial"/>
                <a:cs typeface="Arial"/>
              </a:rPr>
              <a:t>–</a:t>
            </a:r>
            <a:r>
              <a:rPr lang="de-DE" sz="600" dirty="0">
                <a:solidFill>
                  <a:srgbClr val="404040"/>
                </a:solidFill>
              </a:rPr>
              <a:t>S137.</a:t>
            </a:r>
          </a:p>
        </p:txBody>
      </p:sp>
      <p:sp>
        <p:nvSpPr>
          <p:cNvPr id="6" name="Footer Placeholder 4">
            <a:extLst>
              <a:ext uri="{FF2B5EF4-FFF2-40B4-BE49-F238E27FC236}">
                <a16:creationId xmlns:a16="http://schemas.microsoft.com/office/drawing/2014/main" id="{40D1E731-2C76-1039-A69C-3CE25B386D3E}"/>
              </a:ext>
            </a:extLst>
          </p:cNvPr>
          <p:cNvSpPr txBox="1">
            <a:spLocks/>
          </p:cNvSpPr>
          <p:nvPr/>
        </p:nvSpPr>
        <p:spPr>
          <a:xfrm>
            <a:off x="344244" y="4663955"/>
            <a:ext cx="8320663" cy="277524"/>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30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Tabelle modifiziert nach Schwarz T 2024</a:t>
            </a:r>
            <a:r>
              <a:rPr kumimoji="0" lang="de-DE" sz="600" b="0" i="0" u="none" strike="noStrike" kern="1200" cap="none" spc="0" normalizeH="0" baseline="30000" noProof="0" dirty="0">
                <a:ln>
                  <a:noFill/>
                </a:ln>
                <a:solidFill>
                  <a:srgbClr val="404040"/>
                </a:solidFill>
                <a:effectLst/>
                <a:uLnTx/>
                <a:uFillTx/>
                <a:latin typeface="+mn-lt"/>
                <a:ea typeface="Verdana" panose="020B0604030504040204" pitchFamily="34" charset="0"/>
                <a:cs typeface="Verdana" panose="020B0604030504040204" pitchFamily="34" charset="0"/>
              </a:rPr>
              <a:t>1</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a:t>
            </a:r>
            <a:r>
              <a:rPr kumimoji="0" lang="de-DE" sz="60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oGTT</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/OGTT: Oraler Glukosetoleranztest. </a:t>
            </a:r>
            <a:endParaRPr kumimoji="0" lang="en-US" sz="600" b="0" i="0" u="none" strike="noStrike" kern="1200" cap="none" spc="0" normalizeH="0" baseline="30000" noProof="0" dirty="0">
              <a:ln>
                <a:noFill/>
              </a:ln>
              <a:solidFill>
                <a:srgbClr val="404040"/>
              </a:solidFill>
              <a:effectLst/>
              <a:uLnTx/>
              <a:uFillTx/>
              <a:latin typeface="+mn-lt"/>
              <a:ea typeface="+mn-ea"/>
              <a:cs typeface="Arial" panose="020B0604020202020204" pitchFamily="34" charset="0"/>
            </a:endParaRPr>
          </a:p>
        </p:txBody>
      </p:sp>
      <p:grpSp>
        <p:nvGrpSpPr>
          <p:cNvPr id="11" name="Gruppieren 10">
            <a:extLst>
              <a:ext uri="{FF2B5EF4-FFF2-40B4-BE49-F238E27FC236}">
                <a16:creationId xmlns:a16="http://schemas.microsoft.com/office/drawing/2014/main" id="{8CBF3B38-E1D7-8A52-CEF4-D366A91B6AC4}"/>
              </a:ext>
            </a:extLst>
          </p:cNvPr>
          <p:cNvGrpSpPr/>
          <p:nvPr/>
        </p:nvGrpSpPr>
        <p:grpSpPr>
          <a:xfrm>
            <a:off x="521362" y="1032744"/>
            <a:ext cx="8101276" cy="3078011"/>
            <a:chOff x="521362" y="673870"/>
            <a:chExt cx="8101276" cy="3078011"/>
          </a:xfrm>
        </p:grpSpPr>
        <p:pic>
          <p:nvPicPr>
            <p:cNvPr id="5" name="Grafik 4" descr="Ein Bild, das Text, Screenshot, Schrift, Zahl enthält.&#10;&#10;KI-generierte Inhalte können fehlerhaft sein.">
              <a:extLst>
                <a:ext uri="{FF2B5EF4-FFF2-40B4-BE49-F238E27FC236}">
                  <a16:creationId xmlns:a16="http://schemas.microsoft.com/office/drawing/2014/main" id="{894C59F4-832D-5E2A-AB97-76382B22DA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1363" y="673870"/>
              <a:ext cx="4050637" cy="3078010"/>
            </a:xfrm>
            <a:prstGeom prst="rect">
              <a:avLst/>
            </a:prstGeom>
          </p:spPr>
        </p:pic>
        <p:pic>
          <p:nvPicPr>
            <p:cNvPr id="8" name="Grafik 7" descr="Ein Bild, das Text, Schrift, Screenshot, Zahl enthält.&#10;&#10;KI-generierte Inhalte können fehlerhaft sein.">
              <a:extLst>
                <a:ext uri="{FF2B5EF4-FFF2-40B4-BE49-F238E27FC236}">
                  <a16:creationId xmlns:a16="http://schemas.microsoft.com/office/drawing/2014/main" id="{8A4A6BC9-CB4C-E6EE-031A-1AB9EFFEC5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673870"/>
              <a:ext cx="4050638" cy="2420866"/>
            </a:xfrm>
            <a:prstGeom prst="rect">
              <a:avLst/>
            </a:prstGeom>
          </p:spPr>
        </p:pic>
        <p:sp>
          <p:nvSpPr>
            <p:cNvPr id="10" name="Rechteck 9">
              <a:extLst>
                <a:ext uri="{FF2B5EF4-FFF2-40B4-BE49-F238E27FC236}">
                  <a16:creationId xmlns:a16="http://schemas.microsoft.com/office/drawing/2014/main" id="{5E5771C7-CAFB-92F3-077F-434E930B9777}"/>
                </a:ext>
              </a:extLst>
            </p:cNvPr>
            <p:cNvSpPr/>
            <p:nvPr/>
          </p:nvSpPr>
          <p:spPr>
            <a:xfrm>
              <a:off x="4572000" y="3094736"/>
              <a:ext cx="4050637" cy="65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Rechteck 8">
              <a:extLst>
                <a:ext uri="{FF2B5EF4-FFF2-40B4-BE49-F238E27FC236}">
                  <a16:creationId xmlns:a16="http://schemas.microsoft.com/office/drawing/2014/main" id="{BC4B8785-7973-669A-F323-B558CB576575}"/>
                </a:ext>
              </a:extLst>
            </p:cNvPr>
            <p:cNvSpPr/>
            <p:nvPr/>
          </p:nvSpPr>
          <p:spPr>
            <a:xfrm>
              <a:off x="521362" y="673871"/>
              <a:ext cx="8101275" cy="3078010"/>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113267074"/>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D3ECB9-89A6-D344-F022-2ACFF7C35B50}"/>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00FB5151-A87C-1DD6-B58D-492CBA41B000}"/>
              </a:ext>
            </a:extLst>
          </p:cNvPr>
          <p:cNvSpPr txBox="1">
            <a:spLocks/>
          </p:cNvSpPr>
          <p:nvPr/>
        </p:nvSpPr>
        <p:spPr>
          <a:xfrm>
            <a:off x="314412" y="116009"/>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Exkurs: </a:t>
            </a:r>
            <a:r>
              <a:rPr kumimoji="0" lang="en-US" sz="2000" b="1" i="0" u="none" strike="noStrike" kern="1200" cap="none" spc="0" normalizeH="0" baseline="0" noProof="0" dirty="0" err="1">
                <a:ln>
                  <a:noFill/>
                </a:ln>
                <a:solidFill>
                  <a:srgbClr val="7030A0"/>
                </a:solidFill>
                <a:effectLst/>
                <a:uLnTx/>
                <a:uFillTx/>
                <a:latin typeface="Verdana"/>
                <a:ea typeface="+mn-ea"/>
                <a:cs typeface="+mn-cs"/>
              </a:rPr>
              <a:t>Mischmahlzeiten-Toleranztest</a:t>
            </a:r>
            <a:r>
              <a:rPr kumimoji="0" lang="en-US" sz="2000" b="1" i="0" u="none" strike="noStrike" kern="1200" cap="none" spc="0" normalizeH="0" baseline="0" noProof="0" dirty="0">
                <a:ln>
                  <a:noFill/>
                </a:ln>
                <a:solidFill>
                  <a:srgbClr val="7030A0"/>
                </a:solidFill>
                <a:effectLst/>
                <a:uLnTx/>
                <a:uFillTx/>
                <a:latin typeface="Verdana"/>
                <a:ea typeface="+mn-ea"/>
                <a:cs typeface="+mn-cs"/>
              </a:rPr>
              <a:t> (MMTT)</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1,2</a:t>
            </a:r>
          </a:p>
        </p:txBody>
      </p:sp>
      <p:sp>
        <p:nvSpPr>
          <p:cNvPr id="9" name="Text Placeholder 2">
            <a:extLst>
              <a:ext uri="{FF2B5EF4-FFF2-40B4-BE49-F238E27FC236}">
                <a16:creationId xmlns:a16="http://schemas.microsoft.com/office/drawing/2014/main" id="{0C7A5A40-1F63-B753-6893-08493EBC9CFE}"/>
              </a:ext>
            </a:extLst>
          </p:cNvPr>
          <p:cNvSpPr txBox="1">
            <a:spLocks/>
          </p:cNvSpPr>
          <p:nvPr/>
        </p:nvSpPr>
        <p:spPr>
          <a:xfrm>
            <a:off x="400472" y="4671354"/>
            <a:ext cx="8557897" cy="419308"/>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DE" sz="600" i="0" u="none" strike="noStrike" kern="1200" cap="none" spc="0" normalizeH="0" baseline="0" noProof="0" dirty="0">
                <a:ln>
                  <a:noFill/>
                </a:ln>
                <a:solidFill>
                  <a:srgbClr val="404040"/>
                </a:solidFill>
                <a:effectLst/>
                <a:uLnTx/>
                <a:uFillTx/>
                <a:latin typeface="Verdana"/>
                <a:ea typeface="Arial"/>
                <a:cs typeface="Arial"/>
              </a:rPr>
              <a:t>C-Peptid: </a:t>
            </a:r>
            <a:r>
              <a:rPr kumimoji="0" lang="de-DE" sz="600" i="0" u="none" strike="noStrike" kern="1200" cap="none" spc="0" normalizeH="0" baseline="0" noProof="0" dirty="0" err="1">
                <a:ln>
                  <a:noFill/>
                </a:ln>
                <a:solidFill>
                  <a:srgbClr val="404040"/>
                </a:solidFill>
                <a:effectLst/>
                <a:uLnTx/>
                <a:uFillTx/>
                <a:latin typeface="Verdana"/>
                <a:ea typeface="Arial"/>
                <a:cs typeface="Arial"/>
              </a:rPr>
              <a:t>Connecting</a:t>
            </a:r>
            <a:r>
              <a:rPr kumimoji="0" lang="de-DE" sz="600" i="0" u="none" strike="noStrike" kern="1200" cap="none" spc="0" normalizeH="0" baseline="0" noProof="0" dirty="0">
                <a:ln>
                  <a:noFill/>
                </a:ln>
                <a:solidFill>
                  <a:srgbClr val="404040"/>
                </a:solidFill>
                <a:effectLst/>
                <a:uLnTx/>
                <a:uFillTx/>
                <a:latin typeface="Verdana"/>
                <a:ea typeface="Arial"/>
                <a:cs typeface="Arial"/>
              </a:rPr>
              <a:t> </a:t>
            </a:r>
            <a:r>
              <a:rPr kumimoji="0" lang="de-DE" sz="600" i="0" u="none" strike="noStrike" kern="1200" cap="none" spc="0" normalizeH="0" baseline="0" noProof="0" dirty="0" err="1">
                <a:ln>
                  <a:noFill/>
                </a:ln>
                <a:solidFill>
                  <a:srgbClr val="404040"/>
                </a:solidFill>
                <a:effectLst/>
                <a:uLnTx/>
                <a:uFillTx/>
                <a:latin typeface="Verdana"/>
                <a:ea typeface="Arial"/>
                <a:cs typeface="Arial"/>
              </a:rPr>
              <a:t>peptide</a:t>
            </a:r>
            <a:r>
              <a:rPr kumimoji="0" lang="de-DE" sz="600" i="0" u="none" strike="noStrike" kern="1200" cap="none" spc="0" normalizeH="0" baseline="0" noProof="0" dirty="0">
                <a:ln>
                  <a:noFill/>
                </a:ln>
                <a:solidFill>
                  <a:srgbClr val="404040"/>
                </a:solidFill>
                <a:effectLst/>
                <a:uLnTx/>
                <a:uFillTx/>
                <a:latin typeface="Verdana"/>
                <a:ea typeface="Arial"/>
                <a:cs typeface="Arial"/>
              </a:rPr>
              <a:t>, Verbindungspeptid; MMTT: Mischmahlzeiten-Toleranztest; T1D: Typ-1-Diabetes.</a:t>
            </a: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DE" sz="600" b="1" i="0" u="none" strike="noStrike" kern="1200" cap="none" spc="0" normalizeH="0" baseline="0" noProof="0" dirty="0">
                <a:ln>
                  <a:noFill/>
                </a:ln>
                <a:solidFill>
                  <a:srgbClr val="404040"/>
                </a:solidFill>
                <a:effectLst/>
                <a:uLnTx/>
                <a:uFillTx/>
                <a:latin typeface="Verdana"/>
                <a:ea typeface="Arial"/>
                <a:cs typeface="Arial"/>
              </a:rPr>
              <a:t>1. </a:t>
            </a:r>
            <a:r>
              <a:rPr kumimoji="0" lang="de-DE" sz="600" b="0" i="0" u="none" strike="noStrike" kern="1200" cap="none" spc="0" normalizeH="0" baseline="0" noProof="0" dirty="0">
                <a:ln>
                  <a:noFill/>
                </a:ln>
                <a:solidFill>
                  <a:srgbClr val="404040"/>
                </a:solidFill>
                <a:effectLst/>
                <a:uLnTx/>
                <a:uFillTx/>
                <a:latin typeface="Verdana"/>
                <a:ea typeface="Arial"/>
                <a:cs typeface="Arial"/>
              </a:rPr>
              <a:t>Besser REJ </a:t>
            </a:r>
            <a:r>
              <a:rPr kumimoji="0" lang="de-DE" sz="600" b="0" i="1" u="none" strike="noStrike" kern="1200" cap="none" spc="0" normalizeH="0" baseline="0" noProof="0" dirty="0">
                <a:ln>
                  <a:noFill/>
                </a:ln>
                <a:solidFill>
                  <a:srgbClr val="404040"/>
                </a:solidFill>
                <a:effectLst/>
                <a:uLnTx/>
                <a:uFillTx/>
                <a:latin typeface="Verdana"/>
                <a:ea typeface="Arial"/>
                <a:cs typeface="Arial"/>
              </a:rPr>
              <a:t>et al. Diabetes Care </a:t>
            </a:r>
            <a:r>
              <a:rPr kumimoji="0" lang="de-DE" sz="600" b="0" i="0" u="none" strike="noStrike" kern="1200" cap="none" spc="0" normalizeH="0" baseline="0" noProof="0" dirty="0">
                <a:ln>
                  <a:noFill/>
                </a:ln>
                <a:solidFill>
                  <a:srgbClr val="404040"/>
                </a:solidFill>
                <a:effectLst/>
                <a:uLnTx/>
                <a:uFillTx/>
                <a:latin typeface="Verdana"/>
                <a:ea typeface="Arial"/>
                <a:cs typeface="Arial"/>
              </a:rPr>
              <a:t>2013; 36: 195–201. </a:t>
            </a:r>
            <a:r>
              <a:rPr kumimoji="0" lang="de-DE" sz="600" b="1" i="0" u="none" strike="noStrike" kern="1200" cap="none" spc="0" normalizeH="0" baseline="0" noProof="0" dirty="0">
                <a:ln>
                  <a:noFill/>
                </a:ln>
                <a:solidFill>
                  <a:srgbClr val="404040"/>
                </a:solidFill>
                <a:effectLst/>
                <a:uLnTx/>
                <a:uFillTx/>
                <a:latin typeface="Verdana"/>
                <a:ea typeface="Arial"/>
                <a:cs typeface="Arial"/>
              </a:rPr>
              <a:t>2.</a:t>
            </a:r>
            <a:r>
              <a:rPr kumimoji="0" lang="de-DE" sz="600" b="0" i="0" u="none" strike="noStrike" kern="1200" cap="none" spc="0" normalizeH="0" baseline="0" noProof="0" dirty="0">
                <a:ln>
                  <a:noFill/>
                </a:ln>
                <a:solidFill>
                  <a:srgbClr val="404040"/>
                </a:solidFill>
                <a:effectLst/>
                <a:uLnTx/>
                <a:uFillTx/>
                <a:latin typeface="Verdana"/>
                <a:ea typeface="Arial"/>
                <a:cs typeface="Arial"/>
              </a:rPr>
              <a:t> Sheikh S </a:t>
            </a:r>
            <a:r>
              <a:rPr kumimoji="0" lang="de-DE" sz="600" b="0" i="1" u="none" strike="noStrike" kern="1200" cap="none" spc="0" normalizeH="0" baseline="0" noProof="0" dirty="0">
                <a:ln>
                  <a:noFill/>
                </a:ln>
                <a:solidFill>
                  <a:srgbClr val="404040"/>
                </a:solidFill>
                <a:effectLst/>
                <a:uLnTx/>
                <a:uFillTx/>
                <a:latin typeface="Verdana"/>
                <a:ea typeface="Arial"/>
                <a:cs typeface="Arial"/>
              </a:rPr>
              <a:t>et al. Front </a:t>
            </a:r>
            <a:r>
              <a:rPr kumimoji="0" lang="de-DE" sz="600" b="0" i="1" u="none" strike="noStrike" kern="1200" cap="none" spc="0" normalizeH="0" baseline="0" noProof="0" dirty="0" err="1">
                <a:ln>
                  <a:noFill/>
                </a:ln>
                <a:solidFill>
                  <a:srgbClr val="404040"/>
                </a:solidFill>
                <a:effectLst/>
                <a:uLnTx/>
                <a:uFillTx/>
                <a:latin typeface="Verdana"/>
                <a:ea typeface="Arial"/>
                <a:cs typeface="Arial"/>
              </a:rPr>
              <a:t>Endocrinol</a:t>
            </a:r>
            <a:r>
              <a:rPr kumimoji="0" lang="de-DE" sz="600" b="0" i="1"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a:ln>
                  <a:noFill/>
                </a:ln>
                <a:solidFill>
                  <a:srgbClr val="404040"/>
                </a:solidFill>
                <a:effectLst/>
                <a:uLnTx/>
                <a:uFillTx/>
                <a:latin typeface="Verdana"/>
                <a:ea typeface="Arial"/>
                <a:cs typeface="Arial"/>
              </a:rPr>
              <a:t>2024; 15: 1340346.</a:t>
            </a:r>
          </a:p>
        </p:txBody>
      </p:sp>
      <p:sp>
        <p:nvSpPr>
          <p:cNvPr id="6" name="Textplatzhalter 4">
            <a:extLst>
              <a:ext uri="{FF2B5EF4-FFF2-40B4-BE49-F238E27FC236}">
                <a16:creationId xmlns:a16="http://schemas.microsoft.com/office/drawing/2014/main" id="{96039DD9-CCC3-E78C-543D-EA128E0D1F19}"/>
              </a:ext>
            </a:extLst>
          </p:cNvPr>
          <p:cNvSpPr txBox="1">
            <a:spLocks/>
          </p:cNvSpPr>
          <p:nvPr/>
        </p:nvSpPr>
        <p:spPr>
          <a:xfrm>
            <a:off x="504369" y="1003567"/>
            <a:ext cx="8065343" cy="3592066"/>
          </a:xfrm>
          <a:prstGeom prst="rect">
            <a:avLst/>
          </a:prstGeom>
        </p:spPr>
        <p:txBody>
          <a:bodyPr vert="horz" lIns="0" tIns="0" rIns="0" bIns="0" rtlCol="0">
            <a:noAutofit/>
          </a:bodyPr>
          <a:lstStyle>
            <a:lvl1pPr marL="0" indent="0" algn="l" defTabSz="685800" rtl="0" eaLnBrk="1" latinLnBrk="0" hangingPunct="1">
              <a:lnSpc>
                <a:spcPct val="125000"/>
              </a:lnSpc>
              <a:spcBef>
                <a:spcPts val="0"/>
              </a:spcBef>
              <a:buFont typeface="Arial" panose="020B0604020202020204" pitchFamily="34" charset="0"/>
              <a:buNone/>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0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68288" indent="-268288">
              <a:buClr>
                <a:schemeClr val="accent2"/>
              </a:buClr>
              <a:buSzPct val="120000"/>
              <a:buFont typeface="Arial" panose="020B0604020202020204" pitchFamily="34" charset="0"/>
              <a:buChar char="•"/>
            </a:pPr>
            <a:r>
              <a:rPr lang="de-DE" sz="1200" dirty="0"/>
              <a:t>Goldstandard, um die Restfunktion der Betazellen bei T1D objektiv zu messen</a:t>
            </a:r>
          </a:p>
          <a:p>
            <a:pPr marL="268288" indent="-268288">
              <a:buClr>
                <a:schemeClr val="accent2"/>
              </a:buClr>
              <a:buSzPct val="120000"/>
              <a:buFont typeface="Arial" panose="020B0604020202020204" pitchFamily="34" charset="0"/>
              <a:buChar char="•"/>
            </a:pPr>
            <a:r>
              <a:rPr lang="de-DE" sz="1200" dirty="0"/>
              <a:t>Überprüfung, wie viel C-Peptid (und damit körpereigenes Insulin) nach einer definierten Mahlzeit ausgeschüttet wird</a:t>
            </a:r>
          </a:p>
          <a:p>
            <a:pPr marL="268288" indent="-268288">
              <a:buClr>
                <a:schemeClr val="accent2"/>
              </a:buClr>
              <a:buSzPct val="120000"/>
              <a:buFont typeface="Arial" panose="020B0604020202020204" pitchFamily="34" charset="0"/>
              <a:buChar char="•"/>
            </a:pPr>
            <a:r>
              <a:rPr lang="de-DE" sz="1200" dirty="0"/>
              <a:t>Kein Routinetest in der ärztlichen Praxis</a:t>
            </a:r>
          </a:p>
          <a:p>
            <a:pPr marL="268288" indent="-268288">
              <a:buClr>
                <a:schemeClr val="accent2"/>
              </a:buClr>
              <a:buSzPct val="120000"/>
              <a:buFont typeface="Arial" panose="020B0604020202020204" pitchFamily="34" charset="0"/>
              <a:buChar char="•"/>
            </a:pPr>
            <a:r>
              <a:rPr lang="de-DE" sz="1200" dirty="0"/>
              <a:t>standardisiertes Flüssigpräparat mit definiertem Gehalt an Kohlenhydraten, Eiweiß und Fett innerhalb von 5 min</a:t>
            </a:r>
          </a:p>
          <a:p>
            <a:pPr marL="268288" indent="-268288">
              <a:buClr>
                <a:schemeClr val="accent2"/>
              </a:buClr>
              <a:buSzPct val="120000"/>
              <a:buFont typeface="Arial" panose="020B0604020202020204" pitchFamily="34" charset="0"/>
              <a:buChar char="•"/>
            </a:pPr>
            <a:r>
              <a:rPr lang="de-DE" sz="1200" dirty="0"/>
              <a:t>Meist ca. 6 ml pro kg Körpergewicht, maximal ca. 360 ml</a:t>
            </a:r>
          </a:p>
          <a:p>
            <a:pPr marL="268288" indent="-268288">
              <a:buClr>
                <a:schemeClr val="accent2"/>
              </a:buClr>
              <a:buSzPct val="120000"/>
              <a:buFont typeface="Arial" panose="020B0604020202020204" pitchFamily="34" charset="0"/>
              <a:buChar char="•"/>
            </a:pPr>
            <a:r>
              <a:rPr lang="de-DE" sz="1200" dirty="0"/>
              <a:t>Nüchtern (8-12 Stunden, nur Wasser)</a:t>
            </a:r>
          </a:p>
          <a:p>
            <a:pPr marL="268288" indent="-268288">
              <a:buClr>
                <a:schemeClr val="accent2"/>
              </a:buClr>
              <a:buSzPct val="120000"/>
              <a:buFont typeface="Arial" panose="020B0604020202020204" pitchFamily="34" charset="0"/>
              <a:buChar char="•"/>
            </a:pPr>
            <a:r>
              <a:rPr lang="de-DE" sz="1200" dirty="0"/>
              <a:t>Basalinsulin wird in der Regel nicht abgesetzt; </a:t>
            </a:r>
            <a:r>
              <a:rPr lang="de-DE" sz="1200" dirty="0" err="1"/>
              <a:t>Bolusinsulin</a:t>
            </a:r>
            <a:r>
              <a:rPr lang="de-DE" sz="1200" dirty="0"/>
              <a:t> darf vor dem Test nicht gespritzt werden</a:t>
            </a:r>
          </a:p>
          <a:p>
            <a:pPr marL="268288" indent="-268288">
              <a:buClr>
                <a:schemeClr val="accent2"/>
              </a:buClr>
              <a:buSzPct val="120000"/>
              <a:buFont typeface="Arial" panose="020B0604020202020204" pitchFamily="34" charset="0"/>
              <a:buChar char="•"/>
            </a:pPr>
            <a:r>
              <a:rPr lang="de-DE" sz="1200" dirty="0"/>
              <a:t>Mehrfache Blutabnahmen (z. B. bei t = -10, -1, </a:t>
            </a:r>
            <a:r>
              <a:rPr lang="de-DE" sz="1200" b="1" dirty="0"/>
              <a:t>0</a:t>
            </a:r>
            <a:r>
              <a:rPr lang="de-DE" sz="1200" dirty="0"/>
              <a:t>, 10, 15, 20, </a:t>
            </a:r>
            <a:r>
              <a:rPr lang="de-DE" sz="1200" b="1" dirty="0"/>
              <a:t>30, 60, 90, 120, 150</a:t>
            </a:r>
            <a:r>
              <a:rPr lang="de-DE" sz="1200" dirty="0"/>
              <a:t>, 180, 210, 240 Minuten)</a:t>
            </a:r>
          </a:p>
          <a:p>
            <a:pPr marL="268288" indent="-268288">
              <a:buClr>
                <a:schemeClr val="accent2"/>
              </a:buClr>
              <a:buSzPct val="120000"/>
              <a:buFont typeface="Arial" panose="020B0604020202020204" pitchFamily="34" charset="0"/>
              <a:buChar char="•"/>
            </a:pPr>
            <a:r>
              <a:rPr lang="de-DE" sz="1200" dirty="0"/>
              <a:t>Bestimmung von Plasmaglukose + C-Peptid</a:t>
            </a:r>
          </a:p>
          <a:p>
            <a:pPr marL="171450" indent="-171450">
              <a:buClr>
                <a:schemeClr val="accent2"/>
              </a:buClr>
              <a:buSzPct val="120000"/>
              <a:buFont typeface="Arial" panose="020B0604020202020204" pitchFamily="34" charset="0"/>
              <a:buChar char="•"/>
            </a:pPr>
            <a:endParaRPr lang="de-DE" sz="1200" dirty="0"/>
          </a:p>
        </p:txBody>
      </p:sp>
    </p:spTree>
    <p:extLst>
      <p:ext uri="{BB962C8B-B14F-4D97-AF65-F5344CB8AC3E}">
        <p14:creationId xmlns:p14="http://schemas.microsoft.com/office/powerpoint/2010/main" val="523203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405B03-6954-22C1-FA1B-9592C08BD178}"/>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E018D274-8E47-5D2B-14DF-163E7AA70FDF}"/>
              </a:ext>
            </a:extLst>
          </p:cNvPr>
          <p:cNvSpPr txBox="1">
            <a:spLocks/>
          </p:cNvSpPr>
          <p:nvPr/>
        </p:nvSpPr>
        <p:spPr>
          <a:xfrm>
            <a:off x="319788" y="116009"/>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Goldstandard zur Messung der Betazellfunktion bei T1D ist die stimulierte C-Peptid-Antwort im Serum während eines MMTT</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1-4</a:t>
            </a:r>
          </a:p>
        </p:txBody>
      </p:sp>
      <p:sp>
        <p:nvSpPr>
          <p:cNvPr id="9" name="Text Placeholder 2">
            <a:extLst>
              <a:ext uri="{FF2B5EF4-FFF2-40B4-BE49-F238E27FC236}">
                <a16:creationId xmlns:a16="http://schemas.microsoft.com/office/drawing/2014/main" id="{2ECEBB67-5830-955B-A682-B91C2FEF20ED}"/>
              </a:ext>
            </a:extLst>
          </p:cNvPr>
          <p:cNvSpPr txBox="1">
            <a:spLocks/>
          </p:cNvSpPr>
          <p:nvPr/>
        </p:nvSpPr>
        <p:spPr>
          <a:xfrm>
            <a:off x="400473" y="4666172"/>
            <a:ext cx="8397316" cy="419308"/>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lang="de-DE" sz="600" dirty="0">
                <a:solidFill>
                  <a:srgbClr val="404040"/>
                </a:solidFill>
                <a:latin typeface="Verdana"/>
                <a:ea typeface="Arial"/>
                <a:cs typeface="Arial"/>
              </a:rPr>
              <a:t>AUC: Area </a:t>
            </a:r>
            <a:r>
              <a:rPr lang="de-DE" sz="600" dirty="0" err="1">
                <a:solidFill>
                  <a:srgbClr val="404040"/>
                </a:solidFill>
                <a:latin typeface="Verdana"/>
                <a:ea typeface="Arial"/>
                <a:cs typeface="Arial"/>
              </a:rPr>
              <a:t>under</a:t>
            </a:r>
            <a:r>
              <a:rPr lang="de-DE" sz="600" dirty="0">
                <a:solidFill>
                  <a:srgbClr val="404040"/>
                </a:solidFill>
                <a:latin typeface="Verdana"/>
                <a:ea typeface="Arial"/>
                <a:cs typeface="Arial"/>
              </a:rPr>
              <a:t> </a:t>
            </a:r>
            <a:r>
              <a:rPr lang="de-DE" sz="600" dirty="0" err="1">
                <a:solidFill>
                  <a:srgbClr val="404040"/>
                </a:solidFill>
                <a:latin typeface="Verdana"/>
                <a:ea typeface="Arial"/>
                <a:cs typeface="Arial"/>
              </a:rPr>
              <a:t>the</a:t>
            </a:r>
            <a:r>
              <a:rPr lang="de-DE" sz="600" dirty="0">
                <a:solidFill>
                  <a:srgbClr val="404040"/>
                </a:solidFill>
                <a:latin typeface="Verdana"/>
                <a:ea typeface="Arial"/>
                <a:cs typeface="Arial"/>
              </a:rPr>
              <a:t> </a:t>
            </a:r>
            <a:r>
              <a:rPr lang="de-DE" sz="600" dirty="0" err="1">
                <a:solidFill>
                  <a:srgbClr val="404040"/>
                </a:solidFill>
                <a:latin typeface="Verdana"/>
                <a:ea typeface="Arial"/>
                <a:cs typeface="Arial"/>
              </a:rPr>
              <a:t>curve</a:t>
            </a:r>
            <a:r>
              <a:rPr lang="de-DE" sz="600" dirty="0">
                <a:solidFill>
                  <a:srgbClr val="404040"/>
                </a:solidFill>
                <a:latin typeface="Verdana"/>
                <a:ea typeface="Arial"/>
                <a:cs typeface="Arial"/>
              </a:rPr>
              <a:t>, Fläche unter der Kurve; C-Peptid: </a:t>
            </a:r>
            <a:r>
              <a:rPr lang="de-DE" sz="600" dirty="0" err="1">
                <a:solidFill>
                  <a:srgbClr val="404040"/>
                </a:solidFill>
                <a:latin typeface="Verdana"/>
                <a:ea typeface="Arial"/>
                <a:cs typeface="Arial"/>
              </a:rPr>
              <a:t>Connecting</a:t>
            </a:r>
            <a:r>
              <a:rPr lang="de-DE" sz="600" dirty="0">
                <a:solidFill>
                  <a:srgbClr val="404040"/>
                </a:solidFill>
                <a:latin typeface="Verdana"/>
                <a:ea typeface="Arial"/>
                <a:cs typeface="Arial"/>
              </a:rPr>
              <a:t> </a:t>
            </a:r>
            <a:r>
              <a:rPr lang="de-DE" sz="600" dirty="0" err="1">
                <a:solidFill>
                  <a:srgbClr val="404040"/>
                </a:solidFill>
                <a:latin typeface="Verdana"/>
                <a:ea typeface="Arial"/>
                <a:cs typeface="Arial"/>
              </a:rPr>
              <a:t>peptide</a:t>
            </a:r>
            <a:r>
              <a:rPr lang="de-DE" sz="600" dirty="0">
                <a:solidFill>
                  <a:srgbClr val="404040"/>
                </a:solidFill>
                <a:latin typeface="Verdana"/>
                <a:ea typeface="Arial"/>
                <a:cs typeface="Arial"/>
              </a:rPr>
              <a:t>, Verbindungspeptid; MMTT: Mischmahlzeiten-Toleranztest; T1D: Typ-1-Diabetes.</a:t>
            </a:r>
            <a:endParaRPr kumimoji="0" lang="de-DE" sz="600" i="0" u="none" strike="noStrike" kern="1200" cap="none" spc="0" normalizeH="0" baseline="0" noProof="0" dirty="0">
              <a:ln>
                <a:noFill/>
              </a:ln>
              <a:solidFill>
                <a:srgbClr val="404040"/>
              </a:solidFill>
              <a:effectLst/>
              <a:uLnTx/>
              <a:uFillTx/>
              <a:latin typeface="Verdana"/>
              <a:ea typeface="Arial"/>
              <a:cs typeface="Arial"/>
            </a:endParaRP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DE" sz="600" b="1" i="0" u="none" strike="noStrike" kern="1200" cap="none" spc="0" normalizeH="0" baseline="0" noProof="0" dirty="0">
                <a:ln>
                  <a:noFill/>
                </a:ln>
                <a:solidFill>
                  <a:srgbClr val="404040"/>
                </a:solidFill>
                <a:effectLst/>
                <a:uLnTx/>
                <a:uFillTx/>
                <a:latin typeface="Verdana"/>
                <a:ea typeface="Arial"/>
                <a:cs typeface="Arial"/>
              </a:rPr>
              <a:t>1.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Stankute</a:t>
            </a:r>
            <a:r>
              <a:rPr kumimoji="0" lang="de-DE" sz="600" b="0" i="0" u="none" strike="noStrike" kern="1200" cap="none" spc="0" normalizeH="0" baseline="0" noProof="0" dirty="0">
                <a:ln>
                  <a:noFill/>
                </a:ln>
                <a:solidFill>
                  <a:srgbClr val="404040"/>
                </a:solidFill>
                <a:effectLst/>
                <a:uLnTx/>
                <a:uFillTx/>
                <a:latin typeface="Verdana"/>
                <a:ea typeface="Arial"/>
                <a:cs typeface="Arial"/>
              </a:rPr>
              <a:t> I </a:t>
            </a:r>
            <a:r>
              <a:rPr kumimoji="0" lang="de-DE" sz="600" b="0" i="1" u="none" strike="noStrike" kern="1200" cap="none" spc="0" normalizeH="0" baseline="0" noProof="0" dirty="0">
                <a:ln>
                  <a:noFill/>
                </a:ln>
                <a:solidFill>
                  <a:srgbClr val="404040"/>
                </a:solidFill>
                <a:effectLst/>
                <a:uLnTx/>
                <a:uFillTx/>
                <a:latin typeface="Verdana"/>
                <a:ea typeface="Arial"/>
                <a:cs typeface="Arial"/>
              </a:rPr>
              <a:t>et al. Diabetes Res </a:t>
            </a:r>
            <a:r>
              <a:rPr kumimoji="0" lang="de-DE" sz="600" b="0" i="1" u="none" strike="noStrike" kern="1200" cap="none" spc="0" normalizeH="0" baseline="0" noProof="0" dirty="0" err="1">
                <a:ln>
                  <a:noFill/>
                </a:ln>
                <a:solidFill>
                  <a:srgbClr val="404040"/>
                </a:solidFill>
                <a:effectLst/>
                <a:uLnTx/>
                <a:uFillTx/>
                <a:latin typeface="Verdana"/>
                <a:ea typeface="Arial"/>
                <a:cs typeface="Arial"/>
              </a:rPr>
              <a:t>Clin</a:t>
            </a:r>
            <a:r>
              <a:rPr kumimoji="0" lang="de-DE" sz="600" b="0" i="1" u="none" strike="noStrike" kern="1200" cap="none" spc="0" normalizeH="0" baseline="0" noProof="0" dirty="0">
                <a:ln>
                  <a:noFill/>
                </a:ln>
                <a:solidFill>
                  <a:srgbClr val="404040"/>
                </a:solidFill>
                <a:effectLst/>
                <a:uLnTx/>
                <a:uFillTx/>
                <a:latin typeface="Verdana"/>
                <a:ea typeface="Arial"/>
                <a:cs typeface="Arial"/>
              </a:rPr>
              <a:t> </a:t>
            </a:r>
            <a:r>
              <a:rPr kumimoji="0" lang="de-DE" sz="600" b="0" i="1" u="none" strike="noStrike" kern="1200" cap="none" spc="0" normalizeH="0" baseline="0" noProof="0" dirty="0" err="1">
                <a:ln>
                  <a:noFill/>
                </a:ln>
                <a:solidFill>
                  <a:srgbClr val="404040"/>
                </a:solidFill>
                <a:effectLst/>
                <a:uLnTx/>
                <a:uFillTx/>
                <a:latin typeface="Verdana"/>
                <a:ea typeface="Arial"/>
                <a:cs typeface="Arial"/>
              </a:rPr>
              <a:t>Pract</a:t>
            </a:r>
            <a:r>
              <a:rPr kumimoji="0" lang="de-DE" sz="600" b="0" i="1"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a:ln>
                  <a:noFill/>
                </a:ln>
                <a:solidFill>
                  <a:srgbClr val="404040"/>
                </a:solidFill>
                <a:effectLst/>
                <a:uLnTx/>
                <a:uFillTx/>
                <a:latin typeface="Verdana"/>
                <a:ea typeface="Arial"/>
                <a:cs typeface="Arial"/>
              </a:rPr>
              <a:t>2021; 178: 108938. </a:t>
            </a:r>
            <a:r>
              <a:rPr kumimoji="0" lang="de-DE" sz="600" b="1" i="0" u="none" strike="noStrike" kern="1200" cap="none" spc="0" normalizeH="0" baseline="0" noProof="0" dirty="0">
                <a:ln>
                  <a:noFill/>
                </a:ln>
                <a:solidFill>
                  <a:srgbClr val="404040"/>
                </a:solidFill>
                <a:effectLst/>
                <a:uLnTx/>
                <a:uFillTx/>
                <a:latin typeface="Verdana"/>
                <a:ea typeface="Arial"/>
                <a:cs typeface="Arial"/>
              </a:rPr>
              <a:t>2.</a:t>
            </a:r>
            <a:r>
              <a:rPr kumimoji="0" lang="de-DE" sz="600" b="0" i="0" u="none" strike="noStrike" kern="1200" cap="none" spc="0" normalizeH="0" baseline="0" noProof="0" dirty="0">
                <a:ln>
                  <a:noFill/>
                </a:ln>
                <a:solidFill>
                  <a:srgbClr val="404040"/>
                </a:solidFill>
                <a:effectLst/>
                <a:uLnTx/>
                <a:uFillTx/>
                <a:latin typeface="Verdana"/>
                <a:ea typeface="Arial"/>
                <a:cs typeface="Arial"/>
              </a:rPr>
              <a:t> Besser REJ </a:t>
            </a:r>
            <a:r>
              <a:rPr kumimoji="0" lang="de-DE" sz="600" b="0" i="1" u="none" strike="noStrike" kern="1200" cap="none" spc="0" normalizeH="0" baseline="0" noProof="0" dirty="0">
                <a:ln>
                  <a:noFill/>
                </a:ln>
                <a:solidFill>
                  <a:srgbClr val="404040"/>
                </a:solidFill>
                <a:effectLst/>
                <a:uLnTx/>
                <a:uFillTx/>
                <a:latin typeface="Verdana"/>
                <a:ea typeface="Arial"/>
                <a:cs typeface="Arial"/>
              </a:rPr>
              <a:t>et al. PLoS </a:t>
            </a:r>
            <a:r>
              <a:rPr kumimoji="0" lang="de-DE" sz="600" b="0" i="1" u="none" strike="noStrike" kern="1200" cap="none" spc="0" normalizeH="0" baseline="0" noProof="0" dirty="0" err="1">
                <a:ln>
                  <a:noFill/>
                </a:ln>
                <a:solidFill>
                  <a:srgbClr val="404040"/>
                </a:solidFill>
                <a:effectLst/>
                <a:uLnTx/>
                <a:uFillTx/>
                <a:latin typeface="Verdana"/>
                <a:ea typeface="Arial"/>
                <a:cs typeface="Arial"/>
              </a:rPr>
              <a:t>One</a:t>
            </a:r>
            <a:r>
              <a:rPr kumimoji="0" lang="de-DE" sz="600" b="0" i="1"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a:ln>
                  <a:noFill/>
                </a:ln>
                <a:solidFill>
                  <a:srgbClr val="404040"/>
                </a:solidFill>
                <a:effectLst/>
                <a:uLnTx/>
                <a:uFillTx/>
                <a:latin typeface="Verdana"/>
                <a:ea typeface="Arial"/>
                <a:cs typeface="Arial"/>
              </a:rPr>
              <a:t>2018; 13: e0199635. </a:t>
            </a:r>
            <a:r>
              <a:rPr kumimoji="0" lang="de-DE" sz="600" b="1" i="0" u="none" strike="noStrike" kern="1200" cap="none" spc="0" normalizeH="0" baseline="0" noProof="0" dirty="0">
                <a:ln>
                  <a:noFill/>
                </a:ln>
                <a:solidFill>
                  <a:srgbClr val="404040"/>
                </a:solidFill>
                <a:effectLst/>
                <a:uLnTx/>
                <a:uFillTx/>
                <a:latin typeface="Verdana"/>
                <a:ea typeface="Arial"/>
                <a:cs typeface="Arial"/>
              </a:rPr>
              <a:t>3.</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Mameli</a:t>
            </a:r>
            <a:r>
              <a:rPr kumimoji="0" lang="de-DE" sz="600" b="0" i="0" u="none" strike="noStrike" kern="1200" cap="none" spc="0" normalizeH="0" baseline="0" noProof="0" dirty="0">
                <a:ln>
                  <a:noFill/>
                </a:ln>
                <a:solidFill>
                  <a:srgbClr val="404040"/>
                </a:solidFill>
                <a:effectLst/>
                <a:uLnTx/>
                <a:uFillTx/>
                <a:latin typeface="Verdana"/>
                <a:ea typeface="Arial"/>
                <a:cs typeface="Arial"/>
              </a:rPr>
              <a:t> C </a:t>
            </a:r>
            <a:r>
              <a:rPr kumimoji="0" lang="de-DE" sz="600" b="0" i="1" u="none" strike="noStrike" kern="1200" cap="none" spc="0" normalizeH="0" baseline="0" noProof="0" dirty="0">
                <a:ln>
                  <a:noFill/>
                </a:ln>
                <a:solidFill>
                  <a:srgbClr val="404040"/>
                </a:solidFill>
                <a:effectLst/>
                <a:uLnTx/>
                <a:uFillTx/>
                <a:latin typeface="Verdana"/>
                <a:ea typeface="Arial"/>
                <a:cs typeface="Arial"/>
              </a:rPr>
              <a:t>et al. </a:t>
            </a:r>
            <a:r>
              <a:rPr kumimoji="0" lang="de-DE" sz="600" b="0" i="1" u="none" strike="noStrike" kern="1200" cap="none" spc="0" normalizeH="0" baseline="0" noProof="0" dirty="0" err="1">
                <a:ln>
                  <a:noFill/>
                </a:ln>
                <a:solidFill>
                  <a:srgbClr val="404040"/>
                </a:solidFill>
                <a:effectLst/>
                <a:uLnTx/>
                <a:uFillTx/>
                <a:latin typeface="Verdana"/>
                <a:ea typeface="Arial"/>
                <a:cs typeface="Arial"/>
              </a:rPr>
              <a:t>Pharmacol</a:t>
            </a:r>
            <a:r>
              <a:rPr kumimoji="0" lang="de-DE" sz="600" b="0" i="1" u="none" strike="noStrike" kern="1200" cap="none" spc="0" normalizeH="0" baseline="0" noProof="0" dirty="0">
                <a:ln>
                  <a:noFill/>
                </a:ln>
                <a:solidFill>
                  <a:srgbClr val="404040"/>
                </a:solidFill>
                <a:effectLst/>
                <a:uLnTx/>
                <a:uFillTx/>
                <a:latin typeface="Verdana"/>
                <a:ea typeface="Arial"/>
                <a:cs typeface="Arial"/>
              </a:rPr>
              <a:t> Res </a:t>
            </a:r>
            <a:r>
              <a:rPr kumimoji="0" lang="de-DE" sz="600" b="0" i="0" u="none" strike="noStrike" kern="1200" cap="none" spc="0" normalizeH="0" baseline="0" noProof="0" dirty="0">
                <a:ln>
                  <a:noFill/>
                </a:ln>
                <a:solidFill>
                  <a:srgbClr val="404040"/>
                </a:solidFill>
                <a:effectLst/>
                <a:uLnTx/>
                <a:uFillTx/>
                <a:latin typeface="Verdana"/>
                <a:ea typeface="Arial"/>
                <a:cs typeface="Arial"/>
              </a:rPr>
              <a:t>2023; 193: 106792. </a:t>
            </a:r>
            <a:r>
              <a:rPr kumimoji="0" lang="de-DE" sz="600" b="1" i="0" u="none" strike="noStrike" kern="1200" cap="none" spc="0" normalizeH="0" baseline="0" noProof="0" dirty="0">
                <a:ln>
                  <a:noFill/>
                </a:ln>
                <a:solidFill>
                  <a:srgbClr val="404040"/>
                </a:solidFill>
                <a:effectLst/>
                <a:uLnTx/>
                <a:uFillTx/>
                <a:latin typeface="Verdana"/>
                <a:ea typeface="Arial"/>
                <a:cs typeface="Arial"/>
              </a:rPr>
              <a:t>4.</a:t>
            </a:r>
            <a:r>
              <a:rPr kumimoji="0" lang="de-DE" sz="600" b="0" i="0" u="none" strike="noStrike" kern="1200" cap="none" spc="0" normalizeH="0" baseline="0" noProof="0" dirty="0">
                <a:ln>
                  <a:noFill/>
                </a:ln>
                <a:solidFill>
                  <a:srgbClr val="404040"/>
                </a:solidFill>
                <a:effectLst/>
                <a:uLnTx/>
                <a:uFillTx/>
                <a:latin typeface="Verdana"/>
                <a:ea typeface="Arial"/>
                <a:cs typeface="Arial"/>
              </a:rPr>
              <a:t> Besser REJ </a:t>
            </a:r>
            <a:r>
              <a:rPr kumimoji="0" lang="de-DE" sz="600" b="0" i="1" u="none" strike="noStrike" kern="1200" cap="none" spc="0" normalizeH="0" baseline="0" noProof="0" dirty="0">
                <a:ln>
                  <a:noFill/>
                </a:ln>
                <a:solidFill>
                  <a:srgbClr val="404040"/>
                </a:solidFill>
                <a:effectLst/>
                <a:uLnTx/>
                <a:uFillTx/>
                <a:latin typeface="Verdana"/>
                <a:ea typeface="Arial"/>
                <a:cs typeface="Arial"/>
              </a:rPr>
              <a:t>et al. Diabetes Care </a:t>
            </a:r>
            <a:r>
              <a:rPr kumimoji="0" lang="de-DE" sz="600" b="0" i="0" u="none" strike="noStrike" kern="1200" cap="none" spc="0" normalizeH="0" baseline="0" noProof="0" dirty="0">
                <a:ln>
                  <a:noFill/>
                </a:ln>
                <a:solidFill>
                  <a:srgbClr val="404040"/>
                </a:solidFill>
                <a:effectLst/>
                <a:uLnTx/>
                <a:uFillTx/>
                <a:latin typeface="Verdana"/>
                <a:ea typeface="Arial"/>
                <a:cs typeface="Arial"/>
              </a:rPr>
              <a:t>2011; 34: 607–9. </a:t>
            </a:r>
            <a:r>
              <a:rPr kumimoji="0" lang="de-DE" sz="600" b="1" i="0" u="none" strike="noStrike" kern="1200" cap="none" spc="0" normalizeH="0" baseline="0" noProof="0" dirty="0">
                <a:ln>
                  <a:noFill/>
                </a:ln>
                <a:solidFill>
                  <a:srgbClr val="404040"/>
                </a:solidFill>
                <a:effectLst/>
                <a:uLnTx/>
                <a:uFillTx/>
                <a:latin typeface="Verdana"/>
                <a:ea typeface="Arial"/>
                <a:cs typeface="Arial"/>
              </a:rPr>
              <a:t>5.</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Galderisi</a:t>
            </a:r>
            <a:r>
              <a:rPr kumimoji="0" lang="de-DE" sz="600" b="0" i="0" u="none" strike="noStrike" kern="1200" cap="none" spc="0" normalizeH="0" baseline="0" noProof="0" dirty="0">
                <a:ln>
                  <a:noFill/>
                </a:ln>
                <a:solidFill>
                  <a:srgbClr val="404040"/>
                </a:solidFill>
                <a:effectLst/>
                <a:uLnTx/>
                <a:uFillTx/>
                <a:latin typeface="Verdana"/>
                <a:ea typeface="Arial"/>
                <a:cs typeface="Arial"/>
              </a:rPr>
              <a:t> A </a:t>
            </a:r>
            <a:r>
              <a:rPr kumimoji="0" lang="de-DE" sz="600" b="0" i="1" u="none" strike="noStrike" kern="1200" cap="none" spc="0" normalizeH="0" baseline="0" noProof="0" dirty="0">
                <a:ln>
                  <a:noFill/>
                </a:ln>
                <a:solidFill>
                  <a:srgbClr val="404040"/>
                </a:solidFill>
                <a:effectLst/>
                <a:uLnTx/>
                <a:uFillTx/>
                <a:latin typeface="Verdana"/>
                <a:ea typeface="Arial"/>
                <a:cs typeface="Arial"/>
              </a:rPr>
              <a:t>et al. </a:t>
            </a:r>
            <a:r>
              <a:rPr kumimoji="0" lang="de-DE" sz="600" b="0" i="1" u="none" strike="noStrike" kern="1200" cap="none" spc="0" normalizeH="0" baseline="0" noProof="0" dirty="0" err="1">
                <a:ln>
                  <a:noFill/>
                </a:ln>
                <a:solidFill>
                  <a:srgbClr val="404040"/>
                </a:solidFill>
                <a:effectLst/>
                <a:uLnTx/>
                <a:uFillTx/>
                <a:latin typeface="Verdana"/>
                <a:ea typeface="Arial"/>
                <a:cs typeface="Arial"/>
              </a:rPr>
              <a:t>Diabetologia</a:t>
            </a:r>
            <a:r>
              <a:rPr kumimoji="0" lang="de-DE" sz="600" b="0" i="1"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a:ln>
                  <a:noFill/>
                </a:ln>
                <a:solidFill>
                  <a:srgbClr val="404040"/>
                </a:solidFill>
                <a:effectLst/>
                <a:uLnTx/>
                <a:uFillTx/>
                <a:latin typeface="Verdana"/>
                <a:ea typeface="Arial"/>
                <a:cs typeface="Arial"/>
              </a:rPr>
              <a:t>2023; 66: 2189–99. </a:t>
            </a:r>
          </a:p>
        </p:txBody>
      </p:sp>
      <p:sp>
        <p:nvSpPr>
          <p:cNvPr id="42" name="Segnaposto testo 124">
            <a:extLst>
              <a:ext uri="{FF2B5EF4-FFF2-40B4-BE49-F238E27FC236}">
                <a16:creationId xmlns:a16="http://schemas.microsoft.com/office/drawing/2014/main" id="{0F058AEF-1184-D9BD-FAB8-37C0696309D9}"/>
              </a:ext>
            </a:extLst>
          </p:cNvPr>
          <p:cNvSpPr txBox="1">
            <a:spLocks/>
          </p:cNvSpPr>
          <p:nvPr/>
        </p:nvSpPr>
        <p:spPr>
          <a:xfrm>
            <a:off x="494109" y="1190625"/>
            <a:ext cx="4259046" cy="3271838"/>
          </a:xfrm>
          <a:prstGeom prst="rect">
            <a:avLst/>
          </a:prstGeom>
        </p:spPr>
        <p:txBody>
          <a:bodyPr vert="horz" lIns="0" tIns="0" rIns="0" bIns="0" rtlCol="0">
            <a:noAutofit/>
          </a:bodyPr>
          <a:lstStyle>
            <a:lvl1pPr marL="0" indent="0" algn="l" defTabSz="685800" rtl="0" eaLnBrk="1" latinLnBrk="0" hangingPunct="1">
              <a:lnSpc>
                <a:spcPct val="90000"/>
              </a:lnSpc>
              <a:spcBef>
                <a:spcPts val="1800"/>
              </a:spcBef>
              <a:buFont typeface="Arial" panose="020B0604020202020204" pitchFamily="34" charset="0"/>
              <a:buNone/>
              <a:defRPr sz="1500" b="1"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rgbClr val="4C939A"/>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tx1"/>
              </a:buClr>
              <a:buFont typeface="Courier New" panose="02070309020205020404" pitchFamily="49" charset="0"/>
              <a:buChar char="o"/>
              <a:defRPr lang="it-IT" sz="1050" kern="1200" dirty="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br>
              <a:rPr kumimoji="0" lang="en-US" sz="1200" b="1" i="0" u="none" strike="noStrike" kern="1200" cap="none" spc="0" normalizeH="0" baseline="0" noProof="0" dirty="0">
                <a:ln>
                  <a:noFill/>
                </a:ln>
                <a:solidFill>
                  <a:srgbClr val="000000"/>
                </a:solidFill>
                <a:effectLst/>
                <a:uLnTx/>
                <a:uFillTx/>
                <a:latin typeface="+mn-lt"/>
                <a:ea typeface="+mn-ea"/>
                <a:cs typeface="Arial" panose="020B0604020202020204" pitchFamily="34" charset="0"/>
              </a:rPr>
            </a:br>
            <a:r>
              <a:rPr kumimoji="0" lang="en-US" sz="1200" b="1" i="0" u="none" strike="noStrike" kern="1200" cap="none" spc="0" normalizeH="0" baseline="0" noProof="0" dirty="0">
                <a:ln>
                  <a:noFill/>
                </a:ln>
                <a:solidFill>
                  <a:schemeClr val="accent2"/>
                </a:solidFill>
                <a:effectLst/>
                <a:uLnTx/>
                <a:uFillTx/>
                <a:latin typeface="+mn-lt"/>
                <a:ea typeface="+mn-ea"/>
                <a:cs typeface="Arial" panose="020B0604020202020204" pitchFamily="34" charset="0"/>
              </a:rPr>
              <a:t>MMTT </a:t>
            </a:r>
            <a:r>
              <a:rPr kumimoji="0" lang="en-US" sz="1200" b="1" i="0" u="none" strike="noStrike" kern="1200" cap="none" spc="0" normalizeH="0" baseline="0" noProof="0" dirty="0" err="1">
                <a:ln>
                  <a:noFill/>
                </a:ln>
                <a:solidFill>
                  <a:schemeClr val="accent2"/>
                </a:solidFill>
                <a:effectLst/>
                <a:uLnTx/>
                <a:uFillTx/>
                <a:latin typeface="+mn-lt"/>
                <a:ea typeface="+mn-ea"/>
                <a:cs typeface="Arial" panose="020B0604020202020204" pitchFamily="34" charset="0"/>
              </a:rPr>
              <a:t>misst</a:t>
            </a:r>
            <a:r>
              <a:rPr kumimoji="0" lang="en-US" sz="1200" b="1" i="0" u="none" strike="noStrike" kern="1200" cap="none" spc="0" normalizeH="0" baseline="0" noProof="0" dirty="0">
                <a:ln>
                  <a:noFill/>
                </a:ln>
                <a:solidFill>
                  <a:schemeClr val="accent2"/>
                </a:solidFill>
                <a:effectLst/>
                <a:uLnTx/>
                <a:uFillTx/>
                <a:latin typeface="+mn-lt"/>
                <a:ea typeface="+mn-ea"/>
                <a:cs typeface="Arial" panose="020B0604020202020204" pitchFamily="34" charset="0"/>
              </a:rPr>
              <a:t> C-</a:t>
            </a:r>
            <a:r>
              <a:rPr kumimoji="0" lang="en-US" sz="1200" b="1" i="0" u="none" strike="noStrike" kern="1200" cap="none" spc="0" normalizeH="0" baseline="0" noProof="0" dirty="0" err="1">
                <a:ln>
                  <a:noFill/>
                </a:ln>
                <a:solidFill>
                  <a:schemeClr val="accent2"/>
                </a:solidFill>
                <a:effectLst/>
                <a:uLnTx/>
                <a:uFillTx/>
                <a:latin typeface="+mn-lt"/>
                <a:ea typeface="+mn-ea"/>
                <a:cs typeface="Arial" panose="020B0604020202020204" pitchFamily="34" charset="0"/>
              </a:rPr>
              <a:t>Peptid</a:t>
            </a:r>
            <a:r>
              <a:rPr kumimoji="0" lang="en-US" sz="1200" b="1" i="0" u="none" strike="noStrike" kern="1200" cap="none" spc="0" normalizeH="0" baseline="0" noProof="0" dirty="0">
                <a:ln>
                  <a:noFill/>
                </a:ln>
                <a:solidFill>
                  <a:schemeClr val="accent2"/>
                </a:solidFill>
                <a:effectLst/>
                <a:uLnTx/>
                <a:uFillTx/>
                <a:latin typeface="+mn-lt"/>
                <a:ea typeface="+mn-ea"/>
                <a:cs typeface="Arial" panose="020B0604020202020204" pitchFamily="34" charset="0"/>
              </a:rPr>
              <a:t> </a:t>
            </a:r>
            <a:r>
              <a:rPr kumimoji="0" lang="en-US" sz="1200" b="1" i="0" u="none" strike="noStrike" kern="1200" cap="none" spc="0" normalizeH="0" baseline="0" noProof="0" dirty="0" err="1">
                <a:ln>
                  <a:noFill/>
                </a:ln>
                <a:solidFill>
                  <a:schemeClr val="accent2"/>
                </a:solidFill>
                <a:effectLst/>
                <a:uLnTx/>
                <a:uFillTx/>
                <a:latin typeface="+mn-lt"/>
                <a:ea typeface="+mn-ea"/>
                <a:cs typeface="Arial" panose="020B0604020202020204" pitchFamily="34" charset="0"/>
              </a:rPr>
              <a:t>im</a:t>
            </a:r>
            <a:r>
              <a:rPr kumimoji="0" lang="en-US" sz="1200" b="1" i="0" u="none" strike="noStrike" kern="1200" cap="none" spc="0" normalizeH="0" baseline="0" noProof="0" dirty="0">
                <a:ln>
                  <a:noFill/>
                </a:ln>
                <a:solidFill>
                  <a:schemeClr val="accent2"/>
                </a:solidFill>
                <a:effectLst/>
                <a:uLnTx/>
                <a:uFillTx/>
                <a:latin typeface="+mn-lt"/>
                <a:ea typeface="+mn-ea"/>
                <a:cs typeface="Arial" panose="020B0604020202020204" pitchFamily="34" charset="0"/>
              </a:rPr>
              <a:t> Serum</a:t>
            </a:r>
            <a:br>
              <a:rPr kumimoji="0" lang="en-US" sz="1200" b="1" i="0" u="none" strike="noStrike" kern="1200" cap="none" spc="0" normalizeH="0" baseline="0" noProof="0" dirty="0">
                <a:ln>
                  <a:noFill/>
                </a:ln>
                <a:solidFill>
                  <a:schemeClr val="accent2"/>
                </a:solidFill>
                <a:effectLst/>
                <a:uLnTx/>
                <a:uFillTx/>
                <a:latin typeface="+mn-lt"/>
                <a:ea typeface="+mn-ea"/>
                <a:cs typeface="Arial" panose="020B0604020202020204" pitchFamily="34" charset="0"/>
              </a:rPr>
            </a:br>
            <a:r>
              <a:rPr kumimoji="0" lang="en-US" sz="1200" b="1" i="0" u="none" strike="noStrike" kern="1200" cap="none" spc="0" normalizeH="0" baseline="0" noProof="0" dirty="0" err="1">
                <a:ln>
                  <a:noFill/>
                </a:ln>
                <a:solidFill>
                  <a:schemeClr val="accent2"/>
                </a:solidFill>
                <a:effectLst/>
                <a:uLnTx/>
                <a:uFillTx/>
                <a:latin typeface="+mn-lt"/>
                <a:ea typeface="+mn-ea"/>
                <a:cs typeface="Arial" panose="020B0604020202020204" pitchFamily="34" charset="0"/>
              </a:rPr>
              <a:t>über</a:t>
            </a:r>
            <a:r>
              <a:rPr kumimoji="0" lang="en-US" sz="1200" b="1" i="0" u="none" strike="noStrike" kern="1200" cap="none" spc="0" normalizeH="0" baseline="0" noProof="0" dirty="0">
                <a:ln>
                  <a:noFill/>
                </a:ln>
                <a:solidFill>
                  <a:schemeClr val="accent2"/>
                </a:solidFill>
                <a:effectLst/>
                <a:uLnTx/>
                <a:uFillTx/>
                <a:latin typeface="+mn-lt"/>
                <a:ea typeface="+mn-ea"/>
                <a:cs typeface="Arial" panose="020B0604020202020204" pitchFamily="34" charset="0"/>
              </a:rPr>
              <a:t> </a:t>
            </a:r>
            <a:r>
              <a:rPr kumimoji="0" lang="en-US" sz="1200" b="1" i="0" u="none" strike="noStrike" kern="1200" cap="none" spc="0" normalizeH="0" baseline="0" noProof="0" dirty="0" err="1">
                <a:ln>
                  <a:noFill/>
                </a:ln>
                <a:solidFill>
                  <a:schemeClr val="accent2"/>
                </a:solidFill>
                <a:effectLst/>
                <a:uLnTx/>
                <a:uFillTx/>
                <a:latin typeface="+mn-lt"/>
                <a:ea typeface="+mn-ea"/>
                <a:cs typeface="Arial" panose="020B0604020202020204" pitchFamily="34" charset="0"/>
              </a:rPr>
              <a:t>mehrere</a:t>
            </a:r>
            <a:r>
              <a:rPr kumimoji="0" lang="en-US" sz="1200" b="1" i="0" u="none" strike="noStrike" kern="1200" cap="none" spc="0" normalizeH="0" baseline="0" noProof="0" dirty="0">
                <a:ln>
                  <a:noFill/>
                </a:ln>
                <a:solidFill>
                  <a:schemeClr val="accent2"/>
                </a:solidFill>
                <a:effectLst/>
                <a:uLnTx/>
                <a:uFillTx/>
                <a:latin typeface="+mn-lt"/>
                <a:ea typeface="+mn-ea"/>
                <a:cs typeface="Arial" panose="020B0604020202020204" pitchFamily="34" charset="0"/>
              </a:rPr>
              <a:t> </a:t>
            </a:r>
            <a:r>
              <a:rPr kumimoji="0" lang="en-US" sz="1200" b="1" i="0" u="none" strike="noStrike" kern="1200" cap="none" spc="0" normalizeH="0" baseline="0" noProof="0" dirty="0" err="1">
                <a:ln>
                  <a:noFill/>
                </a:ln>
                <a:solidFill>
                  <a:schemeClr val="accent2"/>
                </a:solidFill>
                <a:effectLst/>
                <a:uLnTx/>
                <a:uFillTx/>
                <a:latin typeface="+mn-lt"/>
                <a:ea typeface="+mn-ea"/>
                <a:cs typeface="Arial" panose="020B0604020202020204" pitchFamily="34" charset="0"/>
              </a:rPr>
              <a:t>Zeitpunkte</a:t>
            </a:r>
            <a:br>
              <a:rPr kumimoji="0" lang="en-US" sz="1200" b="1" i="0" u="none" strike="noStrike" kern="1200" cap="none" spc="0" normalizeH="0" baseline="0" noProof="0" dirty="0">
                <a:ln>
                  <a:noFill/>
                </a:ln>
                <a:solidFill>
                  <a:srgbClr val="000000"/>
                </a:solidFill>
                <a:effectLst/>
                <a:uLnTx/>
                <a:uFillTx/>
                <a:latin typeface="+mn-lt"/>
                <a:ea typeface="+mn-ea"/>
                <a:cs typeface="Arial" panose="020B0604020202020204" pitchFamily="34" charset="0"/>
              </a:rPr>
            </a:br>
            <a:r>
              <a:rPr kumimoji="0" lang="en-US" sz="12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(z. B. </a:t>
            </a:r>
            <a:r>
              <a:rPr kumimoji="0" lang="en-US" sz="1200" b="0" i="0" u="none" strike="noStrike" kern="1200" cap="none" spc="0" normalizeH="0" baseline="0" noProof="0" dirty="0" err="1">
                <a:ln>
                  <a:noFill/>
                </a:ln>
                <a:solidFill>
                  <a:srgbClr val="404040"/>
                </a:solidFill>
                <a:effectLst/>
                <a:uLnTx/>
                <a:uFillTx/>
                <a:latin typeface="+mn-lt"/>
                <a:ea typeface="+mn-ea"/>
                <a:cs typeface="Arial" panose="020B0604020202020204" pitchFamily="34" charset="0"/>
              </a:rPr>
              <a:t>über</a:t>
            </a:r>
            <a:r>
              <a:rPr kumimoji="0" lang="en-US" sz="12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a:t>
            </a:r>
            <a:r>
              <a:rPr kumimoji="0" lang="en-US" sz="1200" b="0" i="0" u="none" strike="noStrike" kern="1200" cap="none" spc="0" normalizeH="0" baseline="0" noProof="0" dirty="0" err="1">
                <a:ln>
                  <a:noFill/>
                </a:ln>
                <a:solidFill>
                  <a:srgbClr val="404040"/>
                </a:solidFill>
                <a:effectLst/>
                <a:uLnTx/>
                <a:uFillTx/>
                <a:latin typeface="+mn-lt"/>
                <a:ea typeface="+mn-ea"/>
                <a:cs typeface="Arial" panose="020B0604020202020204" pitchFamily="34" charset="0"/>
              </a:rPr>
              <a:t>eine</a:t>
            </a:r>
            <a:r>
              <a:rPr kumimoji="0" lang="en-US" sz="12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a:t>
            </a:r>
            <a:r>
              <a:rPr kumimoji="0" lang="en-US" sz="1200" b="0" i="0" u="none" strike="noStrike" kern="1200" cap="none" spc="0" normalizeH="0" baseline="0" noProof="0" dirty="0" err="1">
                <a:ln>
                  <a:noFill/>
                </a:ln>
                <a:solidFill>
                  <a:srgbClr val="404040"/>
                </a:solidFill>
                <a:effectLst/>
                <a:uLnTx/>
                <a:uFillTx/>
                <a:latin typeface="+mn-lt"/>
                <a:ea typeface="+mn-ea"/>
                <a:cs typeface="Arial" panose="020B0604020202020204" pitchFamily="34" charset="0"/>
              </a:rPr>
              <a:t>Zeitspanne</a:t>
            </a:r>
            <a:r>
              <a:rPr kumimoji="0" lang="en-US" sz="12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von 120–240 min.)</a:t>
            </a:r>
            <a:r>
              <a:rPr kumimoji="0" lang="en-US" sz="1200" b="0" i="0" u="none" strike="noStrike" kern="1200" cap="none" spc="0" normalizeH="0" baseline="30000" noProof="0" dirty="0">
                <a:ln>
                  <a:noFill/>
                </a:ln>
                <a:solidFill>
                  <a:srgbClr val="404040"/>
                </a:solidFill>
                <a:effectLst/>
                <a:uLnTx/>
                <a:uFillTx/>
                <a:latin typeface="+mn-lt"/>
                <a:ea typeface="+mn-ea"/>
                <a:cs typeface="Arial" panose="020B0604020202020204" pitchFamily="34" charset="0"/>
              </a:rPr>
              <a:t>1,2,5</a:t>
            </a:r>
          </a:p>
          <a:p>
            <a:pPr marL="0" marR="0" lvl="0" indent="0" algn="l"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endParaRPr kumimoji="0" lang="en-US" sz="1200" b="1" i="0" u="none" strike="noStrike" kern="1200" cap="none" spc="0" normalizeH="0" baseline="0" noProof="0" dirty="0">
              <a:ln>
                <a:noFill/>
              </a:ln>
              <a:solidFill>
                <a:srgbClr val="000000"/>
              </a:solidFill>
              <a:effectLst/>
              <a:uLnTx/>
              <a:uFillTx/>
              <a:latin typeface="+mn-lt"/>
              <a:ea typeface="+mn-ea"/>
              <a:cs typeface="Arial" panose="020B0604020202020204" pitchFamily="34" charset="0"/>
            </a:endParaRPr>
          </a:p>
        </p:txBody>
      </p:sp>
      <p:sp>
        <p:nvSpPr>
          <p:cNvPr id="43" name="Rectangle: Rounded Corners 12">
            <a:extLst>
              <a:ext uri="{FF2B5EF4-FFF2-40B4-BE49-F238E27FC236}">
                <a16:creationId xmlns:a16="http://schemas.microsoft.com/office/drawing/2014/main" id="{5DBACC3F-F68E-6A24-E8B3-49F9294B732E}"/>
              </a:ext>
            </a:extLst>
          </p:cNvPr>
          <p:cNvSpPr/>
          <p:nvPr/>
        </p:nvSpPr>
        <p:spPr>
          <a:xfrm rot="16200000">
            <a:off x="6562323" y="-402114"/>
            <a:ext cx="772862" cy="4390493"/>
          </a:xfrm>
          <a:prstGeom prst="round2SameRect">
            <a:avLst>
              <a:gd name="adj1" fmla="val 50000"/>
              <a:gd name="adj2" fmla="val 0"/>
            </a:avLst>
          </a:prstGeom>
          <a:solidFill>
            <a:srgbClr val="2F3651">
              <a:lumMod val="20000"/>
              <a:lumOff val="80000"/>
            </a:srgbClr>
          </a:solidFill>
          <a:ln w="25400" cap="flat" cmpd="sng" algn="ctr">
            <a:noFill/>
            <a:prstDash val="solid"/>
          </a:ln>
          <a:effectLst/>
        </p:spPr>
        <p:txBody>
          <a:bodyPr vert="vert" lIns="54000" tIns="243000" rIns="54000" rtlCol="0" anchor="ctr"/>
          <a:lstStyle/>
          <a:p>
            <a:pPr marL="538163" lvl="0" defTabSz="685800">
              <a:lnSpc>
                <a:spcPct val="90000"/>
              </a:lnSpc>
              <a:defRPr/>
            </a:pPr>
            <a:r>
              <a:rPr lang="de-DE" sz="1050" b="1" kern="0" dirty="0">
                <a:solidFill>
                  <a:srgbClr val="2F3651"/>
                </a:solidFill>
              </a:rPr>
              <a:t>MMTT berücksichtigt die individuellen Unterschiede </a:t>
            </a:r>
            <a:r>
              <a:rPr lang="de-DE" sz="1050" kern="0" dirty="0">
                <a:solidFill>
                  <a:srgbClr val="404040"/>
                </a:solidFill>
              </a:rPr>
              <a:t>in den C-Peptid-Ausgangswerten bei den Reaktionen auf Glukosestimulation</a:t>
            </a:r>
            <a:r>
              <a:rPr kumimoji="0" lang="en-US" sz="1050" b="0" i="0" u="none" strike="noStrike" kern="0" cap="none" spc="0" normalizeH="0" baseline="30000" noProof="0" dirty="0">
                <a:ln>
                  <a:noFill/>
                </a:ln>
                <a:solidFill>
                  <a:srgbClr val="404040"/>
                </a:solidFill>
                <a:effectLst/>
                <a:uLnTx/>
                <a:uFillTx/>
                <a:ea typeface="+mn-ea"/>
                <a:cs typeface="+mn-cs"/>
              </a:rPr>
              <a:t>5</a:t>
            </a:r>
          </a:p>
        </p:txBody>
      </p:sp>
      <p:grpSp>
        <p:nvGrpSpPr>
          <p:cNvPr id="44" name="Gruppo 52">
            <a:extLst>
              <a:ext uri="{FF2B5EF4-FFF2-40B4-BE49-F238E27FC236}">
                <a16:creationId xmlns:a16="http://schemas.microsoft.com/office/drawing/2014/main" id="{942051F2-7D8A-B6DC-23CD-27B8F5888615}"/>
              </a:ext>
            </a:extLst>
          </p:cNvPr>
          <p:cNvGrpSpPr>
            <a:grpSpLocks noChangeAspect="1"/>
          </p:cNvGrpSpPr>
          <p:nvPr/>
        </p:nvGrpSpPr>
        <p:grpSpPr>
          <a:xfrm>
            <a:off x="4753155" y="1401547"/>
            <a:ext cx="772200" cy="772200"/>
            <a:chOff x="6337540" y="2191014"/>
            <a:chExt cx="850840" cy="850840"/>
          </a:xfrm>
        </p:grpSpPr>
        <p:sp>
          <p:nvSpPr>
            <p:cNvPr id="45" name="Oval 49">
              <a:extLst>
                <a:ext uri="{FF2B5EF4-FFF2-40B4-BE49-F238E27FC236}">
                  <a16:creationId xmlns:a16="http://schemas.microsoft.com/office/drawing/2014/main" id="{BBBF2278-FCE9-5304-F36D-F9E6C35209DA}"/>
                </a:ext>
              </a:extLst>
            </p:cNvPr>
            <p:cNvSpPr/>
            <p:nvPr/>
          </p:nvSpPr>
          <p:spPr>
            <a:xfrm>
              <a:off x="6337540" y="2191014"/>
              <a:ext cx="850840" cy="850840"/>
            </a:xfrm>
            <a:prstGeom prst="ellipse">
              <a:avLst/>
            </a:prstGeom>
            <a:solidFill>
              <a:srgbClr val="2F3651"/>
            </a:solidFill>
            <a:ln w="25400" cap="flat" cmpd="sng" algn="ctr">
              <a:noFill/>
              <a:prstDash val="solid"/>
            </a:ln>
            <a:effectLst/>
          </p:spPr>
          <p:txBody>
            <a:bodyPr vert="vert27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pic>
          <p:nvPicPr>
            <p:cNvPr id="46" name="Graphic 27" descr="Scatterplot outline">
              <a:extLst>
                <a:ext uri="{FF2B5EF4-FFF2-40B4-BE49-F238E27FC236}">
                  <a16:creationId xmlns:a16="http://schemas.microsoft.com/office/drawing/2014/main" id="{BB3CE61D-7076-983D-4B16-B30E9D2A8D0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438960" y="2292434"/>
              <a:ext cx="648000" cy="648000"/>
            </a:xfrm>
            <a:prstGeom prst="rect">
              <a:avLst/>
            </a:prstGeom>
          </p:spPr>
        </p:pic>
      </p:grpSp>
      <p:sp>
        <p:nvSpPr>
          <p:cNvPr id="47" name="Rectangle: Rounded Corners 12">
            <a:extLst>
              <a:ext uri="{FF2B5EF4-FFF2-40B4-BE49-F238E27FC236}">
                <a16:creationId xmlns:a16="http://schemas.microsoft.com/office/drawing/2014/main" id="{9F4C5109-7C4C-7107-B9CF-EA0E452B2E6D}"/>
              </a:ext>
            </a:extLst>
          </p:cNvPr>
          <p:cNvSpPr/>
          <p:nvPr/>
        </p:nvSpPr>
        <p:spPr>
          <a:xfrm rot="16200000">
            <a:off x="6562322" y="509876"/>
            <a:ext cx="772862" cy="4390494"/>
          </a:xfrm>
          <a:prstGeom prst="round2SameRect">
            <a:avLst>
              <a:gd name="adj1" fmla="val 50000"/>
              <a:gd name="adj2" fmla="val 0"/>
            </a:avLst>
          </a:prstGeom>
          <a:solidFill>
            <a:srgbClr val="575D72">
              <a:lumMod val="20000"/>
              <a:lumOff val="80000"/>
            </a:srgbClr>
          </a:solidFill>
          <a:ln w="25400" cap="flat" cmpd="sng" algn="ctr">
            <a:noFill/>
            <a:prstDash val="solid"/>
          </a:ln>
          <a:effectLst/>
        </p:spPr>
        <p:txBody>
          <a:bodyPr vert="vert" tIns="243000" rtlCol="0" anchor="ctr"/>
          <a:lstStyle/>
          <a:p>
            <a:pPr marL="538163" marR="0" lvl="0" indent="0" defTabSz="685800" eaLnBrk="1" fontAlgn="auto" latinLnBrk="0" hangingPunct="1">
              <a:lnSpc>
                <a:spcPct val="9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404040"/>
                </a:solidFill>
                <a:effectLst/>
                <a:uLnTx/>
                <a:uFillTx/>
                <a:ea typeface="+mn-ea"/>
                <a:cs typeface="+mn-cs"/>
              </a:rPr>
              <a:t>Allerdings </a:t>
            </a:r>
            <a:r>
              <a:rPr kumimoji="0" lang="en-US" sz="1050" b="0" i="0" u="none" strike="noStrike" kern="0" cap="none" spc="0" normalizeH="0" baseline="0" noProof="0" dirty="0" err="1">
                <a:ln>
                  <a:noFill/>
                </a:ln>
                <a:solidFill>
                  <a:srgbClr val="404040"/>
                </a:solidFill>
                <a:effectLst/>
                <a:uLnTx/>
                <a:uFillTx/>
                <a:ea typeface="+mn-ea"/>
                <a:cs typeface="+mn-cs"/>
              </a:rPr>
              <a:t>sind</a:t>
            </a:r>
            <a:r>
              <a:rPr kumimoji="0" lang="en-US" sz="1050" b="0" i="0" u="none" strike="noStrike" kern="0" cap="none" spc="0" normalizeH="0" baseline="0" noProof="0" dirty="0">
                <a:ln>
                  <a:noFill/>
                </a:ln>
                <a:solidFill>
                  <a:srgbClr val="404040"/>
                </a:solidFill>
                <a:effectLst/>
                <a:uLnTx/>
                <a:uFillTx/>
                <a:ea typeface="+mn-ea"/>
                <a:cs typeface="+mn-cs"/>
              </a:rPr>
              <a:t> MMTT </a:t>
            </a:r>
            <a:r>
              <a:rPr kumimoji="0" lang="en-US" sz="1050" b="1" i="0" u="none" strike="noStrike" kern="0" cap="none" spc="0" normalizeH="0" baseline="0" noProof="0" dirty="0" err="1">
                <a:ln>
                  <a:noFill/>
                </a:ln>
                <a:solidFill>
                  <a:srgbClr val="575D72"/>
                </a:solidFill>
                <a:effectLst/>
                <a:uLnTx/>
                <a:uFillTx/>
                <a:ea typeface="+mn-ea"/>
                <a:cs typeface="+mn-cs"/>
              </a:rPr>
              <a:t>zeitaufwendig</a:t>
            </a:r>
            <a:r>
              <a:rPr lang="en-US" sz="1050" kern="0" dirty="0">
                <a:solidFill>
                  <a:srgbClr val="000000"/>
                </a:solidFill>
              </a:rPr>
              <a:t>, was die </a:t>
            </a:r>
            <a:r>
              <a:rPr kumimoji="0" lang="en-US" sz="1050" b="1" i="0" u="none" strike="noStrike" kern="0" cap="none" spc="0" normalizeH="0" baseline="0" noProof="0" dirty="0" err="1">
                <a:ln>
                  <a:noFill/>
                </a:ln>
                <a:solidFill>
                  <a:srgbClr val="575D72"/>
                </a:solidFill>
                <a:effectLst/>
                <a:uLnTx/>
                <a:uFillTx/>
                <a:ea typeface="+mn-ea"/>
                <a:cs typeface="+mn-cs"/>
              </a:rPr>
              <a:t>Durchführung</a:t>
            </a:r>
            <a:r>
              <a:rPr kumimoji="0" lang="en-US" sz="1050" b="1" i="0" u="none" strike="noStrike" kern="0" cap="none" spc="0" normalizeH="0" baseline="0" noProof="0" dirty="0">
                <a:ln>
                  <a:noFill/>
                </a:ln>
                <a:solidFill>
                  <a:srgbClr val="575D72"/>
                </a:solidFill>
                <a:effectLst/>
                <a:uLnTx/>
                <a:uFillTx/>
                <a:ea typeface="+mn-ea"/>
                <a:cs typeface="+mn-cs"/>
              </a:rPr>
              <a:t> der Tests </a:t>
            </a:r>
            <a:r>
              <a:rPr kumimoji="0" lang="en-US" sz="1050" b="0" i="0" u="none" strike="noStrike" kern="0" cap="none" spc="0" normalizeH="0" baseline="0" noProof="0" dirty="0" err="1">
                <a:ln>
                  <a:noFill/>
                </a:ln>
                <a:solidFill>
                  <a:srgbClr val="404040"/>
                </a:solidFill>
                <a:effectLst/>
                <a:uLnTx/>
                <a:uFillTx/>
                <a:ea typeface="+mn-ea"/>
                <a:cs typeface="+mn-cs"/>
              </a:rPr>
              <a:t>häufig</a:t>
            </a:r>
            <a:r>
              <a:rPr kumimoji="0" lang="en-US" sz="1050" b="0" i="0" u="none" strike="noStrike" kern="0" cap="none" spc="0" normalizeH="0" baseline="0" noProof="0" dirty="0">
                <a:ln>
                  <a:noFill/>
                </a:ln>
                <a:solidFill>
                  <a:srgbClr val="404040"/>
                </a:solidFill>
                <a:effectLst/>
                <a:uLnTx/>
                <a:uFillTx/>
                <a:ea typeface="+mn-ea"/>
                <a:cs typeface="+mn-cs"/>
              </a:rPr>
              <a:t> auf </a:t>
            </a:r>
            <a:r>
              <a:rPr kumimoji="0" lang="en-US" sz="1050" b="0" i="0" u="none" strike="noStrike" kern="0" cap="none" spc="0" normalizeH="0" baseline="0" noProof="0" dirty="0" err="1">
                <a:ln>
                  <a:noFill/>
                </a:ln>
                <a:solidFill>
                  <a:srgbClr val="404040"/>
                </a:solidFill>
                <a:effectLst/>
                <a:uLnTx/>
                <a:uFillTx/>
                <a:ea typeface="+mn-ea"/>
                <a:cs typeface="+mn-cs"/>
              </a:rPr>
              <a:t>Krankenhäuser</a:t>
            </a:r>
            <a:r>
              <a:rPr kumimoji="0" lang="en-US" sz="1050" b="0" i="0" u="none" strike="noStrike" kern="0" cap="none" spc="0" normalizeH="0" baseline="0" noProof="0" dirty="0">
                <a:ln>
                  <a:noFill/>
                </a:ln>
                <a:solidFill>
                  <a:srgbClr val="404040"/>
                </a:solidFill>
                <a:effectLst/>
                <a:uLnTx/>
                <a:uFillTx/>
                <a:ea typeface="+mn-ea"/>
                <a:cs typeface="+mn-cs"/>
              </a:rPr>
              <a:t> </a:t>
            </a:r>
            <a:r>
              <a:rPr kumimoji="0" lang="en-US" sz="1050" b="0" i="0" u="none" strike="noStrike" kern="0" cap="none" spc="0" normalizeH="0" baseline="0" noProof="0" dirty="0" err="1">
                <a:ln>
                  <a:noFill/>
                </a:ln>
                <a:solidFill>
                  <a:srgbClr val="404040"/>
                </a:solidFill>
                <a:effectLst/>
                <a:uLnTx/>
                <a:uFillTx/>
                <a:ea typeface="+mn-ea"/>
                <a:cs typeface="+mn-cs"/>
              </a:rPr>
              <a:t>oder</a:t>
            </a:r>
            <a:r>
              <a:rPr kumimoji="0" lang="en-US" sz="1050" b="0" i="0" u="none" strike="noStrike" kern="0" cap="none" spc="0" normalizeH="0" baseline="0" noProof="0" dirty="0">
                <a:ln>
                  <a:noFill/>
                </a:ln>
                <a:solidFill>
                  <a:srgbClr val="404040"/>
                </a:solidFill>
                <a:effectLst/>
                <a:uLnTx/>
                <a:uFillTx/>
                <a:ea typeface="+mn-ea"/>
                <a:cs typeface="+mn-cs"/>
              </a:rPr>
              <a:t> </a:t>
            </a:r>
            <a:r>
              <a:rPr kumimoji="0" lang="en-US" sz="1050" b="0" i="0" u="none" strike="noStrike" kern="0" cap="none" spc="0" normalizeH="0" baseline="0" noProof="0" dirty="0" err="1">
                <a:ln>
                  <a:noFill/>
                </a:ln>
                <a:solidFill>
                  <a:srgbClr val="404040"/>
                </a:solidFill>
                <a:effectLst/>
                <a:uLnTx/>
                <a:uFillTx/>
                <a:ea typeface="+mn-ea"/>
                <a:cs typeface="+mn-cs"/>
              </a:rPr>
              <a:t>klinische</a:t>
            </a:r>
            <a:r>
              <a:rPr kumimoji="0" lang="en-US" sz="1050" b="0" i="0" u="none" strike="noStrike" kern="0" cap="none" spc="0" normalizeH="0" baseline="0" noProof="0" dirty="0">
                <a:ln>
                  <a:noFill/>
                </a:ln>
                <a:solidFill>
                  <a:srgbClr val="404040"/>
                </a:solidFill>
                <a:effectLst/>
                <a:uLnTx/>
                <a:uFillTx/>
                <a:ea typeface="+mn-ea"/>
                <a:cs typeface="+mn-cs"/>
              </a:rPr>
              <a:t> Labore beschränkt</a:t>
            </a:r>
            <a:r>
              <a:rPr kumimoji="0" lang="en-US" sz="1050" b="0" i="0" u="none" strike="noStrike" kern="0" cap="none" spc="0" normalizeH="0" baseline="30000" noProof="0" dirty="0">
                <a:ln>
                  <a:noFill/>
                </a:ln>
                <a:solidFill>
                  <a:srgbClr val="404040"/>
                </a:solidFill>
                <a:effectLst/>
                <a:uLnTx/>
                <a:uFillTx/>
                <a:ea typeface="+mn-ea"/>
                <a:cs typeface="+mn-cs"/>
              </a:rPr>
              <a:t>3,4</a:t>
            </a:r>
          </a:p>
        </p:txBody>
      </p:sp>
      <p:grpSp>
        <p:nvGrpSpPr>
          <p:cNvPr id="48" name="Gruppo 53">
            <a:extLst>
              <a:ext uri="{FF2B5EF4-FFF2-40B4-BE49-F238E27FC236}">
                <a16:creationId xmlns:a16="http://schemas.microsoft.com/office/drawing/2014/main" id="{84348AA7-7C23-BE52-0A35-B923CC130DF1}"/>
              </a:ext>
            </a:extLst>
          </p:cNvPr>
          <p:cNvGrpSpPr>
            <a:grpSpLocks noChangeAspect="1"/>
          </p:cNvGrpSpPr>
          <p:nvPr/>
        </p:nvGrpSpPr>
        <p:grpSpPr>
          <a:xfrm>
            <a:off x="4744534" y="2318692"/>
            <a:ext cx="772200" cy="772200"/>
            <a:chOff x="6326045" y="3214604"/>
            <a:chExt cx="850840" cy="850840"/>
          </a:xfrm>
        </p:grpSpPr>
        <p:sp>
          <p:nvSpPr>
            <p:cNvPr id="49" name="Oval 47">
              <a:extLst>
                <a:ext uri="{FF2B5EF4-FFF2-40B4-BE49-F238E27FC236}">
                  <a16:creationId xmlns:a16="http://schemas.microsoft.com/office/drawing/2014/main" id="{F58AD40A-5282-7CEE-23D0-936C655518CD}"/>
                </a:ext>
              </a:extLst>
            </p:cNvPr>
            <p:cNvSpPr/>
            <p:nvPr/>
          </p:nvSpPr>
          <p:spPr>
            <a:xfrm>
              <a:off x="6326045" y="3214604"/>
              <a:ext cx="850840" cy="850840"/>
            </a:xfrm>
            <a:prstGeom prst="ellipse">
              <a:avLst/>
            </a:prstGeom>
            <a:solidFill>
              <a:srgbClr val="575D72"/>
            </a:solidFill>
            <a:ln w="25400" cap="flat" cmpd="sng" algn="ctr">
              <a:noFill/>
              <a:prstDash val="solid"/>
            </a:ln>
            <a:effectLst/>
          </p:spPr>
          <p:txBody>
            <a:bodyPr vert="vert27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pic>
          <p:nvPicPr>
            <p:cNvPr id="50" name="Graphic 32" descr="Hospital outline">
              <a:extLst>
                <a:ext uri="{FF2B5EF4-FFF2-40B4-BE49-F238E27FC236}">
                  <a16:creationId xmlns:a16="http://schemas.microsoft.com/office/drawing/2014/main" id="{39E89C47-6D60-0B7B-7FC4-63CC4873BC9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427465" y="3316024"/>
              <a:ext cx="648000" cy="648000"/>
            </a:xfrm>
            <a:prstGeom prst="rect">
              <a:avLst/>
            </a:prstGeom>
          </p:spPr>
        </p:pic>
      </p:grpSp>
      <p:sp>
        <p:nvSpPr>
          <p:cNvPr id="51" name="Rectangle: Rounded Corners 12">
            <a:extLst>
              <a:ext uri="{FF2B5EF4-FFF2-40B4-BE49-F238E27FC236}">
                <a16:creationId xmlns:a16="http://schemas.microsoft.com/office/drawing/2014/main" id="{2B1459F8-6C1E-42B8-0144-BA319B497E9A}"/>
              </a:ext>
            </a:extLst>
          </p:cNvPr>
          <p:cNvSpPr/>
          <p:nvPr/>
        </p:nvSpPr>
        <p:spPr>
          <a:xfrm rot="16200000">
            <a:off x="6562322" y="1410358"/>
            <a:ext cx="772862" cy="4390494"/>
          </a:xfrm>
          <a:prstGeom prst="round2SameRect">
            <a:avLst>
              <a:gd name="adj1" fmla="val 50000"/>
              <a:gd name="adj2" fmla="val 0"/>
            </a:avLst>
          </a:prstGeom>
          <a:solidFill>
            <a:srgbClr val="CFEBE8"/>
          </a:solidFill>
          <a:ln w="25400" cap="flat" cmpd="sng" algn="ctr">
            <a:noFill/>
            <a:prstDash val="solid"/>
          </a:ln>
          <a:effectLst/>
        </p:spPr>
        <p:txBody>
          <a:bodyPr vert="vert" lIns="68580" tIns="243000" rIns="68580" bIns="34290" rtlCol="0" anchor="ctr"/>
          <a:lstStyle/>
          <a:p>
            <a:pPr marL="538163" marR="0" lvl="0" indent="0" defTabSz="685800" eaLnBrk="1" fontAlgn="auto" latinLnBrk="0" hangingPunct="1">
              <a:lnSpc>
                <a:spcPct val="90000"/>
              </a:lnSpc>
              <a:spcBef>
                <a:spcPts val="0"/>
              </a:spcBef>
              <a:spcAft>
                <a:spcPts val="0"/>
              </a:spcAft>
              <a:buClrTx/>
              <a:buSzTx/>
              <a:buFontTx/>
              <a:buNone/>
              <a:tabLst/>
              <a:defRPr/>
            </a:pPr>
            <a:r>
              <a:rPr kumimoji="0" lang="en-US" sz="1050" b="1" i="0" u="none" strike="noStrike" kern="100" cap="none" spc="0" normalizeH="0" baseline="0" noProof="0" dirty="0" err="1">
                <a:ln>
                  <a:noFill/>
                </a:ln>
                <a:solidFill>
                  <a:srgbClr val="347475"/>
                </a:solidFill>
                <a:effectLst/>
                <a:uLnTx/>
                <a:uFillTx/>
                <a:ea typeface="DengXian"/>
                <a:cs typeface="Arial"/>
              </a:rPr>
              <a:t>Statische</a:t>
            </a:r>
            <a:r>
              <a:rPr kumimoji="0" lang="en-US" sz="1050" b="1" i="0" u="none" strike="noStrike" kern="100" cap="none" spc="0" normalizeH="0" baseline="0" noProof="0" dirty="0">
                <a:ln>
                  <a:noFill/>
                </a:ln>
                <a:solidFill>
                  <a:srgbClr val="347475"/>
                </a:solidFill>
                <a:effectLst/>
                <a:uLnTx/>
                <a:uFillTx/>
                <a:ea typeface="DengXian"/>
                <a:cs typeface="Arial"/>
              </a:rPr>
              <a:t> C-</a:t>
            </a:r>
            <a:r>
              <a:rPr kumimoji="0" lang="en-US" sz="1050" b="1" i="0" u="none" strike="noStrike" kern="100" cap="none" spc="0" normalizeH="0" baseline="0" noProof="0" dirty="0" err="1">
                <a:ln>
                  <a:noFill/>
                </a:ln>
                <a:solidFill>
                  <a:srgbClr val="347475"/>
                </a:solidFill>
                <a:effectLst/>
                <a:uLnTx/>
                <a:uFillTx/>
                <a:ea typeface="DengXian"/>
                <a:cs typeface="Arial"/>
              </a:rPr>
              <a:t>Peptid</a:t>
            </a:r>
            <a:r>
              <a:rPr kumimoji="0" lang="en-US" sz="1050" b="1" i="0" u="none" strike="noStrike" kern="100" cap="none" spc="0" normalizeH="0" baseline="0" noProof="0" dirty="0">
                <a:ln>
                  <a:noFill/>
                </a:ln>
                <a:solidFill>
                  <a:srgbClr val="347475"/>
                </a:solidFill>
                <a:effectLst/>
                <a:uLnTx/>
                <a:uFillTx/>
                <a:ea typeface="DengXian"/>
                <a:cs typeface="Arial"/>
              </a:rPr>
              <a:t>-Marker</a:t>
            </a:r>
            <a:r>
              <a:rPr kumimoji="0" lang="en-US" sz="1050" b="0" i="0" u="none" strike="noStrike" kern="0" cap="none" spc="0" normalizeH="0" baseline="0" noProof="0" dirty="0">
                <a:ln>
                  <a:noFill/>
                </a:ln>
                <a:solidFill>
                  <a:srgbClr val="404040"/>
                </a:solidFill>
                <a:effectLst/>
                <a:uLnTx/>
                <a:uFillTx/>
                <a:ea typeface="+mn-ea"/>
                <a:cs typeface="Arial"/>
              </a:rPr>
              <a:t>, </a:t>
            </a:r>
            <a:r>
              <a:rPr kumimoji="0" lang="en-US" sz="1050" b="0" i="0" u="none" strike="noStrike" kern="0" cap="none" spc="0" normalizeH="0" baseline="0" noProof="0" dirty="0" err="1">
                <a:ln>
                  <a:noFill/>
                </a:ln>
                <a:solidFill>
                  <a:srgbClr val="404040"/>
                </a:solidFill>
                <a:effectLst/>
                <a:uLnTx/>
                <a:uFillTx/>
                <a:ea typeface="+mn-ea"/>
                <a:cs typeface="Arial"/>
              </a:rPr>
              <a:t>wie</a:t>
            </a:r>
            <a:r>
              <a:rPr kumimoji="0" lang="en-US" sz="1050" b="0" i="0" u="none" strike="noStrike" kern="0" cap="none" spc="0" normalizeH="0" baseline="0" noProof="0" dirty="0">
                <a:ln>
                  <a:noFill/>
                </a:ln>
                <a:solidFill>
                  <a:srgbClr val="404040"/>
                </a:solidFill>
                <a:effectLst/>
                <a:uLnTx/>
                <a:uFillTx/>
                <a:ea typeface="+mn-ea"/>
                <a:cs typeface="Arial"/>
              </a:rPr>
              <a:t> z. B. </a:t>
            </a:r>
            <a:r>
              <a:rPr kumimoji="0" lang="en-US" sz="1050" b="0" i="0" u="none" strike="noStrike" kern="0" cap="none" spc="0" normalizeH="0" baseline="0" noProof="0" dirty="0" err="1">
                <a:ln>
                  <a:noFill/>
                </a:ln>
                <a:solidFill>
                  <a:srgbClr val="404040"/>
                </a:solidFill>
                <a:effectLst/>
                <a:uLnTx/>
                <a:uFillTx/>
                <a:ea typeface="+mn-ea"/>
                <a:cs typeface="Arial"/>
              </a:rPr>
              <a:t>Zufalls</a:t>
            </a:r>
            <a:r>
              <a:rPr kumimoji="0" lang="en-US" sz="1050" b="0" i="0" u="none" strike="noStrike" kern="0" cap="none" spc="0" normalizeH="0" baseline="0" noProof="0" dirty="0">
                <a:ln>
                  <a:noFill/>
                </a:ln>
                <a:solidFill>
                  <a:srgbClr val="404040"/>
                </a:solidFill>
                <a:effectLst/>
                <a:uLnTx/>
                <a:uFillTx/>
                <a:ea typeface="+mn-ea"/>
                <a:cs typeface="Arial"/>
              </a:rPr>
              <a:t>-   C-</a:t>
            </a:r>
            <a:r>
              <a:rPr kumimoji="0" lang="en-US" sz="1050" b="0" i="0" u="none" strike="noStrike" kern="0" cap="none" spc="0" normalizeH="0" baseline="0" noProof="0" dirty="0" err="1">
                <a:ln>
                  <a:noFill/>
                </a:ln>
                <a:solidFill>
                  <a:srgbClr val="404040"/>
                </a:solidFill>
                <a:effectLst/>
                <a:uLnTx/>
                <a:uFillTx/>
                <a:ea typeface="+mn-ea"/>
                <a:cs typeface="Arial"/>
              </a:rPr>
              <a:t>Peptid</a:t>
            </a:r>
            <a:r>
              <a:rPr kumimoji="0" lang="en-US" sz="1050" b="0" i="0" u="none" strike="noStrike" kern="0" cap="none" spc="0" normalizeH="0" baseline="0" noProof="0" dirty="0">
                <a:ln>
                  <a:noFill/>
                </a:ln>
                <a:solidFill>
                  <a:srgbClr val="404040"/>
                </a:solidFill>
                <a:effectLst/>
                <a:uLnTx/>
                <a:uFillTx/>
                <a:ea typeface="+mn-ea"/>
                <a:cs typeface="Arial"/>
              </a:rPr>
              <a:t> </a:t>
            </a:r>
            <a:r>
              <a:rPr lang="en-US" sz="1050" kern="0" dirty="0">
                <a:solidFill>
                  <a:srgbClr val="404040"/>
                </a:solidFill>
                <a:cs typeface="Arial"/>
              </a:rPr>
              <a:t>u</a:t>
            </a:r>
            <a:r>
              <a:rPr kumimoji="0" lang="en-US" sz="1050" b="0" i="0" u="none" strike="noStrike" kern="0" cap="none" spc="0" normalizeH="0" baseline="0" noProof="0" dirty="0" err="1">
                <a:ln>
                  <a:noFill/>
                </a:ln>
                <a:solidFill>
                  <a:srgbClr val="404040"/>
                </a:solidFill>
                <a:effectLst/>
                <a:uLnTx/>
                <a:uFillTx/>
                <a:ea typeface="+mn-ea"/>
                <a:cs typeface="Arial"/>
              </a:rPr>
              <a:t>nd</a:t>
            </a:r>
            <a:r>
              <a:rPr kumimoji="0" lang="en-US" sz="1050" b="0" i="0" u="none" strike="noStrike" kern="0" cap="none" spc="0" normalizeH="0" baseline="0" noProof="0" dirty="0">
                <a:ln>
                  <a:noFill/>
                </a:ln>
                <a:solidFill>
                  <a:srgbClr val="404040"/>
                </a:solidFill>
                <a:effectLst/>
                <a:uLnTx/>
                <a:uFillTx/>
                <a:ea typeface="+mn-ea"/>
                <a:cs typeface="Arial"/>
              </a:rPr>
              <a:t> C-</a:t>
            </a:r>
            <a:r>
              <a:rPr kumimoji="0" lang="en-US" sz="1050" b="0" i="0" u="none" strike="noStrike" kern="0" cap="none" spc="0" normalizeH="0" baseline="0" noProof="0" dirty="0" err="1">
                <a:ln>
                  <a:noFill/>
                </a:ln>
                <a:solidFill>
                  <a:srgbClr val="404040"/>
                </a:solidFill>
                <a:effectLst/>
                <a:uLnTx/>
                <a:uFillTx/>
                <a:ea typeface="+mn-ea"/>
                <a:cs typeface="Arial"/>
              </a:rPr>
              <a:t>Peptid</a:t>
            </a:r>
            <a:r>
              <a:rPr kumimoji="0" lang="en-US" sz="1050" b="0" i="0" u="none" strike="noStrike" kern="0" cap="none" spc="0" normalizeH="0" baseline="0" noProof="0" dirty="0">
                <a:ln>
                  <a:noFill/>
                </a:ln>
                <a:solidFill>
                  <a:srgbClr val="404040"/>
                </a:solidFill>
                <a:effectLst/>
                <a:uLnTx/>
                <a:uFillTx/>
                <a:ea typeface="+mn-ea"/>
                <a:cs typeface="Arial"/>
              </a:rPr>
              <a:t> </a:t>
            </a:r>
            <a:r>
              <a:rPr kumimoji="0" lang="en-US" sz="1050" b="0" i="0" u="none" strike="noStrike" kern="0" cap="none" spc="0" normalizeH="0" baseline="0" noProof="0" dirty="0" err="1">
                <a:ln>
                  <a:noFill/>
                </a:ln>
                <a:solidFill>
                  <a:srgbClr val="404040"/>
                </a:solidFill>
                <a:effectLst/>
                <a:uLnTx/>
                <a:uFillTx/>
                <a:ea typeface="+mn-ea"/>
                <a:cs typeface="Arial"/>
              </a:rPr>
              <a:t>im</a:t>
            </a:r>
            <a:r>
              <a:rPr kumimoji="0" lang="en-US" sz="1050" b="0" i="0" u="none" strike="noStrike" kern="0" cap="none" spc="0" normalizeH="0" baseline="0" noProof="0" dirty="0">
                <a:ln>
                  <a:noFill/>
                </a:ln>
                <a:solidFill>
                  <a:srgbClr val="404040"/>
                </a:solidFill>
                <a:effectLst/>
                <a:uLnTx/>
                <a:uFillTx/>
                <a:ea typeface="+mn-ea"/>
                <a:cs typeface="Arial"/>
              </a:rPr>
              <a:t> </a:t>
            </a:r>
            <a:r>
              <a:rPr kumimoji="0" lang="en-US" sz="1050" b="0" i="0" u="none" strike="noStrike" kern="0" cap="none" spc="0" normalizeH="0" baseline="0" noProof="0" dirty="0" err="1">
                <a:ln>
                  <a:noFill/>
                </a:ln>
                <a:solidFill>
                  <a:srgbClr val="404040"/>
                </a:solidFill>
                <a:effectLst/>
                <a:uLnTx/>
                <a:uFillTx/>
                <a:ea typeface="+mn-ea"/>
                <a:cs typeface="Arial"/>
              </a:rPr>
              <a:t>Urin</a:t>
            </a:r>
            <a:r>
              <a:rPr kumimoji="0" lang="en-US" sz="1050" b="0" i="0" u="none" strike="noStrike" kern="0" cap="none" spc="0" normalizeH="0" baseline="0" noProof="0" dirty="0">
                <a:ln>
                  <a:noFill/>
                </a:ln>
                <a:solidFill>
                  <a:srgbClr val="404040"/>
                </a:solidFill>
                <a:effectLst/>
                <a:uLnTx/>
                <a:uFillTx/>
                <a:ea typeface="+mn-ea"/>
                <a:cs typeface="Arial"/>
              </a:rPr>
              <a:t>, </a:t>
            </a:r>
            <a:r>
              <a:rPr kumimoji="0" lang="en-US" sz="1050" b="0" i="0" u="none" strike="noStrike" kern="0" cap="none" spc="0" normalizeH="0" baseline="0" noProof="0" dirty="0" err="1">
                <a:ln>
                  <a:noFill/>
                </a:ln>
                <a:solidFill>
                  <a:srgbClr val="404040"/>
                </a:solidFill>
                <a:effectLst/>
                <a:uLnTx/>
                <a:uFillTx/>
                <a:ea typeface="+mn-ea"/>
                <a:cs typeface="Arial"/>
              </a:rPr>
              <a:t>korrelieren</a:t>
            </a:r>
            <a:r>
              <a:rPr kumimoji="0" lang="en-US" sz="1050" b="0" i="0" u="none" strike="noStrike" kern="0" cap="none" spc="0" normalizeH="0" baseline="0" noProof="0" dirty="0">
                <a:ln>
                  <a:noFill/>
                </a:ln>
                <a:solidFill>
                  <a:srgbClr val="404040"/>
                </a:solidFill>
                <a:effectLst/>
                <a:uLnTx/>
                <a:uFillTx/>
                <a:ea typeface="+mn-ea"/>
                <a:cs typeface="Arial"/>
              </a:rPr>
              <a:t> </a:t>
            </a:r>
            <a:r>
              <a:rPr kumimoji="0" lang="en-US" sz="1050" b="0" i="0" u="none" strike="noStrike" kern="0" cap="none" spc="0" normalizeH="0" baseline="0" noProof="0" dirty="0" err="1">
                <a:ln>
                  <a:noFill/>
                </a:ln>
                <a:solidFill>
                  <a:srgbClr val="404040"/>
                </a:solidFill>
                <a:effectLst/>
                <a:uLnTx/>
                <a:uFillTx/>
                <a:ea typeface="+mn-ea"/>
                <a:cs typeface="Arial"/>
              </a:rPr>
              <a:t>mit</a:t>
            </a:r>
            <a:r>
              <a:rPr kumimoji="0" lang="en-US" sz="1050" b="0" i="0" u="none" strike="noStrike" kern="0" cap="none" spc="0" normalizeH="0" baseline="0" noProof="0" dirty="0">
                <a:ln>
                  <a:noFill/>
                </a:ln>
                <a:solidFill>
                  <a:srgbClr val="404040"/>
                </a:solidFill>
                <a:effectLst/>
                <a:uLnTx/>
                <a:uFillTx/>
                <a:ea typeface="+mn-ea"/>
                <a:cs typeface="Arial"/>
              </a:rPr>
              <a:t> dem MMTT </a:t>
            </a:r>
            <a:r>
              <a:rPr lang="en-US" sz="1050" kern="0" dirty="0">
                <a:solidFill>
                  <a:srgbClr val="404040"/>
                </a:solidFill>
                <a:cs typeface="Arial"/>
              </a:rPr>
              <a:t>u</a:t>
            </a:r>
            <a:r>
              <a:rPr kumimoji="0" lang="en-US" sz="1050" b="0" i="0" u="none" strike="noStrike" kern="0" cap="none" spc="0" normalizeH="0" baseline="0" noProof="0" dirty="0" err="1">
                <a:ln>
                  <a:noFill/>
                </a:ln>
                <a:solidFill>
                  <a:srgbClr val="404040"/>
                </a:solidFill>
                <a:effectLst/>
                <a:uLnTx/>
                <a:uFillTx/>
                <a:ea typeface="+mn-ea"/>
                <a:cs typeface="Arial"/>
              </a:rPr>
              <a:t>nd</a:t>
            </a:r>
            <a:r>
              <a:rPr kumimoji="0" lang="en-US" sz="1050" b="0" i="0" u="none" strike="noStrike" kern="0" cap="none" spc="0" normalizeH="0" baseline="0" noProof="0" dirty="0">
                <a:ln>
                  <a:noFill/>
                </a:ln>
                <a:solidFill>
                  <a:srgbClr val="000000"/>
                </a:solidFill>
                <a:effectLst/>
                <a:uLnTx/>
                <a:uFillTx/>
                <a:ea typeface="+mn-ea"/>
                <a:cs typeface="Arial"/>
              </a:rPr>
              <a:t> </a:t>
            </a:r>
            <a:r>
              <a:rPr kumimoji="0" lang="en-US" sz="1050" b="1" i="0" u="none" strike="noStrike" kern="100" cap="none" spc="0" normalizeH="0" baseline="0" noProof="0" dirty="0" err="1">
                <a:ln>
                  <a:noFill/>
                </a:ln>
                <a:solidFill>
                  <a:srgbClr val="347475"/>
                </a:solidFill>
                <a:effectLst/>
                <a:uLnTx/>
                <a:uFillTx/>
                <a:ea typeface="DengXian"/>
                <a:cs typeface="Arial"/>
              </a:rPr>
              <a:t>sind</a:t>
            </a:r>
            <a:r>
              <a:rPr kumimoji="0" lang="en-US" sz="1050" b="1" i="0" u="none" strike="noStrike" kern="100" cap="none" spc="0" normalizeH="0" baseline="0" noProof="0" dirty="0">
                <a:ln>
                  <a:noFill/>
                </a:ln>
                <a:solidFill>
                  <a:srgbClr val="347475"/>
                </a:solidFill>
                <a:effectLst/>
                <a:uLnTx/>
                <a:uFillTx/>
                <a:ea typeface="DengXian"/>
                <a:cs typeface="Arial"/>
              </a:rPr>
              <a:t> in </a:t>
            </a:r>
            <a:r>
              <a:rPr kumimoji="0" lang="en-US" sz="1050" b="1" i="0" u="none" strike="noStrike" kern="100" cap="none" spc="0" normalizeH="0" baseline="0" noProof="0" dirty="0" err="1">
                <a:ln>
                  <a:noFill/>
                </a:ln>
                <a:solidFill>
                  <a:srgbClr val="347475"/>
                </a:solidFill>
                <a:effectLst/>
                <a:uLnTx/>
                <a:uFillTx/>
                <a:ea typeface="DengXian"/>
                <a:cs typeface="Arial"/>
              </a:rPr>
              <a:t>einer</a:t>
            </a:r>
            <a:r>
              <a:rPr kumimoji="0" lang="en-US" sz="1050" b="1" i="0" u="none" strike="noStrike" kern="100" cap="none" spc="0" normalizeH="0" baseline="0" noProof="0" dirty="0">
                <a:ln>
                  <a:noFill/>
                </a:ln>
                <a:solidFill>
                  <a:srgbClr val="347475"/>
                </a:solidFill>
                <a:effectLst/>
                <a:uLnTx/>
                <a:uFillTx/>
                <a:ea typeface="DengXian"/>
                <a:cs typeface="Arial"/>
              </a:rPr>
              <a:t> </a:t>
            </a:r>
            <a:r>
              <a:rPr kumimoji="0" lang="en-US" sz="1050" b="1" i="0" u="none" strike="noStrike" kern="100" cap="none" spc="0" normalizeH="0" baseline="0" noProof="0" dirty="0" err="1">
                <a:ln>
                  <a:noFill/>
                </a:ln>
                <a:solidFill>
                  <a:srgbClr val="347475"/>
                </a:solidFill>
                <a:effectLst/>
                <a:uLnTx/>
                <a:uFillTx/>
                <a:ea typeface="DengXian"/>
                <a:cs typeface="Arial"/>
              </a:rPr>
              <a:t>klinischen</a:t>
            </a:r>
            <a:r>
              <a:rPr kumimoji="0" lang="en-US" sz="1050" b="1" i="0" u="none" strike="noStrike" kern="100" cap="none" spc="0" normalizeH="0" baseline="0" noProof="0" dirty="0">
                <a:ln>
                  <a:noFill/>
                </a:ln>
                <a:solidFill>
                  <a:srgbClr val="347475"/>
                </a:solidFill>
                <a:effectLst/>
                <a:uLnTx/>
                <a:uFillTx/>
                <a:ea typeface="DengXian"/>
                <a:cs typeface="Arial"/>
              </a:rPr>
              <a:t> </a:t>
            </a:r>
            <a:r>
              <a:rPr kumimoji="0" lang="en-US" sz="1050" b="1" i="0" u="none" strike="noStrike" kern="100" cap="none" spc="0" normalizeH="0" baseline="0" noProof="0" dirty="0" err="1">
                <a:ln>
                  <a:noFill/>
                </a:ln>
                <a:solidFill>
                  <a:srgbClr val="347475"/>
                </a:solidFill>
                <a:effectLst/>
                <a:uLnTx/>
                <a:uFillTx/>
                <a:ea typeface="DengXian"/>
                <a:cs typeface="Arial"/>
              </a:rPr>
              <a:t>Umgebung</a:t>
            </a:r>
            <a:r>
              <a:rPr kumimoji="0" lang="en-US" sz="1050" b="1" i="0" u="none" strike="noStrike" kern="100" cap="none" spc="0" normalizeH="0" baseline="0" noProof="0" dirty="0">
                <a:ln>
                  <a:noFill/>
                </a:ln>
                <a:solidFill>
                  <a:srgbClr val="347475"/>
                </a:solidFill>
                <a:effectLst/>
                <a:uLnTx/>
                <a:uFillTx/>
                <a:ea typeface="DengXian"/>
                <a:cs typeface="Arial"/>
              </a:rPr>
              <a:t> </a:t>
            </a:r>
            <a:r>
              <a:rPr kumimoji="0" lang="en-US" sz="1050" b="1" i="0" u="none" strike="noStrike" kern="100" cap="none" spc="0" normalizeH="0" baseline="0" noProof="0" dirty="0" err="1">
                <a:ln>
                  <a:noFill/>
                </a:ln>
                <a:solidFill>
                  <a:srgbClr val="347475"/>
                </a:solidFill>
                <a:effectLst/>
                <a:uLnTx/>
                <a:uFillTx/>
                <a:ea typeface="DengXian"/>
                <a:cs typeface="Arial"/>
              </a:rPr>
              <a:t>möglicherweise</a:t>
            </a:r>
            <a:r>
              <a:rPr kumimoji="0" lang="en-US" sz="1050" b="1" i="0" u="none" strike="noStrike" kern="100" cap="none" spc="0" normalizeH="0" baseline="0" noProof="0" dirty="0">
                <a:ln>
                  <a:noFill/>
                </a:ln>
                <a:solidFill>
                  <a:srgbClr val="347475"/>
                </a:solidFill>
                <a:effectLst/>
                <a:uLnTx/>
                <a:uFillTx/>
                <a:ea typeface="DengXian"/>
                <a:cs typeface="Arial"/>
              </a:rPr>
              <a:t> </a:t>
            </a:r>
            <a:r>
              <a:rPr kumimoji="0" lang="en-US" sz="1050" b="1" i="0" u="none" strike="noStrike" kern="100" cap="none" spc="0" normalizeH="0" baseline="0" noProof="0" dirty="0" err="1">
                <a:ln>
                  <a:noFill/>
                </a:ln>
                <a:solidFill>
                  <a:srgbClr val="347475"/>
                </a:solidFill>
                <a:effectLst/>
                <a:uLnTx/>
                <a:uFillTx/>
                <a:ea typeface="DengXian"/>
                <a:cs typeface="Arial"/>
              </a:rPr>
              <a:t>besser</a:t>
            </a:r>
            <a:r>
              <a:rPr kumimoji="0" lang="en-US" sz="1050" b="1" i="0" u="none" strike="noStrike" kern="100" cap="none" spc="0" normalizeH="0" baseline="0" noProof="0" dirty="0">
                <a:ln>
                  <a:noFill/>
                </a:ln>
                <a:solidFill>
                  <a:srgbClr val="347475"/>
                </a:solidFill>
                <a:effectLst/>
                <a:uLnTx/>
                <a:uFillTx/>
                <a:ea typeface="DengXian"/>
                <a:cs typeface="Arial"/>
              </a:rPr>
              <a:t> durchführbar</a:t>
            </a:r>
            <a:r>
              <a:rPr kumimoji="0" lang="en-US" sz="1050" b="0" i="0" u="none" strike="noStrike" kern="100" cap="none" spc="0" normalizeH="0" baseline="30000" noProof="0" dirty="0">
                <a:ln>
                  <a:noFill/>
                </a:ln>
                <a:solidFill>
                  <a:srgbClr val="404040"/>
                </a:solidFill>
                <a:effectLst/>
                <a:uLnTx/>
                <a:uFillTx/>
                <a:ea typeface="DengXian"/>
                <a:cs typeface="Arial"/>
              </a:rPr>
              <a:t>3</a:t>
            </a:r>
            <a:r>
              <a:rPr kumimoji="0" lang="en-US" sz="1050" b="0" i="0" u="none" strike="noStrike" kern="0" cap="none" spc="0" normalizeH="0" baseline="30000" noProof="0" dirty="0">
                <a:ln>
                  <a:noFill/>
                </a:ln>
                <a:solidFill>
                  <a:srgbClr val="404040"/>
                </a:solidFill>
                <a:effectLst/>
                <a:uLnTx/>
                <a:uFillTx/>
                <a:ea typeface="+mn-ea"/>
                <a:cs typeface="Arial"/>
              </a:rPr>
              <a:t>,4</a:t>
            </a:r>
          </a:p>
        </p:txBody>
      </p:sp>
      <p:grpSp>
        <p:nvGrpSpPr>
          <p:cNvPr id="52" name="Gruppo 71">
            <a:extLst>
              <a:ext uri="{FF2B5EF4-FFF2-40B4-BE49-F238E27FC236}">
                <a16:creationId xmlns:a16="http://schemas.microsoft.com/office/drawing/2014/main" id="{B2218FD0-5216-2337-697A-F935A7C5FC96}"/>
              </a:ext>
            </a:extLst>
          </p:cNvPr>
          <p:cNvGrpSpPr>
            <a:grpSpLocks noChangeAspect="1"/>
          </p:cNvGrpSpPr>
          <p:nvPr/>
        </p:nvGrpSpPr>
        <p:grpSpPr>
          <a:xfrm>
            <a:off x="4744534" y="3219173"/>
            <a:ext cx="772200" cy="772200"/>
            <a:chOff x="6326045" y="4233667"/>
            <a:chExt cx="850840" cy="850840"/>
          </a:xfrm>
        </p:grpSpPr>
        <p:sp>
          <p:nvSpPr>
            <p:cNvPr id="53" name="Oval 52">
              <a:extLst>
                <a:ext uri="{FF2B5EF4-FFF2-40B4-BE49-F238E27FC236}">
                  <a16:creationId xmlns:a16="http://schemas.microsoft.com/office/drawing/2014/main" id="{26A8ED98-2F57-F292-CE16-506B8FBEBA8C}"/>
                </a:ext>
              </a:extLst>
            </p:cNvPr>
            <p:cNvSpPr/>
            <p:nvPr/>
          </p:nvSpPr>
          <p:spPr>
            <a:xfrm>
              <a:off x="6326045" y="4233667"/>
              <a:ext cx="850840" cy="850840"/>
            </a:xfrm>
            <a:prstGeom prst="ellipse">
              <a:avLst/>
            </a:prstGeom>
            <a:solidFill>
              <a:srgbClr val="347475"/>
            </a:solidFill>
            <a:ln w="25400" cap="flat" cmpd="sng" algn="ctr">
              <a:noFill/>
              <a:prstDash val="solid"/>
            </a:ln>
            <a:effectLst/>
          </p:spPr>
          <p:txBody>
            <a:bodyPr vert="vert27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pic>
          <p:nvPicPr>
            <p:cNvPr id="54" name="Graphic 40" descr="Stopwatch 75% outline">
              <a:extLst>
                <a:ext uri="{FF2B5EF4-FFF2-40B4-BE49-F238E27FC236}">
                  <a16:creationId xmlns:a16="http://schemas.microsoft.com/office/drawing/2014/main" id="{6F791813-2475-DBCB-B746-A4FEAF4011E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400421" y="4308043"/>
              <a:ext cx="702088" cy="702088"/>
            </a:xfrm>
            <a:prstGeom prst="rect">
              <a:avLst/>
            </a:prstGeom>
          </p:spPr>
        </p:pic>
      </p:grpSp>
      <p:sp>
        <p:nvSpPr>
          <p:cNvPr id="70" name="TextBox 160">
            <a:extLst>
              <a:ext uri="{FF2B5EF4-FFF2-40B4-BE49-F238E27FC236}">
                <a16:creationId xmlns:a16="http://schemas.microsoft.com/office/drawing/2014/main" id="{F6AA5229-D097-5A1F-773C-765BCED63EC4}"/>
              </a:ext>
            </a:extLst>
          </p:cNvPr>
          <p:cNvSpPr txBox="1"/>
          <p:nvPr/>
        </p:nvSpPr>
        <p:spPr>
          <a:xfrm>
            <a:off x="735966" y="3521951"/>
            <a:ext cx="3079388" cy="581698"/>
          </a:xfrm>
          <a:prstGeom prst="rect">
            <a:avLst/>
          </a:prstGeom>
          <a:noFill/>
        </p:spPr>
        <p:txBody>
          <a:bodyPr wrap="square" lIns="0" tIns="0" rIns="0" bIns="0">
            <a:spAutoFit/>
          </a:bodyPr>
          <a:lstStyle/>
          <a:p>
            <a:pPr algn="ctr" defTabSz="685800">
              <a:lnSpc>
                <a:spcPct val="90000"/>
              </a:lnSpc>
              <a:defRPr/>
            </a:pPr>
            <a:r>
              <a:rPr lang="en-US" sz="1050" dirty="0" err="1">
                <a:solidFill>
                  <a:srgbClr val="404040"/>
                </a:solidFill>
                <a:cs typeface="Arial" panose="020B0604020202020204" pitchFamily="34" charset="0"/>
              </a:rPr>
              <a:t>Kennwerte</a:t>
            </a:r>
            <a:r>
              <a:rPr lang="en-US" sz="1050" dirty="0">
                <a:solidFill>
                  <a:srgbClr val="404040"/>
                </a:solidFill>
                <a:cs typeface="Arial" panose="020B0604020202020204" pitchFamily="34" charset="0"/>
              </a:rPr>
              <a:t> für die AUC-C-</a:t>
            </a:r>
            <a:r>
              <a:rPr lang="en-US" sz="1050" dirty="0" err="1">
                <a:solidFill>
                  <a:srgbClr val="404040"/>
                </a:solidFill>
                <a:cs typeface="Arial" panose="020B0604020202020204" pitchFamily="34" charset="0"/>
              </a:rPr>
              <a:t>Peptid</a:t>
            </a:r>
            <a:r>
              <a:rPr lang="en-US" sz="1050" dirty="0">
                <a:solidFill>
                  <a:srgbClr val="404040"/>
                </a:solidFill>
                <a:cs typeface="Arial" panose="020B0604020202020204" pitchFamily="34" charset="0"/>
              </a:rPr>
              <a:t>-</a:t>
            </a:r>
            <a:r>
              <a:rPr lang="en-US" sz="1050" dirty="0" err="1">
                <a:solidFill>
                  <a:srgbClr val="404040"/>
                </a:solidFill>
                <a:cs typeface="Arial" panose="020B0604020202020204" pitchFamily="34" charset="0"/>
              </a:rPr>
              <a:t>Antwort</a:t>
            </a:r>
            <a:r>
              <a:rPr lang="en-US" sz="1050" dirty="0">
                <a:solidFill>
                  <a:srgbClr val="404040"/>
                </a:solidFill>
                <a:cs typeface="Arial" panose="020B0604020202020204" pitchFamily="34" charset="0"/>
              </a:rPr>
              <a:t> </a:t>
            </a:r>
            <a:r>
              <a:rPr lang="en-US" sz="1050" dirty="0" err="1">
                <a:solidFill>
                  <a:srgbClr val="404040"/>
                </a:solidFill>
                <a:cs typeface="Arial" panose="020B0604020202020204" pitchFamily="34" charset="0"/>
              </a:rPr>
              <a:t>werden</a:t>
            </a:r>
            <a:r>
              <a:rPr lang="en-US" sz="1050" dirty="0">
                <a:solidFill>
                  <a:srgbClr val="404040"/>
                </a:solidFill>
                <a:cs typeface="Arial" panose="020B0604020202020204" pitchFamily="34" charset="0"/>
              </a:rPr>
              <a:t> in der Regel </a:t>
            </a:r>
            <a:r>
              <a:rPr lang="en-US" sz="1050" dirty="0" err="1">
                <a:solidFill>
                  <a:srgbClr val="404040"/>
                </a:solidFill>
                <a:cs typeface="Arial" panose="020B0604020202020204" pitchFamily="34" charset="0"/>
              </a:rPr>
              <a:t>als</a:t>
            </a:r>
            <a:r>
              <a:rPr lang="en-US" sz="1050" dirty="0">
                <a:solidFill>
                  <a:srgbClr val="404040"/>
                </a:solidFill>
                <a:cs typeface="Arial" panose="020B0604020202020204" pitchFamily="34" charset="0"/>
              </a:rPr>
              <a:t> </a:t>
            </a:r>
            <a:r>
              <a:rPr lang="en-US" sz="1050" dirty="0" err="1">
                <a:solidFill>
                  <a:srgbClr val="404040"/>
                </a:solidFill>
                <a:cs typeface="Arial" panose="020B0604020202020204" pitchFamily="34" charset="0"/>
              </a:rPr>
              <a:t>Konzentrationen</a:t>
            </a:r>
            <a:r>
              <a:rPr lang="en-US" sz="1050" dirty="0">
                <a:solidFill>
                  <a:srgbClr val="404040"/>
                </a:solidFill>
                <a:cs typeface="Arial" panose="020B0604020202020204" pitchFamily="34" charset="0"/>
              </a:rPr>
              <a:t> </a:t>
            </a:r>
            <a:r>
              <a:rPr lang="en-US" sz="1050" dirty="0" err="1">
                <a:solidFill>
                  <a:srgbClr val="404040"/>
                </a:solidFill>
                <a:cs typeface="Arial" panose="020B0604020202020204" pitchFamily="34" charset="0"/>
              </a:rPr>
              <a:t>über</a:t>
            </a:r>
            <a:r>
              <a:rPr lang="en-US" sz="1050" dirty="0">
                <a:solidFill>
                  <a:srgbClr val="404040"/>
                </a:solidFill>
                <a:cs typeface="Arial" panose="020B0604020202020204" pitchFamily="34" charset="0"/>
              </a:rPr>
              <a:t> </a:t>
            </a:r>
            <a:r>
              <a:rPr lang="en-US" sz="1050" dirty="0" err="1">
                <a:solidFill>
                  <a:srgbClr val="404040"/>
                </a:solidFill>
                <a:cs typeface="Arial" panose="020B0604020202020204" pitchFamily="34" charset="0"/>
              </a:rPr>
              <a:t>einen</a:t>
            </a:r>
            <a:r>
              <a:rPr lang="en-US" sz="1050" dirty="0">
                <a:solidFill>
                  <a:srgbClr val="404040"/>
                </a:solidFill>
                <a:cs typeface="Arial" panose="020B0604020202020204" pitchFamily="34" charset="0"/>
              </a:rPr>
              <a:t> </a:t>
            </a:r>
            <a:r>
              <a:rPr lang="en-US" sz="1050" dirty="0" err="1">
                <a:solidFill>
                  <a:srgbClr val="404040"/>
                </a:solidFill>
                <a:cs typeface="Arial" panose="020B0604020202020204" pitchFamily="34" charset="0"/>
              </a:rPr>
              <a:t>bestimmten</a:t>
            </a:r>
            <a:r>
              <a:rPr lang="en-US" sz="1050" dirty="0">
                <a:solidFill>
                  <a:srgbClr val="404040"/>
                </a:solidFill>
                <a:cs typeface="Arial" panose="020B0604020202020204" pitchFamily="34" charset="0"/>
              </a:rPr>
              <a:t> </a:t>
            </a:r>
            <a:r>
              <a:rPr lang="en-US" sz="1050" dirty="0" err="1">
                <a:solidFill>
                  <a:srgbClr val="404040"/>
                </a:solidFill>
                <a:cs typeface="Arial" panose="020B0604020202020204" pitchFamily="34" charset="0"/>
              </a:rPr>
              <a:t>Zeitraum</a:t>
            </a:r>
            <a:r>
              <a:rPr lang="en-US" sz="1050" dirty="0">
                <a:solidFill>
                  <a:srgbClr val="404040"/>
                </a:solidFill>
                <a:cs typeface="Arial" panose="020B0604020202020204" pitchFamily="34" charset="0"/>
              </a:rPr>
              <a:t> </a:t>
            </a:r>
            <a:r>
              <a:rPr lang="en-US" sz="1050" dirty="0" err="1">
                <a:solidFill>
                  <a:srgbClr val="404040"/>
                </a:solidFill>
                <a:cs typeface="Arial" panose="020B0604020202020204" pitchFamily="34" charset="0"/>
              </a:rPr>
              <a:t>angegeben</a:t>
            </a:r>
            <a:r>
              <a:rPr lang="en-US" sz="1050" dirty="0">
                <a:solidFill>
                  <a:srgbClr val="404040"/>
                </a:solidFill>
                <a:cs typeface="Arial" panose="020B0604020202020204" pitchFamily="34" charset="0"/>
              </a:rPr>
              <a:t>: z. B. </a:t>
            </a:r>
            <a:r>
              <a:rPr lang="en-US" sz="1050" dirty="0" err="1">
                <a:solidFill>
                  <a:srgbClr val="404040"/>
                </a:solidFill>
                <a:cs typeface="Arial" panose="020B0604020202020204" pitchFamily="34" charset="0"/>
              </a:rPr>
              <a:t>pmol</a:t>
            </a:r>
            <a:r>
              <a:rPr lang="en-US" sz="1050" dirty="0">
                <a:solidFill>
                  <a:srgbClr val="404040"/>
                </a:solidFill>
                <a:cs typeface="Arial" panose="020B0604020202020204" pitchFamily="34" charset="0"/>
              </a:rPr>
              <a:t>/l/240 min. </a:t>
            </a:r>
          </a:p>
        </p:txBody>
      </p:sp>
      <p:grpSp>
        <p:nvGrpSpPr>
          <p:cNvPr id="71" name="Group 8">
            <a:extLst>
              <a:ext uri="{FF2B5EF4-FFF2-40B4-BE49-F238E27FC236}">
                <a16:creationId xmlns:a16="http://schemas.microsoft.com/office/drawing/2014/main" id="{00ABE50A-3B27-F456-AEC0-328E7A047C7C}"/>
              </a:ext>
            </a:extLst>
          </p:cNvPr>
          <p:cNvGrpSpPr/>
          <p:nvPr/>
        </p:nvGrpSpPr>
        <p:grpSpPr>
          <a:xfrm rot="5400000">
            <a:off x="2201402" y="1832312"/>
            <a:ext cx="148514" cy="3106761"/>
            <a:chOff x="6447802" y="2353956"/>
            <a:chExt cx="324740" cy="1994058"/>
          </a:xfrm>
        </p:grpSpPr>
        <p:cxnSp>
          <p:nvCxnSpPr>
            <p:cNvPr id="72" name="Straight Connector 9">
              <a:extLst>
                <a:ext uri="{FF2B5EF4-FFF2-40B4-BE49-F238E27FC236}">
                  <a16:creationId xmlns:a16="http://schemas.microsoft.com/office/drawing/2014/main" id="{B6EF4945-9C47-D72A-0A45-6F77E568BDE9}"/>
                </a:ext>
              </a:extLst>
            </p:cNvPr>
            <p:cNvCxnSpPr>
              <a:cxnSpLocks/>
            </p:cNvCxnSpPr>
            <p:nvPr/>
          </p:nvCxnSpPr>
          <p:spPr>
            <a:xfrm>
              <a:off x="6447802" y="2353956"/>
              <a:ext cx="0" cy="1994058"/>
            </a:xfrm>
            <a:prstGeom prst="line">
              <a:avLst/>
            </a:prstGeom>
            <a:noFill/>
            <a:ln w="12700" cap="flat" cmpd="sng" algn="ctr">
              <a:solidFill>
                <a:srgbClr val="000000"/>
              </a:solidFill>
              <a:prstDash val="solid"/>
            </a:ln>
            <a:effectLst/>
          </p:spPr>
        </p:cxnSp>
        <p:cxnSp>
          <p:nvCxnSpPr>
            <p:cNvPr id="73" name="Straight Connector 10">
              <a:extLst>
                <a:ext uri="{FF2B5EF4-FFF2-40B4-BE49-F238E27FC236}">
                  <a16:creationId xmlns:a16="http://schemas.microsoft.com/office/drawing/2014/main" id="{AB0AFE4E-D330-4909-CEF1-BC2743437C92}"/>
                </a:ext>
              </a:extLst>
            </p:cNvPr>
            <p:cNvCxnSpPr>
              <a:cxnSpLocks/>
            </p:cNvCxnSpPr>
            <p:nvPr/>
          </p:nvCxnSpPr>
          <p:spPr>
            <a:xfrm>
              <a:off x="6447802" y="3350985"/>
              <a:ext cx="324740" cy="0"/>
            </a:xfrm>
            <a:prstGeom prst="line">
              <a:avLst/>
            </a:prstGeom>
            <a:noFill/>
            <a:ln w="12700" cap="flat" cmpd="sng" algn="ctr">
              <a:solidFill>
                <a:srgbClr val="000000"/>
              </a:solidFill>
              <a:prstDash val="solid"/>
            </a:ln>
            <a:effectLst/>
          </p:spPr>
        </p:cxnSp>
      </p:grpSp>
      <p:sp>
        <p:nvSpPr>
          <p:cNvPr id="90" name="Rectangle 2">
            <a:extLst>
              <a:ext uri="{FF2B5EF4-FFF2-40B4-BE49-F238E27FC236}">
                <a16:creationId xmlns:a16="http://schemas.microsoft.com/office/drawing/2014/main" id="{8D66273D-DC52-6249-2D03-39C171C68186}"/>
              </a:ext>
            </a:extLst>
          </p:cNvPr>
          <p:cNvSpPr/>
          <p:nvPr/>
        </p:nvSpPr>
        <p:spPr>
          <a:xfrm>
            <a:off x="719107" y="2179564"/>
            <a:ext cx="3113513" cy="1039607"/>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grpSp>
        <p:nvGrpSpPr>
          <p:cNvPr id="91" name="Group 5">
            <a:extLst>
              <a:ext uri="{FF2B5EF4-FFF2-40B4-BE49-F238E27FC236}">
                <a16:creationId xmlns:a16="http://schemas.microsoft.com/office/drawing/2014/main" id="{83D9C6A2-9859-9468-77B8-854DA29C2B96}"/>
              </a:ext>
            </a:extLst>
          </p:cNvPr>
          <p:cNvGrpSpPr/>
          <p:nvPr/>
        </p:nvGrpSpPr>
        <p:grpSpPr>
          <a:xfrm>
            <a:off x="1401170" y="2217734"/>
            <a:ext cx="490824" cy="945188"/>
            <a:chOff x="1883017" y="2906085"/>
            <a:chExt cx="654432" cy="1260250"/>
          </a:xfrm>
        </p:grpSpPr>
        <p:pic>
          <p:nvPicPr>
            <p:cNvPr id="92" name="Graphic 38" descr="Stopwatch 25% outline">
              <a:extLst>
                <a:ext uri="{FF2B5EF4-FFF2-40B4-BE49-F238E27FC236}">
                  <a16:creationId xmlns:a16="http://schemas.microsoft.com/office/drawing/2014/main" id="{73592D46-6383-1723-2CA5-CB78451B4DC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883017" y="2906085"/>
              <a:ext cx="654432" cy="654432"/>
            </a:xfrm>
            <a:prstGeom prst="rect">
              <a:avLst/>
            </a:prstGeom>
          </p:spPr>
        </p:pic>
        <p:pic>
          <p:nvPicPr>
            <p:cNvPr id="93" name="Graphic 45" descr="Test tubes with solid fill">
              <a:extLst>
                <a:ext uri="{FF2B5EF4-FFF2-40B4-BE49-F238E27FC236}">
                  <a16:creationId xmlns:a16="http://schemas.microsoft.com/office/drawing/2014/main" id="{0D54EAEF-7816-D0BF-AFFA-0E42FE248DEA}"/>
                </a:ext>
              </a:extLst>
            </p:cNvPr>
            <p:cNvPicPr>
              <a:picLocks noChangeAspect="1"/>
            </p:cNvPicPr>
            <p:nvPr/>
          </p:nvPicPr>
          <p:blipFill rotWithShape="1">
            <a:blip r:embed="rId11">
              <a:extLst>
                <a:ext uri="{96DAC541-7B7A-43D3-8B79-37D633B846F1}">
                  <asvg:svgBlip xmlns:asvg="http://schemas.microsoft.com/office/drawing/2016/SVG/main" r:embed="rId12"/>
                </a:ext>
              </a:extLst>
            </a:blip>
            <a:srcRect l="60314" r="15419" b="20894"/>
            <a:stretch/>
          </p:blipFill>
          <p:spPr>
            <a:xfrm rot="2431661">
              <a:off x="2148955" y="3511902"/>
              <a:ext cx="200757" cy="654433"/>
            </a:xfrm>
            <a:prstGeom prst="rect">
              <a:avLst/>
            </a:prstGeom>
          </p:spPr>
        </p:pic>
      </p:grpSp>
      <p:grpSp>
        <p:nvGrpSpPr>
          <p:cNvPr id="94" name="Group 3">
            <a:extLst>
              <a:ext uri="{FF2B5EF4-FFF2-40B4-BE49-F238E27FC236}">
                <a16:creationId xmlns:a16="http://schemas.microsoft.com/office/drawing/2014/main" id="{8C8EB8EA-8512-E1F3-FD2D-F310EDA5F4B3}"/>
              </a:ext>
            </a:extLst>
          </p:cNvPr>
          <p:cNvGrpSpPr/>
          <p:nvPr/>
        </p:nvGrpSpPr>
        <p:grpSpPr>
          <a:xfrm>
            <a:off x="775298" y="2217734"/>
            <a:ext cx="490824" cy="945188"/>
            <a:chOff x="921937" y="2906085"/>
            <a:chExt cx="654432" cy="1260250"/>
          </a:xfrm>
        </p:grpSpPr>
        <p:pic>
          <p:nvPicPr>
            <p:cNvPr id="95" name="Graphic 36" descr="Stopwatch outline">
              <a:extLst>
                <a:ext uri="{FF2B5EF4-FFF2-40B4-BE49-F238E27FC236}">
                  <a16:creationId xmlns:a16="http://schemas.microsoft.com/office/drawing/2014/main" id="{562686CC-8B7F-87C3-ED7A-666712BEFD1D}"/>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21937" y="2906085"/>
              <a:ext cx="654432" cy="654432"/>
            </a:xfrm>
            <a:prstGeom prst="rect">
              <a:avLst/>
            </a:prstGeom>
          </p:spPr>
        </p:pic>
        <p:pic>
          <p:nvPicPr>
            <p:cNvPr id="96" name="Graphic 55" descr="Test tubes with solid fill">
              <a:extLst>
                <a:ext uri="{FF2B5EF4-FFF2-40B4-BE49-F238E27FC236}">
                  <a16:creationId xmlns:a16="http://schemas.microsoft.com/office/drawing/2014/main" id="{C06D830A-3850-DD34-9ECB-61A0C2CB33BB}"/>
                </a:ext>
              </a:extLst>
            </p:cNvPr>
            <p:cNvPicPr>
              <a:picLocks noChangeAspect="1"/>
            </p:cNvPicPr>
            <p:nvPr/>
          </p:nvPicPr>
          <p:blipFill rotWithShape="1">
            <a:blip r:embed="rId11">
              <a:extLst>
                <a:ext uri="{96DAC541-7B7A-43D3-8B79-37D633B846F1}">
                  <asvg:svgBlip xmlns:asvg="http://schemas.microsoft.com/office/drawing/2016/SVG/main" r:embed="rId12"/>
                </a:ext>
              </a:extLst>
            </a:blip>
            <a:srcRect l="60314" r="15419" b="20894"/>
            <a:stretch/>
          </p:blipFill>
          <p:spPr>
            <a:xfrm rot="2431661">
              <a:off x="1197092" y="3511902"/>
              <a:ext cx="200757" cy="654433"/>
            </a:xfrm>
            <a:prstGeom prst="rect">
              <a:avLst/>
            </a:prstGeom>
          </p:spPr>
        </p:pic>
      </p:grpSp>
      <p:grpSp>
        <p:nvGrpSpPr>
          <p:cNvPr id="97" name="Group 6">
            <a:extLst>
              <a:ext uri="{FF2B5EF4-FFF2-40B4-BE49-F238E27FC236}">
                <a16:creationId xmlns:a16="http://schemas.microsoft.com/office/drawing/2014/main" id="{3A17248B-710B-F1BB-46C7-4DDFF81192E9}"/>
              </a:ext>
            </a:extLst>
          </p:cNvPr>
          <p:cNvGrpSpPr/>
          <p:nvPr/>
        </p:nvGrpSpPr>
        <p:grpSpPr>
          <a:xfrm>
            <a:off x="2027041" y="2217734"/>
            <a:ext cx="490824" cy="945188"/>
            <a:chOff x="2844097" y="2906085"/>
            <a:chExt cx="654432" cy="1260250"/>
          </a:xfrm>
        </p:grpSpPr>
        <p:pic>
          <p:nvPicPr>
            <p:cNvPr id="98" name="Graphic 42" descr="Stopwatch 50% outline">
              <a:extLst>
                <a:ext uri="{FF2B5EF4-FFF2-40B4-BE49-F238E27FC236}">
                  <a16:creationId xmlns:a16="http://schemas.microsoft.com/office/drawing/2014/main" id="{BAD729EA-3937-36A1-0BA1-E9E884231B87}"/>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844097" y="2906085"/>
              <a:ext cx="654432" cy="654432"/>
            </a:xfrm>
            <a:prstGeom prst="rect">
              <a:avLst/>
            </a:prstGeom>
          </p:spPr>
        </p:pic>
        <p:pic>
          <p:nvPicPr>
            <p:cNvPr id="99" name="Graphic 59" descr="Test tubes with solid fill">
              <a:extLst>
                <a:ext uri="{FF2B5EF4-FFF2-40B4-BE49-F238E27FC236}">
                  <a16:creationId xmlns:a16="http://schemas.microsoft.com/office/drawing/2014/main" id="{B4B93110-3F65-62B4-EA19-BE800AD56D43}"/>
                </a:ext>
              </a:extLst>
            </p:cNvPr>
            <p:cNvPicPr>
              <a:picLocks noChangeAspect="1"/>
            </p:cNvPicPr>
            <p:nvPr/>
          </p:nvPicPr>
          <p:blipFill rotWithShape="1">
            <a:blip r:embed="rId11">
              <a:extLst>
                <a:ext uri="{96DAC541-7B7A-43D3-8B79-37D633B846F1}">
                  <asvg:svgBlip xmlns:asvg="http://schemas.microsoft.com/office/drawing/2016/SVG/main" r:embed="rId12"/>
                </a:ext>
              </a:extLst>
            </a:blip>
            <a:srcRect l="60314" r="15419" b="20894"/>
            <a:stretch/>
          </p:blipFill>
          <p:spPr>
            <a:xfrm rot="2431661">
              <a:off x="3059791" y="3511902"/>
              <a:ext cx="200757" cy="654433"/>
            </a:xfrm>
            <a:prstGeom prst="rect">
              <a:avLst/>
            </a:prstGeom>
          </p:spPr>
        </p:pic>
      </p:grpSp>
      <p:grpSp>
        <p:nvGrpSpPr>
          <p:cNvPr id="100" name="Group 8">
            <a:extLst>
              <a:ext uri="{FF2B5EF4-FFF2-40B4-BE49-F238E27FC236}">
                <a16:creationId xmlns:a16="http://schemas.microsoft.com/office/drawing/2014/main" id="{8ECFFE59-C13C-1C45-BDF6-A6418FB04D1F}"/>
              </a:ext>
            </a:extLst>
          </p:cNvPr>
          <p:cNvGrpSpPr/>
          <p:nvPr/>
        </p:nvGrpSpPr>
        <p:grpSpPr>
          <a:xfrm>
            <a:off x="2652912" y="2217734"/>
            <a:ext cx="490824" cy="945188"/>
            <a:chOff x="3805177" y="2906085"/>
            <a:chExt cx="654432" cy="1260250"/>
          </a:xfrm>
        </p:grpSpPr>
        <p:pic>
          <p:nvPicPr>
            <p:cNvPr id="101" name="Graphic 34" descr="Stopwatch 75% outline">
              <a:extLst>
                <a:ext uri="{FF2B5EF4-FFF2-40B4-BE49-F238E27FC236}">
                  <a16:creationId xmlns:a16="http://schemas.microsoft.com/office/drawing/2014/main" id="{BEA0E9DE-9214-946F-1696-665B472AA19C}"/>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3805177" y="2906085"/>
              <a:ext cx="654432" cy="654432"/>
            </a:xfrm>
            <a:prstGeom prst="rect">
              <a:avLst/>
            </a:prstGeom>
          </p:spPr>
        </p:pic>
        <p:pic>
          <p:nvPicPr>
            <p:cNvPr id="102" name="Graphic 63" descr="Test tubes with solid fill">
              <a:extLst>
                <a:ext uri="{FF2B5EF4-FFF2-40B4-BE49-F238E27FC236}">
                  <a16:creationId xmlns:a16="http://schemas.microsoft.com/office/drawing/2014/main" id="{EFB573A2-B3C4-9EFE-AABE-D9BBA716323B}"/>
                </a:ext>
              </a:extLst>
            </p:cNvPr>
            <p:cNvPicPr>
              <a:picLocks noChangeAspect="1"/>
            </p:cNvPicPr>
            <p:nvPr/>
          </p:nvPicPr>
          <p:blipFill rotWithShape="1">
            <a:blip r:embed="rId11">
              <a:extLst>
                <a:ext uri="{96DAC541-7B7A-43D3-8B79-37D633B846F1}">
                  <asvg:svgBlip xmlns:asvg="http://schemas.microsoft.com/office/drawing/2016/SVG/main" r:embed="rId12"/>
                </a:ext>
              </a:extLst>
            </a:blip>
            <a:srcRect l="60314" r="15419" b="20894"/>
            <a:stretch/>
          </p:blipFill>
          <p:spPr>
            <a:xfrm rot="2431661">
              <a:off x="4027355" y="3511902"/>
              <a:ext cx="200757" cy="654433"/>
            </a:xfrm>
            <a:prstGeom prst="rect">
              <a:avLst/>
            </a:prstGeom>
          </p:spPr>
        </p:pic>
      </p:grpSp>
      <p:grpSp>
        <p:nvGrpSpPr>
          <p:cNvPr id="103" name="Group 10">
            <a:extLst>
              <a:ext uri="{FF2B5EF4-FFF2-40B4-BE49-F238E27FC236}">
                <a16:creationId xmlns:a16="http://schemas.microsoft.com/office/drawing/2014/main" id="{B9C375AF-DF14-61E8-2C8C-5F2611A179EC}"/>
              </a:ext>
            </a:extLst>
          </p:cNvPr>
          <p:cNvGrpSpPr/>
          <p:nvPr/>
        </p:nvGrpSpPr>
        <p:grpSpPr>
          <a:xfrm>
            <a:off x="3278785" y="2217734"/>
            <a:ext cx="490824" cy="945188"/>
            <a:chOff x="4790883" y="2906085"/>
            <a:chExt cx="654432" cy="1260250"/>
          </a:xfrm>
        </p:grpSpPr>
        <p:pic>
          <p:nvPicPr>
            <p:cNvPr id="104" name="Graphic 40" descr="Stopwatch 75% outline">
              <a:extLst>
                <a:ext uri="{FF2B5EF4-FFF2-40B4-BE49-F238E27FC236}">
                  <a16:creationId xmlns:a16="http://schemas.microsoft.com/office/drawing/2014/main" id="{53C9CB22-A9F1-BAA8-2278-AAD1070CDF9D}"/>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4790883" y="2906085"/>
              <a:ext cx="654432" cy="654432"/>
            </a:xfrm>
            <a:prstGeom prst="rect">
              <a:avLst/>
            </a:prstGeom>
          </p:spPr>
        </p:pic>
        <p:pic>
          <p:nvPicPr>
            <p:cNvPr id="105" name="Graphic 67" descr="Test tubes with solid fill">
              <a:extLst>
                <a:ext uri="{FF2B5EF4-FFF2-40B4-BE49-F238E27FC236}">
                  <a16:creationId xmlns:a16="http://schemas.microsoft.com/office/drawing/2014/main" id="{B2627BFE-D752-EFB1-2067-E7D33CE95A84}"/>
                </a:ext>
              </a:extLst>
            </p:cNvPr>
            <p:cNvPicPr>
              <a:picLocks noChangeAspect="1"/>
            </p:cNvPicPr>
            <p:nvPr/>
          </p:nvPicPr>
          <p:blipFill rotWithShape="1">
            <a:blip r:embed="rId11">
              <a:extLst>
                <a:ext uri="{96DAC541-7B7A-43D3-8B79-37D633B846F1}">
                  <asvg:svgBlip xmlns:asvg="http://schemas.microsoft.com/office/drawing/2016/SVG/main" r:embed="rId12"/>
                </a:ext>
              </a:extLst>
            </a:blip>
            <a:srcRect l="60314" r="15419" b="20894"/>
            <a:stretch/>
          </p:blipFill>
          <p:spPr>
            <a:xfrm rot="2431661">
              <a:off x="4988435" y="3511902"/>
              <a:ext cx="200757" cy="654433"/>
            </a:xfrm>
            <a:prstGeom prst="rect">
              <a:avLst/>
            </a:prstGeom>
          </p:spPr>
        </p:pic>
      </p:grpSp>
      <p:sp>
        <p:nvSpPr>
          <p:cNvPr id="3" name="Textfeld 2">
            <a:extLst>
              <a:ext uri="{FF2B5EF4-FFF2-40B4-BE49-F238E27FC236}">
                <a16:creationId xmlns:a16="http://schemas.microsoft.com/office/drawing/2014/main" id="{01A012A4-B01F-6094-0A65-D52ECABB863D}"/>
              </a:ext>
            </a:extLst>
          </p:cNvPr>
          <p:cNvSpPr txBox="1"/>
          <p:nvPr/>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MAT-DE-2600042-1.0-01/2026</a:t>
            </a:r>
            <a:endParaRPr lang="de-DE" sz="600" dirty="0">
              <a:solidFill>
                <a:srgbClr val="404040"/>
              </a:solidFill>
            </a:endParaRPr>
          </a:p>
        </p:txBody>
      </p:sp>
    </p:spTree>
    <p:extLst>
      <p:ext uri="{BB962C8B-B14F-4D97-AF65-F5344CB8AC3E}">
        <p14:creationId xmlns:p14="http://schemas.microsoft.com/office/powerpoint/2010/main" val="440100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9">
            <a:extLst>
              <a:ext uri="{FF2B5EF4-FFF2-40B4-BE49-F238E27FC236}">
                <a16:creationId xmlns:a16="http://schemas.microsoft.com/office/drawing/2014/main" id="{33188DB8-A9C7-290D-BDB8-A5A0C0E681E0}"/>
              </a:ext>
            </a:extLst>
          </p:cNvPr>
          <p:cNvSpPr txBox="1">
            <a:spLocks/>
          </p:cNvSpPr>
          <p:nvPr/>
        </p:nvSpPr>
        <p:spPr>
          <a:xfrm>
            <a:off x="319788" y="109204"/>
            <a:ext cx="830018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C-Peptid-Messung – Vorteile des dynamischen Testens</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7" name="object 4">
            <a:extLst>
              <a:ext uri="{FF2B5EF4-FFF2-40B4-BE49-F238E27FC236}">
                <a16:creationId xmlns:a16="http://schemas.microsoft.com/office/drawing/2014/main" id="{97A75475-FD84-1794-3AA2-2AAD17545181}"/>
              </a:ext>
            </a:extLst>
          </p:cNvPr>
          <p:cNvSpPr/>
          <p:nvPr/>
        </p:nvSpPr>
        <p:spPr>
          <a:xfrm>
            <a:off x="0" y="901100"/>
            <a:ext cx="9144000" cy="908190"/>
          </a:xfrm>
          <a:custGeom>
            <a:avLst/>
            <a:gdLst/>
            <a:ahLst/>
            <a:cxnLst/>
            <a:rect l="l" t="t" r="r" b="b"/>
            <a:pathLst>
              <a:path w="12192000" h="1577339">
                <a:moveTo>
                  <a:pt x="0" y="1577339"/>
                </a:moveTo>
                <a:lnTo>
                  <a:pt x="12192000" y="1577339"/>
                </a:lnTo>
                <a:lnTo>
                  <a:pt x="12192000" y="0"/>
                </a:lnTo>
                <a:lnTo>
                  <a:pt x="0" y="0"/>
                </a:lnTo>
                <a:lnTo>
                  <a:pt x="0" y="1577339"/>
                </a:lnTo>
                <a:close/>
              </a:path>
            </a:pathLst>
          </a:custGeom>
          <a:solidFill>
            <a:srgbClr val="E9E6EC"/>
          </a:solidFill>
        </p:spPr>
        <p:txBody>
          <a:bodyPr wrap="square" lIns="0" tIns="0" rIns="0" bIns="0" rtlCol="0"/>
          <a:lstStyle/>
          <a:p>
            <a:endParaRPr sz="1350"/>
          </a:p>
        </p:txBody>
      </p:sp>
      <p:sp>
        <p:nvSpPr>
          <p:cNvPr id="8" name="object 6">
            <a:extLst>
              <a:ext uri="{FF2B5EF4-FFF2-40B4-BE49-F238E27FC236}">
                <a16:creationId xmlns:a16="http://schemas.microsoft.com/office/drawing/2014/main" id="{D9A4C101-E630-5910-A1D5-A7A9DB9CD1ED}"/>
              </a:ext>
            </a:extLst>
          </p:cNvPr>
          <p:cNvSpPr txBox="1"/>
          <p:nvPr/>
        </p:nvSpPr>
        <p:spPr>
          <a:xfrm>
            <a:off x="954025" y="961023"/>
            <a:ext cx="2270956" cy="763831"/>
          </a:xfrm>
          <a:prstGeom prst="rect">
            <a:avLst/>
          </a:prstGeom>
        </p:spPr>
        <p:txBody>
          <a:bodyPr vert="horz" wrap="square" lIns="0" tIns="22384" rIns="0" bIns="0" rtlCol="0">
            <a:spAutoFit/>
          </a:bodyPr>
          <a:lstStyle/>
          <a:p>
            <a:pPr marL="9525">
              <a:spcBef>
                <a:spcPts val="176"/>
              </a:spcBef>
            </a:pPr>
            <a:r>
              <a:rPr lang="de-DE" sz="1050" i="1" dirty="0">
                <a:solidFill>
                  <a:srgbClr val="7900E6"/>
                </a:solidFill>
                <a:latin typeface="Georgia"/>
                <a:cs typeface="Georgia"/>
              </a:rPr>
              <a:t>Statisches Testen</a:t>
            </a:r>
            <a:endParaRPr sz="1050" dirty="0">
              <a:latin typeface="Georgia"/>
              <a:cs typeface="Georgia"/>
            </a:endParaRPr>
          </a:p>
          <a:p>
            <a:pPr marL="9525" marR="35243">
              <a:spcBef>
                <a:spcPts val="94"/>
              </a:spcBef>
            </a:pPr>
            <a:r>
              <a:rPr lang="de-DE" sz="900" spc="-8" dirty="0">
                <a:solidFill>
                  <a:srgbClr val="404040"/>
                </a:solidFill>
                <a:cs typeface="Verdana"/>
              </a:rPr>
              <a:t>C-Peptid, einmalig gemessen in einer Nüchtern- oder Nicht-Nüchtern- (Zufalls-)Probe. </a:t>
            </a:r>
          </a:p>
          <a:p>
            <a:pPr marL="9525" marR="35243">
              <a:spcBef>
                <a:spcPts val="94"/>
              </a:spcBef>
            </a:pPr>
            <a:r>
              <a:rPr lang="de-DE" sz="900" spc="-8" dirty="0">
                <a:solidFill>
                  <a:srgbClr val="404040"/>
                </a:solidFill>
                <a:cs typeface="Verdana"/>
              </a:rPr>
              <a:t>Ausgedrückt in </a:t>
            </a:r>
            <a:r>
              <a:rPr lang="de-DE" sz="900" spc="-8" dirty="0" err="1">
                <a:solidFill>
                  <a:srgbClr val="404040"/>
                </a:solidFill>
                <a:cs typeface="Verdana"/>
              </a:rPr>
              <a:t>ng</a:t>
            </a:r>
            <a:r>
              <a:rPr lang="de-DE" sz="900" spc="-8" dirty="0">
                <a:solidFill>
                  <a:srgbClr val="404040"/>
                </a:solidFill>
                <a:cs typeface="Verdana"/>
              </a:rPr>
              <a:t>/ml oder pmol/l</a:t>
            </a:r>
            <a:endParaRPr sz="900" dirty="0">
              <a:solidFill>
                <a:srgbClr val="404040"/>
              </a:solidFill>
              <a:latin typeface="Verdana"/>
              <a:cs typeface="Verdana"/>
            </a:endParaRPr>
          </a:p>
        </p:txBody>
      </p:sp>
      <p:sp>
        <p:nvSpPr>
          <p:cNvPr id="9" name="object 7">
            <a:extLst>
              <a:ext uri="{FF2B5EF4-FFF2-40B4-BE49-F238E27FC236}">
                <a16:creationId xmlns:a16="http://schemas.microsoft.com/office/drawing/2014/main" id="{F019BA9F-FF1D-17A6-EDAE-8926AE164973}"/>
              </a:ext>
            </a:extLst>
          </p:cNvPr>
          <p:cNvSpPr txBox="1"/>
          <p:nvPr/>
        </p:nvSpPr>
        <p:spPr>
          <a:xfrm>
            <a:off x="954023" y="2087563"/>
            <a:ext cx="2589124" cy="779701"/>
          </a:xfrm>
          <a:prstGeom prst="rect">
            <a:avLst/>
          </a:prstGeom>
        </p:spPr>
        <p:txBody>
          <a:bodyPr vert="horz" wrap="square" lIns="0" tIns="38100" rIns="0" bIns="0" rtlCol="0">
            <a:spAutoFit/>
          </a:bodyPr>
          <a:lstStyle/>
          <a:p>
            <a:pPr marL="9525">
              <a:spcBef>
                <a:spcPts val="300"/>
              </a:spcBef>
            </a:pPr>
            <a:r>
              <a:rPr lang="de-DE" sz="1050" i="1" dirty="0">
                <a:solidFill>
                  <a:srgbClr val="7900E6"/>
                </a:solidFill>
                <a:latin typeface="Georgia"/>
                <a:cs typeface="Georgia"/>
              </a:rPr>
              <a:t>Dynamisches Testen</a:t>
            </a:r>
            <a:endParaRPr sz="1050" dirty="0">
              <a:latin typeface="Georgia"/>
              <a:cs typeface="Georgia"/>
            </a:endParaRPr>
          </a:p>
          <a:p>
            <a:pPr marL="9525" marR="481965">
              <a:spcBef>
                <a:spcPts val="203"/>
              </a:spcBef>
            </a:pPr>
            <a:r>
              <a:rPr lang="de-DE" sz="900" spc="-8" dirty="0">
                <a:solidFill>
                  <a:srgbClr val="404040"/>
                </a:solidFill>
                <a:cs typeface="Verdana"/>
              </a:rPr>
              <a:t>C-Peptid, mehrfach gemessen über einen Zeitraum von 2 bis 4 Std. im Rahmen eines OGTT oder MMTT. Ausgedrückt in </a:t>
            </a:r>
            <a:r>
              <a:rPr lang="de-DE" sz="900" spc="-8" dirty="0" err="1">
                <a:solidFill>
                  <a:srgbClr val="404040"/>
                </a:solidFill>
                <a:cs typeface="Verdana"/>
              </a:rPr>
              <a:t>ng</a:t>
            </a:r>
            <a:r>
              <a:rPr lang="de-DE" sz="900" spc="-8" dirty="0">
                <a:solidFill>
                  <a:srgbClr val="404040"/>
                </a:solidFill>
                <a:cs typeface="Verdana"/>
              </a:rPr>
              <a:t>/ml/240 min</a:t>
            </a:r>
            <a:endParaRPr sz="900" dirty="0">
              <a:solidFill>
                <a:srgbClr val="404040"/>
              </a:solidFill>
              <a:latin typeface="Verdana"/>
              <a:cs typeface="Verdana"/>
            </a:endParaRPr>
          </a:p>
        </p:txBody>
      </p:sp>
      <p:sp>
        <p:nvSpPr>
          <p:cNvPr id="11" name="object 10">
            <a:extLst>
              <a:ext uri="{FF2B5EF4-FFF2-40B4-BE49-F238E27FC236}">
                <a16:creationId xmlns:a16="http://schemas.microsoft.com/office/drawing/2014/main" id="{59732330-EB2B-3AA8-3C13-7B8FA5BCC5CA}"/>
              </a:ext>
            </a:extLst>
          </p:cNvPr>
          <p:cNvSpPr/>
          <p:nvPr/>
        </p:nvSpPr>
        <p:spPr>
          <a:xfrm>
            <a:off x="198310" y="1065313"/>
            <a:ext cx="610552" cy="605790"/>
          </a:xfrm>
          <a:custGeom>
            <a:avLst/>
            <a:gdLst/>
            <a:ahLst/>
            <a:cxnLst/>
            <a:rect l="l" t="t" r="r" b="b"/>
            <a:pathLst>
              <a:path w="814069" h="807719">
                <a:moveTo>
                  <a:pt x="398487" y="0"/>
                </a:moveTo>
                <a:lnTo>
                  <a:pt x="347264" y="2345"/>
                </a:lnTo>
                <a:lnTo>
                  <a:pt x="299020" y="9295"/>
                </a:lnTo>
                <a:lnTo>
                  <a:pt x="253888" y="20716"/>
                </a:lnTo>
                <a:lnTo>
                  <a:pt x="211996" y="36478"/>
                </a:lnTo>
                <a:lnTo>
                  <a:pt x="173476" y="56448"/>
                </a:lnTo>
                <a:lnTo>
                  <a:pt x="138457" y="80496"/>
                </a:lnTo>
                <a:lnTo>
                  <a:pt x="107070" y="108489"/>
                </a:lnTo>
                <a:lnTo>
                  <a:pt x="79445" y="140296"/>
                </a:lnTo>
                <a:lnTo>
                  <a:pt x="55713" y="175786"/>
                </a:lnTo>
                <a:lnTo>
                  <a:pt x="36004" y="214826"/>
                </a:lnTo>
                <a:lnTo>
                  <a:pt x="20447" y="257285"/>
                </a:lnTo>
                <a:lnTo>
                  <a:pt x="9174" y="303031"/>
                </a:lnTo>
                <a:lnTo>
                  <a:pt x="2315" y="351933"/>
                </a:lnTo>
                <a:lnTo>
                  <a:pt x="0" y="403860"/>
                </a:lnTo>
                <a:lnTo>
                  <a:pt x="2415" y="455803"/>
                </a:lnTo>
                <a:lnTo>
                  <a:pt x="9562" y="504688"/>
                </a:lnTo>
                <a:lnTo>
                  <a:pt x="21311" y="550434"/>
                </a:lnTo>
                <a:lnTo>
                  <a:pt x="37525" y="592893"/>
                </a:lnTo>
                <a:lnTo>
                  <a:pt x="58067" y="631933"/>
                </a:lnTo>
                <a:lnTo>
                  <a:pt x="82802" y="667423"/>
                </a:lnTo>
                <a:lnTo>
                  <a:pt x="111594" y="699230"/>
                </a:lnTo>
                <a:lnTo>
                  <a:pt x="144308" y="727223"/>
                </a:lnTo>
                <a:lnTo>
                  <a:pt x="180806" y="751271"/>
                </a:lnTo>
                <a:lnTo>
                  <a:pt x="220955" y="771241"/>
                </a:lnTo>
                <a:lnTo>
                  <a:pt x="264617" y="787003"/>
                </a:lnTo>
                <a:lnTo>
                  <a:pt x="311657" y="798424"/>
                </a:lnTo>
                <a:lnTo>
                  <a:pt x="361939" y="805374"/>
                </a:lnTo>
                <a:lnTo>
                  <a:pt x="415328" y="807720"/>
                </a:lnTo>
                <a:lnTo>
                  <a:pt x="472262" y="804594"/>
                </a:lnTo>
                <a:lnTo>
                  <a:pt x="526011" y="795292"/>
                </a:lnTo>
                <a:lnTo>
                  <a:pt x="559716" y="784987"/>
                </a:lnTo>
                <a:lnTo>
                  <a:pt x="415328" y="784987"/>
                </a:lnTo>
                <a:lnTo>
                  <a:pt x="356920" y="782051"/>
                </a:lnTo>
                <a:lnTo>
                  <a:pt x="302231" y="773312"/>
                </a:lnTo>
                <a:lnTo>
                  <a:pt x="251558" y="758872"/>
                </a:lnTo>
                <a:lnTo>
                  <a:pt x="205201" y="738834"/>
                </a:lnTo>
                <a:lnTo>
                  <a:pt x="163459" y="713299"/>
                </a:lnTo>
                <a:lnTo>
                  <a:pt x="126631" y="682371"/>
                </a:lnTo>
                <a:lnTo>
                  <a:pt x="95340" y="646668"/>
                </a:lnTo>
                <a:lnTo>
                  <a:pt x="69494" y="606298"/>
                </a:lnTo>
                <a:lnTo>
                  <a:pt x="49204" y="561546"/>
                </a:lnTo>
                <a:lnTo>
                  <a:pt x="34577" y="512699"/>
                </a:lnTo>
                <a:lnTo>
                  <a:pt x="25721" y="460041"/>
                </a:lnTo>
                <a:lnTo>
                  <a:pt x="22745" y="403860"/>
                </a:lnTo>
                <a:lnTo>
                  <a:pt x="25662" y="347033"/>
                </a:lnTo>
                <a:lnTo>
                  <a:pt x="34344" y="293840"/>
                </a:lnTo>
                <a:lnTo>
                  <a:pt x="48685" y="244570"/>
                </a:lnTo>
                <a:lnTo>
                  <a:pt x="68580" y="199512"/>
                </a:lnTo>
                <a:lnTo>
                  <a:pt x="93924" y="158955"/>
                </a:lnTo>
                <a:lnTo>
                  <a:pt x="124612" y="123190"/>
                </a:lnTo>
                <a:lnTo>
                  <a:pt x="159841" y="92906"/>
                </a:lnTo>
                <a:lnTo>
                  <a:pt x="199616" y="67907"/>
                </a:lnTo>
                <a:lnTo>
                  <a:pt x="243652" y="48291"/>
                </a:lnTo>
                <a:lnTo>
                  <a:pt x="291666" y="34158"/>
                </a:lnTo>
                <a:lnTo>
                  <a:pt x="343372" y="25605"/>
                </a:lnTo>
                <a:lnTo>
                  <a:pt x="398487" y="22733"/>
                </a:lnTo>
                <a:lnTo>
                  <a:pt x="554785" y="22733"/>
                </a:lnTo>
                <a:lnTo>
                  <a:pt x="549198" y="20716"/>
                </a:lnTo>
                <a:lnTo>
                  <a:pt x="502158" y="9295"/>
                </a:lnTo>
                <a:lnTo>
                  <a:pt x="451876" y="2345"/>
                </a:lnTo>
                <a:lnTo>
                  <a:pt x="398487" y="0"/>
                </a:lnTo>
                <a:close/>
              </a:path>
              <a:path w="814069" h="807719">
                <a:moveTo>
                  <a:pt x="554785" y="22733"/>
                </a:moveTo>
                <a:lnTo>
                  <a:pt x="398487" y="22733"/>
                </a:lnTo>
                <a:lnTo>
                  <a:pt x="456271" y="25615"/>
                </a:lnTo>
                <a:lnTo>
                  <a:pt x="510448" y="34191"/>
                </a:lnTo>
                <a:lnTo>
                  <a:pt x="560724" y="48355"/>
                </a:lnTo>
                <a:lnTo>
                  <a:pt x="606799" y="68001"/>
                </a:lnTo>
                <a:lnTo>
                  <a:pt x="648379" y="93023"/>
                </a:lnTo>
                <a:lnTo>
                  <a:pt x="685165" y="123317"/>
                </a:lnTo>
                <a:lnTo>
                  <a:pt x="717064" y="159029"/>
                </a:lnTo>
                <a:lnTo>
                  <a:pt x="743412" y="199549"/>
                </a:lnTo>
                <a:lnTo>
                  <a:pt x="764097" y="244586"/>
                </a:lnTo>
                <a:lnTo>
                  <a:pt x="779008" y="293845"/>
                </a:lnTo>
                <a:lnTo>
                  <a:pt x="788036" y="347033"/>
                </a:lnTo>
                <a:lnTo>
                  <a:pt x="791070" y="403860"/>
                </a:lnTo>
                <a:lnTo>
                  <a:pt x="788482" y="455803"/>
                </a:lnTo>
                <a:lnTo>
                  <a:pt x="780831" y="504688"/>
                </a:lnTo>
                <a:lnTo>
                  <a:pt x="768327" y="550224"/>
                </a:lnTo>
                <a:lnTo>
                  <a:pt x="751124" y="592334"/>
                </a:lnTo>
                <a:lnTo>
                  <a:pt x="729414" y="630795"/>
                </a:lnTo>
                <a:lnTo>
                  <a:pt x="703378" y="665424"/>
                </a:lnTo>
                <a:lnTo>
                  <a:pt x="673199" y="696035"/>
                </a:lnTo>
                <a:lnTo>
                  <a:pt x="639060" y="722445"/>
                </a:lnTo>
                <a:lnTo>
                  <a:pt x="601142" y="744467"/>
                </a:lnTo>
                <a:lnTo>
                  <a:pt x="559627" y="761917"/>
                </a:lnTo>
                <a:lnTo>
                  <a:pt x="514699" y="774610"/>
                </a:lnTo>
                <a:lnTo>
                  <a:pt x="466538" y="782362"/>
                </a:lnTo>
                <a:lnTo>
                  <a:pt x="415328" y="784987"/>
                </a:lnTo>
                <a:lnTo>
                  <a:pt x="559716" y="784987"/>
                </a:lnTo>
                <a:lnTo>
                  <a:pt x="622762" y="758594"/>
                </a:lnTo>
                <a:lnTo>
                  <a:pt x="665164" y="731417"/>
                </a:lnTo>
                <a:lnTo>
                  <a:pt x="703186" y="698500"/>
                </a:lnTo>
                <a:lnTo>
                  <a:pt x="732103" y="665743"/>
                </a:lnTo>
                <a:lnTo>
                  <a:pt x="756770" y="629546"/>
                </a:lnTo>
                <a:lnTo>
                  <a:pt x="777114" y="590104"/>
                </a:lnTo>
                <a:lnTo>
                  <a:pt x="793063" y="547618"/>
                </a:lnTo>
                <a:lnTo>
                  <a:pt x="804544" y="502283"/>
                </a:lnTo>
                <a:lnTo>
                  <a:pt x="811486" y="454297"/>
                </a:lnTo>
                <a:lnTo>
                  <a:pt x="813816" y="403860"/>
                </a:lnTo>
                <a:lnTo>
                  <a:pt x="811402" y="351933"/>
                </a:lnTo>
                <a:lnTo>
                  <a:pt x="804253" y="303031"/>
                </a:lnTo>
                <a:lnTo>
                  <a:pt x="792504" y="257285"/>
                </a:lnTo>
                <a:lnTo>
                  <a:pt x="776290" y="214826"/>
                </a:lnTo>
                <a:lnTo>
                  <a:pt x="755748" y="175786"/>
                </a:lnTo>
                <a:lnTo>
                  <a:pt x="731013" y="140296"/>
                </a:lnTo>
                <a:lnTo>
                  <a:pt x="702221" y="108489"/>
                </a:lnTo>
                <a:lnTo>
                  <a:pt x="669507" y="80496"/>
                </a:lnTo>
                <a:lnTo>
                  <a:pt x="633009" y="56448"/>
                </a:lnTo>
                <a:lnTo>
                  <a:pt x="592860" y="36478"/>
                </a:lnTo>
                <a:lnTo>
                  <a:pt x="554785" y="22733"/>
                </a:lnTo>
                <a:close/>
              </a:path>
            </a:pathLst>
          </a:custGeom>
          <a:solidFill>
            <a:srgbClr val="22004B"/>
          </a:solidFill>
        </p:spPr>
        <p:txBody>
          <a:bodyPr wrap="square" lIns="0" tIns="0" rIns="0" bIns="0" rtlCol="0"/>
          <a:lstStyle/>
          <a:p>
            <a:endParaRPr sz="1200"/>
          </a:p>
        </p:txBody>
      </p:sp>
      <p:sp>
        <p:nvSpPr>
          <p:cNvPr id="12" name="object 11">
            <a:extLst>
              <a:ext uri="{FF2B5EF4-FFF2-40B4-BE49-F238E27FC236}">
                <a16:creationId xmlns:a16="http://schemas.microsoft.com/office/drawing/2014/main" id="{4A512E04-C476-1A81-5548-3DE5AA29B3C1}"/>
              </a:ext>
            </a:extLst>
          </p:cNvPr>
          <p:cNvSpPr/>
          <p:nvPr/>
        </p:nvSpPr>
        <p:spPr>
          <a:xfrm>
            <a:off x="198310" y="1065313"/>
            <a:ext cx="610552" cy="605790"/>
          </a:xfrm>
          <a:custGeom>
            <a:avLst/>
            <a:gdLst/>
            <a:ahLst/>
            <a:cxnLst/>
            <a:rect l="l" t="t" r="r" b="b"/>
            <a:pathLst>
              <a:path w="814069" h="807719">
                <a:moveTo>
                  <a:pt x="415328" y="807720"/>
                </a:moveTo>
                <a:lnTo>
                  <a:pt x="361939" y="805374"/>
                </a:lnTo>
                <a:lnTo>
                  <a:pt x="311657" y="798424"/>
                </a:lnTo>
                <a:lnTo>
                  <a:pt x="264617" y="787003"/>
                </a:lnTo>
                <a:lnTo>
                  <a:pt x="220955" y="771241"/>
                </a:lnTo>
                <a:lnTo>
                  <a:pt x="180806" y="751271"/>
                </a:lnTo>
                <a:lnTo>
                  <a:pt x="144308" y="727223"/>
                </a:lnTo>
                <a:lnTo>
                  <a:pt x="111594" y="699230"/>
                </a:lnTo>
                <a:lnTo>
                  <a:pt x="82802" y="667423"/>
                </a:lnTo>
                <a:lnTo>
                  <a:pt x="58067" y="631933"/>
                </a:lnTo>
                <a:lnTo>
                  <a:pt x="37525" y="592893"/>
                </a:lnTo>
                <a:lnTo>
                  <a:pt x="21311" y="550434"/>
                </a:lnTo>
                <a:lnTo>
                  <a:pt x="9562" y="504688"/>
                </a:lnTo>
                <a:lnTo>
                  <a:pt x="2413" y="455786"/>
                </a:lnTo>
                <a:lnTo>
                  <a:pt x="0" y="403860"/>
                </a:lnTo>
                <a:lnTo>
                  <a:pt x="2315" y="351933"/>
                </a:lnTo>
                <a:lnTo>
                  <a:pt x="9174" y="303031"/>
                </a:lnTo>
                <a:lnTo>
                  <a:pt x="20447" y="257285"/>
                </a:lnTo>
                <a:lnTo>
                  <a:pt x="36004" y="214826"/>
                </a:lnTo>
                <a:lnTo>
                  <a:pt x="55713" y="175786"/>
                </a:lnTo>
                <a:lnTo>
                  <a:pt x="79445" y="140296"/>
                </a:lnTo>
                <a:lnTo>
                  <a:pt x="107070" y="108489"/>
                </a:lnTo>
                <a:lnTo>
                  <a:pt x="138457" y="80496"/>
                </a:lnTo>
                <a:lnTo>
                  <a:pt x="173476" y="56448"/>
                </a:lnTo>
                <a:lnTo>
                  <a:pt x="211996" y="36478"/>
                </a:lnTo>
                <a:lnTo>
                  <a:pt x="253888" y="20716"/>
                </a:lnTo>
                <a:lnTo>
                  <a:pt x="299020" y="9295"/>
                </a:lnTo>
                <a:lnTo>
                  <a:pt x="347264" y="2345"/>
                </a:lnTo>
                <a:lnTo>
                  <a:pt x="398487" y="0"/>
                </a:lnTo>
                <a:lnTo>
                  <a:pt x="451876" y="2345"/>
                </a:lnTo>
                <a:lnTo>
                  <a:pt x="502158" y="9295"/>
                </a:lnTo>
                <a:lnTo>
                  <a:pt x="549198" y="20716"/>
                </a:lnTo>
                <a:lnTo>
                  <a:pt x="592860" y="36478"/>
                </a:lnTo>
                <a:lnTo>
                  <a:pt x="633009" y="56448"/>
                </a:lnTo>
                <a:lnTo>
                  <a:pt x="669507" y="80496"/>
                </a:lnTo>
                <a:lnTo>
                  <a:pt x="702221" y="108489"/>
                </a:lnTo>
                <a:lnTo>
                  <a:pt x="731013" y="140296"/>
                </a:lnTo>
                <a:lnTo>
                  <a:pt x="755748" y="175786"/>
                </a:lnTo>
                <a:lnTo>
                  <a:pt x="776290" y="214826"/>
                </a:lnTo>
                <a:lnTo>
                  <a:pt x="792504" y="257285"/>
                </a:lnTo>
                <a:lnTo>
                  <a:pt x="804253" y="303031"/>
                </a:lnTo>
                <a:lnTo>
                  <a:pt x="811402" y="351933"/>
                </a:lnTo>
                <a:lnTo>
                  <a:pt x="813816" y="403860"/>
                </a:lnTo>
                <a:lnTo>
                  <a:pt x="811486" y="454297"/>
                </a:lnTo>
                <a:lnTo>
                  <a:pt x="804544" y="502283"/>
                </a:lnTo>
                <a:lnTo>
                  <a:pt x="793063" y="547618"/>
                </a:lnTo>
                <a:lnTo>
                  <a:pt x="777114" y="590104"/>
                </a:lnTo>
                <a:lnTo>
                  <a:pt x="756770" y="629546"/>
                </a:lnTo>
                <a:lnTo>
                  <a:pt x="732103" y="665743"/>
                </a:lnTo>
                <a:lnTo>
                  <a:pt x="703186" y="698500"/>
                </a:lnTo>
                <a:lnTo>
                  <a:pt x="665164" y="731417"/>
                </a:lnTo>
                <a:lnTo>
                  <a:pt x="622762" y="758594"/>
                </a:lnTo>
                <a:lnTo>
                  <a:pt x="576278" y="779922"/>
                </a:lnTo>
                <a:lnTo>
                  <a:pt x="526011" y="795292"/>
                </a:lnTo>
                <a:lnTo>
                  <a:pt x="472262" y="804594"/>
                </a:lnTo>
                <a:lnTo>
                  <a:pt x="415328" y="807720"/>
                </a:lnTo>
                <a:close/>
              </a:path>
              <a:path w="814069" h="807719">
                <a:moveTo>
                  <a:pt x="398487" y="22733"/>
                </a:moveTo>
                <a:lnTo>
                  <a:pt x="343372" y="25605"/>
                </a:lnTo>
                <a:lnTo>
                  <a:pt x="291666" y="34158"/>
                </a:lnTo>
                <a:lnTo>
                  <a:pt x="243652" y="48291"/>
                </a:lnTo>
                <a:lnTo>
                  <a:pt x="199616" y="67907"/>
                </a:lnTo>
                <a:lnTo>
                  <a:pt x="159841" y="92906"/>
                </a:lnTo>
                <a:lnTo>
                  <a:pt x="124612" y="123190"/>
                </a:lnTo>
                <a:lnTo>
                  <a:pt x="93924" y="158955"/>
                </a:lnTo>
                <a:lnTo>
                  <a:pt x="68580" y="199512"/>
                </a:lnTo>
                <a:lnTo>
                  <a:pt x="48685" y="244570"/>
                </a:lnTo>
                <a:lnTo>
                  <a:pt x="34344" y="293840"/>
                </a:lnTo>
                <a:lnTo>
                  <a:pt x="25662" y="347033"/>
                </a:lnTo>
                <a:lnTo>
                  <a:pt x="22745" y="403860"/>
                </a:lnTo>
                <a:lnTo>
                  <a:pt x="25721" y="460041"/>
                </a:lnTo>
                <a:lnTo>
                  <a:pt x="34577" y="512699"/>
                </a:lnTo>
                <a:lnTo>
                  <a:pt x="49204" y="561546"/>
                </a:lnTo>
                <a:lnTo>
                  <a:pt x="69494" y="606298"/>
                </a:lnTo>
                <a:lnTo>
                  <a:pt x="95340" y="646668"/>
                </a:lnTo>
                <a:lnTo>
                  <a:pt x="126631" y="682371"/>
                </a:lnTo>
                <a:lnTo>
                  <a:pt x="163459" y="713299"/>
                </a:lnTo>
                <a:lnTo>
                  <a:pt x="205201" y="738834"/>
                </a:lnTo>
                <a:lnTo>
                  <a:pt x="251558" y="758872"/>
                </a:lnTo>
                <a:lnTo>
                  <a:pt x="302231" y="773312"/>
                </a:lnTo>
                <a:lnTo>
                  <a:pt x="356920" y="782051"/>
                </a:lnTo>
                <a:lnTo>
                  <a:pt x="415328" y="784987"/>
                </a:lnTo>
                <a:lnTo>
                  <a:pt x="466538" y="782362"/>
                </a:lnTo>
                <a:lnTo>
                  <a:pt x="514699" y="774610"/>
                </a:lnTo>
                <a:lnTo>
                  <a:pt x="559627" y="761917"/>
                </a:lnTo>
                <a:lnTo>
                  <a:pt x="601142" y="744467"/>
                </a:lnTo>
                <a:lnTo>
                  <a:pt x="639060" y="722445"/>
                </a:lnTo>
                <a:lnTo>
                  <a:pt x="673199" y="696035"/>
                </a:lnTo>
                <a:lnTo>
                  <a:pt x="703378" y="665424"/>
                </a:lnTo>
                <a:lnTo>
                  <a:pt x="729414" y="630795"/>
                </a:lnTo>
                <a:lnTo>
                  <a:pt x="751124" y="592334"/>
                </a:lnTo>
                <a:lnTo>
                  <a:pt x="768327" y="550224"/>
                </a:lnTo>
                <a:lnTo>
                  <a:pt x="780840" y="504652"/>
                </a:lnTo>
                <a:lnTo>
                  <a:pt x="788482" y="455803"/>
                </a:lnTo>
                <a:lnTo>
                  <a:pt x="791070" y="403860"/>
                </a:lnTo>
                <a:lnTo>
                  <a:pt x="788036" y="347033"/>
                </a:lnTo>
                <a:lnTo>
                  <a:pt x="779008" y="293845"/>
                </a:lnTo>
                <a:lnTo>
                  <a:pt x="764097" y="244586"/>
                </a:lnTo>
                <a:lnTo>
                  <a:pt x="743412" y="199549"/>
                </a:lnTo>
                <a:lnTo>
                  <a:pt x="717064" y="159029"/>
                </a:lnTo>
                <a:lnTo>
                  <a:pt x="685165" y="123317"/>
                </a:lnTo>
                <a:lnTo>
                  <a:pt x="648379" y="93023"/>
                </a:lnTo>
                <a:lnTo>
                  <a:pt x="606799" y="68001"/>
                </a:lnTo>
                <a:lnTo>
                  <a:pt x="560724" y="48355"/>
                </a:lnTo>
                <a:lnTo>
                  <a:pt x="510448" y="34191"/>
                </a:lnTo>
                <a:lnTo>
                  <a:pt x="456271" y="25615"/>
                </a:lnTo>
                <a:lnTo>
                  <a:pt x="398487" y="22733"/>
                </a:lnTo>
                <a:close/>
              </a:path>
            </a:pathLst>
          </a:custGeom>
          <a:ln w="3175">
            <a:solidFill>
              <a:srgbClr val="22004B"/>
            </a:solidFill>
          </a:ln>
        </p:spPr>
        <p:txBody>
          <a:bodyPr wrap="square" lIns="0" tIns="0" rIns="0" bIns="0" rtlCol="0"/>
          <a:lstStyle/>
          <a:p>
            <a:endParaRPr sz="1200"/>
          </a:p>
        </p:txBody>
      </p:sp>
      <p:sp>
        <p:nvSpPr>
          <p:cNvPr id="13" name="object 12">
            <a:extLst>
              <a:ext uri="{FF2B5EF4-FFF2-40B4-BE49-F238E27FC236}">
                <a16:creationId xmlns:a16="http://schemas.microsoft.com/office/drawing/2014/main" id="{CAB358B9-B309-22DE-AC84-9CA933C25409}"/>
              </a:ext>
            </a:extLst>
          </p:cNvPr>
          <p:cNvSpPr/>
          <p:nvPr/>
        </p:nvSpPr>
        <p:spPr>
          <a:xfrm>
            <a:off x="0" y="630208"/>
            <a:ext cx="9144000" cy="270986"/>
          </a:xfrm>
          <a:custGeom>
            <a:avLst/>
            <a:gdLst/>
            <a:ahLst/>
            <a:cxnLst/>
            <a:rect l="l" t="t" r="r" b="b"/>
            <a:pathLst>
              <a:path w="12192000" h="361314">
                <a:moveTo>
                  <a:pt x="12192000" y="0"/>
                </a:moveTo>
                <a:lnTo>
                  <a:pt x="0" y="0"/>
                </a:lnTo>
                <a:lnTo>
                  <a:pt x="0" y="361188"/>
                </a:lnTo>
                <a:lnTo>
                  <a:pt x="12192000" y="361188"/>
                </a:lnTo>
                <a:lnTo>
                  <a:pt x="12192000" y="0"/>
                </a:lnTo>
                <a:close/>
              </a:path>
            </a:pathLst>
          </a:custGeom>
          <a:solidFill>
            <a:srgbClr val="22004B"/>
          </a:solidFill>
        </p:spPr>
        <p:txBody>
          <a:bodyPr wrap="square" lIns="0" tIns="0" rIns="0" bIns="0" rtlCol="0"/>
          <a:lstStyle/>
          <a:p>
            <a:endParaRPr sz="1200"/>
          </a:p>
        </p:txBody>
      </p:sp>
      <p:sp>
        <p:nvSpPr>
          <p:cNvPr id="14" name="object 13">
            <a:extLst>
              <a:ext uri="{FF2B5EF4-FFF2-40B4-BE49-F238E27FC236}">
                <a16:creationId xmlns:a16="http://schemas.microsoft.com/office/drawing/2014/main" id="{CE4C7BB5-4827-7F2D-C4C9-EEB10FF55A19}"/>
              </a:ext>
            </a:extLst>
          </p:cNvPr>
          <p:cNvSpPr txBox="1"/>
          <p:nvPr/>
        </p:nvSpPr>
        <p:spPr>
          <a:xfrm>
            <a:off x="3412618" y="1051882"/>
            <a:ext cx="2177015" cy="652582"/>
          </a:xfrm>
          <a:prstGeom prst="rect">
            <a:avLst/>
          </a:prstGeom>
        </p:spPr>
        <p:txBody>
          <a:bodyPr vert="horz" wrap="square" lIns="0" tIns="82391" rIns="0" bIns="0" rtlCol="0">
            <a:spAutoFit/>
          </a:bodyPr>
          <a:lstStyle/>
          <a:p>
            <a:pPr marL="138113" indent="-128588">
              <a:spcBef>
                <a:spcPts val="649"/>
              </a:spcBef>
              <a:buClr>
                <a:srgbClr val="7900E6"/>
              </a:buClr>
              <a:buFont typeface="Arial"/>
              <a:buChar char="•"/>
              <a:tabLst>
                <a:tab pos="138113" algn="l"/>
              </a:tabLst>
            </a:pPr>
            <a:r>
              <a:rPr lang="de-DE" sz="900" spc="-8" dirty="0">
                <a:solidFill>
                  <a:srgbClr val="404040"/>
                </a:solidFill>
                <a:latin typeface="Verdana"/>
                <a:cs typeface="Verdana"/>
              </a:rPr>
              <a:t>Einfach</a:t>
            </a:r>
            <a:endParaRPr sz="900" dirty="0">
              <a:solidFill>
                <a:srgbClr val="404040"/>
              </a:solidFill>
              <a:latin typeface="Verdana"/>
              <a:cs typeface="Verdana"/>
            </a:endParaRPr>
          </a:p>
          <a:p>
            <a:pPr marL="138113" indent="-128588">
              <a:spcBef>
                <a:spcPts val="578"/>
              </a:spcBef>
              <a:buClr>
                <a:srgbClr val="7900E6"/>
              </a:buClr>
              <a:buFont typeface="Arial"/>
              <a:buChar char="•"/>
              <a:tabLst>
                <a:tab pos="138113" algn="l"/>
              </a:tabLst>
            </a:pPr>
            <a:r>
              <a:rPr lang="de-DE" sz="900" dirty="0">
                <a:solidFill>
                  <a:srgbClr val="404040"/>
                </a:solidFill>
                <a:latin typeface="Verdana"/>
                <a:cs typeface="Verdana"/>
              </a:rPr>
              <a:t>Minimalinvasiv</a:t>
            </a:r>
            <a:endParaRPr sz="900" dirty="0">
              <a:solidFill>
                <a:srgbClr val="404040"/>
              </a:solidFill>
              <a:latin typeface="Verdana"/>
              <a:cs typeface="Verdana"/>
            </a:endParaRPr>
          </a:p>
          <a:p>
            <a:pPr marL="138113" indent="-128588">
              <a:spcBef>
                <a:spcPts val="574"/>
              </a:spcBef>
              <a:buClr>
                <a:srgbClr val="7900E6"/>
              </a:buClr>
              <a:buFont typeface="Arial"/>
              <a:buChar char="•"/>
              <a:tabLst>
                <a:tab pos="138113" algn="l"/>
              </a:tabLst>
            </a:pPr>
            <a:r>
              <a:rPr lang="de-DE" sz="900" dirty="0">
                <a:solidFill>
                  <a:srgbClr val="404040"/>
                </a:solidFill>
                <a:latin typeface="Verdana"/>
                <a:cs typeface="Verdana"/>
              </a:rPr>
              <a:t>Keine Altersbegrenzung</a:t>
            </a:r>
            <a:endParaRPr sz="900" dirty="0">
              <a:solidFill>
                <a:srgbClr val="404040"/>
              </a:solidFill>
              <a:latin typeface="Verdana"/>
              <a:cs typeface="Verdana"/>
            </a:endParaRPr>
          </a:p>
        </p:txBody>
      </p:sp>
      <p:sp>
        <p:nvSpPr>
          <p:cNvPr id="15" name="object 14">
            <a:extLst>
              <a:ext uri="{FF2B5EF4-FFF2-40B4-BE49-F238E27FC236}">
                <a16:creationId xmlns:a16="http://schemas.microsoft.com/office/drawing/2014/main" id="{C1F9AAED-FC72-2F72-DCB4-9CBE905463E6}"/>
              </a:ext>
            </a:extLst>
          </p:cNvPr>
          <p:cNvSpPr txBox="1"/>
          <p:nvPr/>
        </p:nvSpPr>
        <p:spPr>
          <a:xfrm>
            <a:off x="3392956" y="1896338"/>
            <a:ext cx="2674620" cy="1210909"/>
          </a:xfrm>
          <a:prstGeom prst="rect">
            <a:avLst/>
          </a:prstGeom>
        </p:spPr>
        <p:txBody>
          <a:bodyPr vert="horz" wrap="square" lIns="0" tIns="25718" rIns="0" bIns="0" rtlCol="0">
            <a:spAutoFit/>
          </a:bodyPr>
          <a:lstStyle/>
          <a:p>
            <a:pPr marL="138113" indent="-128588">
              <a:spcBef>
                <a:spcPts val="203"/>
              </a:spcBef>
              <a:buClr>
                <a:srgbClr val="7900E6"/>
              </a:buClr>
              <a:buFont typeface="Arial"/>
              <a:buChar char="•"/>
              <a:tabLst>
                <a:tab pos="138113" algn="l"/>
              </a:tabLst>
            </a:pPr>
            <a:r>
              <a:rPr lang="de-DE" sz="900" dirty="0">
                <a:solidFill>
                  <a:srgbClr val="404040"/>
                </a:solidFill>
                <a:cs typeface="Verdana"/>
              </a:rPr>
              <a:t>Berücksichtigt die interindividuelle Variabilität der C-Peptid-Ausgangswerte</a:t>
            </a:r>
          </a:p>
          <a:p>
            <a:pPr marL="138113" indent="-128588">
              <a:spcBef>
                <a:spcPts val="203"/>
              </a:spcBef>
              <a:buClr>
                <a:srgbClr val="7900E6"/>
              </a:buClr>
              <a:buFont typeface="Arial"/>
              <a:buChar char="•"/>
              <a:tabLst>
                <a:tab pos="138113" algn="l"/>
              </a:tabLst>
            </a:pPr>
            <a:r>
              <a:rPr lang="de-DE" sz="900" dirty="0">
                <a:solidFill>
                  <a:srgbClr val="404040"/>
                </a:solidFill>
                <a:cs typeface="Verdana"/>
              </a:rPr>
              <a:t>Liefert Daten zur Insulinsekretion/             -empfindlichkeit und zur Betazellfunktion</a:t>
            </a:r>
          </a:p>
          <a:p>
            <a:pPr marL="138113" indent="-128588">
              <a:spcBef>
                <a:spcPts val="203"/>
              </a:spcBef>
              <a:buClr>
                <a:srgbClr val="7900E6"/>
              </a:buClr>
              <a:buFont typeface="Arial"/>
              <a:buChar char="•"/>
              <a:tabLst>
                <a:tab pos="138113" algn="l"/>
              </a:tabLst>
            </a:pPr>
            <a:r>
              <a:rPr lang="de-DE" sz="900" dirty="0">
                <a:solidFill>
                  <a:srgbClr val="404040"/>
                </a:solidFill>
                <a:cs typeface="Verdana"/>
              </a:rPr>
              <a:t>Im Rahmen von MMTT spiegelt dies die Physiologie des Patienten besser wider</a:t>
            </a:r>
          </a:p>
          <a:p>
            <a:pPr marL="138113" indent="-128588">
              <a:spcBef>
                <a:spcPts val="203"/>
              </a:spcBef>
              <a:buClr>
                <a:srgbClr val="7900E6"/>
              </a:buClr>
              <a:buFont typeface="Arial"/>
              <a:buChar char="•"/>
              <a:tabLst>
                <a:tab pos="138113" algn="l"/>
              </a:tabLst>
            </a:pPr>
            <a:r>
              <a:rPr sz="900" dirty="0" err="1">
                <a:solidFill>
                  <a:srgbClr val="404040"/>
                </a:solidFill>
                <a:latin typeface="Verdana"/>
                <a:cs typeface="Verdana"/>
              </a:rPr>
              <a:t>Goldstandard</a:t>
            </a:r>
            <a:r>
              <a:rPr sz="900" spc="-19" dirty="0">
                <a:solidFill>
                  <a:srgbClr val="404040"/>
                </a:solidFill>
                <a:latin typeface="Verdana"/>
                <a:cs typeface="Verdana"/>
              </a:rPr>
              <a:t> </a:t>
            </a:r>
            <a:r>
              <a:rPr lang="de-DE" sz="900" dirty="0">
                <a:solidFill>
                  <a:srgbClr val="404040"/>
                </a:solidFill>
                <a:latin typeface="Verdana"/>
                <a:cs typeface="Verdana"/>
              </a:rPr>
              <a:t>für die Messung der </a:t>
            </a:r>
            <a:r>
              <a:rPr sz="900" dirty="0">
                <a:solidFill>
                  <a:srgbClr val="404040"/>
                </a:solidFill>
                <a:latin typeface="Verdana"/>
                <a:cs typeface="Verdana"/>
              </a:rPr>
              <a:t>endogen</a:t>
            </a:r>
            <a:r>
              <a:rPr lang="de-DE" sz="900" dirty="0">
                <a:solidFill>
                  <a:srgbClr val="404040"/>
                </a:solidFill>
                <a:latin typeface="Verdana"/>
                <a:cs typeface="Verdana"/>
              </a:rPr>
              <a:t>en</a:t>
            </a:r>
            <a:r>
              <a:rPr sz="900" spc="-30" dirty="0">
                <a:solidFill>
                  <a:srgbClr val="404040"/>
                </a:solidFill>
                <a:latin typeface="Verdana"/>
                <a:cs typeface="Verdana"/>
              </a:rPr>
              <a:t> </a:t>
            </a:r>
            <a:r>
              <a:rPr lang="de-DE" sz="900" spc="-30" dirty="0">
                <a:solidFill>
                  <a:srgbClr val="404040"/>
                </a:solidFill>
                <a:latin typeface="Verdana"/>
                <a:cs typeface="Verdana"/>
              </a:rPr>
              <a:t>I</a:t>
            </a:r>
            <a:r>
              <a:rPr sz="900" dirty="0" err="1">
                <a:solidFill>
                  <a:srgbClr val="404040"/>
                </a:solidFill>
                <a:latin typeface="Verdana"/>
                <a:cs typeface="Verdana"/>
              </a:rPr>
              <a:t>nsulinse</a:t>
            </a:r>
            <a:r>
              <a:rPr lang="de-DE" sz="900" dirty="0">
                <a:solidFill>
                  <a:srgbClr val="404040"/>
                </a:solidFill>
                <a:latin typeface="Verdana"/>
                <a:cs typeface="Verdana"/>
              </a:rPr>
              <a:t>k</a:t>
            </a:r>
            <a:r>
              <a:rPr sz="900" dirty="0" err="1">
                <a:solidFill>
                  <a:srgbClr val="404040"/>
                </a:solidFill>
                <a:latin typeface="Verdana"/>
                <a:cs typeface="Verdana"/>
              </a:rPr>
              <a:t>retion</a:t>
            </a:r>
            <a:r>
              <a:rPr sz="900" spc="-41" dirty="0">
                <a:solidFill>
                  <a:srgbClr val="404040"/>
                </a:solidFill>
                <a:latin typeface="Verdana"/>
                <a:cs typeface="Verdana"/>
              </a:rPr>
              <a:t> </a:t>
            </a:r>
            <a:r>
              <a:rPr lang="de-DE" sz="900" dirty="0">
                <a:solidFill>
                  <a:srgbClr val="404040"/>
                </a:solidFill>
                <a:latin typeface="Verdana"/>
                <a:cs typeface="Verdana"/>
              </a:rPr>
              <a:t>bei</a:t>
            </a:r>
            <a:r>
              <a:rPr sz="900" spc="-23" dirty="0">
                <a:solidFill>
                  <a:srgbClr val="404040"/>
                </a:solidFill>
                <a:latin typeface="Verdana"/>
                <a:cs typeface="Verdana"/>
              </a:rPr>
              <a:t> </a:t>
            </a:r>
            <a:r>
              <a:rPr sz="900" spc="-19" dirty="0">
                <a:solidFill>
                  <a:srgbClr val="404040"/>
                </a:solidFill>
                <a:latin typeface="Verdana"/>
                <a:cs typeface="Verdana"/>
              </a:rPr>
              <a:t>T1D</a:t>
            </a:r>
            <a:endParaRPr sz="900" dirty="0">
              <a:solidFill>
                <a:srgbClr val="404040"/>
              </a:solidFill>
              <a:latin typeface="Verdana"/>
              <a:cs typeface="Verdana"/>
            </a:endParaRPr>
          </a:p>
        </p:txBody>
      </p:sp>
      <p:sp>
        <p:nvSpPr>
          <p:cNvPr id="16" name="object 15">
            <a:extLst>
              <a:ext uri="{FF2B5EF4-FFF2-40B4-BE49-F238E27FC236}">
                <a16:creationId xmlns:a16="http://schemas.microsoft.com/office/drawing/2014/main" id="{6DF83EE3-C5C9-197F-75C3-FBC33DC7FE12}"/>
              </a:ext>
            </a:extLst>
          </p:cNvPr>
          <p:cNvSpPr txBox="1"/>
          <p:nvPr/>
        </p:nvSpPr>
        <p:spPr>
          <a:xfrm>
            <a:off x="6296596" y="937110"/>
            <a:ext cx="2744165" cy="715324"/>
          </a:xfrm>
          <a:prstGeom prst="rect">
            <a:avLst/>
          </a:prstGeom>
        </p:spPr>
        <p:txBody>
          <a:bodyPr vert="horz" wrap="square" lIns="0" tIns="82867" rIns="0" bIns="0" rtlCol="0">
            <a:spAutoFit/>
          </a:bodyPr>
          <a:lstStyle/>
          <a:p>
            <a:pPr marL="138113" indent="-128588">
              <a:spcBef>
                <a:spcPts val="652"/>
              </a:spcBef>
              <a:buClr>
                <a:srgbClr val="7900E6"/>
              </a:buClr>
              <a:buFont typeface="Arial"/>
              <a:buChar char="•"/>
              <a:tabLst>
                <a:tab pos="138113" algn="l"/>
              </a:tabLst>
            </a:pPr>
            <a:r>
              <a:rPr lang="de-DE" sz="900" dirty="0">
                <a:solidFill>
                  <a:srgbClr val="404040"/>
                </a:solidFill>
                <a:latin typeface="Verdana"/>
                <a:cs typeface="Verdana"/>
              </a:rPr>
              <a:t>Kann nicht zur Stadieneinteilung des T1D verwendet werden</a:t>
            </a:r>
            <a:endParaRPr sz="900" dirty="0">
              <a:solidFill>
                <a:srgbClr val="404040"/>
              </a:solidFill>
              <a:latin typeface="Verdana"/>
              <a:cs typeface="Verdana"/>
            </a:endParaRPr>
          </a:p>
          <a:p>
            <a:pPr marL="137636" marR="3810" indent="-128588">
              <a:lnSpc>
                <a:spcPct val="110000"/>
              </a:lnSpc>
              <a:spcBef>
                <a:spcPts val="454"/>
              </a:spcBef>
              <a:buClr>
                <a:srgbClr val="7900E6"/>
              </a:buClr>
              <a:buFont typeface="Arial"/>
              <a:buChar char="•"/>
              <a:tabLst>
                <a:tab pos="138589" algn="l"/>
              </a:tabLst>
            </a:pPr>
            <a:r>
              <a:rPr lang="de-DE" sz="900" dirty="0">
                <a:solidFill>
                  <a:srgbClr val="404040"/>
                </a:solidFill>
                <a:cs typeface="Verdana"/>
              </a:rPr>
              <a:t>Liefert keine Daten zur Insulinsekretion/      -empfindlichkeit oder zur Betazellfunktion</a:t>
            </a:r>
            <a:endParaRPr sz="900" dirty="0">
              <a:solidFill>
                <a:srgbClr val="404040"/>
              </a:solidFill>
              <a:latin typeface="Verdana"/>
              <a:cs typeface="Verdana"/>
            </a:endParaRPr>
          </a:p>
        </p:txBody>
      </p:sp>
      <p:sp>
        <p:nvSpPr>
          <p:cNvPr id="18" name="object 17">
            <a:extLst>
              <a:ext uri="{FF2B5EF4-FFF2-40B4-BE49-F238E27FC236}">
                <a16:creationId xmlns:a16="http://schemas.microsoft.com/office/drawing/2014/main" id="{A59A7FD1-5CAE-A643-F7C4-55BF9978D08F}"/>
              </a:ext>
            </a:extLst>
          </p:cNvPr>
          <p:cNvSpPr txBox="1"/>
          <p:nvPr/>
        </p:nvSpPr>
        <p:spPr>
          <a:xfrm>
            <a:off x="6296596" y="2232717"/>
            <a:ext cx="2293144" cy="437139"/>
          </a:xfrm>
          <a:prstGeom prst="rect">
            <a:avLst/>
          </a:prstGeom>
        </p:spPr>
        <p:txBody>
          <a:bodyPr vert="horz" wrap="square" lIns="0" tIns="82391" rIns="0" bIns="0" rtlCol="0">
            <a:spAutoFit/>
          </a:bodyPr>
          <a:lstStyle/>
          <a:p>
            <a:pPr marL="138113" indent="-128588">
              <a:spcBef>
                <a:spcPts val="649"/>
              </a:spcBef>
              <a:buClr>
                <a:srgbClr val="7900E6"/>
              </a:buClr>
              <a:buFont typeface="Arial"/>
              <a:buChar char="•"/>
              <a:tabLst>
                <a:tab pos="138113" algn="l"/>
              </a:tabLst>
            </a:pPr>
            <a:r>
              <a:rPr sz="900" spc="-8" dirty="0" err="1">
                <a:solidFill>
                  <a:srgbClr val="404040"/>
                </a:solidFill>
                <a:latin typeface="Verdana"/>
                <a:cs typeface="Verdana"/>
              </a:rPr>
              <a:t>Relativ</a:t>
            </a:r>
            <a:r>
              <a:rPr sz="900" spc="-23" dirty="0">
                <a:solidFill>
                  <a:srgbClr val="404040"/>
                </a:solidFill>
                <a:latin typeface="Verdana"/>
                <a:cs typeface="Verdana"/>
              </a:rPr>
              <a:t> </a:t>
            </a:r>
            <a:r>
              <a:rPr lang="de-DE" sz="900" spc="-8" dirty="0">
                <a:solidFill>
                  <a:srgbClr val="404040"/>
                </a:solidFill>
                <a:latin typeface="Verdana"/>
                <a:cs typeface="Verdana"/>
              </a:rPr>
              <a:t>unbequem/invasiv</a:t>
            </a:r>
            <a:endParaRPr sz="900" dirty="0">
              <a:solidFill>
                <a:srgbClr val="404040"/>
              </a:solidFill>
              <a:latin typeface="Verdana"/>
              <a:cs typeface="Verdana"/>
            </a:endParaRPr>
          </a:p>
          <a:p>
            <a:pPr marL="138113" indent="-128588">
              <a:spcBef>
                <a:spcPts val="578"/>
              </a:spcBef>
              <a:buClr>
                <a:srgbClr val="7900E6"/>
              </a:buClr>
              <a:buFont typeface="Arial"/>
              <a:buChar char="•"/>
              <a:tabLst>
                <a:tab pos="138113" algn="l"/>
              </a:tabLst>
            </a:pPr>
            <a:r>
              <a:rPr lang="de-DE" sz="900" dirty="0">
                <a:solidFill>
                  <a:srgbClr val="404040"/>
                </a:solidFill>
                <a:latin typeface="Verdana"/>
                <a:cs typeface="Verdana"/>
              </a:rPr>
              <a:t>Altersbegrenzung </a:t>
            </a:r>
            <a:r>
              <a:rPr sz="900" dirty="0">
                <a:solidFill>
                  <a:srgbClr val="404040"/>
                </a:solidFill>
                <a:latin typeface="Verdana"/>
                <a:cs typeface="Verdana"/>
              </a:rPr>
              <a:t>(≥</a:t>
            </a:r>
            <a:r>
              <a:rPr lang="de-DE" sz="900" dirty="0">
                <a:solidFill>
                  <a:srgbClr val="404040"/>
                </a:solidFill>
                <a:latin typeface="Verdana"/>
                <a:cs typeface="Verdana"/>
              </a:rPr>
              <a:t> </a:t>
            </a:r>
            <a:r>
              <a:rPr sz="900" dirty="0">
                <a:solidFill>
                  <a:srgbClr val="404040"/>
                </a:solidFill>
                <a:latin typeface="Verdana"/>
                <a:cs typeface="Verdana"/>
              </a:rPr>
              <a:t>7</a:t>
            </a:r>
            <a:r>
              <a:rPr sz="900" spc="-8" dirty="0">
                <a:solidFill>
                  <a:srgbClr val="404040"/>
                </a:solidFill>
                <a:latin typeface="Verdana"/>
                <a:cs typeface="Verdana"/>
              </a:rPr>
              <a:t> </a:t>
            </a:r>
            <a:r>
              <a:rPr lang="de-DE" sz="900" spc="-8" dirty="0">
                <a:solidFill>
                  <a:srgbClr val="404040"/>
                </a:solidFill>
                <a:latin typeface="Verdana"/>
                <a:cs typeface="Verdana"/>
              </a:rPr>
              <a:t>Jahre</a:t>
            </a:r>
            <a:r>
              <a:rPr sz="900" spc="-8" dirty="0">
                <a:solidFill>
                  <a:srgbClr val="404040"/>
                </a:solidFill>
                <a:latin typeface="Verdana"/>
                <a:cs typeface="Verdana"/>
              </a:rPr>
              <a:t>)</a:t>
            </a:r>
            <a:endParaRPr sz="900" dirty="0">
              <a:solidFill>
                <a:srgbClr val="404040"/>
              </a:solidFill>
              <a:latin typeface="Verdana"/>
              <a:cs typeface="Verdana"/>
            </a:endParaRPr>
          </a:p>
        </p:txBody>
      </p:sp>
      <p:sp>
        <p:nvSpPr>
          <p:cNvPr id="20" name="object 19">
            <a:extLst>
              <a:ext uri="{FF2B5EF4-FFF2-40B4-BE49-F238E27FC236}">
                <a16:creationId xmlns:a16="http://schemas.microsoft.com/office/drawing/2014/main" id="{41A5A9D9-8A72-726B-6C1C-18B57630B230}"/>
              </a:ext>
            </a:extLst>
          </p:cNvPr>
          <p:cNvSpPr/>
          <p:nvPr/>
        </p:nvSpPr>
        <p:spPr>
          <a:xfrm>
            <a:off x="4000" y="883811"/>
            <a:ext cx="9140666" cy="35719"/>
          </a:xfrm>
          <a:custGeom>
            <a:avLst/>
            <a:gdLst/>
            <a:ahLst/>
            <a:cxnLst/>
            <a:rect l="l" t="t" r="r" b="b"/>
            <a:pathLst>
              <a:path w="12187555" h="47625">
                <a:moveTo>
                  <a:pt x="0" y="47625"/>
                </a:moveTo>
                <a:lnTo>
                  <a:pt x="12187428" y="47625"/>
                </a:lnTo>
                <a:lnTo>
                  <a:pt x="12187428" y="0"/>
                </a:lnTo>
                <a:lnTo>
                  <a:pt x="0" y="0"/>
                </a:lnTo>
                <a:lnTo>
                  <a:pt x="0" y="47625"/>
                </a:lnTo>
                <a:close/>
              </a:path>
            </a:pathLst>
          </a:custGeom>
          <a:solidFill>
            <a:srgbClr val="7900E6"/>
          </a:solidFill>
        </p:spPr>
        <p:txBody>
          <a:bodyPr wrap="square" lIns="0" tIns="0" rIns="0" bIns="0" rtlCol="0"/>
          <a:lstStyle/>
          <a:p>
            <a:endParaRPr sz="1350"/>
          </a:p>
        </p:txBody>
      </p:sp>
      <p:pic>
        <p:nvPicPr>
          <p:cNvPr id="21" name="object 20">
            <a:extLst>
              <a:ext uri="{FF2B5EF4-FFF2-40B4-BE49-F238E27FC236}">
                <a16:creationId xmlns:a16="http://schemas.microsoft.com/office/drawing/2014/main" id="{9B3E3DD0-F278-C8D3-2F00-849759BD04C3}"/>
              </a:ext>
            </a:extLst>
          </p:cNvPr>
          <p:cNvPicPr/>
          <p:nvPr/>
        </p:nvPicPr>
        <p:blipFill>
          <a:blip r:embed="rId4" cstate="print"/>
          <a:stretch>
            <a:fillRect/>
          </a:stretch>
        </p:blipFill>
        <p:spPr>
          <a:xfrm>
            <a:off x="467688" y="1332527"/>
            <a:ext cx="88109" cy="88154"/>
          </a:xfrm>
          <a:prstGeom prst="rect">
            <a:avLst/>
          </a:prstGeom>
        </p:spPr>
      </p:pic>
      <p:sp>
        <p:nvSpPr>
          <p:cNvPr id="22" name="object 21">
            <a:extLst>
              <a:ext uri="{FF2B5EF4-FFF2-40B4-BE49-F238E27FC236}">
                <a16:creationId xmlns:a16="http://schemas.microsoft.com/office/drawing/2014/main" id="{A9EE7B40-44E0-C71E-2CAC-55322096D36B}"/>
              </a:ext>
            </a:extLst>
          </p:cNvPr>
          <p:cNvSpPr/>
          <p:nvPr/>
        </p:nvSpPr>
        <p:spPr>
          <a:xfrm>
            <a:off x="301310" y="1166055"/>
            <a:ext cx="421005" cy="421481"/>
          </a:xfrm>
          <a:custGeom>
            <a:avLst/>
            <a:gdLst/>
            <a:ahLst/>
            <a:cxnLst/>
            <a:rect l="l" t="t" r="r" b="b"/>
            <a:pathLst>
              <a:path w="561340" h="561975">
                <a:moveTo>
                  <a:pt x="82120" y="294425"/>
                </a:moveTo>
                <a:lnTo>
                  <a:pt x="41060" y="294425"/>
                </a:lnTo>
                <a:lnTo>
                  <a:pt x="47834" y="338780"/>
                </a:lnTo>
                <a:lnTo>
                  <a:pt x="62268" y="380062"/>
                </a:lnTo>
                <a:lnTo>
                  <a:pt x="83596" y="417506"/>
                </a:lnTo>
                <a:lnTo>
                  <a:pt x="111054" y="450347"/>
                </a:lnTo>
                <a:lnTo>
                  <a:pt x="143877" y="477820"/>
                </a:lnTo>
                <a:lnTo>
                  <a:pt x="181301" y="499160"/>
                </a:lnTo>
                <a:lnTo>
                  <a:pt x="222560" y="513601"/>
                </a:lnTo>
                <a:lnTo>
                  <a:pt x="266890" y="520380"/>
                </a:lnTo>
                <a:lnTo>
                  <a:pt x="266890" y="561463"/>
                </a:lnTo>
                <a:lnTo>
                  <a:pt x="294263" y="561463"/>
                </a:lnTo>
                <a:lnTo>
                  <a:pt x="294263" y="520380"/>
                </a:lnTo>
                <a:lnTo>
                  <a:pt x="338594" y="513602"/>
                </a:lnTo>
                <a:lnTo>
                  <a:pt x="379853" y="499160"/>
                </a:lnTo>
                <a:lnTo>
                  <a:pt x="414685" y="479297"/>
                </a:lnTo>
                <a:lnTo>
                  <a:pt x="266890" y="479297"/>
                </a:lnTo>
                <a:lnTo>
                  <a:pt x="219323" y="470036"/>
                </a:lnTo>
                <a:lnTo>
                  <a:pt x="176558" y="450246"/>
                </a:lnTo>
                <a:lnTo>
                  <a:pt x="140025" y="421360"/>
                </a:lnTo>
                <a:lnTo>
                  <a:pt x="111154" y="384807"/>
                </a:lnTo>
                <a:lnTo>
                  <a:pt x="91376" y="342019"/>
                </a:lnTo>
                <a:lnTo>
                  <a:pt x="82120" y="294425"/>
                </a:lnTo>
                <a:close/>
              </a:path>
              <a:path w="561340" h="561975">
                <a:moveTo>
                  <a:pt x="142615" y="294425"/>
                </a:moveTo>
                <a:lnTo>
                  <a:pt x="115173" y="294425"/>
                </a:lnTo>
                <a:lnTo>
                  <a:pt x="125799" y="340618"/>
                </a:lnTo>
                <a:lnTo>
                  <a:pt x="148253" y="380872"/>
                </a:lnTo>
                <a:lnTo>
                  <a:pt x="180564" y="413198"/>
                </a:lnTo>
                <a:lnTo>
                  <a:pt x="220728" y="435641"/>
                </a:lnTo>
                <a:lnTo>
                  <a:pt x="266890" y="446294"/>
                </a:lnTo>
                <a:lnTo>
                  <a:pt x="266890" y="479297"/>
                </a:lnTo>
                <a:lnTo>
                  <a:pt x="294263" y="479297"/>
                </a:lnTo>
                <a:lnTo>
                  <a:pt x="294263" y="446294"/>
                </a:lnTo>
                <a:lnTo>
                  <a:pt x="340470" y="435641"/>
                </a:lnTo>
                <a:lnTo>
                  <a:pt x="370685" y="418769"/>
                </a:lnTo>
                <a:lnTo>
                  <a:pt x="266890" y="418769"/>
                </a:lnTo>
                <a:lnTo>
                  <a:pt x="220671" y="405811"/>
                </a:lnTo>
                <a:lnTo>
                  <a:pt x="182574" y="378788"/>
                </a:lnTo>
                <a:lnTo>
                  <a:pt x="155565" y="340669"/>
                </a:lnTo>
                <a:lnTo>
                  <a:pt x="142615" y="294425"/>
                </a:lnTo>
                <a:close/>
              </a:path>
              <a:path w="561340" h="561975">
                <a:moveTo>
                  <a:pt x="520094" y="294425"/>
                </a:moveTo>
                <a:lnTo>
                  <a:pt x="479034" y="294425"/>
                </a:lnTo>
                <a:lnTo>
                  <a:pt x="469777" y="342019"/>
                </a:lnTo>
                <a:lnTo>
                  <a:pt x="449999" y="384807"/>
                </a:lnTo>
                <a:lnTo>
                  <a:pt x="421128" y="421360"/>
                </a:lnTo>
                <a:lnTo>
                  <a:pt x="384596" y="450247"/>
                </a:lnTo>
                <a:lnTo>
                  <a:pt x="341831" y="470036"/>
                </a:lnTo>
                <a:lnTo>
                  <a:pt x="294263" y="479297"/>
                </a:lnTo>
                <a:lnTo>
                  <a:pt x="414685" y="479297"/>
                </a:lnTo>
                <a:lnTo>
                  <a:pt x="450099" y="450347"/>
                </a:lnTo>
                <a:lnTo>
                  <a:pt x="477557" y="417506"/>
                </a:lnTo>
                <a:lnTo>
                  <a:pt x="498885" y="380062"/>
                </a:lnTo>
                <a:lnTo>
                  <a:pt x="513319" y="338780"/>
                </a:lnTo>
                <a:lnTo>
                  <a:pt x="520094" y="294425"/>
                </a:lnTo>
                <a:close/>
              </a:path>
              <a:path w="561340" h="561975">
                <a:moveTo>
                  <a:pt x="294263" y="362896"/>
                </a:moveTo>
                <a:lnTo>
                  <a:pt x="266890" y="362896"/>
                </a:lnTo>
                <a:lnTo>
                  <a:pt x="266890" y="418769"/>
                </a:lnTo>
                <a:lnTo>
                  <a:pt x="294263" y="418769"/>
                </a:lnTo>
                <a:lnTo>
                  <a:pt x="294263" y="362896"/>
                </a:lnTo>
                <a:close/>
              </a:path>
              <a:path w="561340" h="561975">
                <a:moveTo>
                  <a:pt x="446049" y="294425"/>
                </a:moveTo>
                <a:lnTo>
                  <a:pt x="418539" y="294425"/>
                </a:lnTo>
                <a:lnTo>
                  <a:pt x="405588" y="340669"/>
                </a:lnTo>
                <a:lnTo>
                  <a:pt x="378580" y="378788"/>
                </a:lnTo>
                <a:lnTo>
                  <a:pt x="340482" y="405812"/>
                </a:lnTo>
                <a:lnTo>
                  <a:pt x="294263" y="418769"/>
                </a:lnTo>
                <a:lnTo>
                  <a:pt x="370685" y="418769"/>
                </a:lnTo>
                <a:lnTo>
                  <a:pt x="380684" y="413176"/>
                </a:lnTo>
                <a:lnTo>
                  <a:pt x="412982" y="380852"/>
                </a:lnTo>
                <a:lnTo>
                  <a:pt x="435419" y="340618"/>
                </a:lnTo>
                <a:lnTo>
                  <a:pt x="446049" y="294425"/>
                </a:lnTo>
                <a:close/>
              </a:path>
              <a:path w="561340" h="561975">
                <a:moveTo>
                  <a:pt x="198457" y="267037"/>
                </a:moveTo>
                <a:lnTo>
                  <a:pt x="0" y="267037"/>
                </a:lnTo>
                <a:lnTo>
                  <a:pt x="0" y="294425"/>
                </a:lnTo>
                <a:lnTo>
                  <a:pt x="198457" y="294425"/>
                </a:lnTo>
                <a:lnTo>
                  <a:pt x="198457" y="267037"/>
                </a:lnTo>
                <a:close/>
              </a:path>
              <a:path w="561340" h="561975">
                <a:moveTo>
                  <a:pt x="561154" y="267037"/>
                </a:moveTo>
                <a:lnTo>
                  <a:pt x="362697" y="267037"/>
                </a:lnTo>
                <a:lnTo>
                  <a:pt x="362697" y="294425"/>
                </a:lnTo>
                <a:lnTo>
                  <a:pt x="561154" y="294425"/>
                </a:lnTo>
                <a:lnTo>
                  <a:pt x="561154" y="267037"/>
                </a:lnTo>
                <a:close/>
              </a:path>
              <a:path w="561340" h="561975">
                <a:moveTo>
                  <a:pt x="294263" y="0"/>
                </a:moveTo>
                <a:lnTo>
                  <a:pt x="266890" y="0"/>
                </a:lnTo>
                <a:lnTo>
                  <a:pt x="266890" y="41082"/>
                </a:lnTo>
                <a:lnTo>
                  <a:pt x="222560" y="47861"/>
                </a:lnTo>
                <a:lnTo>
                  <a:pt x="181301" y="62302"/>
                </a:lnTo>
                <a:lnTo>
                  <a:pt x="143877" y="83642"/>
                </a:lnTo>
                <a:lnTo>
                  <a:pt x="111054" y="111115"/>
                </a:lnTo>
                <a:lnTo>
                  <a:pt x="83596" y="143956"/>
                </a:lnTo>
                <a:lnTo>
                  <a:pt x="62268" y="181400"/>
                </a:lnTo>
                <a:lnTo>
                  <a:pt x="47834" y="222682"/>
                </a:lnTo>
                <a:lnTo>
                  <a:pt x="41060" y="267037"/>
                </a:lnTo>
                <a:lnTo>
                  <a:pt x="82120" y="267037"/>
                </a:lnTo>
                <a:lnTo>
                  <a:pt x="91376" y="219443"/>
                </a:lnTo>
                <a:lnTo>
                  <a:pt x="111154" y="176655"/>
                </a:lnTo>
                <a:lnTo>
                  <a:pt x="140025" y="140102"/>
                </a:lnTo>
                <a:lnTo>
                  <a:pt x="176558" y="111216"/>
                </a:lnTo>
                <a:lnTo>
                  <a:pt x="219323" y="91426"/>
                </a:lnTo>
                <a:lnTo>
                  <a:pt x="266890" y="82165"/>
                </a:lnTo>
                <a:lnTo>
                  <a:pt x="414685" y="82165"/>
                </a:lnTo>
                <a:lnTo>
                  <a:pt x="379853" y="62302"/>
                </a:lnTo>
                <a:lnTo>
                  <a:pt x="338594" y="47861"/>
                </a:lnTo>
                <a:lnTo>
                  <a:pt x="294263" y="41082"/>
                </a:lnTo>
                <a:lnTo>
                  <a:pt x="294263" y="0"/>
                </a:lnTo>
                <a:close/>
              </a:path>
              <a:path w="561340" h="561975">
                <a:moveTo>
                  <a:pt x="294263" y="82165"/>
                </a:moveTo>
                <a:lnTo>
                  <a:pt x="266890" y="82165"/>
                </a:lnTo>
                <a:lnTo>
                  <a:pt x="266890" y="115236"/>
                </a:lnTo>
                <a:lnTo>
                  <a:pt x="220723" y="125868"/>
                </a:lnTo>
                <a:lnTo>
                  <a:pt x="180511" y="148314"/>
                </a:lnTo>
                <a:lnTo>
                  <a:pt x="148204" y="180625"/>
                </a:lnTo>
                <a:lnTo>
                  <a:pt x="125752" y="220849"/>
                </a:lnTo>
                <a:lnTo>
                  <a:pt x="115105" y="267037"/>
                </a:lnTo>
                <a:lnTo>
                  <a:pt x="142615" y="267037"/>
                </a:lnTo>
                <a:lnTo>
                  <a:pt x="155565" y="220793"/>
                </a:lnTo>
                <a:lnTo>
                  <a:pt x="182574" y="182674"/>
                </a:lnTo>
                <a:lnTo>
                  <a:pt x="220671" y="155651"/>
                </a:lnTo>
                <a:lnTo>
                  <a:pt x="266890" y="142693"/>
                </a:lnTo>
                <a:lnTo>
                  <a:pt x="370685" y="142693"/>
                </a:lnTo>
                <a:lnTo>
                  <a:pt x="340443" y="125806"/>
                </a:lnTo>
                <a:lnTo>
                  <a:pt x="294263" y="115168"/>
                </a:lnTo>
                <a:lnTo>
                  <a:pt x="294263" y="82165"/>
                </a:lnTo>
                <a:close/>
              </a:path>
              <a:path w="561340" h="561975">
                <a:moveTo>
                  <a:pt x="370685" y="142693"/>
                </a:moveTo>
                <a:lnTo>
                  <a:pt x="294263" y="142693"/>
                </a:lnTo>
                <a:lnTo>
                  <a:pt x="340482" y="155651"/>
                </a:lnTo>
                <a:lnTo>
                  <a:pt x="378580" y="182674"/>
                </a:lnTo>
                <a:lnTo>
                  <a:pt x="405588" y="220793"/>
                </a:lnTo>
                <a:lnTo>
                  <a:pt x="418539" y="267037"/>
                </a:lnTo>
                <a:lnTo>
                  <a:pt x="446049" y="267037"/>
                </a:lnTo>
                <a:lnTo>
                  <a:pt x="435395" y="220793"/>
                </a:lnTo>
                <a:lnTo>
                  <a:pt x="412971" y="180590"/>
                </a:lnTo>
                <a:lnTo>
                  <a:pt x="380662" y="148264"/>
                </a:lnTo>
                <a:lnTo>
                  <a:pt x="370685" y="142693"/>
                </a:lnTo>
                <a:close/>
              </a:path>
              <a:path w="561340" h="561975">
                <a:moveTo>
                  <a:pt x="414685" y="82165"/>
                </a:moveTo>
                <a:lnTo>
                  <a:pt x="294263" y="82165"/>
                </a:lnTo>
                <a:lnTo>
                  <a:pt x="341831" y="91426"/>
                </a:lnTo>
                <a:lnTo>
                  <a:pt x="384596" y="111216"/>
                </a:lnTo>
                <a:lnTo>
                  <a:pt x="421128" y="140102"/>
                </a:lnTo>
                <a:lnTo>
                  <a:pt x="449999" y="176655"/>
                </a:lnTo>
                <a:lnTo>
                  <a:pt x="469777" y="219444"/>
                </a:lnTo>
                <a:lnTo>
                  <a:pt x="479034" y="267037"/>
                </a:lnTo>
                <a:lnTo>
                  <a:pt x="520094" y="267037"/>
                </a:lnTo>
                <a:lnTo>
                  <a:pt x="513319" y="222682"/>
                </a:lnTo>
                <a:lnTo>
                  <a:pt x="498885" y="181400"/>
                </a:lnTo>
                <a:lnTo>
                  <a:pt x="477557" y="143956"/>
                </a:lnTo>
                <a:lnTo>
                  <a:pt x="450099" y="111115"/>
                </a:lnTo>
                <a:lnTo>
                  <a:pt x="417276" y="83642"/>
                </a:lnTo>
                <a:lnTo>
                  <a:pt x="414685" y="82165"/>
                </a:lnTo>
                <a:close/>
              </a:path>
              <a:path w="561340" h="561975">
                <a:moveTo>
                  <a:pt x="294263" y="142693"/>
                </a:moveTo>
                <a:lnTo>
                  <a:pt x="266890" y="142693"/>
                </a:lnTo>
                <a:lnTo>
                  <a:pt x="266890" y="198566"/>
                </a:lnTo>
                <a:lnTo>
                  <a:pt x="294263" y="198566"/>
                </a:lnTo>
                <a:lnTo>
                  <a:pt x="294263" y="142693"/>
                </a:lnTo>
                <a:close/>
              </a:path>
            </a:pathLst>
          </a:custGeom>
          <a:solidFill>
            <a:srgbClr val="22004B"/>
          </a:solidFill>
        </p:spPr>
        <p:txBody>
          <a:bodyPr wrap="square" lIns="0" tIns="0" rIns="0" bIns="0" rtlCol="0"/>
          <a:lstStyle/>
          <a:p>
            <a:endParaRPr sz="1350"/>
          </a:p>
        </p:txBody>
      </p:sp>
      <p:sp>
        <p:nvSpPr>
          <p:cNvPr id="23" name="object 22">
            <a:extLst>
              <a:ext uri="{FF2B5EF4-FFF2-40B4-BE49-F238E27FC236}">
                <a16:creationId xmlns:a16="http://schemas.microsoft.com/office/drawing/2014/main" id="{5434757F-019F-9FF7-4D8D-3A716CF2CEC0}"/>
              </a:ext>
            </a:extLst>
          </p:cNvPr>
          <p:cNvSpPr/>
          <p:nvPr/>
        </p:nvSpPr>
        <p:spPr>
          <a:xfrm>
            <a:off x="301310" y="1166055"/>
            <a:ext cx="421005" cy="421481"/>
          </a:xfrm>
          <a:custGeom>
            <a:avLst/>
            <a:gdLst/>
            <a:ahLst/>
            <a:cxnLst/>
            <a:rect l="l" t="t" r="r" b="b"/>
            <a:pathLst>
              <a:path w="561340" h="561975">
                <a:moveTo>
                  <a:pt x="520094" y="267037"/>
                </a:moveTo>
                <a:lnTo>
                  <a:pt x="513319" y="222682"/>
                </a:lnTo>
                <a:lnTo>
                  <a:pt x="498885" y="181400"/>
                </a:lnTo>
                <a:lnTo>
                  <a:pt x="477557" y="143956"/>
                </a:lnTo>
                <a:lnTo>
                  <a:pt x="450099" y="111115"/>
                </a:lnTo>
                <a:lnTo>
                  <a:pt x="417276" y="83642"/>
                </a:lnTo>
                <a:lnTo>
                  <a:pt x="379853" y="62302"/>
                </a:lnTo>
                <a:lnTo>
                  <a:pt x="338594" y="47861"/>
                </a:lnTo>
                <a:lnTo>
                  <a:pt x="294263" y="41082"/>
                </a:lnTo>
                <a:lnTo>
                  <a:pt x="294263" y="0"/>
                </a:lnTo>
                <a:lnTo>
                  <a:pt x="266890" y="0"/>
                </a:lnTo>
                <a:lnTo>
                  <a:pt x="266890" y="41082"/>
                </a:lnTo>
                <a:lnTo>
                  <a:pt x="222560" y="47861"/>
                </a:lnTo>
                <a:lnTo>
                  <a:pt x="181301" y="62302"/>
                </a:lnTo>
                <a:lnTo>
                  <a:pt x="143877" y="83642"/>
                </a:lnTo>
                <a:lnTo>
                  <a:pt x="111054" y="111115"/>
                </a:lnTo>
                <a:lnTo>
                  <a:pt x="83596" y="143956"/>
                </a:lnTo>
                <a:lnTo>
                  <a:pt x="62268" y="181400"/>
                </a:lnTo>
                <a:lnTo>
                  <a:pt x="47834" y="222682"/>
                </a:lnTo>
                <a:lnTo>
                  <a:pt x="41060" y="267037"/>
                </a:lnTo>
                <a:lnTo>
                  <a:pt x="0" y="267037"/>
                </a:lnTo>
                <a:lnTo>
                  <a:pt x="0" y="294425"/>
                </a:lnTo>
                <a:lnTo>
                  <a:pt x="41060" y="294425"/>
                </a:lnTo>
                <a:lnTo>
                  <a:pt x="47834" y="338780"/>
                </a:lnTo>
                <a:lnTo>
                  <a:pt x="62268" y="380062"/>
                </a:lnTo>
                <a:lnTo>
                  <a:pt x="83596" y="417506"/>
                </a:lnTo>
                <a:lnTo>
                  <a:pt x="111054" y="450347"/>
                </a:lnTo>
                <a:lnTo>
                  <a:pt x="143877" y="477820"/>
                </a:lnTo>
                <a:lnTo>
                  <a:pt x="181301" y="499160"/>
                </a:lnTo>
                <a:lnTo>
                  <a:pt x="222560" y="513601"/>
                </a:lnTo>
                <a:lnTo>
                  <a:pt x="266890" y="520380"/>
                </a:lnTo>
                <a:lnTo>
                  <a:pt x="266890" y="561463"/>
                </a:lnTo>
                <a:lnTo>
                  <a:pt x="294263" y="561463"/>
                </a:lnTo>
                <a:lnTo>
                  <a:pt x="294263" y="520380"/>
                </a:lnTo>
                <a:lnTo>
                  <a:pt x="338594" y="513602"/>
                </a:lnTo>
                <a:lnTo>
                  <a:pt x="379853" y="499160"/>
                </a:lnTo>
                <a:lnTo>
                  <a:pt x="417276" y="477820"/>
                </a:lnTo>
                <a:lnTo>
                  <a:pt x="450099" y="450347"/>
                </a:lnTo>
                <a:lnTo>
                  <a:pt x="477557" y="417506"/>
                </a:lnTo>
                <a:lnTo>
                  <a:pt x="498885" y="380062"/>
                </a:lnTo>
                <a:lnTo>
                  <a:pt x="513319" y="338780"/>
                </a:lnTo>
                <a:lnTo>
                  <a:pt x="520094" y="294425"/>
                </a:lnTo>
                <a:lnTo>
                  <a:pt x="561154" y="294425"/>
                </a:lnTo>
                <a:lnTo>
                  <a:pt x="561154" y="267037"/>
                </a:lnTo>
                <a:lnTo>
                  <a:pt x="520094" y="267037"/>
                </a:lnTo>
                <a:close/>
              </a:path>
              <a:path w="561340" h="561975">
                <a:moveTo>
                  <a:pt x="418539" y="294425"/>
                </a:moveTo>
                <a:lnTo>
                  <a:pt x="405588" y="340669"/>
                </a:lnTo>
                <a:lnTo>
                  <a:pt x="378580" y="378788"/>
                </a:lnTo>
                <a:lnTo>
                  <a:pt x="340482" y="405811"/>
                </a:lnTo>
                <a:lnTo>
                  <a:pt x="294263" y="418769"/>
                </a:lnTo>
                <a:lnTo>
                  <a:pt x="294263" y="362896"/>
                </a:lnTo>
                <a:lnTo>
                  <a:pt x="266890" y="362896"/>
                </a:lnTo>
                <a:lnTo>
                  <a:pt x="266890" y="418769"/>
                </a:lnTo>
                <a:lnTo>
                  <a:pt x="220671" y="405811"/>
                </a:lnTo>
                <a:lnTo>
                  <a:pt x="182574" y="378788"/>
                </a:lnTo>
                <a:lnTo>
                  <a:pt x="155565" y="340669"/>
                </a:lnTo>
                <a:lnTo>
                  <a:pt x="142615" y="294425"/>
                </a:lnTo>
                <a:lnTo>
                  <a:pt x="198457" y="294425"/>
                </a:lnTo>
                <a:lnTo>
                  <a:pt x="198457" y="267037"/>
                </a:lnTo>
                <a:lnTo>
                  <a:pt x="142615" y="267037"/>
                </a:lnTo>
                <a:lnTo>
                  <a:pt x="155565" y="220793"/>
                </a:lnTo>
                <a:lnTo>
                  <a:pt x="182574" y="182674"/>
                </a:lnTo>
                <a:lnTo>
                  <a:pt x="220671" y="155651"/>
                </a:lnTo>
                <a:lnTo>
                  <a:pt x="266890" y="142693"/>
                </a:lnTo>
                <a:lnTo>
                  <a:pt x="266890" y="198566"/>
                </a:lnTo>
                <a:lnTo>
                  <a:pt x="294263" y="198566"/>
                </a:lnTo>
                <a:lnTo>
                  <a:pt x="294263" y="142693"/>
                </a:lnTo>
                <a:lnTo>
                  <a:pt x="340482" y="155651"/>
                </a:lnTo>
                <a:lnTo>
                  <a:pt x="378580" y="182674"/>
                </a:lnTo>
                <a:lnTo>
                  <a:pt x="405588" y="220793"/>
                </a:lnTo>
                <a:lnTo>
                  <a:pt x="418539" y="267037"/>
                </a:lnTo>
                <a:lnTo>
                  <a:pt x="362697" y="267037"/>
                </a:lnTo>
                <a:lnTo>
                  <a:pt x="362697" y="294425"/>
                </a:lnTo>
                <a:lnTo>
                  <a:pt x="418539" y="294425"/>
                </a:lnTo>
                <a:close/>
              </a:path>
            </a:pathLst>
          </a:custGeom>
          <a:ln w="7986">
            <a:solidFill>
              <a:srgbClr val="22004B"/>
            </a:solidFill>
          </a:ln>
        </p:spPr>
        <p:txBody>
          <a:bodyPr wrap="square" lIns="0" tIns="0" rIns="0" bIns="0" rtlCol="0"/>
          <a:lstStyle/>
          <a:p>
            <a:endParaRPr sz="1350"/>
          </a:p>
        </p:txBody>
      </p:sp>
      <p:pic>
        <p:nvPicPr>
          <p:cNvPr id="24" name="object 23">
            <a:extLst>
              <a:ext uri="{FF2B5EF4-FFF2-40B4-BE49-F238E27FC236}">
                <a16:creationId xmlns:a16="http://schemas.microsoft.com/office/drawing/2014/main" id="{17F50987-9AF6-89E8-6E4D-AFB2722544E7}"/>
              </a:ext>
            </a:extLst>
          </p:cNvPr>
          <p:cNvPicPr/>
          <p:nvPr/>
        </p:nvPicPr>
        <p:blipFill>
          <a:blip r:embed="rId5" cstate="print"/>
          <a:stretch>
            <a:fillRect/>
          </a:stretch>
        </p:blipFill>
        <p:spPr>
          <a:xfrm>
            <a:off x="359905" y="1224685"/>
            <a:ext cx="144567" cy="144643"/>
          </a:xfrm>
          <a:prstGeom prst="rect">
            <a:avLst/>
          </a:prstGeom>
        </p:spPr>
      </p:pic>
      <p:pic>
        <p:nvPicPr>
          <p:cNvPr id="25" name="object 24">
            <a:extLst>
              <a:ext uri="{FF2B5EF4-FFF2-40B4-BE49-F238E27FC236}">
                <a16:creationId xmlns:a16="http://schemas.microsoft.com/office/drawing/2014/main" id="{295E6AE2-D3FC-9A2F-531A-3AE48D454B54}"/>
              </a:ext>
            </a:extLst>
          </p:cNvPr>
          <p:cNvPicPr/>
          <p:nvPr/>
        </p:nvPicPr>
        <p:blipFill>
          <a:blip r:embed="rId6" cstate="print"/>
          <a:stretch>
            <a:fillRect/>
          </a:stretch>
        </p:blipFill>
        <p:spPr>
          <a:xfrm>
            <a:off x="359905" y="1383880"/>
            <a:ext cx="144567" cy="144643"/>
          </a:xfrm>
          <a:prstGeom prst="rect">
            <a:avLst/>
          </a:prstGeom>
        </p:spPr>
      </p:pic>
      <p:pic>
        <p:nvPicPr>
          <p:cNvPr id="26" name="object 25">
            <a:extLst>
              <a:ext uri="{FF2B5EF4-FFF2-40B4-BE49-F238E27FC236}">
                <a16:creationId xmlns:a16="http://schemas.microsoft.com/office/drawing/2014/main" id="{587C8B3C-21C9-27FE-1A69-125D532D9E48}"/>
              </a:ext>
            </a:extLst>
          </p:cNvPr>
          <p:cNvPicPr/>
          <p:nvPr/>
        </p:nvPicPr>
        <p:blipFill>
          <a:blip r:embed="rId7" cstate="print"/>
          <a:stretch>
            <a:fillRect/>
          </a:stretch>
        </p:blipFill>
        <p:spPr>
          <a:xfrm>
            <a:off x="519013" y="1383880"/>
            <a:ext cx="144567" cy="144643"/>
          </a:xfrm>
          <a:prstGeom prst="rect">
            <a:avLst/>
          </a:prstGeom>
        </p:spPr>
      </p:pic>
      <p:pic>
        <p:nvPicPr>
          <p:cNvPr id="27" name="object 26">
            <a:extLst>
              <a:ext uri="{FF2B5EF4-FFF2-40B4-BE49-F238E27FC236}">
                <a16:creationId xmlns:a16="http://schemas.microsoft.com/office/drawing/2014/main" id="{9E71462F-9CCB-7D98-6E2E-F793C1A5F2DF}"/>
              </a:ext>
            </a:extLst>
          </p:cNvPr>
          <p:cNvPicPr/>
          <p:nvPr/>
        </p:nvPicPr>
        <p:blipFill>
          <a:blip r:embed="rId8" cstate="print"/>
          <a:stretch>
            <a:fillRect/>
          </a:stretch>
        </p:blipFill>
        <p:spPr>
          <a:xfrm>
            <a:off x="519013" y="1224685"/>
            <a:ext cx="144567" cy="144643"/>
          </a:xfrm>
          <a:prstGeom prst="rect">
            <a:avLst/>
          </a:prstGeom>
        </p:spPr>
      </p:pic>
      <p:sp>
        <p:nvSpPr>
          <p:cNvPr id="28" name="object 27">
            <a:extLst>
              <a:ext uri="{FF2B5EF4-FFF2-40B4-BE49-F238E27FC236}">
                <a16:creationId xmlns:a16="http://schemas.microsoft.com/office/drawing/2014/main" id="{49A41E51-6CEE-E1BC-F478-8739E3849028}"/>
              </a:ext>
            </a:extLst>
          </p:cNvPr>
          <p:cNvSpPr/>
          <p:nvPr/>
        </p:nvSpPr>
        <p:spPr>
          <a:xfrm>
            <a:off x="3430" y="3214478"/>
            <a:ext cx="9140666" cy="0"/>
          </a:xfrm>
          <a:custGeom>
            <a:avLst/>
            <a:gdLst/>
            <a:ahLst/>
            <a:cxnLst/>
            <a:rect l="l" t="t" r="r" b="b"/>
            <a:pathLst>
              <a:path w="12187555">
                <a:moveTo>
                  <a:pt x="0" y="0"/>
                </a:moveTo>
                <a:lnTo>
                  <a:pt x="12187428" y="0"/>
                </a:lnTo>
              </a:path>
            </a:pathLst>
          </a:custGeom>
          <a:ln w="12700">
            <a:solidFill>
              <a:srgbClr val="7E7E7E"/>
            </a:solidFill>
          </a:ln>
        </p:spPr>
        <p:txBody>
          <a:bodyPr wrap="square" lIns="0" tIns="0" rIns="0" bIns="0" rtlCol="0"/>
          <a:lstStyle/>
          <a:p>
            <a:endParaRPr sz="1350"/>
          </a:p>
        </p:txBody>
      </p:sp>
      <p:grpSp>
        <p:nvGrpSpPr>
          <p:cNvPr id="29" name="object 28">
            <a:extLst>
              <a:ext uri="{FF2B5EF4-FFF2-40B4-BE49-F238E27FC236}">
                <a16:creationId xmlns:a16="http://schemas.microsoft.com/office/drawing/2014/main" id="{9775CCE6-822B-F207-3B24-3B7B4D5C41BB}"/>
              </a:ext>
            </a:extLst>
          </p:cNvPr>
          <p:cNvGrpSpPr/>
          <p:nvPr/>
        </p:nvGrpSpPr>
        <p:grpSpPr>
          <a:xfrm>
            <a:off x="197644" y="2185329"/>
            <a:ext cx="611981" cy="607219"/>
            <a:chOff x="263525" y="3794633"/>
            <a:chExt cx="815975" cy="809625"/>
          </a:xfrm>
        </p:grpSpPr>
        <p:sp>
          <p:nvSpPr>
            <p:cNvPr id="30" name="object 29">
              <a:extLst>
                <a:ext uri="{FF2B5EF4-FFF2-40B4-BE49-F238E27FC236}">
                  <a16:creationId xmlns:a16="http://schemas.microsoft.com/office/drawing/2014/main" id="{6160FEB6-BA68-A0FF-9D5C-42CD5C48F407}"/>
                </a:ext>
              </a:extLst>
            </p:cNvPr>
            <p:cNvSpPr/>
            <p:nvPr/>
          </p:nvSpPr>
          <p:spPr>
            <a:xfrm>
              <a:off x="264414" y="3795522"/>
              <a:ext cx="814069" cy="807720"/>
            </a:xfrm>
            <a:custGeom>
              <a:avLst/>
              <a:gdLst/>
              <a:ahLst/>
              <a:cxnLst/>
              <a:rect l="l" t="t" r="r" b="b"/>
              <a:pathLst>
                <a:path w="814069" h="807720">
                  <a:moveTo>
                    <a:pt x="398487" y="0"/>
                  </a:moveTo>
                  <a:lnTo>
                    <a:pt x="347264" y="2345"/>
                  </a:lnTo>
                  <a:lnTo>
                    <a:pt x="299020" y="9295"/>
                  </a:lnTo>
                  <a:lnTo>
                    <a:pt x="253888" y="20716"/>
                  </a:lnTo>
                  <a:lnTo>
                    <a:pt x="211996" y="36478"/>
                  </a:lnTo>
                  <a:lnTo>
                    <a:pt x="173476" y="56448"/>
                  </a:lnTo>
                  <a:lnTo>
                    <a:pt x="138457" y="80496"/>
                  </a:lnTo>
                  <a:lnTo>
                    <a:pt x="107070" y="108489"/>
                  </a:lnTo>
                  <a:lnTo>
                    <a:pt x="79445" y="140296"/>
                  </a:lnTo>
                  <a:lnTo>
                    <a:pt x="55713" y="175786"/>
                  </a:lnTo>
                  <a:lnTo>
                    <a:pt x="36004" y="214826"/>
                  </a:lnTo>
                  <a:lnTo>
                    <a:pt x="20447" y="257285"/>
                  </a:lnTo>
                  <a:lnTo>
                    <a:pt x="9174" y="303031"/>
                  </a:lnTo>
                  <a:lnTo>
                    <a:pt x="2315" y="351933"/>
                  </a:lnTo>
                  <a:lnTo>
                    <a:pt x="0" y="403859"/>
                  </a:lnTo>
                  <a:lnTo>
                    <a:pt x="2415" y="455802"/>
                  </a:lnTo>
                  <a:lnTo>
                    <a:pt x="9562" y="504688"/>
                  </a:lnTo>
                  <a:lnTo>
                    <a:pt x="21311" y="550434"/>
                  </a:lnTo>
                  <a:lnTo>
                    <a:pt x="37525" y="592893"/>
                  </a:lnTo>
                  <a:lnTo>
                    <a:pt x="58067" y="631933"/>
                  </a:lnTo>
                  <a:lnTo>
                    <a:pt x="82802" y="667423"/>
                  </a:lnTo>
                  <a:lnTo>
                    <a:pt x="111594" y="699230"/>
                  </a:lnTo>
                  <a:lnTo>
                    <a:pt x="144308" y="727223"/>
                  </a:lnTo>
                  <a:lnTo>
                    <a:pt x="180806" y="751271"/>
                  </a:lnTo>
                  <a:lnTo>
                    <a:pt x="220955" y="771241"/>
                  </a:lnTo>
                  <a:lnTo>
                    <a:pt x="264617" y="787003"/>
                  </a:lnTo>
                  <a:lnTo>
                    <a:pt x="311657" y="798424"/>
                  </a:lnTo>
                  <a:lnTo>
                    <a:pt x="361939" y="805374"/>
                  </a:lnTo>
                  <a:lnTo>
                    <a:pt x="415328" y="807719"/>
                  </a:lnTo>
                  <a:lnTo>
                    <a:pt x="472262" y="804594"/>
                  </a:lnTo>
                  <a:lnTo>
                    <a:pt x="526011" y="795292"/>
                  </a:lnTo>
                  <a:lnTo>
                    <a:pt x="559716" y="784986"/>
                  </a:lnTo>
                  <a:lnTo>
                    <a:pt x="415328" y="784986"/>
                  </a:lnTo>
                  <a:lnTo>
                    <a:pt x="356920" y="782051"/>
                  </a:lnTo>
                  <a:lnTo>
                    <a:pt x="302231" y="773312"/>
                  </a:lnTo>
                  <a:lnTo>
                    <a:pt x="251558" y="758872"/>
                  </a:lnTo>
                  <a:lnTo>
                    <a:pt x="205201" y="738834"/>
                  </a:lnTo>
                  <a:lnTo>
                    <a:pt x="163459" y="713299"/>
                  </a:lnTo>
                  <a:lnTo>
                    <a:pt x="126631" y="682370"/>
                  </a:lnTo>
                  <a:lnTo>
                    <a:pt x="95340" y="646668"/>
                  </a:lnTo>
                  <a:lnTo>
                    <a:pt x="69494" y="606298"/>
                  </a:lnTo>
                  <a:lnTo>
                    <a:pt x="49204" y="561546"/>
                  </a:lnTo>
                  <a:lnTo>
                    <a:pt x="34577" y="512699"/>
                  </a:lnTo>
                  <a:lnTo>
                    <a:pt x="25721" y="460041"/>
                  </a:lnTo>
                  <a:lnTo>
                    <a:pt x="22745" y="403859"/>
                  </a:lnTo>
                  <a:lnTo>
                    <a:pt x="25662" y="347033"/>
                  </a:lnTo>
                  <a:lnTo>
                    <a:pt x="34344" y="293840"/>
                  </a:lnTo>
                  <a:lnTo>
                    <a:pt x="48685" y="244570"/>
                  </a:lnTo>
                  <a:lnTo>
                    <a:pt x="68580" y="199512"/>
                  </a:lnTo>
                  <a:lnTo>
                    <a:pt x="93924" y="158955"/>
                  </a:lnTo>
                  <a:lnTo>
                    <a:pt x="124612" y="123189"/>
                  </a:lnTo>
                  <a:lnTo>
                    <a:pt x="159841" y="92906"/>
                  </a:lnTo>
                  <a:lnTo>
                    <a:pt x="199616" y="67907"/>
                  </a:lnTo>
                  <a:lnTo>
                    <a:pt x="243652" y="48291"/>
                  </a:lnTo>
                  <a:lnTo>
                    <a:pt x="291666" y="34158"/>
                  </a:lnTo>
                  <a:lnTo>
                    <a:pt x="343372" y="25605"/>
                  </a:lnTo>
                  <a:lnTo>
                    <a:pt x="398487" y="22732"/>
                  </a:lnTo>
                  <a:lnTo>
                    <a:pt x="554785" y="22732"/>
                  </a:lnTo>
                  <a:lnTo>
                    <a:pt x="549198" y="20716"/>
                  </a:lnTo>
                  <a:lnTo>
                    <a:pt x="502158" y="9295"/>
                  </a:lnTo>
                  <a:lnTo>
                    <a:pt x="451876" y="2345"/>
                  </a:lnTo>
                  <a:lnTo>
                    <a:pt x="398487" y="0"/>
                  </a:lnTo>
                  <a:close/>
                </a:path>
                <a:path w="814069" h="807720">
                  <a:moveTo>
                    <a:pt x="554785" y="22732"/>
                  </a:moveTo>
                  <a:lnTo>
                    <a:pt x="398487" y="22732"/>
                  </a:lnTo>
                  <a:lnTo>
                    <a:pt x="456271" y="25615"/>
                  </a:lnTo>
                  <a:lnTo>
                    <a:pt x="510448" y="34191"/>
                  </a:lnTo>
                  <a:lnTo>
                    <a:pt x="560724" y="48355"/>
                  </a:lnTo>
                  <a:lnTo>
                    <a:pt x="606799" y="68001"/>
                  </a:lnTo>
                  <a:lnTo>
                    <a:pt x="648379" y="93023"/>
                  </a:lnTo>
                  <a:lnTo>
                    <a:pt x="685165" y="123316"/>
                  </a:lnTo>
                  <a:lnTo>
                    <a:pt x="717064" y="159029"/>
                  </a:lnTo>
                  <a:lnTo>
                    <a:pt x="743412" y="199549"/>
                  </a:lnTo>
                  <a:lnTo>
                    <a:pt x="764097" y="244586"/>
                  </a:lnTo>
                  <a:lnTo>
                    <a:pt x="779008" y="293845"/>
                  </a:lnTo>
                  <a:lnTo>
                    <a:pt x="788036" y="347033"/>
                  </a:lnTo>
                  <a:lnTo>
                    <a:pt x="791070" y="403859"/>
                  </a:lnTo>
                  <a:lnTo>
                    <a:pt x="788482" y="455802"/>
                  </a:lnTo>
                  <a:lnTo>
                    <a:pt x="780831" y="504688"/>
                  </a:lnTo>
                  <a:lnTo>
                    <a:pt x="768327" y="550224"/>
                  </a:lnTo>
                  <a:lnTo>
                    <a:pt x="751124" y="592334"/>
                  </a:lnTo>
                  <a:lnTo>
                    <a:pt x="729414" y="630795"/>
                  </a:lnTo>
                  <a:lnTo>
                    <a:pt x="703378" y="665424"/>
                  </a:lnTo>
                  <a:lnTo>
                    <a:pt x="673199" y="696035"/>
                  </a:lnTo>
                  <a:lnTo>
                    <a:pt x="639060" y="722445"/>
                  </a:lnTo>
                  <a:lnTo>
                    <a:pt x="601142" y="744467"/>
                  </a:lnTo>
                  <a:lnTo>
                    <a:pt x="559627" y="761917"/>
                  </a:lnTo>
                  <a:lnTo>
                    <a:pt x="514699" y="774610"/>
                  </a:lnTo>
                  <a:lnTo>
                    <a:pt x="466538" y="782362"/>
                  </a:lnTo>
                  <a:lnTo>
                    <a:pt x="415328" y="784986"/>
                  </a:lnTo>
                  <a:lnTo>
                    <a:pt x="559716" y="784986"/>
                  </a:lnTo>
                  <a:lnTo>
                    <a:pt x="622762" y="758594"/>
                  </a:lnTo>
                  <a:lnTo>
                    <a:pt x="665164" y="731417"/>
                  </a:lnTo>
                  <a:lnTo>
                    <a:pt x="703186" y="698500"/>
                  </a:lnTo>
                  <a:lnTo>
                    <a:pt x="732103" y="665743"/>
                  </a:lnTo>
                  <a:lnTo>
                    <a:pt x="756770" y="629546"/>
                  </a:lnTo>
                  <a:lnTo>
                    <a:pt x="777114" y="590104"/>
                  </a:lnTo>
                  <a:lnTo>
                    <a:pt x="793063" y="547618"/>
                  </a:lnTo>
                  <a:lnTo>
                    <a:pt x="804544" y="502283"/>
                  </a:lnTo>
                  <a:lnTo>
                    <a:pt x="811486" y="454297"/>
                  </a:lnTo>
                  <a:lnTo>
                    <a:pt x="813816" y="403859"/>
                  </a:lnTo>
                  <a:lnTo>
                    <a:pt x="811402" y="351933"/>
                  </a:lnTo>
                  <a:lnTo>
                    <a:pt x="804253" y="303031"/>
                  </a:lnTo>
                  <a:lnTo>
                    <a:pt x="792504" y="257285"/>
                  </a:lnTo>
                  <a:lnTo>
                    <a:pt x="776290" y="214826"/>
                  </a:lnTo>
                  <a:lnTo>
                    <a:pt x="755748" y="175786"/>
                  </a:lnTo>
                  <a:lnTo>
                    <a:pt x="731013" y="140296"/>
                  </a:lnTo>
                  <a:lnTo>
                    <a:pt x="702221" y="108489"/>
                  </a:lnTo>
                  <a:lnTo>
                    <a:pt x="669507" y="80496"/>
                  </a:lnTo>
                  <a:lnTo>
                    <a:pt x="633009" y="56448"/>
                  </a:lnTo>
                  <a:lnTo>
                    <a:pt x="592860" y="36478"/>
                  </a:lnTo>
                  <a:lnTo>
                    <a:pt x="554785" y="22732"/>
                  </a:lnTo>
                  <a:close/>
                </a:path>
              </a:pathLst>
            </a:custGeom>
            <a:solidFill>
              <a:srgbClr val="22004B"/>
            </a:solidFill>
          </p:spPr>
          <p:txBody>
            <a:bodyPr wrap="square" lIns="0" tIns="0" rIns="0" bIns="0" rtlCol="0"/>
            <a:lstStyle/>
            <a:p>
              <a:endParaRPr sz="1350"/>
            </a:p>
          </p:txBody>
        </p:sp>
        <p:sp>
          <p:nvSpPr>
            <p:cNvPr id="31" name="object 30">
              <a:extLst>
                <a:ext uri="{FF2B5EF4-FFF2-40B4-BE49-F238E27FC236}">
                  <a16:creationId xmlns:a16="http://schemas.microsoft.com/office/drawing/2014/main" id="{C2F5EA2E-A65B-81B9-0595-C61EF4A70A13}"/>
                </a:ext>
              </a:extLst>
            </p:cNvPr>
            <p:cNvSpPr/>
            <p:nvPr/>
          </p:nvSpPr>
          <p:spPr>
            <a:xfrm>
              <a:off x="264414" y="3795522"/>
              <a:ext cx="814069" cy="807720"/>
            </a:xfrm>
            <a:custGeom>
              <a:avLst/>
              <a:gdLst/>
              <a:ahLst/>
              <a:cxnLst/>
              <a:rect l="l" t="t" r="r" b="b"/>
              <a:pathLst>
                <a:path w="814069" h="807720">
                  <a:moveTo>
                    <a:pt x="415328" y="807719"/>
                  </a:moveTo>
                  <a:lnTo>
                    <a:pt x="361939" y="805374"/>
                  </a:lnTo>
                  <a:lnTo>
                    <a:pt x="311657" y="798424"/>
                  </a:lnTo>
                  <a:lnTo>
                    <a:pt x="264617" y="787003"/>
                  </a:lnTo>
                  <a:lnTo>
                    <a:pt x="220955" y="771241"/>
                  </a:lnTo>
                  <a:lnTo>
                    <a:pt x="180806" y="751271"/>
                  </a:lnTo>
                  <a:lnTo>
                    <a:pt x="144308" y="727223"/>
                  </a:lnTo>
                  <a:lnTo>
                    <a:pt x="111594" y="699230"/>
                  </a:lnTo>
                  <a:lnTo>
                    <a:pt x="82802" y="667423"/>
                  </a:lnTo>
                  <a:lnTo>
                    <a:pt x="58067" y="631933"/>
                  </a:lnTo>
                  <a:lnTo>
                    <a:pt x="37525" y="592893"/>
                  </a:lnTo>
                  <a:lnTo>
                    <a:pt x="21311" y="550434"/>
                  </a:lnTo>
                  <a:lnTo>
                    <a:pt x="9562" y="504688"/>
                  </a:lnTo>
                  <a:lnTo>
                    <a:pt x="2413" y="455786"/>
                  </a:lnTo>
                  <a:lnTo>
                    <a:pt x="0" y="403859"/>
                  </a:lnTo>
                  <a:lnTo>
                    <a:pt x="2315" y="351933"/>
                  </a:lnTo>
                  <a:lnTo>
                    <a:pt x="9174" y="303031"/>
                  </a:lnTo>
                  <a:lnTo>
                    <a:pt x="20447" y="257285"/>
                  </a:lnTo>
                  <a:lnTo>
                    <a:pt x="36004" y="214826"/>
                  </a:lnTo>
                  <a:lnTo>
                    <a:pt x="55713" y="175786"/>
                  </a:lnTo>
                  <a:lnTo>
                    <a:pt x="79445" y="140296"/>
                  </a:lnTo>
                  <a:lnTo>
                    <a:pt x="107070" y="108489"/>
                  </a:lnTo>
                  <a:lnTo>
                    <a:pt x="138457" y="80496"/>
                  </a:lnTo>
                  <a:lnTo>
                    <a:pt x="173476" y="56448"/>
                  </a:lnTo>
                  <a:lnTo>
                    <a:pt x="211996" y="36478"/>
                  </a:lnTo>
                  <a:lnTo>
                    <a:pt x="253888" y="20716"/>
                  </a:lnTo>
                  <a:lnTo>
                    <a:pt x="299020" y="9295"/>
                  </a:lnTo>
                  <a:lnTo>
                    <a:pt x="347264" y="2345"/>
                  </a:lnTo>
                  <a:lnTo>
                    <a:pt x="398487" y="0"/>
                  </a:lnTo>
                  <a:lnTo>
                    <a:pt x="451876" y="2345"/>
                  </a:lnTo>
                  <a:lnTo>
                    <a:pt x="502158" y="9295"/>
                  </a:lnTo>
                  <a:lnTo>
                    <a:pt x="549198" y="20716"/>
                  </a:lnTo>
                  <a:lnTo>
                    <a:pt x="592860" y="36478"/>
                  </a:lnTo>
                  <a:lnTo>
                    <a:pt x="633009" y="56448"/>
                  </a:lnTo>
                  <a:lnTo>
                    <a:pt x="669507" y="80496"/>
                  </a:lnTo>
                  <a:lnTo>
                    <a:pt x="702221" y="108489"/>
                  </a:lnTo>
                  <a:lnTo>
                    <a:pt x="731013" y="140296"/>
                  </a:lnTo>
                  <a:lnTo>
                    <a:pt x="755748" y="175786"/>
                  </a:lnTo>
                  <a:lnTo>
                    <a:pt x="776290" y="214826"/>
                  </a:lnTo>
                  <a:lnTo>
                    <a:pt x="792504" y="257285"/>
                  </a:lnTo>
                  <a:lnTo>
                    <a:pt x="804253" y="303031"/>
                  </a:lnTo>
                  <a:lnTo>
                    <a:pt x="811402" y="351933"/>
                  </a:lnTo>
                  <a:lnTo>
                    <a:pt x="813816" y="403859"/>
                  </a:lnTo>
                  <a:lnTo>
                    <a:pt x="811486" y="454297"/>
                  </a:lnTo>
                  <a:lnTo>
                    <a:pt x="804544" y="502283"/>
                  </a:lnTo>
                  <a:lnTo>
                    <a:pt x="793063" y="547618"/>
                  </a:lnTo>
                  <a:lnTo>
                    <a:pt x="777114" y="590104"/>
                  </a:lnTo>
                  <a:lnTo>
                    <a:pt x="756770" y="629546"/>
                  </a:lnTo>
                  <a:lnTo>
                    <a:pt x="732103" y="665743"/>
                  </a:lnTo>
                  <a:lnTo>
                    <a:pt x="703186" y="698500"/>
                  </a:lnTo>
                  <a:lnTo>
                    <a:pt x="665164" y="731417"/>
                  </a:lnTo>
                  <a:lnTo>
                    <a:pt x="622762" y="758594"/>
                  </a:lnTo>
                  <a:lnTo>
                    <a:pt x="576278" y="779922"/>
                  </a:lnTo>
                  <a:lnTo>
                    <a:pt x="526011" y="795292"/>
                  </a:lnTo>
                  <a:lnTo>
                    <a:pt x="472262" y="804594"/>
                  </a:lnTo>
                  <a:lnTo>
                    <a:pt x="415328" y="807719"/>
                  </a:lnTo>
                  <a:close/>
                </a:path>
                <a:path w="814069" h="807720">
                  <a:moveTo>
                    <a:pt x="398487" y="22732"/>
                  </a:moveTo>
                  <a:lnTo>
                    <a:pt x="343372" y="25605"/>
                  </a:lnTo>
                  <a:lnTo>
                    <a:pt x="291666" y="34158"/>
                  </a:lnTo>
                  <a:lnTo>
                    <a:pt x="243652" y="48291"/>
                  </a:lnTo>
                  <a:lnTo>
                    <a:pt x="199616" y="67907"/>
                  </a:lnTo>
                  <a:lnTo>
                    <a:pt x="159841" y="92906"/>
                  </a:lnTo>
                  <a:lnTo>
                    <a:pt x="124612" y="123189"/>
                  </a:lnTo>
                  <a:lnTo>
                    <a:pt x="93924" y="158955"/>
                  </a:lnTo>
                  <a:lnTo>
                    <a:pt x="68580" y="199512"/>
                  </a:lnTo>
                  <a:lnTo>
                    <a:pt x="48685" y="244570"/>
                  </a:lnTo>
                  <a:lnTo>
                    <a:pt x="34344" y="293840"/>
                  </a:lnTo>
                  <a:lnTo>
                    <a:pt x="25662" y="347033"/>
                  </a:lnTo>
                  <a:lnTo>
                    <a:pt x="22745" y="403859"/>
                  </a:lnTo>
                  <a:lnTo>
                    <a:pt x="25721" y="460041"/>
                  </a:lnTo>
                  <a:lnTo>
                    <a:pt x="34577" y="512699"/>
                  </a:lnTo>
                  <a:lnTo>
                    <a:pt x="49204" y="561546"/>
                  </a:lnTo>
                  <a:lnTo>
                    <a:pt x="69494" y="606298"/>
                  </a:lnTo>
                  <a:lnTo>
                    <a:pt x="95340" y="646668"/>
                  </a:lnTo>
                  <a:lnTo>
                    <a:pt x="126631" y="682370"/>
                  </a:lnTo>
                  <a:lnTo>
                    <a:pt x="163459" y="713299"/>
                  </a:lnTo>
                  <a:lnTo>
                    <a:pt x="205201" y="738834"/>
                  </a:lnTo>
                  <a:lnTo>
                    <a:pt x="251558" y="758872"/>
                  </a:lnTo>
                  <a:lnTo>
                    <a:pt x="302231" y="773312"/>
                  </a:lnTo>
                  <a:lnTo>
                    <a:pt x="356920" y="782051"/>
                  </a:lnTo>
                  <a:lnTo>
                    <a:pt x="415328" y="784986"/>
                  </a:lnTo>
                  <a:lnTo>
                    <a:pt x="466538" y="782362"/>
                  </a:lnTo>
                  <a:lnTo>
                    <a:pt x="514699" y="774610"/>
                  </a:lnTo>
                  <a:lnTo>
                    <a:pt x="559627" y="761917"/>
                  </a:lnTo>
                  <a:lnTo>
                    <a:pt x="601142" y="744467"/>
                  </a:lnTo>
                  <a:lnTo>
                    <a:pt x="639060" y="722445"/>
                  </a:lnTo>
                  <a:lnTo>
                    <a:pt x="673199" y="696035"/>
                  </a:lnTo>
                  <a:lnTo>
                    <a:pt x="703378" y="665424"/>
                  </a:lnTo>
                  <a:lnTo>
                    <a:pt x="729414" y="630795"/>
                  </a:lnTo>
                  <a:lnTo>
                    <a:pt x="751124" y="592334"/>
                  </a:lnTo>
                  <a:lnTo>
                    <a:pt x="768327" y="550224"/>
                  </a:lnTo>
                  <a:lnTo>
                    <a:pt x="780840" y="504652"/>
                  </a:lnTo>
                  <a:lnTo>
                    <a:pt x="788482" y="455802"/>
                  </a:lnTo>
                  <a:lnTo>
                    <a:pt x="791070" y="403859"/>
                  </a:lnTo>
                  <a:lnTo>
                    <a:pt x="788036" y="347033"/>
                  </a:lnTo>
                  <a:lnTo>
                    <a:pt x="779008" y="293845"/>
                  </a:lnTo>
                  <a:lnTo>
                    <a:pt x="764097" y="244586"/>
                  </a:lnTo>
                  <a:lnTo>
                    <a:pt x="743412" y="199549"/>
                  </a:lnTo>
                  <a:lnTo>
                    <a:pt x="717064" y="159029"/>
                  </a:lnTo>
                  <a:lnTo>
                    <a:pt x="685165" y="123316"/>
                  </a:lnTo>
                  <a:lnTo>
                    <a:pt x="648379" y="93023"/>
                  </a:lnTo>
                  <a:lnTo>
                    <a:pt x="606799" y="68001"/>
                  </a:lnTo>
                  <a:lnTo>
                    <a:pt x="560724" y="48355"/>
                  </a:lnTo>
                  <a:lnTo>
                    <a:pt x="510448" y="34191"/>
                  </a:lnTo>
                  <a:lnTo>
                    <a:pt x="456271" y="25615"/>
                  </a:lnTo>
                  <a:lnTo>
                    <a:pt x="398487" y="22732"/>
                  </a:lnTo>
                  <a:close/>
                </a:path>
              </a:pathLst>
            </a:custGeom>
            <a:ln w="3175">
              <a:solidFill>
                <a:srgbClr val="22004B"/>
              </a:solidFill>
            </a:ln>
          </p:spPr>
          <p:txBody>
            <a:bodyPr wrap="square" lIns="0" tIns="0" rIns="0" bIns="0" rtlCol="0"/>
            <a:lstStyle/>
            <a:p>
              <a:endParaRPr sz="1350"/>
            </a:p>
          </p:txBody>
        </p:sp>
        <p:sp>
          <p:nvSpPr>
            <p:cNvPr id="32" name="object 31">
              <a:extLst>
                <a:ext uri="{FF2B5EF4-FFF2-40B4-BE49-F238E27FC236}">
                  <a16:creationId xmlns:a16="http://schemas.microsoft.com/office/drawing/2014/main" id="{E86995B1-1F6B-0440-257D-B2B0E0597373}"/>
                </a:ext>
              </a:extLst>
            </p:cNvPr>
            <p:cNvSpPr/>
            <p:nvPr/>
          </p:nvSpPr>
          <p:spPr>
            <a:xfrm>
              <a:off x="490347" y="4023753"/>
              <a:ext cx="380365" cy="380365"/>
            </a:xfrm>
            <a:custGeom>
              <a:avLst/>
              <a:gdLst/>
              <a:ahLst/>
              <a:cxnLst/>
              <a:rect l="l" t="t" r="r" b="b"/>
              <a:pathLst>
                <a:path w="380365" h="380364">
                  <a:moveTo>
                    <a:pt x="379958" y="346798"/>
                  </a:moveTo>
                  <a:lnTo>
                    <a:pt x="33528" y="346798"/>
                  </a:lnTo>
                  <a:lnTo>
                    <a:pt x="33528" y="0"/>
                  </a:lnTo>
                  <a:lnTo>
                    <a:pt x="0" y="0"/>
                  </a:lnTo>
                  <a:lnTo>
                    <a:pt x="0" y="346798"/>
                  </a:lnTo>
                  <a:lnTo>
                    <a:pt x="0" y="379831"/>
                  </a:lnTo>
                  <a:lnTo>
                    <a:pt x="379958" y="379831"/>
                  </a:lnTo>
                  <a:lnTo>
                    <a:pt x="379958" y="346798"/>
                  </a:lnTo>
                  <a:close/>
                </a:path>
              </a:pathLst>
            </a:custGeom>
            <a:solidFill>
              <a:srgbClr val="22004B"/>
            </a:solidFill>
          </p:spPr>
          <p:txBody>
            <a:bodyPr wrap="square" lIns="0" tIns="0" rIns="0" bIns="0" rtlCol="0"/>
            <a:lstStyle/>
            <a:p>
              <a:endParaRPr sz="1350"/>
            </a:p>
          </p:txBody>
        </p:sp>
        <p:sp>
          <p:nvSpPr>
            <p:cNvPr id="33" name="object 32">
              <a:extLst>
                <a:ext uri="{FF2B5EF4-FFF2-40B4-BE49-F238E27FC236}">
                  <a16:creationId xmlns:a16="http://schemas.microsoft.com/office/drawing/2014/main" id="{43301DDB-700B-AEC5-18FB-A9B544513810}"/>
                </a:ext>
              </a:extLst>
            </p:cNvPr>
            <p:cNvSpPr/>
            <p:nvPr/>
          </p:nvSpPr>
          <p:spPr>
            <a:xfrm>
              <a:off x="490356" y="4023306"/>
              <a:ext cx="380365" cy="380365"/>
            </a:xfrm>
            <a:custGeom>
              <a:avLst/>
              <a:gdLst/>
              <a:ahLst/>
              <a:cxnLst/>
              <a:rect l="l" t="t" r="r" b="b"/>
              <a:pathLst>
                <a:path w="380365" h="380364">
                  <a:moveTo>
                    <a:pt x="33525" y="0"/>
                  </a:moveTo>
                  <a:lnTo>
                    <a:pt x="0" y="0"/>
                  </a:lnTo>
                  <a:lnTo>
                    <a:pt x="0" y="380167"/>
                  </a:lnTo>
                  <a:lnTo>
                    <a:pt x="379958" y="380167"/>
                  </a:lnTo>
                  <a:lnTo>
                    <a:pt x="379958" y="346623"/>
                  </a:lnTo>
                  <a:lnTo>
                    <a:pt x="33525" y="346623"/>
                  </a:lnTo>
                  <a:lnTo>
                    <a:pt x="33525" y="0"/>
                  </a:lnTo>
                  <a:close/>
                </a:path>
              </a:pathLst>
            </a:custGeom>
            <a:ln w="6520">
              <a:solidFill>
                <a:srgbClr val="22004B"/>
              </a:solidFill>
            </a:ln>
          </p:spPr>
          <p:txBody>
            <a:bodyPr wrap="square" lIns="0" tIns="0" rIns="0" bIns="0" rtlCol="0"/>
            <a:lstStyle/>
            <a:p>
              <a:endParaRPr sz="1350"/>
            </a:p>
          </p:txBody>
        </p:sp>
        <p:pic>
          <p:nvPicPr>
            <p:cNvPr id="34" name="object 33">
              <a:extLst>
                <a:ext uri="{FF2B5EF4-FFF2-40B4-BE49-F238E27FC236}">
                  <a16:creationId xmlns:a16="http://schemas.microsoft.com/office/drawing/2014/main" id="{AB8CC2A6-B216-4934-9314-C6A279D6738E}"/>
                </a:ext>
              </a:extLst>
            </p:cNvPr>
            <p:cNvPicPr/>
            <p:nvPr/>
          </p:nvPicPr>
          <p:blipFill>
            <a:blip r:embed="rId9" cstate="print"/>
            <a:stretch>
              <a:fillRect/>
            </a:stretch>
          </p:blipFill>
          <p:spPr>
            <a:xfrm>
              <a:off x="554148" y="4137452"/>
              <a:ext cx="67983" cy="202193"/>
            </a:xfrm>
            <a:prstGeom prst="rect">
              <a:avLst/>
            </a:prstGeom>
          </p:spPr>
        </p:pic>
        <p:sp>
          <p:nvSpPr>
            <p:cNvPr id="35" name="object 34">
              <a:extLst>
                <a:ext uri="{FF2B5EF4-FFF2-40B4-BE49-F238E27FC236}">
                  <a16:creationId xmlns:a16="http://schemas.microsoft.com/office/drawing/2014/main" id="{A8E638DF-F37D-F91E-764A-8DC121BB0924}"/>
                </a:ext>
              </a:extLst>
            </p:cNvPr>
            <p:cNvSpPr/>
            <p:nvPr/>
          </p:nvSpPr>
          <p:spPr>
            <a:xfrm>
              <a:off x="641222" y="4023306"/>
              <a:ext cx="61594" cy="313690"/>
            </a:xfrm>
            <a:custGeom>
              <a:avLst/>
              <a:gdLst/>
              <a:ahLst/>
              <a:cxnLst/>
              <a:rect l="l" t="t" r="r" b="b"/>
              <a:pathLst>
                <a:path w="61595" h="313689">
                  <a:moveTo>
                    <a:pt x="0" y="0"/>
                  </a:moveTo>
                  <a:lnTo>
                    <a:pt x="61463" y="0"/>
                  </a:lnTo>
                  <a:lnTo>
                    <a:pt x="61463" y="313079"/>
                  </a:lnTo>
                  <a:lnTo>
                    <a:pt x="0" y="313079"/>
                  </a:lnTo>
                  <a:lnTo>
                    <a:pt x="0" y="0"/>
                  </a:lnTo>
                  <a:close/>
                </a:path>
              </a:pathLst>
            </a:custGeom>
            <a:solidFill>
              <a:srgbClr val="22004B"/>
            </a:solidFill>
          </p:spPr>
          <p:txBody>
            <a:bodyPr wrap="square" lIns="0" tIns="0" rIns="0" bIns="0" rtlCol="0"/>
            <a:lstStyle/>
            <a:p>
              <a:endParaRPr sz="1350"/>
            </a:p>
          </p:txBody>
        </p:sp>
        <p:sp>
          <p:nvSpPr>
            <p:cNvPr id="36" name="object 35">
              <a:extLst>
                <a:ext uri="{FF2B5EF4-FFF2-40B4-BE49-F238E27FC236}">
                  <a16:creationId xmlns:a16="http://schemas.microsoft.com/office/drawing/2014/main" id="{91D300DC-9E40-90B5-B8D0-0F4BFC680FA7}"/>
                </a:ext>
              </a:extLst>
            </p:cNvPr>
            <p:cNvSpPr/>
            <p:nvPr/>
          </p:nvSpPr>
          <p:spPr>
            <a:xfrm>
              <a:off x="641222" y="4023306"/>
              <a:ext cx="61594" cy="313690"/>
            </a:xfrm>
            <a:custGeom>
              <a:avLst/>
              <a:gdLst/>
              <a:ahLst/>
              <a:cxnLst/>
              <a:rect l="l" t="t" r="r" b="b"/>
              <a:pathLst>
                <a:path w="61595" h="313689">
                  <a:moveTo>
                    <a:pt x="61463" y="313079"/>
                  </a:moveTo>
                  <a:lnTo>
                    <a:pt x="0" y="313079"/>
                  </a:lnTo>
                  <a:lnTo>
                    <a:pt x="0" y="0"/>
                  </a:lnTo>
                  <a:lnTo>
                    <a:pt x="61463" y="0"/>
                  </a:lnTo>
                  <a:lnTo>
                    <a:pt x="61463" y="313079"/>
                  </a:lnTo>
                  <a:close/>
                </a:path>
              </a:pathLst>
            </a:custGeom>
            <a:ln w="6519">
              <a:solidFill>
                <a:srgbClr val="22004B"/>
              </a:solidFill>
            </a:ln>
          </p:spPr>
          <p:txBody>
            <a:bodyPr wrap="square" lIns="0" tIns="0" rIns="0" bIns="0" rtlCol="0"/>
            <a:lstStyle/>
            <a:p>
              <a:endParaRPr sz="1350"/>
            </a:p>
          </p:txBody>
        </p:sp>
        <p:pic>
          <p:nvPicPr>
            <p:cNvPr id="37" name="object 36">
              <a:extLst>
                <a:ext uri="{FF2B5EF4-FFF2-40B4-BE49-F238E27FC236}">
                  <a16:creationId xmlns:a16="http://schemas.microsoft.com/office/drawing/2014/main" id="{100D46C6-BE92-16E9-2C0E-2892DEFEB93E}"/>
                </a:ext>
              </a:extLst>
            </p:cNvPr>
            <p:cNvPicPr/>
            <p:nvPr/>
          </p:nvPicPr>
          <p:blipFill>
            <a:blip r:embed="rId10" cstate="print"/>
            <a:stretch>
              <a:fillRect/>
            </a:stretch>
          </p:blipFill>
          <p:spPr>
            <a:xfrm>
              <a:off x="721777" y="4137452"/>
              <a:ext cx="151797" cy="202194"/>
            </a:xfrm>
            <a:prstGeom prst="rect">
              <a:avLst/>
            </a:prstGeom>
          </p:spPr>
        </p:pic>
      </p:grpSp>
      <p:sp>
        <p:nvSpPr>
          <p:cNvPr id="40" name="Textfeld 39">
            <a:extLst>
              <a:ext uri="{FF2B5EF4-FFF2-40B4-BE49-F238E27FC236}">
                <a16:creationId xmlns:a16="http://schemas.microsoft.com/office/drawing/2014/main" id="{CC6FEC34-38BC-E243-8766-2A29EF8318B6}"/>
              </a:ext>
            </a:extLst>
          </p:cNvPr>
          <p:cNvSpPr txBox="1"/>
          <p:nvPr/>
        </p:nvSpPr>
        <p:spPr>
          <a:xfrm>
            <a:off x="3543147" y="632950"/>
            <a:ext cx="1869511" cy="246221"/>
          </a:xfrm>
          <a:prstGeom prst="rect">
            <a:avLst/>
          </a:prstGeom>
          <a:noFill/>
        </p:spPr>
        <p:txBody>
          <a:bodyPr wrap="square">
            <a:spAutoFit/>
          </a:bodyPr>
          <a:lstStyle/>
          <a:p>
            <a:pPr algn="ctr"/>
            <a:r>
              <a:rPr lang="de-DE" sz="1000" spc="-8">
                <a:solidFill>
                  <a:srgbClr val="FFFFFF"/>
                </a:solidFill>
                <a:cs typeface="Verdana"/>
              </a:rPr>
              <a:t>Vorteile</a:t>
            </a:r>
            <a:endParaRPr lang="de-DE" sz="1000"/>
          </a:p>
        </p:txBody>
      </p:sp>
      <p:sp>
        <p:nvSpPr>
          <p:cNvPr id="50" name="Textfeld 49">
            <a:extLst>
              <a:ext uri="{FF2B5EF4-FFF2-40B4-BE49-F238E27FC236}">
                <a16:creationId xmlns:a16="http://schemas.microsoft.com/office/drawing/2014/main" id="{252DF59E-A125-3EB3-E5F3-CCD41E682556}"/>
              </a:ext>
            </a:extLst>
          </p:cNvPr>
          <p:cNvSpPr txBox="1"/>
          <p:nvPr/>
        </p:nvSpPr>
        <p:spPr>
          <a:xfrm>
            <a:off x="6445754" y="622049"/>
            <a:ext cx="1869511" cy="246221"/>
          </a:xfrm>
          <a:prstGeom prst="rect">
            <a:avLst/>
          </a:prstGeom>
          <a:noFill/>
        </p:spPr>
        <p:txBody>
          <a:bodyPr wrap="square">
            <a:spAutoFit/>
          </a:bodyPr>
          <a:lstStyle/>
          <a:p>
            <a:pPr algn="ctr"/>
            <a:r>
              <a:rPr lang="de-DE" sz="1000" spc="-8">
                <a:solidFill>
                  <a:srgbClr val="FFFFFF"/>
                </a:solidFill>
                <a:cs typeface="Verdana"/>
              </a:rPr>
              <a:t>Nachteile</a:t>
            </a:r>
            <a:endParaRPr lang="de-DE" sz="1000"/>
          </a:p>
        </p:txBody>
      </p:sp>
      <p:sp>
        <p:nvSpPr>
          <p:cNvPr id="51" name="TextBox 3037">
            <a:extLst>
              <a:ext uri="{FF2B5EF4-FFF2-40B4-BE49-F238E27FC236}">
                <a16:creationId xmlns:a16="http://schemas.microsoft.com/office/drawing/2014/main" id="{EE3ECFA5-FB69-6444-CC60-AD74CB48FB43}"/>
              </a:ext>
            </a:extLst>
          </p:cNvPr>
          <p:cNvSpPr txBox="1"/>
          <p:nvPr/>
        </p:nvSpPr>
        <p:spPr>
          <a:xfrm>
            <a:off x="319788" y="4838669"/>
            <a:ext cx="7598609" cy="276999"/>
          </a:xfrm>
          <a:prstGeom prst="rect">
            <a:avLst/>
          </a:prstGeom>
          <a:noFill/>
        </p:spPr>
        <p:txBody>
          <a:bodyPr wrap="square" rtlCol="0" anchor="b">
            <a:spAutoFit/>
          </a:bodyPr>
          <a:lstStyle/>
          <a:p>
            <a:pPr lvl="0" defTabSz="685766">
              <a:buClr>
                <a:srgbClr val="2F4B95"/>
              </a:buClr>
              <a:defRPr/>
            </a:pPr>
            <a:r>
              <a:rPr kumimoji="0" lang="de-DE" sz="600" b="0" i="0" u="none" strike="noStrike" kern="1200" cap="none" spc="0" normalizeH="0" baseline="0" noProof="0" dirty="0">
                <a:ln>
                  <a:noFill/>
                </a:ln>
                <a:solidFill>
                  <a:srgbClr val="404040"/>
                </a:solidFill>
                <a:effectLst/>
                <a:uLnTx/>
                <a:uFillTx/>
                <a:latin typeface="Verdana"/>
                <a:ea typeface="Arial"/>
                <a:cs typeface="Arial"/>
              </a:rPr>
              <a:t>Tabelle modifiziert nach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Galderisi</a:t>
            </a:r>
            <a:r>
              <a:rPr kumimoji="0" lang="de-DE" sz="600" b="0" i="0" u="none" strike="noStrike" kern="1200" cap="none" spc="0" normalizeH="0" baseline="0" noProof="0" dirty="0">
                <a:ln>
                  <a:noFill/>
                </a:ln>
                <a:solidFill>
                  <a:srgbClr val="404040"/>
                </a:solidFill>
                <a:effectLst/>
                <a:uLnTx/>
                <a:uFillTx/>
                <a:latin typeface="Verdana"/>
                <a:ea typeface="Arial"/>
                <a:cs typeface="Arial"/>
              </a:rPr>
              <a:t> A 2023</a:t>
            </a:r>
            <a:r>
              <a:rPr kumimoji="0" lang="de-DE" sz="600" b="0" i="0" u="none" strike="noStrike" kern="1200" cap="none" spc="0" normalizeH="0" baseline="30000" noProof="0" dirty="0">
                <a:ln>
                  <a:noFill/>
                </a:ln>
                <a:solidFill>
                  <a:srgbClr val="404040"/>
                </a:solidFill>
                <a:effectLst/>
                <a:uLnTx/>
                <a:uFillTx/>
                <a:latin typeface="Verdana"/>
                <a:ea typeface="Arial"/>
                <a:cs typeface="Arial"/>
              </a:rPr>
              <a:t>1</a:t>
            </a:r>
            <a:r>
              <a:rPr kumimoji="0" lang="de-DE" sz="600" b="0" i="0" u="none" strike="noStrike" kern="1200" cap="none" spc="0" normalizeH="0" baseline="0" noProof="0" dirty="0">
                <a:ln>
                  <a:noFill/>
                </a:ln>
                <a:solidFill>
                  <a:srgbClr val="404040"/>
                </a:solidFill>
                <a:effectLst/>
                <a:uLnTx/>
                <a:uFillTx/>
                <a:latin typeface="Verdana"/>
                <a:ea typeface="Arial"/>
                <a:cs typeface="Arial"/>
              </a:rPr>
              <a:t>. C-Peptid: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Connecting</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peptide</a:t>
            </a:r>
            <a:r>
              <a:rPr kumimoji="0" lang="de-DE" sz="600" b="0" i="0" u="none" strike="noStrike" kern="1200" cap="none" spc="0" normalizeH="0" baseline="0" noProof="0" dirty="0">
                <a:ln>
                  <a:noFill/>
                </a:ln>
                <a:solidFill>
                  <a:srgbClr val="404040"/>
                </a:solidFill>
                <a:effectLst/>
                <a:uLnTx/>
                <a:uFillTx/>
                <a:latin typeface="Verdana"/>
                <a:ea typeface="Arial"/>
                <a:cs typeface="Arial"/>
              </a:rPr>
              <a:t>, Verbindungspeptid; MMTT: Mischmahlzeiten-Toleranztest; OGTT: Oraler Glukosetoleranztest; T1D: Typ-1-Diabetes.</a:t>
            </a:r>
          </a:p>
          <a:p>
            <a:pPr lvl="0" defTabSz="685766">
              <a:buClr>
                <a:srgbClr val="2F4B95"/>
              </a:buClr>
              <a:defRPr/>
            </a:pPr>
            <a:r>
              <a:rPr kumimoji="0" lang="de-DE" sz="600" b="1" i="0" u="none" strike="noStrike" kern="1200" cap="none" spc="0" normalizeH="0" baseline="0" noProof="0" dirty="0">
                <a:ln>
                  <a:noFill/>
                </a:ln>
                <a:solidFill>
                  <a:srgbClr val="404040"/>
                </a:solidFill>
                <a:effectLst/>
                <a:uLnTx/>
                <a:uFillTx/>
                <a:latin typeface="Verdana"/>
                <a:ea typeface="Arial"/>
                <a:cs typeface="Arial"/>
              </a:rPr>
              <a:t>1.</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lang="de" sz="600" dirty="0">
                <a:solidFill>
                  <a:srgbClr val="404040"/>
                </a:solidFill>
                <a:ea typeface="Arial"/>
                <a:cs typeface="Arial"/>
              </a:rPr>
              <a:t>Galderisi A </a:t>
            </a:r>
            <a:r>
              <a:rPr lang="de" sz="600" i="1" dirty="0">
                <a:solidFill>
                  <a:srgbClr val="404040"/>
                </a:solidFill>
                <a:ea typeface="Arial"/>
                <a:cs typeface="Arial"/>
              </a:rPr>
              <a:t>et al. Diabetologia</a:t>
            </a:r>
            <a:r>
              <a:rPr lang="de" sz="600" dirty="0">
                <a:solidFill>
                  <a:srgbClr val="404040"/>
                </a:solidFill>
                <a:ea typeface="Arial"/>
                <a:cs typeface="Arial"/>
              </a:rPr>
              <a:t> </a:t>
            </a:r>
            <a:r>
              <a:rPr lang="de-DE" sz="600" dirty="0">
                <a:solidFill>
                  <a:srgbClr val="404040"/>
                </a:solidFill>
                <a:ea typeface="Arial"/>
                <a:cs typeface="Arial"/>
              </a:rPr>
              <a:t>2023; 66: 2189–99</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1" i="0" u="none" strike="noStrike" kern="1200" cap="none" spc="0" normalizeH="0" baseline="0" noProof="0" dirty="0">
                <a:ln>
                  <a:noFill/>
                </a:ln>
                <a:solidFill>
                  <a:srgbClr val="404040"/>
                </a:solidFill>
                <a:effectLst/>
                <a:uLnTx/>
                <a:uFillTx/>
                <a:latin typeface="Verdana"/>
                <a:ea typeface="Arial"/>
                <a:cs typeface="Arial"/>
              </a:rPr>
              <a:t>2</a:t>
            </a:r>
            <a:r>
              <a:rPr lang="de-DE" sz="600" b="1" dirty="0">
                <a:solidFill>
                  <a:srgbClr val="404040"/>
                </a:solidFill>
                <a:ea typeface="Arial"/>
                <a:cs typeface="Arial"/>
              </a:rPr>
              <a:t>.</a:t>
            </a:r>
            <a:r>
              <a:rPr lang="de-DE" sz="600" dirty="0">
                <a:solidFill>
                  <a:srgbClr val="404040"/>
                </a:solidFill>
                <a:ea typeface="Arial"/>
                <a:cs typeface="Arial"/>
              </a:rPr>
              <a:t> Leighton E </a:t>
            </a:r>
            <a:r>
              <a:rPr lang="de-DE" sz="600" i="1" dirty="0">
                <a:solidFill>
                  <a:srgbClr val="404040"/>
                </a:solidFill>
                <a:ea typeface="Arial"/>
                <a:cs typeface="Arial"/>
              </a:rPr>
              <a:t>et al. Diabetes </a:t>
            </a:r>
            <a:r>
              <a:rPr lang="de-DE" sz="600" i="1" dirty="0" err="1">
                <a:solidFill>
                  <a:srgbClr val="404040"/>
                </a:solidFill>
                <a:ea typeface="Arial"/>
                <a:cs typeface="Arial"/>
              </a:rPr>
              <a:t>Ther</a:t>
            </a:r>
            <a:r>
              <a:rPr lang="de-DE" sz="600" i="1" dirty="0">
                <a:solidFill>
                  <a:srgbClr val="404040"/>
                </a:solidFill>
                <a:ea typeface="Arial"/>
                <a:cs typeface="Arial"/>
              </a:rPr>
              <a:t> </a:t>
            </a:r>
            <a:r>
              <a:rPr lang="de-DE" sz="600" dirty="0">
                <a:solidFill>
                  <a:srgbClr val="404040"/>
                </a:solidFill>
                <a:ea typeface="Arial"/>
                <a:cs typeface="Arial"/>
              </a:rPr>
              <a:t>2017; 8: 475–87</a:t>
            </a:r>
            <a:r>
              <a:rPr lang="de-DE" sz="600" dirty="0">
                <a:solidFill>
                  <a:srgbClr val="404040"/>
                </a:solidFill>
                <a:cs typeface="Verdana"/>
              </a:rPr>
              <a:t>.</a:t>
            </a:r>
            <a:r>
              <a:rPr lang="de-DE" sz="600" spc="-11" dirty="0">
                <a:solidFill>
                  <a:srgbClr val="404040"/>
                </a:solidFill>
                <a:cs typeface="Verdana"/>
              </a:rPr>
              <a:t> </a:t>
            </a:r>
            <a:endParaRPr kumimoji="0" lang="en-US" sz="600" b="0" i="0" u="none" strike="noStrike" kern="1200" cap="none" spc="0" normalizeH="0" baseline="0" noProof="0" dirty="0">
              <a:ln>
                <a:noFill/>
              </a:ln>
              <a:solidFill>
                <a:srgbClr val="404040"/>
              </a:solidFill>
              <a:effectLst/>
              <a:uLnTx/>
              <a:uFillTx/>
              <a:latin typeface="Verdana"/>
              <a:ea typeface="+mn-ea"/>
              <a:cs typeface="+mn-cs"/>
            </a:endParaRPr>
          </a:p>
        </p:txBody>
      </p:sp>
      <p:sp>
        <p:nvSpPr>
          <p:cNvPr id="52" name="Rechteck: abgerundete Ecken 51">
            <a:extLst>
              <a:ext uri="{FF2B5EF4-FFF2-40B4-BE49-F238E27FC236}">
                <a16:creationId xmlns:a16="http://schemas.microsoft.com/office/drawing/2014/main" id="{355E99EF-02E6-6CBE-5A82-04321EDCF26E}"/>
              </a:ext>
            </a:extLst>
          </p:cNvPr>
          <p:cNvSpPr/>
          <p:nvPr/>
        </p:nvSpPr>
        <p:spPr>
          <a:xfrm>
            <a:off x="354588" y="3327534"/>
            <a:ext cx="8434823" cy="1418077"/>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lvl="0" indent="-171450" defTabSz="685800">
              <a:spcAft>
                <a:spcPts val="600"/>
              </a:spcAft>
              <a:buClr>
                <a:schemeClr val="accent2"/>
              </a:buClr>
              <a:buSzPct val="120000"/>
              <a:buFont typeface="Arial" panose="020B0604020202020204" pitchFamily="34" charset="0"/>
              <a:buChar char="•"/>
              <a:defRPr/>
            </a:pPr>
            <a:r>
              <a:rPr lang="de-DE" sz="1100" dirty="0">
                <a:solidFill>
                  <a:schemeClr val="bg1"/>
                </a:solidFill>
                <a:cs typeface="Georgia"/>
              </a:rPr>
              <a:t>Traditionell basiert die Messung der Insulinsekretion auf den C-Peptid-Plasmakonzentrationen während statischer (zu einem einzigen Zeitpunkt) oder dynamischer (über mehrere Zeitpunkte) Tests</a:t>
            </a:r>
            <a:r>
              <a:rPr lang="de-DE" sz="1100" spc="-11" baseline="25462" dirty="0">
                <a:solidFill>
                  <a:schemeClr val="bg1"/>
                </a:solidFill>
                <a:cs typeface="Georgia"/>
              </a:rPr>
              <a:t>1 </a:t>
            </a:r>
          </a:p>
          <a:p>
            <a:pPr marL="171450" lvl="0" indent="-171450" defTabSz="685800">
              <a:spcAft>
                <a:spcPts val="600"/>
              </a:spcAft>
              <a:buClr>
                <a:schemeClr val="accent2"/>
              </a:buClr>
              <a:buSzPct val="120000"/>
              <a:buFont typeface="Arial" panose="020B0604020202020204" pitchFamily="34" charset="0"/>
              <a:buChar char="•"/>
              <a:defRPr/>
            </a:pPr>
            <a:r>
              <a:rPr lang="de-DE" sz="1100" spc="-11" dirty="0">
                <a:solidFill>
                  <a:schemeClr val="bg1"/>
                </a:solidFill>
                <a:cs typeface="Georgia"/>
              </a:rPr>
              <a:t>Statische Tests sind einfach durchführbar in der klinischen Praxis, dynamische Tests sind besser geeignet –  insbesondere in Studien-Settings – feine Änderungen in der Betazellfunktion widerzuspiegeln</a:t>
            </a:r>
            <a:r>
              <a:rPr lang="de-DE" sz="1100" spc="-11" baseline="30000" dirty="0">
                <a:solidFill>
                  <a:schemeClr val="bg1"/>
                </a:solidFill>
                <a:cs typeface="Georgia"/>
              </a:rPr>
              <a:t>1</a:t>
            </a:r>
          </a:p>
          <a:p>
            <a:pPr marL="171450" lvl="0" indent="-171450" defTabSz="685800">
              <a:spcAft>
                <a:spcPts val="600"/>
              </a:spcAft>
              <a:buClr>
                <a:schemeClr val="accent2"/>
              </a:buClr>
              <a:buSzPct val="120000"/>
              <a:buFont typeface="Arial" panose="020B0604020202020204" pitchFamily="34" charset="0"/>
              <a:buChar char="•"/>
              <a:defRPr/>
            </a:pPr>
            <a:r>
              <a:rPr lang="de-DE" sz="1100" dirty="0">
                <a:solidFill>
                  <a:schemeClr val="bg1"/>
                </a:solidFill>
              </a:rPr>
              <a:t>Bei Stoffwechselgesunden kann die C-Peptid-Konzentration zwischen 0,3 und 0,6 </a:t>
            </a:r>
            <a:r>
              <a:rPr lang="de-DE" sz="1100" dirty="0" err="1">
                <a:solidFill>
                  <a:schemeClr val="bg1"/>
                </a:solidFill>
              </a:rPr>
              <a:t>nmol</a:t>
            </a:r>
            <a:r>
              <a:rPr lang="de-DE" sz="1100" dirty="0">
                <a:solidFill>
                  <a:schemeClr val="bg1"/>
                </a:solidFill>
              </a:rPr>
              <a:t>/l liegen, mit </a:t>
            </a:r>
            <a:r>
              <a:rPr lang="de-DE" sz="1100" dirty="0" err="1">
                <a:solidFill>
                  <a:schemeClr val="bg1"/>
                </a:solidFill>
              </a:rPr>
              <a:t>postpran-dialen</a:t>
            </a:r>
            <a:r>
              <a:rPr lang="de-DE" sz="1100" dirty="0">
                <a:solidFill>
                  <a:schemeClr val="bg1"/>
                </a:solidFill>
              </a:rPr>
              <a:t> Anstiegen auf 1,0 bis 3,0 </a:t>
            </a:r>
            <a:r>
              <a:rPr lang="de-DE" sz="1100" dirty="0" err="1">
                <a:solidFill>
                  <a:schemeClr val="bg1"/>
                </a:solidFill>
              </a:rPr>
              <a:t>nmol</a:t>
            </a:r>
            <a:r>
              <a:rPr lang="de-DE" sz="1100" dirty="0">
                <a:solidFill>
                  <a:schemeClr val="bg1"/>
                </a:solidFill>
              </a:rPr>
              <a:t>/l. Niedrigere Werte deuten darauf hin, dass die Bauchspeicheldrüse weniger Insulin produziert</a:t>
            </a:r>
            <a:r>
              <a:rPr lang="de-DE" sz="1100" baseline="30000" dirty="0">
                <a:solidFill>
                  <a:schemeClr val="bg1"/>
                </a:solidFill>
              </a:rPr>
              <a:t>2</a:t>
            </a:r>
          </a:p>
        </p:txBody>
      </p:sp>
    </p:spTree>
    <p:extLst>
      <p:ext uri="{BB962C8B-B14F-4D97-AF65-F5344CB8AC3E}">
        <p14:creationId xmlns:p14="http://schemas.microsoft.com/office/powerpoint/2010/main" val="1928175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89B83E1C-7CDF-1DD2-D130-46FD260B7302}"/>
              </a:ext>
            </a:extLst>
          </p:cNvPr>
          <p:cNvSpPr txBox="1">
            <a:spLocks/>
          </p:cNvSpPr>
          <p:nvPr/>
        </p:nvSpPr>
        <p:spPr>
          <a:xfrm>
            <a:off x="314409" y="11441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Das engere </a:t>
            </a:r>
            <a:r>
              <a:rPr lang="de-DE" sz="2000" b="1" dirty="0" err="1">
                <a:solidFill>
                  <a:srgbClr val="7030A0"/>
                </a:solidFill>
                <a:latin typeface="+mj-lt"/>
              </a:rPr>
              <a:t>parakrine</a:t>
            </a:r>
            <a:r>
              <a:rPr lang="de-DE" sz="2000" b="1" dirty="0">
                <a:solidFill>
                  <a:srgbClr val="7030A0"/>
                </a:solidFill>
                <a:latin typeface="+mj-lt"/>
              </a:rPr>
              <a:t> Netzwerk der Pankreas-Inseln</a:t>
            </a:r>
            <a:r>
              <a:rPr lang="de-DE" sz="2000" b="1" baseline="30000" dirty="0">
                <a:solidFill>
                  <a:srgbClr val="7030A0"/>
                </a:solidFill>
                <a:latin typeface="+mj-lt"/>
              </a:rPr>
              <a:t>1</a:t>
            </a:r>
          </a:p>
        </p:txBody>
      </p:sp>
      <p:sp>
        <p:nvSpPr>
          <p:cNvPr id="16" name="Freeform 1859">
            <a:extLst>
              <a:ext uri="{FF2B5EF4-FFF2-40B4-BE49-F238E27FC236}">
                <a16:creationId xmlns:a16="http://schemas.microsoft.com/office/drawing/2014/main" id="{F27BCE78-D283-8C70-F45E-BF0C5FEDE0C5}"/>
              </a:ext>
            </a:extLst>
          </p:cNvPr>
          <p:cNvSpPr/>
          <p:nvPr/>
        </p:nvSpPr>
        <p:spPr>
          <a:xfrm rot="21263431">
            <a:off x="593396" y="1389771"/>
            <a:ext cx="2158480" cy="2451627"/>
          </a:xfrm>
          <a:custGeom>
            <a:avLst/>
            <a:gdLst>
              <a:gd name="connsiteX0" fmla="*/ 0 w 2336800"/>
              <a:gd name="connsiteY0" fmla="*/ 474133 h 1210733"/>
              <a:gd name="connsiteX1" fmla="*/ 2336800 w 2336800"/>
              <a:gd name="connsiteY1" fmla="*/ 0 h 1210733"/>
              <a:gd name="connsiteX2" fmla="*/ 2336800 w 2336800"/>
              <a:gd name="connsiteY2" fmla="*/ 1210733 h 1210733"/>
              <a:gd name="connsiteX3" fmla="*/ 0 w 2336800"/>
              <a:gd name="connsiteY3" fmla="*/ 474133 h 1210733"/>
            </a:gdLst>
            <a:ahLst/>
            <a:cxnLst>
              <a:cxn ang="0">
                <a:pos x="connsiteX0" y="connsiteY0"/>
              </a:cxn>
              <a:cxn ang="0">
                <a:pos x="connsiteX1" y="connsiteY1"/>
              </a:cxn>
              <a:cxn ang="0">
                <a:pos x="connsiteX2" y="connsiteY2"/>
              </a:cxn>
              <a:cxn ang="0">
                <a:pos x="connsiteX3" y="connsiteY3"/>
              </a:cxn>
            </a:cxnLst>
            <a:rect l="l" t="t" r="r" b="b"/>
            <a:pathLst>
              <a:path w="2336800" h="1210733">
                <a:moveTo>
                  <a:pt x="0" y="474133"/>
                </a:moveTo>
                <a:lnTo>
                  <a:pt x="2336800" y="0"/>
                </a:lnTo>
                <a:lnTo>
                  <a:pt x="2336800" y="1210733"/>
                </a:lnTo>
                <a:lnTo>
                  <a:pt x="0" y="474133"/>
                </a:lnTo>
                <a:close/>
              </a:path>
            </a:pathLst>
          </a:custGeom>
          <a:gradFill>
            <a:gsLst>
              <a:gs pos="0">
                <a:srgbClr val="FFFFFF">
                  <a:lumMod val="20000"/>
                  <a:lumOff val="80000"/>
                  <a:alpha val="50000"/>
                </a:srgbClr>
              </a:gs>
              <a:gs pos="100000">
                <a:srgbClr val="D1D7EE"/>
              </a:gs>
              <a:gs pos="66000">
                <a:srgbClr val="D1D7EE">
                  <a:alpha val="25000"/>
                </a:srgbClr>
              </a:gs>
            </a:gsLst>
            <a:lin ang="0" scaled="1"/>
          </a:gradFill>
          <a:ln w="25400" cap="flat" cmpd="sng" algn="ctr">
            <a:noFill/>
            <a:prstDash val="solid"/>
          </a:ln>
          <a:effectLst/>
        </p:spPr>
        <p:txBody>
          <a:bodyPr rtlCol="0" anchor="ctr"/>
          <a:lstStyle/>
          <a:p>
            <a:pPr marL="0" marR="0" lvl="0" indent="0" algn="ctr" defTabSz="914355" eaLnBrk="1" fontAlgn="auto"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FFFFFF"/>
              </a:solidFill>
              <a:effectLst/>
              <a:uLnTx/>
              <a:uFillTx/>
              <a:ea typeface="Calibri" panose="020F0502020204030204"/>
              <a:cs typeface="Arial"/>
            </a:endParaRPr>
          </a:p>
        </p:txBody>
      </p:sp>
      <p:sp>
        <p:nvSpPr>
          <p:cNvPr id="11" name="TextBox 3037">
            <a:extLst>
              <a:ext uri="{FF2B5EF4-FFF2-40B4-BE49-F238E27FC236}">
                <a16:creationId xmlns:a16="http://schemas.microsoft.com/office/drawing/2014/main" id="{CA01B4D7-5527-DAEB-0CF5-60B9DBE31236}"/>
              </a:ext>
            </a:extLst>
          </p:cNvPr>
          <p:cNvSpPr txBox="1"/>
          <p:nvPr/>
        </p:nvSpPr>
        <p:spPr>
          <a:xfrm>
            <a:off x="314409" y="4845866"/>
            <a:ext cx="8746463" cy="276999"/>
          </a:xfrm>
          <a:prstGeom prst="rect">
            <a:avLst/>
          </a:prstGeom>
          <a:noFill/>
        </p:spPr>
        <p:txBody>
          <a:bodyPr wrap="square" rtlCol="0" anchor="b">
            <a:spAutoFit/>
          </a:bodyPr>
          <a:lstStyle/>
          <a:p>
            <a:pPr defTabSz="685766">
              <a:buClr>
                <a:srgbClr val="2F4B95"/>
              </a:buClr>
              <a:defRPr/>
            </a:pPr>
            <a:r>
              <a:rPr lang="de" sz="600" dirty="0">
                <a:solidFill>
                  <a:srgbClr val="404040"/>
                </a:solidFill>
                <a:ea typeface="Arial"/>
                <a:cs typeface="Arial"/>
              </a:rPr>
              <a:t>Abbildung modifiziert nach Hartig SM 2020</a:t>
            </a:r>
            <a:r>
              <a:rPr lang="de" sz="600" baseline="30000" dirty="0">
                <a:solidFill>
                  <a:srgbClr val="404040"/>
                </a:solidFill>
                <a:ea typeface="Arial"/>
                <a:cs typeface="Arial"/>
              </a:rPr>
              <a:t>1</a:t>
            </a:r>
            <a:r>
              <a:rPr lang="de" sz="600" dirty="0">
                <a:solidFill>
                  <a:srgbClr val="404040"/>
                </a:solidFill>
                <a:ea typeface="Arial"/>
                <a:cs typeface="Arial"/>
              </a:rPr>
              <a:t>. GABA: Gamma-Aminobuttersäure; GLP-1: glucagon-like peptide-1, Glukagon-ähnliches Peptid-1; T1D: Typ-1-Diabetes.</a:t>
            </a:r>
          </a:p>
          <a:p>
            <a:pPr defTabSz="685766">
              <a:buClr>
                <a:srgbClr val="2F4B95"/>
              </a:buClr>
              <a:defRPr/>
            </a:pPr>
            <a:r>
              <a:rPr lang="de" sz="600" b="1" dirty="0">
                <a:solidFill>
                  <a:srgbClr val="404040"/>
                </a:solidFill>
                <a:ea typeface="Arial"/>
                <a:cs typeface="Arial"/>
              </a:rPr>
              <a:t>1.</a:t>
            </a:r>
            <a:r>
              <a:rPr lang="de" sz="600" dirty="0">
                <a:solidFill>
                  <a:srgbClr val="404040"/>
                </a:solidFill>
                <a:ea typeface="Arial"/>
                <a:cs typeface="Arial"/>
              </a:rPr>
              <a:t> </a:t>
            </a:r>
            <a:r>
              <a:rPr lang="de-DE" sz="600" dirty="0">
                <a:solidFill>
                  <a:srgbClr val="404040"/>
                </a:solidFill>
                <a:ea typeface="Arial"/>
                <a:cs typeface="Arial"/>
              </a:rPr>
              <a:t>Hartig SM &amp; Cox AR</a:t>
            </a:r>
            <a:r>
              <a:rPr lang="de-DE" sz="600" i="1" dirty="0">
                <a:solidFill>
                  <a:srgbClr val="404040"/>
                </a:solidFill>
                <a:ea typeface="Arial"/>
                <a:cs typeface="Arial"/>
              </a:rPr>
              <a:t>. J Mol Med </a:t>
            </a:r>
            <a:r>
              <a:rPr lang="de-DE" sz="600" dirty="0">
                <a:solidFill>
                  <a:srgbClr val="404040"/>
                </a:solidFill>
                <a:ea typeface="Arial"/>
                <a:cs typeface="Arial"/>
              </a:rPr>
              <a:t>2020; 98: 451–67</a:t>
            </a:r>
            <a:r>
              <a:rPr kumimoji="0" lang="de" sz="600" b="0" i="0" u="none" strike="noStrike" kern="1200" cap="none" spc="0" normalizeH="0" baseline="0" noProof="0" dirty="0">
                <a:ln>
                  <a:noFill/>
                </a:ln>
                <a:solidFill>
                  <a:srgbClr val="404040"/>
                </a:solidFill>
                <a:effectLst/>
                <a:uLnTx/>
                <a:uFillTx/>
                <a:ea typeface="Arial"/>
                <a:cs typeface="Arial"/>
              </a:rPr>
              <a:t>.</a:t>
            </a:r>
            <a:r>
              <a:rPr lang="de-DE" sz="600" dirty="0">
                <a:solidFill>
                  <a:srgbClr val="404040"/>
                </a:solidFill>
                <a:ea typeface="Arial"/>
                <a:cs typeface="Arial"/>
              </a:rPr>
              <a:t> </a:t>
            </a:r>
            <a:endParaRPr lang="en-US" sz="600" dirty="0">
              <a:solidFill>
                <a:srgbClr val="404040"/>
              </a:solidFill>
            </a:endParaRPr>
          </a:p>
        </p:txBody>
      </p:sp>
      <p:pic>
        <p:nvPicPr>
          <p:cNvPr id="13" name="Grafik 12" descr="Ein Bild, das Keksausstecher, Clipart enthält.&#10;&#10;KI-generierte Inhalte können fehlerhaft sein.">
            <a:extLst>
              <a:ext uri="{FF2B5EF4-FFF2-40B4-BE49-F238E27FC236}">
                <a16:creationId xmlns:a16="http://schemas.microsoft.com/office/drawing/2014/main" id="{FC6334D5-C6D5-CDFC-8A78-4A193396B9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473" y="1700639"/>
            <a:ext cx="1409508" cy="1466650"/>
          </a:xfrm>
          <a:prstGeom prst="rect">
            <a:avLst/>
          </a:prstGeom>
        </p:spPr>
      </p:pic>
      <p:pic>
        <p:nvPicPr>
          <p:cNvPr id="15" name="Grafik 14" descr="Ein Bild, das Clipart, Darstellung enthält.&#10;&#10;KI-generierte Inhalte können fehlerhaft sein.">
            <a:extLst>
              <a:ext uri="{FF2B5EF4-FFF2-40B4-BE49-F238E27FC236}">
                <a16:creationId xmlns:a16="http://schemas.microsoft.com/office/drawing/2014/main" id="{3184F2B0-6021-25EA-D96B-27581B97B3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64657" y="1134362"/>
            <a:ext cx="2723803" cy="2599204"/>
          </a:xfrm>
          <a:prstGeom prst="rect">
            <a:avLst/>
          </a:prstGeom>
        </p:spPr>
      </p:pic>
      <p:sp>
        <p:nvSpPr>
          <p:cNvPr id="17" name="Text Placeholder 7">
            <a:extLst>
              <a:ext uri="{FF2B5EF4-FFF2-40B4-BE49-F238E27FC236}">
                <a16:creationId xmlns:a16="http://schemas.microsoft.com/office/drawing/2014/main" id="{9941E699-F722-EFD9-779E-F7254F09AFF2}"/>
              </a:ext>
            </a:extLst>
          </p:cNvPr>
          <p:cNvSpPr txBox="1"/>
          <p:nvPr/>
        </p:nvSpPr>
        <p:spPr>
          <a:xfrm>
            <a:off x="5437264" y="777371"/>
            <a:ext cx="3441209" cy="3294886"/>
          </a:xfrm>
          <a:prstGeom prst="rect">
            <a:avLst/>
          </a:prstGeom>
        </p:spPr>
        <p:txBody>
          <a:bodyPr/>
          <a:lstStyle>
            <a:lvl1pPr marL="0" indent="0" algn="l" defTabSz="685783" rtl="0" eaLnBrk="1" latinLnBrk="0" hangingPunct="1">
              <a:lnSpc>
                <a:spcPct val="125000"/>
              </a:lnSpc>
              <a:spcBef>
                <a:spcPct val="0"/>
              </a:spcBef>
              <a:buFont typeface="Arial" panose="020B0604020202020204" pitchFamily="34" charset="0"/>
              <a:buNone/>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794"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189"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3983"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005815" indent="-285743"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mj-lt"/>
                <a:ea typeface="Verdana" panose="020B0604030504040204" pitchFamily="34" charset="0"/>
                <a:cs typeface="Georgia" panose="02040502050405020303" pitchFamily="18" charset="0"/>
              </a:defRPr>
            </a:lvl5pPr>
            <a:lvl6pPr marL="1714457" indent="0" algn="l" defTabSz="685783"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92075" marR="0" lvl="1" indent="0" algn="l" defTabSz="457200" rtl="0" eaLnBrk="1" fontAlgn="auto" latinLnBrk="0" hangingPunct="1">
              <a:lnSpc>
                <a:spcPct val="100000"/>
              </a:lnSpc>
              <a:spcBef>
                <a:spcPts val="600"/>
              </a:spcBef>
              <a:buClr>
                <a:srgbClr val="7A00E6"/>
              </a:buClr>
              <a:buSzPct val="120000"/>
              <a:buNone/>
              <a:tabLst/>
              <a:defRPr/>
            </a:pPr>
            <a:r>
              <a:rPr kumimoji="0" lang="de" sz="1100" b="0" i="0" u="none" strike="noStrike" kern="1200" cap="none" spc="0" normalizeH="0" baseline="0" noProof="0">
                <a:ln>
                  <a:noFill/>
                </a:ln>
                <a:solidFill>
                  <a:srgbClr val="404040"/>
                </a:solidFill>
                <a:effectLst/>
                <a:uLnTx/>
                <a:uFillTx/>
                <a:latin typeface="Verdana"/>
                <a:ea typeface="Verdana" panose="020B0604030504040204" pitchFamily="34" charset="0"/>
                <a:cs typeface="+mn-cs"/>
              </a:rPr>
              <a:t>Funktion der Botenstoffe</a:t>
            </a:r>
            <a:r>
              <a:rPr kumimoji="0" lang="de" sz="1100" b="0" i="0" u="none" strike="noStrike" kern="1200" cap="none" spc="0" normalizeH="0" baseline="30000" noProof="0">
                <a:ln>
                  <a:noFill/>
                </a:ln>
                <a:solidFill>
                  <a:srgbClr val="404040"/>
                </a:solidFill>
                <a:effectLst/>
                <a:uLnTx/>
                <a:uFillTx/>
                <a:latin typeface="Verdana"/>
                <a:ea typeface="Verdana" panose="020B0604030504040204" pitchFamily="34" charset="0"/>
                <a:cs typeface="+mn-cs"/>
              </a:rPr>
              <a:t>1</a:t>
            </a:r>
            <a:r>
              <a:rPr kumimoji="0" lang="de" sz="1100" b="0" i="0" u="none" strike="noStrike" kern="1200" cap="none" spc="0" normalizeH="0" baseline="0" noProof="0">
                <a:ln>
                  <a:noFill/>
                </a:ln>
                <a:solidFill>
                  <a:srgbClr val="404040"/>
                </a:solidFill>
                <a:effectLst/>
                <a:uLnTx/>
                <a:uFillTx/>
                <a:latin typeface="Verdana"/>
                <a:ea typeface="Verdana" panose="020B0604030504040204" pitchFamily="34" charset="0"/>
                <a:cs typeface="+mn-cs"/>
              </a:rPr>
              <a:t>:</a:t>
            </a:r>
          </a:p>
          <a:p>
            <a:pPr marL="269875" marR="0" lvl="1" indent="-177800" algn="l" defTabSz="457200" rtl="0" eaLnBrk="1" fontAlgn="auto" latinLnBrk="0" hangingPunct="1">
              <a:lnSpc>
                <a:spcPct val="100000"/>
              </a:lnSpc>
              <a:spcBef>
                <a:spcPts val="600"/>
              </a:spcBef>
              <a:buClr>
                <a:srgbClr val="7A00E6"/>
              </a:buClr>
              <a:buSzPct val="120000"/>
              <a:buFont typeface="Arial" panose="020B0604020202020204" pitchFamily="34" charset="0"/>
              <a:buChar char="•"/>
              <a:tabLst/>
              <a:defRPr/>
            </a:pPr>
            <a:r>
              <a:rPr kumimoji="0" lang="de" sz="1000" b="1" i="0" u="none" strike="noStrike" kern="1200" cap="none" spc="0" normalizeH="0" baseline="0" noProof="0">
                <a:ln>
                  <a:noFill/>
                </a:ln>
                <a:solidFill>
                  <a:srgbClr val="404040"/>
                </a:solidFill>
                <a:effectLst/>
                <a:uLnTx/>
                <a:uFillTx/>
                <a:latin typeface="Verdana"/>
                <a:ea typeface="Verdana" panose="020B0604030504040204" pitchFamily="34" charset="0"/>
                <a:cs typeface="+mn-cs"/>
              </a:rPr>
              <a:t>Glukagon</a:t>
            </a:r>
            <a:r>
              <a:rPr kumimoji="0" lang="de" sz="1000" b="0" i="0" u="none" strike="noStrike" kern="1200" cap="none" spc="0" normalizeH="0" baseline="0" noProof="0">
                <a:ln>
                  <a:noFill/>
                </a:ln>
                <a:solidFill>
                  <a:srgbClr val="404040"/>
                </a:solidFill>
                <a:effectLst/>
                <a:uLnTx/>
                <a:uFillTx/>
                <a:latin typeface="Verdana"/>
                <a:ea typeface="Verdana" panose="020B0604030504040204" pitchFamily="34" charset="0"/>
                <a:cs typeface="+mn-cs"/>
              </a:rPr>
              <a:t>: Anheben des BZ-Spiegels, Stimulation der Somatostatin-Freisetzung der Deltazellen</a:t>
            </a:r>
          </a:p>
          <a:p>
            <a:pPr marL="269875" marR="0" lvl="1" indent="-177800" algn="l" defTabSz="457200" rtl="0" eaLnBrk="1" fontAlgn="auto" latinLnBrk="0" hangingPunct="1">
              <a:lnSpc>
                <a:spcPct val="100000"/>
              </a:lnSpc>
              <a:spcBef>
                <a:spcPts val="600"/>
              </a:spcBef>
              <a:buClr>
                <a:srgbClr val="7A00E6"/>
              </a:buClr>
              <a:buSzPct val="120000"/>
              <a:buFont typeface="Arial" panose="020B0604020202020204" pitchFamily="34" charset="0"/>
              <a:buChar char="•"/>
              <a:tabLst/>
              <a:defRPr/>
            </a:pPr>
            <a:r>
              <a:rPr lang="de" sz="1000" b="1">
                <a:solidFill>
                  <a:srgbClr val="404040"/>
                </a:solidFill>
                <a:latin typeface="Verdana"/>
                <a:cs typeface="+mn-cs"/>
              </a:rPr>
              <a:t>GLP-1</a:t>
            </a:r>
            <a:r>
              <a:rPr lang="de" sz="1000">
                <a:solidFill>
                  <a:srgbClr val="404040"/>
                </a:solidFill>
                <a:latin typeface="Verdana"/>
                <a:cs typeface="+mn-cs"/>
              </a:rPr>
              <a:t>: Stimuliert Insulin-Freisetzung und Proliferation bei Betazellen und Somatostatin-Freisetzung bei Deltazellen</a:t>
            </a:r>
            <a:endParaRPr kumimoji="0" lang="de" sz="1000" b="0" i="0" u="none" strike="noStrike" kern="1200" cap="none" spc="0" normalizeH="0" baseline="30000" noProof="0">
              <a:ln>
                <a:noFill/>
              </a:ln>
              <a:solidFill>
                <a:srgbClr val="404040"/>
              </a:solidFill>
              <a:effectLst/>
              <a:uLnTx/>
              <a:uFillTx/>
              <a:latin typeface="Verdana"/>
              <a:ea typeface="Verdana" panose="020B0604030504040204" pitchFamily="34" charset="0"/>
              <a:cs typeface="+mn-cs"/>
            </a:endParaRPr>
          </a:p>
          <a:p>
            <a:pPr marL="269875" marR="0" lvl="1" indent="-177800" algn="l" defTabSz="457200" rtl="0" eaLnBrk="1" fontAlgn="auto" latinLnBrk="0" hangingPunct="1">
              <a:lnSpc>
                <a:spcPct val="100000"/>
              </a:lnSpc>
              <a:spcBef>
                <a:spcPts val="600"/>
              </a:spcBef>
              <a:buClr>
                <a:srgbClr val="7A00E6"/>
              </a:buClr>
              <a:buSzPct val="120000"/>
              <a:buFont typeface="Arial" panose="020B0604020202020204" pitchFamily="34" charset="0"/>
              <a:buChar char="•"/>
              <a:tabLst/>
              <a:defRPr/>
            </a:pPr>
            <a:r>
              <a:rPr kumimoji="0" lang="de-DE" sz="1000" b="1"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Somatostatin</a:t>
            </a:r>
            <a:r>
              <a:rPr kumimoji="0" lang="de-DE" sz="10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Inhibiert Glukagon-</a:t>
            </a:r>
            <a:r>
              <a:rPr kumimoji="0" lang="de-DE" sz="1000" b="0" i="0" u="none" strike="noStrike" kern="1200" cap="none" spc="0" normalizeH="0" baseline="0" noProof="0" err="1">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Freiset</a:t>
            </a:r>
            <a:r>
              <a:rPr kumimoji="0" lang="de-DE" sz="10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r>
              <a:rPr kumimoji="0" lang="de-DE" sz="1000" b="0" i="0" u="none" strike="noStrike" kern="1200" cap="none" spc="0" normalizeH="0" baseline="0" noProof="0" err="1">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zung</a:t>
            </a:r>
            <a:r>
              <a:rPr kumimoji="0" lang="de-DE" sz="10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bei Alpha- und Insulin-Freisetzung bei Betazellen und inhibiert Betazell-Proliferation</a:t>
            </a:r>
          </a:p>
          <a:p>
            <a:pPr marL="269875" marR="0" lvl="1" indent="-177800" algn="l" defTabSz="457200" rtl="0" eaLnBrk="1" fontAlgn="auto" latinLnBrk="0" hangingPunct="1">
              <a:lnSpc>
                <a:spcPct val="100000"/>
              </a:lnSpc>
              <a:spcBef>
                <a:spcPts val="600"/>
              </a:spcBef>
              <a:buClr>
                <a:srgbClr val="7A00E6"/>
              </a:buClr>
              <a:buSzPct val="120000"/>
              <a:buFont typeface="Arial" panose="020B0604020202020204" pitchFamily="34" charset="0"/>
              <a:buChar char="•"/>
              <a:tabLst/>
              <a:defRPr/>
            </a:pPr>
            <a:r>
              <a:rPr lang="de-DE" sz="1000" b="1" err="1">
                <a:solidFill>
                  <a:prstClr val="black"/>
                </a:solidFill>
                <a:cs typeface="+mn-cs"/>
              </a:rPr>
              <a:t>Urocortin</a:t>
            </a:r>
            <a:r>
              <a:rPr lang="de-DE" sz="1000" b="1">
                <a:solidFill>
                  <a:prstClr val="black"/>
                </a:solidFill>
                <a:cs typeface="+mn-cs"/>
              </a:rPr>
              <a:t> 3</a:t>
            </a:r>
            <a:r>
              <a:rPr lang="de-DE" sz="1000">
                <a:solidFill>
                  <a:prstClr val="black"/>
                </a:solidFill>
                <a:cs typeface="+mn-cs"/>
              </a:rPr>
              <a:t>: Stimuliert Somatostatin-Freisetzung bei Deltazellen</a:t>
            </a:r>
          </a:p>
          <a:p>
            <a:pPr marL="269875" marR="0" lvl="1" indent="-177800" algn="l" defTabSz="457200" rtl="0" eaLnBrk="1" fontAlgn="auto" latinLnBrk="0" hangingPunct="1">
              <a:lnSpc>
                <a:spcPct val="100000"/>
              </a:lnSpc>
              <a:spcBef>
                <a:spcPts val="600"/>
              </a:spcBef>
              <a:buClr>
                <a:srgbClr val="7A00E6"/>
              </a:buClr>
              <a:buSzPct val="120000"/>
              <a:buFont typeface="Arial" panose="020B0604020202020204" pitchFamily="34" charset="0"/>
              <a:buChar char="•"/>
              <a:tabLst/>
              <a:defRPr/>
            </a:pPr>
            <a:r>
              <a:rPr kumimoji="0" lang="de-DE" sz="1000" b="1" i="0" u="none" strike="noStrike" kern="1200" cap="none" spc="0" normalizeH="0" baseline="0" noProof="0">
                <a:ln>
                  <a:noFill/>
                </a:ln>
                <a:solidFill>
                  <a:prstClr val="black"/>
                </a:solidFill>
                <a:effectLst/>
                <a:uLnTx/>
                <a:uFillTx/>
                <a:latin typeface="Verdana"/>
                <a:ea typeface="Verdana" panose="020B0604030504040204" pitchFamily="34" charset="0"/>
                <a:cs typeface="+mn-cs"/>
              </a:rPr>
              <a:t>GABA</a:t>
            </a:r>
            <a:r>
              <a:rPr kumimoji="0" lang="de-DE" sz="1000" b="0" i="0" u="none" strike="noStrike" kern="1200" cap="none" spc="0" normalizeH="0" baseline="0" noProof="0">
                <a:ln>
                  <a:noFill/>
                </a:ln>
                <a:solidFill>
                  <a:prstClr val="black"/>
                </a:solidFill>
                <a:effectLst/>
                <a:uLnTx/>
                <a:uFillTx/>
                <a:latin typeface="Verdana"/>
                <a:ea typeface="Verdana" panose="020B0604030504040204" pitchFamily="34" charset="0"/>
                <a:cs typeface="+mn-cs"/>
              </a:rPr>
              <a:t>: Stimuliert Somatostatin-Freisetzung bei Deltazellen und inhibiert Glukagon-Freisetzung bei Alphazellen, stimuliert Proliferation bei Betazellen</a:t>
            </a:r>
          </a:p>
          <a:p>
            <a:pPr marL="269875" marR="0" lvl="1" indent="-177800" algn="l" defTabSz="457200" rtl="0" eaLnBrk="1" fontAlgn="auto" latinLnBrk="0" hangingPunct="1">
              <a:lnSpc>
                <a:spcPct val="100000"/>
              </a:lnSpc>
              <a:spcBef>
                <a:spcPts val="600"/>
              </a:spcBef>
              <a:buClr>
                <a:srgbClr val="7A00E6"/>
              </a:buClr>
              <a:buSzPct val="120000"/>
              <a:buFont typeface="Arial" panose="020B0604020202020204" pitchFamily="34" charset="0"/>
              <a:buChar char="•"/>
              <a:tabLst/>
              <a:defRPr/>
            </a:pPr>
            <a:r>
              <a:rPr lang="de-DE" sz="1000" b="1">
                <a:solidFill>
                  <a:prstClr val="black"/>
                </a:solidFill>
                <a:latin typeface="Verdana"/>
                <a:cs typeface="+mn-cs"/>
              </a:rPr>
              <a:t>Insulin</a:t>
            </a:r>
            <a:r>
              <a:rPr lang="de-DE" sz="1000">
                <a:solidFill>
                  <a:prstClr val="black"/>
                </a:solidFill>
                <a:latin typeface="Verdana"/>
                <a:cs typeface="+mn-cs"/>
              </a:rPr>
              <a:t>: Senken des BZ-Spiegels, inhibiert Glukagon-Freisetzung bei Alphazellen</a:t>
            </a:r>
            <a:endParaRPr kumimoji="0" lang="de" sz="1000" b="0" i="0" u="none" strike="noStrike" kern="1200" cap="none" spc="0" normalizeH="0" baseline="0" noProof="0">
              <a:ln>
                <a:noFill/>
              </a:ln>
              <a:solidFill>
                <a:srgbClr val="404040"/>
              </a:solidFill>
              <a:effectLst/>
              <a:uLnTx/>
              <a:uFillTx/>
              <a:latin typeface="Verdana"/>
              <a:ea typeface="Verdana" panose="020B0604030504040204" pitchFamily="34" charset="0"/>
              <a:cs typeface="+mn-cs"/>
            </a:endParaRPr>
          </a:p>
          <a:p>
            <a:pPr marL="360363" marR="0" lvl="1" indent="-268288" algn="l" defTabSz="457200" rtl="0" eaLnBrk="1" fontAlgn="auto" latinLnBrk="0" hangingPunct="1">
              <a:lnSpc>
                <a:spcPct val="100000"/>
              </a:lnSpc>
              <a:spcBef>
                <a:spcPts val="1800"/>
              </a:spcBef>
              <a:spcAft>
                <a:spcPts val="300"/>
              </a:spcAft>
              <a:buClr>
                <a:srgbClr val="7A00E6"/>
              </a:buClr>
              <a:buSzPct val="120000"/>
              <a:buFont typeface="Arial" panose="020B0604020202020204" pitchFamily="34" charset="0"/>
              <a:buChar char="•"/>
              <a:tabLst/>
              <a:defRPr/>
            </a:pPr>
            <a:endParaRPr kumimoji="0" lang="de" sz="1000" b="0" i="0" u="none" strike="noStrike" kern="1200" cap="none" spc="0" normalizeH="0" baseline="0" noProof="0">
              <a:ln>
                <a:noFill/>
              </a:ln>
              <a:solidFill>
                <a:srgbClr val="404040"/>
              </a:solidFill>
              <a:effectLst/>
              <a:uLnTx/>
              <a:uFillTx/>
              <a:latin typeface="Verdana"/>
              <a:ea typeface="Verdana" panose="020B0604030504040204" pitchFamily="34" charset="0"/>
              <a:cs typeface="+mn-cs"/>
            </a:endParaRPr>
          </a:p>
        </p:txBody>
      </p:sp>
      <p:sp>
        <p:nvSpPr>
          <p:cNvPr id="21" name="Rectangle: Rounded Corners 78">
            <a:extLst>
              <a:ext uri="{FF2B5EF4-FFF2-40B4-BE49-F238E27FC236}">
                <a16:creationId xmlns:a16="http://schemas.microsoft.com/office/drawing/2014/main" id="{64C569BD-A921-56B9-9768-6B43C6C223A7}"/>
              </a:ext>
            </a:extLst>
          </p:cNvPr>
          <p:cNvSpPr/>
          <p:nvPr/>
        </p:nvSpPr>
        <p:spPr>
          <a:xfrm>
            <a:off x="379066" y="4191413"/>
            <a:ext cx="8385868" cy="507417"/>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600"/>
              </a:spcAft>
            </a:pPr>
            <a:r>
              <a:rPr lang="de-DE" sz="1100"/>
              <a:t>Inselzellen sind dicht gepackt und von Blutgefäßen umgeben, um durch Nähe, Zellkontakte durch Gap </a:t>
            </a:r>
            <a:r>
              <a:rPr lang="de-DE" sz="1100" err="1"/>
              <a:t>Junctions</a:t>
            </a:r>
            <a:r>
              <a:rPr lang="de-DE" sz="1100"/>
              <a:t> und lokalen Blutfluss ein </a:t>
            </a:r>
            <a:r>
              <a:rPr lang="de-DE" sz="1100" err="1"/>
              <a:t>parakrines</a:t>
            </a:r>
            <a:r>
              <a:rPr lang="de-DE" sz="1100"/>
              <a:t> Signal-Netzwerk zu ermöglichen</a:t>
            </a:r>
            <a:r>
              <a:rPr kumimoji="0" lang="de-DE" sz="1100" i="0" u="none" strike="noStrike" kern="1200" cap="none" spc="0" normalizeH="0" baseline="3000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1</a:t>
            </a:r>
          </a:p>
        </p:txBody>
      </p:sp>
      <p:sp>
        <p:nvSpPr>
          <p:cNvPr id="22" name="!!b2">
            <a:extLst>
              <a:ext uri="{FF2B5EF4-FFF2-40B4-BE49-F238E27FC236}">
                <a16:creationId xmlns:a16="http://schemas.microsoft.com/office/drawing/2014/main" id="{9CEC0238-8077-5308-73B4-EF9BD19F4DF8}"/>
              </a:ext>
            </a:extLst>
          </p:cNvPr>
          <p:cNvSpPr/>
          <p:nvPr/>
        </p:nvSpPr>
        <p:spPr>
          <a:xfrm>
            <a:off x="379066" y="1700639"/>
            <a:ext cx="1430915" cy="1466650"/>
          </a:xfrm>
          <a:prstGeom prst="rect">
            <a:avLst/>
          </a:prstGeom>
          <a:noFill/>
          <a:ln w="28575">
            <a:solidFill>
              <a:schemeClr val="accent2"/>
            </a:solidFill>
          </a:ln>
        </p:spPr>
        <p:txBody>
          <a:bodyPr vert="horz" lIns="171450" tIns="102870" rIns="171450" bIns="0" rtlCol="0">
            <a:noAutofit/>
          </a:bodyPr>
          <a:lstStyle/>
          <a:p>
            <a:pPr marL="0" marR="0" lvl="0" indent="0" defTabSz="685800" eaLnBrk="1" fontAlgn="auto" latinLnBrk="0" hangingPunct="1">
              <a:lnSpc>
                <a:spcPct val="95000"/>
              </a:lnSpc>
              <a:spcBef>
                <a:spcPts val="750"/>
              </a:spcBef>
              <a:spcAft>
                <a:spcPct val="0"/>
              </a:spcAft>
              <a:buClrTx/>
              <a:buSzTx/>
              <a:buFontTx/>
              <a:buNone/>
              <a:tabLst/>
              <a:defRPr/>
            </a:pPr>
            <a:endParaRPr kumimoji="0" lang="en-US" sz="1650" b="0" i="0" u="none" strike="noStrike" kern="0" cap="none" spc="0" normalizeH="0" baseline="0" noProof="0">
              <a:ln>
                <a:noFill/>
              </a:ln>
              <a:solidFill>
                <a:srgbClr val="000000"/>
              </a:solidFill>
              <a:effectLst/>
              <a:uLnTx/>
              <a:uFillTx/>
            </a:endParaRPr>
          </a:p>
        </p:txBody>
      </p:sp>
      <p:sp>
        <p:nvSpPr>
          <p:cNvPr id="23" name="!!b2">
            <a:extLst>
              <a:ext uri="{FF2B5EF4-FFF2-40B4-BE49-F238E27FC236}">
                <a16:creationId xmlns:a16="http://schemas.microsoft.com/office/drawing/2014/main" id="{D7A27A98-D5C1-EAFD-2540-66A488A2365C}"/>
              </a:ext>
            </a:extLst>
          </p:cNvPr>
          <p:cNvSpPr/>
          <p:nvPr/>
        </p:nvSpPr>
        <p:spPr>
          <a:xfrm>
            <a:off x="2562727" y="1134362"/>
            <a:ext cx="2725734" cy="2599204"/>
          </a:xfrm>
          <a:prstGeom prst="rect">
            <a:avLst/>
          </a:prstGeom>
          <a:noFill/>
          <a:ln w="28575">
            <a:solidFill>
              <a:schemeClr val="accent2"/>
            </a:solidFill>
          </a:ln>
        </p:spPr>
        <p:txBody>
          <a:bodyPr vert="horz" lIns="171450" tIns="102870" rIns="171450" bIns="0" rtlCol="0">
            <a:noAutofit/>
          </a:bodyPr>
          <a:lstStyle/>
          <a:p>
            <a:pPr marL="0" marR="0" lvl="0" indent="0" defTabSz="685800" eaLnBrk="1" fontAlgn="auto" latinLnBrk="0" hangingPunct="1">
              <a:lnSpc>
                <a:spcPct val="95000"/>
              </a:lnSpc>
              <a:spcBef>
                <a:spcPts val="750"/>
              </a:spcBef>
              <a:spcAft>
                <a:spcPct val="0"/>
              </a:spcAft>
              <a:buClrTx/>
              <a:buSzTx/>
              <a:buFontTx/>
              <a:buNone/>
              <a:tabLst/>
              <a:defRPr/>
            </a:pPr>
            <a:endParaRPr kumimoji="0" lang="en-US" sz="1650" b="0" i="0" u="none" strike="noStrike" kern="0" cap="none" spc="0" normalizeH="0" baseline="0" noProof="0">
              <a:ln>
                <a:noFill/>
              </a:ln>
              <a:solidFill>
                <a:srgbClr val="000000"/>
              </a:solidFill>
              <a:effectLst/>
              <a:uLnTx/>
              <a:uFillTx/>
            </a:endParaRPr>
          </a:p>
        </p:txBody>
      </p:sp>
      <p:sp>
        <p:nvSpPr>
          <p:cNvPr id="24" name="Rechteck 23">
            <a:extLst>
              <a:ext uri="{FF2B5EF4-FFF2-40B4-BE49-F238E27FC236}">
                <a16:creationId xmlns:a16="http://schemas.microsoft.com/office/drawing/2014/main" id="{CC4A909A-E27F-B513-F884-AF6C497F1805}"/>
              </a:ext>
            </a:extLst>
          </p:cNvPr>
          <p:cNvSpPr/>
          <p:nvPr/>
        </p:nvSpPr>
        <p:spPr>
          <a:xfrm>
            <a:off x="2625421" y="1696994"/>
            <a:ext cx="226651" cy="3598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324267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494D9C-98F6-906D-84BA-58ABE33A3E97}"/>
            </a:ext>
          </a:extLst>
        </p:cNvPr>
        <p:cNvGrpSpPr/>
        <p:nvPr/>
      </p:nvGrpSpPr>
      <p:grpSpPr>
        <a:xfrm>
          <a:off x="0" y="0"/>
          <a:ext cx="0" cy="0"/>
          <a:chOff x="0" y="0"/>
          <a:chExt cx="0" cy="0"/>
        </a:xfrm>
      </p:grpSpPr>
      <p:sp>
        <p:nvSpPr>
          <p:cNvPr id="6" name="Textplatzhalter 9">
            <a:extLst>
              <a:ext uri="{FF2B5EF4-FFF2-40B4-BE49-F238E27FC236}">
                <a16:creationId xmlns:a16="http://schemas.microsoft.com/office/drawing/2014/main" id="{F8DA0569-C947-E3DB-7FF2-958AFDC4711E}"/>
              </a:ext>
            </a:extLst>
          </p:cNvPr>
          <p:cNvSpPr txBox="1">
            <a:spLocks/>
          </p:cNvSpPr>
          <p:nvPr/>
        </p:nvSpPr>
        <p:spPr>
          <a:xfrm>
            <a:off x="314409" y="114780"/>
            <a:ext cx="830018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Dynamische C-Peptid-Messung bei T1D</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51" name="TextBox 3037">
            <a:extLst>
              <a:ext uri="{FF2B5EF4-FFF2-40B4-BE49-F238E27FC236}">
                <a16:creationId xmlns:a16="http://schemas.microsoft.com/office/drawing/2014/main" id="{D882E953-EBEC-5727-9D58-F013743F6B34}"/>
              </a:ext>
            </a:extLst>
          </p:cNvPr>
          <p:cNvSpPr txBox="1"/>
          <p:nvPr/>
        </p:nvSpPr>
        <p:spPr>
          <a:xfrm>
            <a:off x="314410" y="4838472"/>
            <a:ext cx="8467640" cy="276999"/>
          </a:xfrm>
          <a:prstGeom prst="rect">
            <a:avLst/>
          </a:prstGeom>
          <a:noFill/>
        </p:spPr>
        <p:txBody>
          <a:bodyPr wrap="square" rtlCol="0" anchor="b">
            <a:spAutoFit/>
          </a:bodyPr>
          <a:lstStyle/>
          <a:p>
            <a:pPr defTabSz="685766">
              <a:buClr>
                <a:srgbClr val="2F4B95"/>
              </a:buClr>
              <a:defRPr/>
            </a:pPr>
            <a:r>
              <a:rPr lang="de-DE" sz="600" dirty="0">
                <a:solidFill>
                  <a:srgbClr val="404040"/>
                </a:solidFill>
                <a:cs typeface="Verdana"/>
              </a:rPr>
              <a:t>* 1</a:t>
            </a:r>
            <a:r>
              <a:rPr lang="de-DE" sz="600" spc="-23" dirty="0">
                <a:solidFill>
                  <a:srgbClr val="404040"/>
                </a:solidFill>
                <a:cs typeface="Verdana"/>
              </a:rPr>
              <a:t> </a:t>
            </a:r>
            <a:r>
              <a:rPr lang="de-DE" sz="600" dirty="0" err="1">
                <a:solidFill>
                  <a:srgbClr val="404040"/>
                </a:solidFill>
                <a:cs typeface="Verdana"/>
              </a:rPr>
              <a:t>ng</a:t>
            </a:r>
            <a:r>
              <a:rPr lang="de-DE" sz="600" dirty="0">
                <a:solidFill>
                  <a:srgbClr val="404040"/>
                </a:solidFill>
                <a:cs typeface="Verdana"/>
              </a:rPr>
              <a:t>/ml</a:t>
            </a:r>
            <a:r>
              <a:rPr lang="de-DE" sz="600" spc="-15" dirty="0">
                <a:solidFill>
                  <a:srgbClr val="404040"/>
                </a:solidFill>
                <a:cs typeface="Verdana"/>
              </a:rPr>
              <a:t> </a:t>
            </a:r>
            <a:r>
              <a:rPr lang="de-DE" sz="600" spc="-8" dirty="0">
                <a:solidFill>
                  <a:srgbClr val="404040"/>
                </a:solidFill>
                <a:cs typeface="Verdana"/>
              </a:rPr>
              <a:t>C-</a:t>
            </a:r>
            <a:r>
              <a:rPr lang="de-DE" sz="600" dirty="0">
                <a:solidFill>
                  <a:srgbClr val="404040"/>
                </a:solidFill>
                <a:cs typeface="Verdana"/>
              </a:rPr>
              <a:t>Peptid</a:t>
            </a:r>
            <a:r>
              <a:rPr lang="de-DE" sz="600" spc="-38" dirty="0">
                <a:solidFill>
                  <a:srgbClr val="404040"/>
                </a:solidFill>
                <a:cs typeface="Verdana"/>
              </a:rPr>
              <a:t> </a:t>
            </a:r>
            <a:r>
              <a:rPr lang="de-DE" sz="600" dirty="0">
                <a:solidFill>
                  <a:srgbClr val="404040"/>
                </a:solidFill>
                <a:cs typeface="Verdana"/>
              </a:rPr>
              <a:t>=</a:t>
            </a:r>
            <a:r>
              <a:rPr lang="de-DE" sz="600" spc="-15" dirty="0">
                <a:solidFill>
                  <a:srgbClr val="404040"/>
                </a:solidFill>
                <a:cs typeface="Verdana"/>
              </a:rPr>
              <a:t> </a:t>
            </a:r>
            <a:r>
              <a:rPr lang="de-DE" sz="600" dirty="0">
                <a:solidFill>
                  <a:srgbClr val="404040"/>
                </a:solidFill>
                <a:cs typeface="Verdana"/>
              </a:rPr>
              <a:t>0,3311</a:t>
            </a:r>
            <a:r>
              <a:rPr lang="de-DE" sz="600" spc="-23" dirty="0">
                <a:solidFill>
                  <a:srgbClr val="404040"/>
                </a:solidFill>
                <a:cs typeface="Verdana"/>
              </a:rPr>
              <a:t> </a:t>
            </a:r>
            <a:r>
              <a:rPr lang="de-DE" sz="600" spc="-8" dirty="0" err="1">
                <a:solidFill>
                  <a:srgbClr val="404040"/>
                </a:solidFill>
                <a:cs typeface="Verdana"/>
              </a:rPr>
              <a:t>nmol</a:t>
            </a:r>
            <a:r>
              <a:rPr lang="de-DE" sz="600" spc="-8" dirty="0">
                <a:solidFill>
                  <a:srgbClr val="404040"/>
                </a:solidFill>
                <a:cs typeface="Verdana"/>
              </a:rPr>
              <a:t>/l</a:t>
            </a:r>
            <a:r>
              <a:rPr kumimoji="0" lang="de-DE" sz="600" b="0" i="0" u="none" strike="noStrike" kern="1200" cap="none" spc="0" normalizeH="0" baseline="0" noProof="0" dirty="0">
                <a:ln>
                  <a:noFill/>
                </a:ln>
                <a:solidFill>
                  <a:srgbClr val="404040"/>
                </a:solidFill>
                <a:effectLst/>
                <a:uLnTx/>
                <a:uFillTx/>
                <a:latin typeface="Verdana"/>
                <a:ea typeface="Arial"/>
                <a:cs typeface="Arial"/>
              </a:rPr>
              <a:t>. AUC: Area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under</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the</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curve</a:t>
            </a:r>
            <a:r>
              <a:rPr kumimoji="0" lang="de-DE" sz="600" b="0" i="0" u="none" strike="noStrike" kern="1200" cap="none" spc="0" normalizeH="0" baseline="0" noProof="0" dirty="0">
                <a:ln>
                  <a:noFill/>
                </a:ln>
                <a:solidFill>
                  <a:srgbClr val="404040"/>
                </a:solidFill>
                <a:effectLst/>
                <a:uLnTx/>
                <a:uFillTx/>
                <a:latin typeface="Verdana"/>
                <a:ea typeface="Arial"/>
                <a:cs typeface="Arial"/>
              </a:rPr>
              <a:t>, Fläche unter der Kurve; C-Peptid: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Connecting</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peptide</a:t>
            </a:r>
            <a:r>
              <a:rPr kumimoji="0" lang="de-DE" sz="600" b="0" i="0" u="none" strike="noStrike" kern="1200" cap="none" spc="0" normalizeH="0" baseline="0" noProof="0" dirty="0">
                <a:ln>
                  <a:noFill/>
                </a:ln>
                <a:solidFill>
                  <a:srgbClr val="404040"/>
                </a:solidFill>
                <a:effectLst/>
                <a:uLnTx/>
                <a:uFillTx/>
                <a:latin typeface="Verdana"/>
                <a:ea typeface="Arial"/>
                <a:cs typeface="Arial"/>
              </a:rPr>
              <a:t>, Verbindungspeptid; MMTT: Mischmahlzeiten-Toleranztest; T1D: Typ-1-Diabetes.</a:t>
            </a:r>
          </a:p>
          <a:p>
            <a:pPr defTabSz="685766">
              <a:buClr>
                <a:srgbClr val="2F4B95"/>
              </a:buClr>
              <a:defRPr/>
            </a:pPr>
            <a:r>
              <a:rPr lang="de-DE" sz="600" b="1" dirty="0">
                <a:solidFill>
                  <a:srgbClr val="404040"/>
                </a:solidFill>
                <a:cs typeface="Verdana"/>
              </a:rPr>
              <a:t>1.</a:t>
            </a:r>
            <a:r>
              <a:rPr lang="de-DE" sz="600" b="1" spc="-15" dirty="0">
                <a:solidFill>
                  <a:srgbClr val="404040"/>
                </a:solidFill>
                <a:cs typeface="Verdana"/>
              </a:rPr>
              <a:t> </a:t>
            </a:r>
            <a:r>
              <a:rPr lang="de-DE" sz="600" dirty="0">
                <a:solidFill>
                  <a:srgbClr val="404040"/>
                </a:solidFill>
                <a:cs typeface="Verdana"/>
              </a:rPr>
              <a:t>Herold</a:t>
            </a:r>
            <a:r>
              <a:rPr lang="de-DE" sz="600" spc="-8" dirty="0">
                <a:solidFill>
                  <a:srgbClr val="404040"/>
                </a:solidFill>
                <a:cs typeface="Verdana"/>
              </a:rPr>
              <a:t> </a:t>
            </a:r>
            <a:r>
              <a:rPr lang="de-DE" sz="600" dirty="0">
                <a:solidFill>
                  <a:srgbClr val="404040"/>
                </a:solidFill>
                <a:cs typeface="Verdana"/>
              </a:rPr>
              <a:t>KC</a:t>
            </a:r>
            <a:r>
              <a:rPr lang="de-DE" sz="600" spc="-15" dirty="0">
                <a:solidFill>
                  <a:srgbClr val="404040"/>
                </a:solidFill>
                <a:cs typeface="Verdana"/>
              </a:rPr>
              <a:t> </a:t>
            </a:r>
            <a:r>
              <a:rPr lang="de-DE" sz="600" i="1" dirty="0">
                <a:solidFill>
                  <a:srgbClr val="404040"/>
                </a:solidFill>
                <a:cs typeface="Verdana"/>
              </a:rPr>
              <a:t>et</a:t>
            </a:r>
            <a:r>
              <a:rPr lang="de-DE" sz="600" i="1" spc="-15" dirty="0">
                <a:solidFill>
                  <a:srgbClr val="404040"/>
                </a:solidFill>
                <a:cs typeface="Verdana"/>
              </a:rPr>
              <a:t> </a:t>
            </a:r>
            <a:r>
              <a:rPr lang="de-DE" sz="600" i="1" dirty="0">
                <a:solidFill>
                  <a:srgbClr val="404040"/>
                </a:solidFill>
                <a:cs typeface="Verdana"/>
              </a:rPr>
              <a:t>al.</a:t>
            </a:r>
            <a:r>
              <a:rPr lang="de-DE" sz="600" i="1" spc="-8" dirty="0">
                <a:solidFill>
                  <a:srgbClr val="404040"/>
                </a:solidFill>
                <a:cs typeface="Verdana"/>
              </a:rPr>
              <a:t> </a:t>
            </a:r>
            <a:r>
              <a:rPr lang="de-DE" sz="600" i="1" dirty="0">
                <a:solidFill>
                  <a:srgbClr val="404040"/>
                </a:solidFill>
                <a:cs typeface="Verdana"/>
              </a:rPr>
              <a:t>Diabetes</a:t>
            </a:r>
            <a:r>
              <a:rPr lang="de-DE" sz="600" spc="-23" dirty="0">
                <a:solidFill>
                  <a:srgbClr val="404040"/>
                </a:solidFill>
                <a:cs typeface="Verdana"/>
              </a:rPr>
              <a:t> </a:t>
            </a:r>
            <a:r>
              <a:rPr lang="de-DE" sz="600" spc="-8" dirty="0">
                <a:solidFill>
                  <a:srgbClr val="404040"/>
                </a:solidFill>
                <a:cs typeface="Verdana"/>
              </a:rPr>
              <a:t>2005; 54: 1763</a:t>
            </a:r>
            <a:r>
              <a:rPr lang="de-DE" sz="600" dirty="0">
                <a:solidFill>
                  <a:srgbClr val="404040"/>
                </a:solidFill>
                <a:ea typeface="Arial"/>
                <a:cs typeface="Arial"/>
              </a:rPr>
              <a:t>–</a:t>
            </a:r>
            <a:r>
              <a:rPr lang="de-DE" sz="600" dirty="0">
                <a:solidFill>
                  <a:srgbClr val="404040"/>
                </a:solidFill>
                <a:cs typeface="Verdana"/>
              </a:rPr>
              <a:t>9.</a:t>
            </a:r>
            <a:r>
              <a:rPr lang="de-DE" sz="600" spc="-8" dirty="0">
                <a:solidFill>
                  <a:srgbClr val="404040"/>
                </a:solidFill>
                <a:cs typeface="Verdana"/>
              </a:rPr>
              <a:t> </a:t>
            </a:r>
            <a:r>
              <a:rPr lang="de-DE" sz="600" b="1" dirty="0">
                <a:solidFill>
                  <a:srgbClr val="404040"/>
                </a:solidFill>
                <a:cs typeface="Verdana"/>
              </a:rPr>
              <a:t>2.</a:t>
            </a:r>
            <a:r>
              <a:rPr lang="de-DE" sz="600" spc="-11" dirty="0">
                <a:solidFill>
                  <a:srgbClr val="404040"/>
                </a:solidFill>
                <a:cs typeface="Verdana"/>
              </a:rPr>
              <a:t> </a:t>
            </a:r>
            <a:r>
              <a:rPr lang="de-DE" sz="600" dirty="0">
                <a:solidFill>
                  <a:srgbClr val="404040"/>
                </a:solidFill>
                <a:cs typeface="Verdana"/>
              </a:rPr>
              <a:t>Besser</a:t>
            </a:r>
            <a:r>
              <a:rPr lang="de-DE" sz="600" spc="-4" dirty="0">
                <a:solidFill>
                  <a:srgbClr val="404040"/>
                </a:solidFill>
                <a:cs typeface="Verdana"/>
              </a:rPr>
              <a:t> </a:t>
            </a:r>
            <a:r>
              <a:rPr lang="de-DE" sz="600" dirty="0">
                <a:solidFill>
                  <a:srgbClr val="404040"/>
                </a:solidFill>
                <a:cs typeface="Verdana"/>
              </a:rPr>
              <a:t>REJ </a:t>
            </a:r>
            <a:r>
              <a:rPr lang="de-DE" sz="600" i="1" dirty="0">
                <a:solidFill>
                  <a:srgbClr val="404040"/>
                </a:solidFill>
                <a:cs typeface="Verdana"/>
              </a:rPr>
              <a:t>et</a:t>
            </a:r>
            <a:r>
              <a:rPr lang="de-DE" sz="600" i="1" spc="-15" dirty="0">
                <a:solidFill>
                  <a:srgbClr val="404040"/>
                </a:solidFill>
                <a:cs typeface="Verdana"/>
              </a:rPr>
              <a:t> </a:t>
            </a:r>
            <a:r>
              <a:rPr lang="de-DE" sz="600" i="1" dirty="0">
                <a:solidFill>
                  <a:srgbClr val="404040"/>
                </a:solidFill>
                <a:cs typeface="Verdana"/>
              </a:rPr>
              <a:t>al.</a:t>
            </a:r>
            <a:r>
              <a:rPr lang="de-DE" sz="600" i="1" spc="-8" dirty="0">
                <a:solidFill>
                  <a:srgbClr val="404040"/>
                </a:solidFill>
                <a:cs typeface="Verdana"/>
              </a:rPr>
              <a:t> </a:t>
            </a:r>
            <a:r>
              <a:rPr lang="de-DE" sz="600" i="1" dirty="0">
                <a:solidFill>
                  <a:srgbClr val="404040"/>
                </a:solidFill>
                <a:cs typeface="Verdana"/>
              </a:rPr>
              <a:t>Diabetes</a:t>
            </a:r>
            <a:r>
              <a:rPr lang="de-DE" sz="600" i="1" spc="-11" dirty="0">
                <a:solidFill>
                  <a:srgbClr val="404040"/>
                </a:solidFill>
                <a:cs typeface="Verdana"/>
              </a:rPr>
              <a:t> </a:t>
            </a:r>
            <a:r>
              <a:rPr lang="de-DE" sz="600" i="1" dirty="0">
                <a:solidFill>
                  <a:srgbClr val="404040"/>
                </a:solidFill>
                <a:cs typeface="Verdana"/>
              </a:rPr>
              <a:t>Care</a:t>
            </a:r>
            <a:r>
              <a:rPr lang="de-DE" sz="600" spc="-11" dirty="0">
                <a:solidFill>
                  <a:srgbClr val="404040"/>
                </a:solidFill>
                <a:cs typeface="Verdana"/>
              </a:rPr>
              <a:t> </a:t>
            </a:r>
            <a:r>
              <a:rPr lang="de-DE" sz="600" spc="-8" dirty="0">
                <a:solidFill>
                  <a:srgbClr val="404040"/>
                </a:solidFill>
                <a:cs typeface="Verdana"/>
              </a:rPr>
              <a:t>2013; 36: 195</a:t>
            </a:r>
            <a:r>
              <a:rPr lang="de-DE" sz="600" dirty="0">
                <a:solidFill>
                  <a:srgbClr val="404040"/>
                </a:solidFill>
                <a:ea typeface="Arial"/>
                <a:cs typeface="Arial"/>
              </a:rPr>
              <a:t>–</a:t>
            </a:r>
            <a:r>
              <a:rPr lang="de-DE" sz="600" dirty="0">
                <a:solidFill>
                  <a:srgbClr val="404040"/>
                </a:solidFill>
                <a:cs typeface="Verdana"/>
              </a:rPr>
              <a:t>201.</a:t>
            </a:r>
            <a:r>
              <a:rPr lang="de-DE" sz="600" spc="-4" dirty="0">
                <a:solidFill>
                  <a:srgbClr val="404040"/>
                </a:solidFill>
                <a:cs typeface="Verdana"/>
              </a:rPr>
              <a:t> </a:t>
            </a:r>
            <a:r>
              <a:rPr lang="de-DE" sz="600" b="1" dirty="0">
                <a:solidFill>
                  <a:srgbClr val="404040"/>
                </a:solidFill>
                <a:cs typeface="Verdana"/>
              </a:rPr>
              <a:t>3.</a:t>
            </a:r>
            <a:r>
              <a:rPr lang="de-DE" sz="600" b="1" spc="-15" dirty="0">
                <a:solidFill>
                  <a:srgbClr val="404040"/>
                </a:solidFill>
                <a:cs typeface="Verdana"/>
              </a:rPr>
              <a:t> </a:t>
            </a:r>
            <a:r>
              <a:rPr lang="de-DE" sz="600" dirty="0" err="1">
                <a:solidFill>
                  <a:srgbClr val="404040"/>
                </a:solidFill>
                <a:cs typeface="Verdana"/>
              </a:rPr>
              <a:t>Flatt</a:t>
            </a:r>
            <a:r>
              <a:rPr lang="de-DE" sz="600" spc="-30" dirty="0">
                <a:solidFill>
                  <a:srgbClr val="404040"/>
                </a:solidFill>
                <a:cs typeface="Verdana"/>
              </a:rPr>
              <a:t> </a:t>
            </a:r>
            <a:r>
              <a:rPr lang="de-DE" sz="600" dirty="0">
                <a:solidFill>
                  <a:srgbClr val="404040"/>
                </a:solidFill>
                <a:cs typeface="Verdana"/>
              </a:rPr>
              <a:t>AJS</a:t>
            </a:r>
            <a:r>
              <a:rPr lang="de-DE" sz="600" spc="-4" dirty="0">
                <a:solidFill>
                  <a:srgbClr val="404040"/>
                </a:solidFill>
                <a:cs typeface="Verdana"/>
              </a:rPr>
              <a:t> </a:t>
            </a:r>
            <a:r>
              <a:rPr lang="de-DE" sz="600" i="1" dirty="0">
                <a:solidFill>
                  <a:srgbClr val="404040"/>
                </a:solidFill>
                <a:cs typeface="Verdana"/>
              </a:rPr>
              <a:t>et</a:t>
            </a:r>
            <a:r>
              <a:rPr lang="de-DE" sz="600" i="1" spc="-19" dirty="0">
                <a:solidFill>
                  <a:srgbClr val="404040"/>
                </a:solidFill>
                <a:cs typeface="Verdana"/>
              </a:rPr>
              <a:t> </a:t>
            </a:r>
            <a:r>
              <a:rPr lang="de-DE" sz="600" i="1" dirty="0">
                <a:solidFill>
                  <a:srgbClr val="404040"/>
                </a:solidFill>
                <a:cs typeface="Verdana"/>
              </a:rPr>
              <a:t>al.</a:t>
            </a:r>
            <a:r>
              <a:rPr lang="de-DE" sz="600" i="1" spc="-8" dirty="0">
                <a:solidFill>
                  <a:srgbClr val="404040"/>
                </a:solidFill>
                <a:cs typeface="Verdana"/>
              </a:rPr>
              <a:t> </a:t>
            </a:r>
            <a:r>
              <a:rPr lang="de-DE" sz="600" i="1" dirty="0">
                <a:solidFill>
                  <a:srgbClr val="404040"/>
                </a:solidFill>
                <a:cs typeface="Verdana"/>
              </a:rPr>
              <a:t>Ann N</a:t>
            </a:r>
            <a:r>
              <a:rPr lang="de-DE" sz="600" i="1" spc="-11" dirty="0">
                <a:solidFill>
                  <a:srgbClr val="404040"/>
                </a:solidFill>
                <a:cs typeface="Verdana"/>
              </a:rPr>
              <a:t> </a:t>
            </a:r>
            <a:r>
              <a:rPr lang="de-DE" sz="600" i="1" dirty="0">
                <a:solidFill>
                  <a:srgbClr val="404040"/>
                </a:solidFill>
                <a:cs typeface="Verdana"/>
              </a:rPr>
              <a:t>Y</a:t>
            </a:r>
            <a:r>
              <a:rPr lang="de-DE" sz="600" i="1" spc="-11" dirty="0">
                <a:solidFill>
                  <a:srgbClr val="404040"/>
                </a:solidFill>
                <a:cs typeface="Verdana"/>
              </a:rPr>
              <a:t> </a:t>
            </a:r>
            <a:r>
              <a:rPr lang="de-DE" sz="600" i="1" dirty="0">
                <a:solidFill>
                  <a:srgbClr val="404040"/>
                </a:solidFill>
                <a:cs typeface="Verdana"/>
              </a:rPr>
              <a:t>Acad</a:t>
            </a:r>
            <a:r>
              <a:rPr lang="de-DE" sz="600" i="1" spc="-8" dirty="0">
                <a:solidFill>
                  <a:srgbClr val="404040"/>
                </a:solidFill>
                <a:cs typeface="Verdana"/>
              </a:rPr>
              <a:t> </a:t>
            </a:r>
            <a:r>
              <a:rPr lang="de-DE" sz="600" i="1" spc="-15" dirty="0" err="1">
                <a:solidFill>
                  <a:srgbClr val="404040"/>
                </a:solidFill>
                <a:cs typeface="Verdana"/>
              </a:rPr>
              <a:t>Sci</a:t>
            </a:r>
            <a:r>
              <a:rPr lang="de-DE" sz="600" spc="-15" dirty="0">
                <a:solidFill>
                  <a:srgbClr val="404040"/>
                </a:solidFill>
                <a:cs typeface="Verdana"/>
              </a:rPr>
              <a:t> </a:t>
            </a:r>
            <a:r>
              <a:rPr lang="de-DE" sz="600" spc="-8" dirty="0">
                <a:solidFill>
                  <a:srgbClr val="404040"/>
                </a:solidFill>
                <a:cs typeface="Verdana"/>
              </a:rPr>
              <a:t>2021; 1495: 40</a:t>
            </a:r>
            <a:r>
              <a:rPr lang="de-DE" sz="600" dirty="0">
                <a:solidFill>
                  <a:srgbClr val="404040"/>
                </a:solidFill>
                <a:ea typeface="Arial"/>
                <a:cs typeface="Arial"/>
              </a:rPr>
              <a:t>–</a:t>
            </a:r>
            <a:r>
              <a:rPr lang="de-DE" sz="600" dirty="0">
                <a:solidFill>
                  <a:srgbClr val="404040"/>
                </a:solidFill>
                <a:cs typeface="Verdana"/>
              </a:rPr>
              <a:t>54.</a:t>
            </a:r>
            <a:r>
              <a:rPr lang="de-DE" sz="600" spc="4" dirty="0">
                <a:solidFill>
                  <a:srgbClr val="404040"/>
                </a:solidFill>
                <a:cs typeface="Verdana"/>
              </a:rPr>
              <a:t> </a:t>
            </a:r>
            <a:r>
              <a:rPr lang="de-DE" sz="600" b="1" dirty="0">
                <a:solidFill>
                  <a:srgbClr val="404040"/>
                </a:solidFill>
                <a:cs typeface="Verdana"/>
              </a:rPr>
              <a:t>4.</a:t>
            </a:r>
            <a:r>
              <a:rPr lang="de-DE" sz="600" dirty="0">
                <a:solidFill>
                  <a:srgbClr val="404040"/>
                </a:solidFill>
                <a:cs typeface="Verdana"/>
              </a:rPr>
              <a:t> Taylor GS</a:t>
            </a:r>
            <a:r>
              <a:rPr lang="de-DE" sz="600" spc="8" dirty="0">
                <a:solidFill>
                  <a:srgbClr val="404040"/>
                </a:solidFill>
                <a:cs typeface="Verdana"/>
              </a:rPr>
              <a:t> </a:t>
            </a:r>
            <a:r>
              <a:rPr lang="de-DE" sz="600" i="1" dirty="0">
                <a:solidFill>
                  <a:srgbClr val="404040"/>
                </a:solidFill>
                <a:cs typeface="Verdana"/>
              </a:rPr>
              <a:t>et</a:t>
            </a:r>
            <a:r>
              <a:rPr lang="de-DE" sz="600" i="1" spc="-4" dirty="0">
                <a:solidFill>
                  <a:srgbClr val="404040"/>
                </a:solidFill>
                <a:cs typeface="Verdana"/>
              </a:rPr>
              <a:t> </a:t>
            </a:r>
            <a:r>
              <a:rPr lang="de-DE" sz="600" i="1" dirty="0">
                <a:solidFill>
                  <a:srgbClr val="404040"/>
                </a:solidFill>
                <a:cs typeface="Verdana"/>
              </a:rPr>
              <a:t>al.</a:t>
            </a:r>
            <a:r>
              <a:rPr lang="de-DE" sz="600" i="1" spc="4" dirty="0">
                <a:solidFill>
                  <a:srgbClr val="404040"/>
                </a:solidFill>
                <a:cs typeface="Verdana"/>
              </a:rPr>
              <a:t> </a:t>
            </a:r>
            <a:r>
              <a:rPr lang="de-DE" sz="600" i="1" dirty="0">
                <a:solidFill>
                  <a:srgbClr val="404040"/>
                </a:solidFill>
                <a:cs typeface="Verdana"/>
              </a:rPr>
              <a:t>Diabetes</a:t>
            </a:r>
            <a:r>
              <a:rPr lang="de-DE" sz="600" i="1" spc="-4" dirty="0">
                <a:solidFill>
                  <a:srgbClr val="404040"/>
                </a:solidFill>
                <a:cs typeface="Verdana"/>
              </a:rPr>
              <a:t> </a:t>
            </a:r>
            <a:r>
              <a:rPr lang="de-DE" sz="600" i="1" dirty="0">
                <a:solidFill>
                  <a:srgbClr val="404040"/>
                </a:solidFill>
                <a:cs typeface="Verdana"/>
              </a:rPr>
              <a:t>Care</a:t>
            </a:r>
            <a:r>
              <a:rPr lang="de-DE" sz="600" dirty="0">
                <a:solidFill>
                  <a:srgbClr val="404040"/>
                </a:solidFill>
                <a:cs typeface="Verdana"/>
              </a:rPr>
              <a:t>. </a:t>
            </a:r>
            <a:r>
              <a:rPr lang="de-DE" sz="600" spc="-8" dirty="0">
                <a:solidFill>
                  <a:srgbClr val="404040"/>
                </a:solidFill>
                <a:cs typeface="Verdana"/>
              </a:rPr>
              <a:t>2020; 43: 2362</a:t>
            </a:r>
            <a:r>
              <a:rPr lang="de-DE" sz="600" dirty="0">
                <a:solidFill>
                  <a:srgbClr val="404040"/>
                </a:solidFill>
                <a:ea typeface="Arial"/>
                <a:cs typeface="Arial"/>
              </a:rPr>
              <a:t>–</a:t>
            </a:r>
            <a:r>
              <a:rPr lang="de-DE" sz="600" spc="-8" dirty="0">
                <a:solidFill>
                  <a:srgbClr val="404040"/>
                </a:solidFill>
                <a:cs typeface="Verdana"/>
              </a:rPr>
              <a:t>70.</a:t>
            </a:r>
            <a:r>
              <a:rPr lang="de-DE" sz="600" spc="-11" dirty="0">
                <a:solidFill>
                  <a:srgbClr val="404040"/>
                </a:solidFill>
                <a:cs typeface="Verdana"/>
              </a:rPr>
              <a:t> </a:t>
            </a:r>
            <a:endParaRPr kumimoji="0" lang="en-US" sz="600" b="0" i="0" u="none" strike="noStrike" kern="1200" cap="none" spc="0" normalizeH="0" baseline="0" noProof="0" dirty="0">
              <a:ln>
                <a:noFill/>
              </a:ln>
              <a:solidFill>
                <a:srgbClr val="404040"/>
              </a:solidFill>
              <a:effectLst/>
              <a:uLnTx/>
              <a:uFillTx/>
              <a:latin typeface="Verdana"/>
              <a:ea typeface="+mn-ea"/>
              <a:cs typeface="+mn-cs"/>
            </a:endParaRPr>
          </a:p>
        </p:txBody>
      </p:sp>
      <p:sp>
        <p:nvSpPr>
          <p:cNvPr id="52" name="Rechteck: abgerundete Ecken 51">
            <a:extLst>
              <a:ext uri="{FF2B5EF4-FFF2-40B4-BE49-F238E27FC236}">
                <a16:creationId xmlns:a16="http://schemas.microsoft.com/office/drawing/2014/main" id="{581511A7-9963-46BB-87CA-F7431B5358EC}"/>
              </a:ext>
            </a:extLst>
          </p:cNvPr>
          <p:cNvSpPr/>
          <p:nvPr/>
        </p:nvSpPr>
        <p:spPr>
          <a:xfrm>
            <a:off x="5586577" y="1309016"/>
            <a:ext cx="3098388" cy="2589425"/>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lvl="0" indent="-171450" defTabSz="685800">
              <a:spcAft>
                <a:spcPts val="600"/>
              </a:spcAft>
              <a:buClr>
                <a:schemeClr val="accent2"/>
              </a:buClr>
              <a:buSzPct val="120000"/>
              <a:buFont typeface="Arial" panose="020B0604020202020204" pitchFamily="34" charset="0"/>
              <a:buChar char="•"/>
              <a:defRPr/>
            </a:pPr>
            <a:r>
              <a:rPr lang="de-DE" sz="1100" dirty="0">
                <a:solidFill>
                  <a:schemeClr val="bg1"/>
                </a:solidFill>
                <a:cs typeface="Georgia"/>
              </a:rPr>
              <a:t>Die Fläche unter der Kurve (AUC) wird berechnet, um mehrere C-Peptid-Messungen als einen einzigen vergleichbaren Wert auszudrücken, typischerweise als Konzentration über die Zeit (z. B. pmol/l/240 min)</a:t>
            </a:r>
            <a:r>
              <a:rPr lang="de-DE" sz="1100" spc="-11" baseline="25462" dirty="0">
                <a:solidFill>
                  <a:schemeClr val="bg1"/>
                </a:solidFill>
                <a:cs typeface="Georgia"/>
              </a:rPr>
              <a:t>1,2 </a:t>
            </a:r>
          </a:p>
          <a:p>
            <a:pPr marL="171450" lvl="0" indent="-171450" defTabSz="685800">
              <a:spcAft>
                <a:spcPts val="600"/>
              </a:spcAft>
              <a:buClr>
                <a:schemeClr val="accent2"/>
              </a:buClr>
              <a:buSzPct val="120000"/>
              <a:buFont typeface="Arial" panose="020B0604020202020204" pitchFamily="34" charset="0"/>
              <a:buChar char="•"/>
              <a:defRPr/>
            </a:pPr>
            <a:r>
              <a:rPr lang="de-DE" sz="1100" b="1" spc="-11" dirty="0">
                <a:solidFill>
                  <a:schemeClr val="bg1"/>
                </a:solidFill>
                <a:cs typeface="Georgia"/>
              </a:rPr>
              <a:t>Stimulierte C-Peptid-Spiegel von &gt; 0,6 </a:t>
            </a:r>
            <a:r>
              <a:rPr lang="de-DE" sz="1100" b="1" spc="-11" dirty="0" err="1">
                <a:solidFill>
                  <a:schemeClr val="bg1"/>
                </a:solidFill>
                <a:cs typeface="Georgia"/>
              </a:rPr>
              <a:t>ng</a:t>
            </a:r>
            <a:r>
              <a:rPr lang="de-DE" sz="1100" b="1" spc="-11" dirty="0">
                <a:solidFill>
                  <a:schemeClr val="bg1"/>
                </a:solidFill>
                <a:cs typeface="Georgia"/>
              </a:rPr>
              <a:t>/ml (200 pmol/l)* weisen auf eine ausreichende Restfunktion der Betazellen hin, um zur Blutzuckerkontrolle beizutragen</a:t>
            </a:r>
            <a:r>
              <a:rPr lang="de-DE" sz="1100" b="1" baseline="30000" dirty="0">
                <a:solidFill>
                  <a:schemeClr val="bg1"/>
                </a:solidFill>
              </a:rPr>
              <a:t>3,4</a:t>
            </a:r>
          </a:p>
        </p:txBody>
      </p:sp>
      <p:sp>
        <p:nvSpPr>
          <p:cNvPr id="2" name="object 4">
            <a:extLst>
              <a:ext uri="{FF2B5EF4-FFF2-40B4-BE49-F238E27FC236}">
                <a16:creationId xmlns:a16="http://schemas.microsoft.com/office/drawing/2014/main" id="{A760A8AB-FF9C-3735-6E58-0D58BC363CBC}"/>
              </a:ext>
            </a:extLst>
          </p:cNvPr>
          <p:cNvSpPr txBox="1"/>
          <p:nvPr/>
        </p:nvSpPr>
        <p:spPr>
          <a:xfrm>
            <a:off x="1207385" y="949701"/>
            <a:ext cx="3211544" cy="378469"/>
          </a:xfrm>
          <a:prstGeom prst="rect">
            <a:avLst/>
          </a:prstGeom>
        </p:spPr>
        <p:txBody>
          <a:bodyPr vert="horz" wrap="square" lIns="0" tIns="9049" rIns="0" bIns="0" rtlCol="0">
            <a:spAutoFit/>
          </a:bodyPr>
          <a:lstStyle/>
          <a:p>
            <a:pPr marL="230029" marR="3810" indent="-220980" algn="ctr">
              <a:spcBef>
                <a:spcPts val="71"/>
              </a:spcBef>
            </a:pPr>
            <a:r>
              <a:rPr lang="de-DE" sz="1200" b="1">
                <a:solidFill>
                  <a:srgbClr val="404040"/>
                </a:solidFill>
                <a:cs typeface="Verdana"/>
              </a:rPr>
              <a:t>Theoretische C-Peptid-Antwort einer Person während eines MMTT</a:t>
            </a:r>
            <a:endParaRPr sz="1200">
              <a:solidFill>
                <a:srgbClr val="404040"/>
              </a:solidFill>
              <a:latin typeface="Verdana"/>
              <a:cs typeface="Verdana"/>
            </a:endParaRPr>
          </a:p>
        </p:txBody>
      </p:sp>
      <p:grpSp>
        <p:nvGrpSpPr>
          <p:cNvPr id="3" name="object 5">
            <a:extLst>
              <a:ext uri="{FF2B5EF4-FFF2-40B4-BE49-F238E27FC236}">
                <a16:creationId xmlns:a16="http://schemas.microsoft.com/office/drawing/2014/main" id="{B57B69FA-2254-C2EB-C535-FF94706F2FB2}"/>
              </a:ext>
            </a:extLst>
          </p:cNvPr>
          <p:cNvGrpSpPr/>
          <p:nvPr/>
        </p:nvGrpSpPr>
        <p:grpSpPr>
          <a:xfrm>
            <a:off x="1026219" y="1371600"/>
            <a:ext cx="3328558" cy="2696553"/>
            <a:chOff x="7188707" y="1828800"/>
            <a:chExt cx="4438078" cy="3595408"/>
          </a:xfrm>
        </p:grpSpPr>
        <p:pic>
          <p:nvPicPr>
            <p:cNvPr id="4" name="object 6">
              <a:extLst>
                <a:ext uri="{FF2B5EF4-FFF2-40B4-BE49-F238E27FC236}">
                  <a16:creationId xmlns:a16="http://schemas.microsoft.com/office/drawing/2014/main" id="{709EA8BF-C087-FD2E-DD60-1A18B0D90027}"/>
                </a:ext>
              </a:extLst>
            </p:cNvPr>
            <p:cNvPicPr/>
            <p:nvPr/>
          </p:nvPicPr>
          <p:blipFill>
            <a:blip r:embed="rId4" cstate="print"/>
            <a:stretch>
              <a:fillRect/>
            </a:stretch>
          </p:blipFill>
          <p:spPr>
            <a:xfrm>
              <a:off x="7371587" y="2246376"/>
              <a:ext cx="4216908" cy="2313432"/>
            </a:xfrm>
            <a:prstGeom prst="rect">
              <a:avLst/>
            </a:prstGeom>
          </p:spPr>
        </p:pic>
        <p:pic>
          <p:nvPicPr>
            <p:cNvPr id="5" name="object 7">
              <a:extLst>
                <a:ext uri="{FF2B5EF4-FFF2-40B4-BE49-F238E27FC236}">
                  <a16:creationId xmlns:a16="http://schemas.microsoft.com/office/drawing/2014/main" id="{3C61EF62-F85F-D69D-2E53-511ED8F4F7C8}"/>
                </a:ext>
              </a:extLst>
            </p:cNvPr>
            <p:cNvPicPr/>
            <p:nvPr/>
          </p:nvPicPr>
          <p:blipFill>
            <a:blip r:embed="rId5" cstate="print"/>
            <a:stretch>
              <a:fillRect/>
            </a:stretch>
          </p:blipFill>
          <p:spPr>
            <a:xfrm>
              <a:off x="7308913" y="3421189"/>
              <a:ext cx="110108" cy="113157"/>
            </a:xfrm>
            <a:prstGeom prst="rect">
              <a:avLst/>
            </a:prstGeom>
          </p:spPr>
        </p:pic>
        <p:pic>
          <p:nvPicPr>
            <p:cNvPr id="10" name="object 8">
              <a:extLst>
                <a:ext uri="{FF2B5EF4-FFF2-40B4-BE49-F238E27FC236}">
                  <a16:creationId xmlns:a16="http://schemas.microsoft.com/office/drawing/2014/main" id="{EA549FDE-08B7-122F-2983-110323B848E8}"/>
                </a:ext>
              </a:extLst>
            </p:cNvPr>
            <p:cNvPicPr/>
            <p:nvPr/>
          </p:nvPicPr>
          <p:blipFill>
            <a:blip r:embed="rId5" cstate="print"/>
            <a:stretch>
              <a:fillRect/>
            </a:stretch>
          </p:blipFill>
          <p:spPr>
            <a:xfrm>
              <a:off x="7574089" y="3125533"/>
              <a:ext cx="110108" cy="113156"/>
            </a:xfrm>
            <a:prstGeom prst="rect">
              <a:avLst/>
            </a:prstGeom>
          </p:spPr>
        </p:pic>
        <p:pic>
          <p:nvPicPr>
            <p:cNvPr id="17" name="object 9">
              <a:extLst>
                <a:ext uri="{FF2B5EF4-FFF2-40B4-BE49-F238E27FC236}">
                  <a16:creationId xmlns:a16="http://schemas.microsoft.com/office/drawing/2014/main" id="{60A1A4CE-A6EB-8E77-6AB2-453DBCCD0983}"/>
                </a:ext>
              </a:extLst>
            </p:cNvPr>
            <p:cNvPicPr/>
            <p:nvPr/>
          </p:nvPicPr>
          <p:blipFill>
            <a:blip r:embed="rId5" cstate="print"/>
            <a:stretch>
              <a:fillRect/>
            </a:stretch>
          </p:blipFill>
          <p:spPr>
            <a:xfrm>
              <a:off x="8115109" y="2692717"/>
              <a:ext cx="110108" cy="113157"/>
            </a:xfrm>
            <a:prstGeom prst="rect">
              <a:avLst/>
            </a:prstGeom>
          </p:spPr>
        </p:pic>
        <p:pic>
          <p:nvPicPr>
            <p:cNvPr id="19" name="object 10">
              <a:extLst>
                <a:ext uri="{FF2B5EF4-FFF2-40B4-BE49-F238E27FC236}">
                  <a16:creationId xmlns:a16="http://schemas.microsoft.com/office/drawing/2014/main" id="{32F51D84-E339-E088-8153-5FD59E7FADC6}"/>
                </a:ext>
              </a:extLst>
            </p:cNvPr>
            <p:cNvPicPr/>
            <p:nvPr/>
          </p:nvPicPr>
          <p:blipFill>
            <a:blip r:embed="rId5" cstate="print"/>
            <a:stretch>
              <a:fillRect/>
            </a:stretch>
          </p:blipFill>
          <p:spPr>
            <a:xfrm>
              <a:off x="8720137" y="2200465"/>
              <a:ext cx="110108" cy="113157"/>
            </a:xfrm>
            <a:prstGeom prst="rect">
              <a:avLst/>
            </a:prstGeom>
          </p:spPr>
        </p:pic>
        <p:pic>
          <p:nvPicPr>
            <p:cNvPr id="38" name="object 11">
              <a:extLst>
                <a:ext uri="{FF2B5EF4-FFF2-40B4-BE49-F238E27FC236}">
                  <a16:creationId xmlns:a16="http://schemas.microsoft.com/office/drawing/2014/main" id="{2ED58069-9AD1-CEDA-705F-30711CC6E98A}"/>
                </a:ext>
              </a:extLst>
            </p:cNvPr>
            <p:cNvPicPr/>
            <p:nvPr/>
          </p:nvPicPr>
          <p:blipFill>
            <a:blip r:embed="rId5" cstate="print"/>
            <a:stretch>
              <a:fillRect/>
            </a:stretch>
          </p:blipFill>
          <p:spPr>
            <a:xfrm>
              <a:off x="9264205" y="2310193"/>
              <a:ext cx="110108" cy="113157"/>
            </a:xfrm>
            <a:prstGeom prst="rect">
              <a:avLst/>
            </a:prstGeom>
          </p:spPr>
        </p:pic>
        <p:pic>
          <p:nvPicPr>
            <p:cNvPr id="39" name="object 12">
              <a:extLst>
                <a:ext uri="{FF2B5EF4-FFF2-40B4-BE49-F238E27FC236}">
                  <a16:creationId xmlns:a16="http://schemas.microsoft.com/office/drawing/2014/main" id="{2B670393-416D-AD02-B4FF-26E9C37CC73C}"/>
                </a:ext>
              </a:extLst>
            </p:cNvPr>
            <p:cNvPicPr/>
            <p:nvPr/>
          </p:nvPicPr>
          <p:blipFill>
            <a:blip r:embed="rId6" cstate="print"/>
            <a:stretch>
              <a:fillRect/>
            </a:stretch>
          </p:blipFill>
          <p:spPr>
            <a:xfrm>
              <a:off x="10402633" y="2884741"/>
              <a:ext cx="110108" cy="113157"/>
            </a:xfrm>
            <a:prstGeom prst="rect">
              <a:avLst/>
            </a:prstGeom>
          </p:spPr>
        </p:pic>
        <p:pic>
          <p:nvPicPr>
            <p:cNvPr id="41" name="object 13">
              <a:extLst>
                <a:ext uri="{FF2B5EF4-FFF2-40B4-BE49-F238E27FC236}">
                  <a16:creationId xmlns:a16="http://schemas.microsoft.com/office/drawing/2014/main" id="{3F03B769-03BB-BDB9-C586-08029E86508E}"/>
                </a:ext>
              </a:extLst>
            </p:cNvPr>
            <p:cNvPicPr/>
            <p:nvPr/>
          </p:nvPicPr>
          <p:blipFill>
            <a:blip r:embed="rId5" cstate="print"/>
            <a:stretch>
              <a:fillRect/>
            </a:stretch>
          </p:blipFill>
          <p:spPr>
            <a:xfrm>
              <a:off x="11516677" y="3061525"/>
              <a:ext cx="110108" cy="113157"/>
            </a:xfrm>
            <a:prstGeom prst="rect">
              <a:avLst/>
            </a:prstGeom>
          </p:spPr>
        </p:pic>
        <p:pic>
          <p:nvPicPr>
            <p:cNvPr id="42" name="object 14">
              <a:extLst>
                <a:ext uri="{FF2B5EF4-FFF2-40B4-BE49-F238E27FC236}">
                  <a16:creationId xmlns:a16="http://schemas.microsoft.com/office/drawing/2014/main" id="{F804EAF3-1AAF-8267-28D6-1E67A97E55CA}"/>
                </a:ext>
              </a:extLst>
            </p:cNvPr>
            <p:cNvPicPr/>
            <p:nvPr/>
          </p:nvPicPr>
          <p:blipFill>
            <a:blip r:embed="rId7" cstate="print"/>
            <a:stretch>
              <a:fillRect/>
            </a:stretch>
          </p:blipFill>
          <p:spPr>
            <a:xfrm>
              <a:off x="9223246" y="4564672"/>
              <a:ext cx="509016" cy="859536"/>
            </a:xfrm>
            <a:prstGeom prst="rect">
              <a:avLst/>
            </a:prstGeom>
          </p:spPr>
        </p:pic>
        <p:sp>
          <p:nvSpPr>
            <p:cNvPr id="43" name="object 15">
              <a:extLst>
                <a:ext uri="{FF2B5EF4-FFF2-40B4-BE49-F238E27FC236}">
                  <a16:creationId xmlns:a16="http://schemas.microsoft.com/office/drawing/2014/main" id="{BAC8320F-3AD6-E4DA-2227-887DF8C7D12F}"/>
                </a:ext>
              </a:extLst>
            </p:cNvPr>
            <p:cNvSpPr/>
            <p:nvPr/>
          </p:nvSpPr>
          <p:spPr>
            <a:xfrm>
              <a:off x="7267955" y="4556760"/>
              <a:ext cx="4334510" cy="0"/>
            </a:xfrm>
            <a:custGeom>
              <a:avLst/>
              <a:gdLst/>
              <a:ahLst/>
              <a:cxnLst/>
              <a:rect l="l" t="t" r="r" b="b"/>
              <a:pathLst>
                <a:path w="4334509">
                  <a:moveTo>
                    <a:pt x="0" y="0"/>
                  </a:moveTo>
                  <a:lnTo>
                    <a:pt x="4334383" y="0"/>
                  </a:lnTo>
                </a:path>
              </a:pathLst>
            </a:custGeom>
            <a:ln w="9525">
              <a:solidFill>
                <a:srgbClr val="7E7E7E"/>
              </a:solidFill>
            </a:ln>
          </p:spPr>
          <p:txBody>
            <a:bodyPr wrap="square" lIns="0" tIns="0" rIns="0" bIns="0" rtlCol="0"/>
            <a:lstStyle/>
            <a:p>
              <a:endParaRPr sz="1350"/>
            </a:p>
          </p:txBody>
        </p:sp>
        <p:sp>
          <p:nvSpPr>
            <p:cNvPr id="44" name="object 16">
              <a:extLst>
                <a:ext uri="{FF2B5EF4-FFF2-40B4-BE49-F238E27FC236}">
                  <a16:creationId xmlns:a16="http://schemas.microsoft.com/office/drawing/2014/main" id="{30F1E9DC-6F47-9616-D6BB-B2D78184FD49}"/>
                </a:ext>
              </a:extLst>
            </p:cNvPr>
            <p:cNvSpPr/>
            <p:nvPr/>
          </p:nvSpPr>
          <p:spPr>
            <a:xfrm>
              <a:off x="7644383" y="4556760"/>
              <a:ext cx="0" cy="71755"/>
            </a:xfrm>
            <a:custGeom>
              <a:avLst/>
              <a:gdLst/>
              <a:ahLst/>
              <a:cxnLst/>
              <a:rect l="l" t="t" r="r" b="b"/>
              <a:pathLst>
                <a:path h="71754">
                  <a:moveTo>
                    <a:pt x="0" y="71246"/>
                  </a:moveTo>
                  <a:lnTo>
                    <a:pt x="0" y="0"/>
                  </a:lnTo>
                </a:path>
              </a:pathLst>
            </a:custGeom>
            <a:ln w="9525">
              <a:solidFill>
                <a:srgbClr val="7E7E7E"/>
              </a:solidFill>
            </a:ln>
          </p:spPr>
          <p:txBody>
            <a:bodyPr wrap="square" lIns="0" tIns="0" rIns="0" bIns="0" rtlCol="0"/>
            <a:lstStyle/>
            <a:p>
              <a:endParaRPr sz="1350"/>
            </a:p>
          </p:txBody>
        </p:sp>
        <p:sp>
          <p:nvSpPr>
            <p:cNvPr id="45" name="object 17">
              <a:extLst>
                <a:ext uri="{FF2B5EF4-FFF2-40B4-BE49-F238E27FC236}">
                  <a16:creationId xmlns:a16="http://schemas.microsoft.com/office/drawing/2014/main" id="{6A6F037B-904C-E876-A9CF-9DA9FFB8E968}"/>
                </a:ext>
              </a:extLst>
            </p:cNvPr>
            <p:cNvSpPr/>
            <p:nvPr/>
          </p:nvSpPr>
          <p:spPr>
            <a:xfrm>
              <a:off x="7377683" y="4556760"/>
              <a:ext cx="2618740" cy="71755"/>
            </a:xfrm>
            <a:custGeom>
              <a:avLst/>
              <a:gdLst/>
              <a:ahLst/>
              <a:cxnLst/>
              <a:rect l="l" t="t" r="r" b="b"/>
              <a:pathLst>
                <a:path w="2618740" h="71754">
                  <a:moveTo>
                    <a:pt x="1018032" y="71246"/>
                  </a:moveTo>
                  <a:lnTo>
                    <a:pt x="1018032" y="0"/>
                  </a:lnTo>
                </a:path>
                <a:path w="2618740" h="71754">
                  <a:moveTo>
                    <a:pt x="524256" y="71246"/>
                  </a:moveTo>
                  <a:lnTo>
                    <a:pt x="524256" y="0"/>
                  </a:lnTo>
                </a:path>
                <a:path w="2618740" h="71754">
                  <a:moveTo>
                    <a:pt x="2618232" y="71246"/>
                  </a:moveTo>
                  <a:lnTo>
                    <a:pt x="2618232" y="0"/>
                  </a:lnTo>
                </a:path>
                <a:path w="2618740" h="71754">
                  <a:moveTo>
                    <a:pt x="1562100" y="71246"/>
                  </a:moveTo>
                  <a:lnTo>
                    <a:pt x="1562100" y="0"/>
                  </a:lnTo>
                </a:path>
                <a:path w="2618740" h="71754">
                  <a:moveTo>
                    <a:pt x="0" y="71246"/>
                  </a:moveTo>
                  <a:lnTo>
                    <a:pt x="0" y="0"/>
                  </a:lnTo>
                </a:path>
              </a:pathLst>
            </a:custGeom>
            <a:ln w="9525">
              <a:solidFill>
                <a:srgbClr val="7E7E7E"/>
              </a:solidFill>
            </a:ln>
          </p:spPr>
          <p:txBody>
            <a:bodyPr wrap="square" lIns="0" tIns="0" rIns="0" bIns="0" rtlCol="0"/>
            <a:lstStyle/>
            <a:p>
              <a:endParaRPr sz="1350"/>
            </a:p>
          </p:txBody>
        </p:sp>
        <p:sp>
          <p:nvSpPr>
            <p:cNvPr id="46" name="object 18">
              <a:extLst>
                <a:ext uri="{FF2B5EF4-FFF2-40B4-BE49-F238E27FC236}">
                  <a16:creationId xmlns:a16="http://schemas.microsoft.com/office/drawing/2014/main" id="{3FDBD106-386F-8708-2A4E-88654548FCED}"/>
                </a:ext>
              </a:extLst>
            </p:cNvPr>
            <p:cNvSpPr/>
            <p:nvPr/>
          </p:nvSpPr>
          <p:spPr>
            <a:xfrm>
              <a:off x="9471659" y="4556760"/>
              <a:ext cx="0" cy="71755"/>
            </a:xfrm>
            <a:custGeom>
              <a:avLst/>
              <a:gdLst/>
              <a:ahLst/>
              <a:cxnLst/>
              <a:rect l="l" t="t" r="r" b="b"/>
              <a:pathLst>
                <a:path h="71754">
                  <a:moveTo>
                    <a:pt x="0" y="71246"/>
                  </a:moveTo>
                  <a:lnTo>
                    <a:pt x="0" y="0"/>
                  </a:lnTo>
                </a:path>
              </a:pathLst>
            </a:custGeom>
            <a:ln w="12700">
              <a:solidFill>
                <a:srgbClr val="7E7E7E"/>
              </a:solidFill>
            </a:ln>
          </p:spPr>
          <p:txBody>
            <a:bodyPr wrap="square" lIns="0" tIns="0" rIns="0" bIns="0" rtlCol="0"/>
            <a:lstStyle/>
            <a:p>
              <a:endParaRPr sz="1350"/>
            </a:p>
          </p:txBody>
        </p:sp>
        <p:sp>
          <p:nvSpPr>
            <p:cNvPr id="47" name="object 19">
              <a:extLst>
                <a:ext uri="{FF2B5EF4-FFF2-40B4-BE49-F238E27FC236}">
                  <a16:creationId xmlns:a16="http://schemas.microsoft.com/office/drawing/2014/main" id="{1D9D867C-B1A7-692C-EEFC-C75373716251}"/>
                </a:ext>
              </a:extLst>
            </p:cNvPr>
            <p:cNvSpPr/>
            <p:nvPr/>
          </p:nvSpPr>
          <p:spPr>
            <a:xfrm>
              <a:off x="7188707" y="1828800"/>
              <a:ext cx="85725" cy="2725420"/>
            </a:xfrm>
            <a:custGeom>
              <a:avLst/>
              <a:gdLst/>
              <a:ahLst/>
              <a:cxnLst/>
              <a:rect l="l" t="t" r="r" b="b"/>
              <a:pathLst>
                <a:path w="85725" h="2725420">
                  <a:moveTo>
                    <a:pt x="85344" y="0"/>
                  </a:moveTo>
                  <a:lnTo>
                    <a:pt x="85344" y="2724912"/>
                  </a:lnTo>
                </a:path>
                <a:path w="85725" h="2725420">
                  <a:moveTo>
                    <a:pt x="0" y="105155"/>
                  </a:moveTo>
                  <a:lnTo>
                    <a:pt x="85725" y="105155"/>
                  </a:lnTo>
                </a:path>
                <a:path w="85725" h="2725420">
                  <a:moveTo>
                    <a:pt x="0" y="541020"/>
                  </a:moveTo>
                  <a:lnTo>
                    <a:pt x="85725" y="541020"/>
                  </a:lnTo>
                </a:path>
                <a:path w="85725" h="2725420">
                  <a:moveTo>
                    <a:pt x="0" y="1405127"/>
                  </a:moveTo>
                  <a:lnTo>
                    <a:pt x="85725" y="1405127"/>
                  </a:lnTo>
                </a:path>
                <a:path w="85725" h="2725420">
                  <a:moveTo>
                    <a:pt x="0" y="1834895"/>
                  </a:moveTo>
                  <a:lnTo>
                    <a:pt x="85725" y="1834895"/>
                  </a:lnTo>
                </a:path>
              </a:pathLst>
            </a:custGeom>
            <a:ln w="9525">
              <a:solidFill>
                <a:srgbClr val="7E7E7E"/>
              </a:solidFill>
            </a:ln>
          </p:spPr>
          <p:txBody>
            <a:bodyPr wrap="square" lIns="0" tIns="0" rIns="0" bIns="0" rtlCol="0"/>
            <a:lstStyle/>
            <a:p>
              <a:endParaRPr sz="1350"/>
            </a:p>
          </p:txBody>
        </p:sp>
        <p:sp>
          <p:nvSpPr>
            <p:cNvPr id="48" name="object 20">
              <a:extLst>
                <a:ext uri="{FF2B5EF4-FFF2-40B4-BE49-F238E27FC236}">
                  <a16:creationId xmlns:a16="http://schemas.microsoft.com/office/drawing/2014/main" id="{0079F9DC-0248-A08E-C3F5-03D8CF0DDF8A}"/>
                </a:ext>
              </a:extLst>
            </p:cNvPr>
            <p:cNvSpPr/>
            <p:nvPr/>
          </p:nvSpPr>
          <p:spPr>
            <a:xfrm>
              <a:off x="10520171" y="4556760"/>
              <a:ext cx="542925" cy="71755"/>
            </a:xfrm>
            <a:custGeom>
              <a:avLst/>
              <a:gdLst/>
              <a:ahLst/>
              <a:cxnLst/>
              <a:rect l="l" t="t" r="r" b="b"/>
              <a:pathLst>
                <a:path w="542925" h="71754">
                  <a:moveTo>
                    <a:pt x="0" y="71246"/>
                  </a:moveTo>
                  <a:lnTo>
                    <a:pt x="0" y="0"/>
                  </a:lnTo>
                </a:path>
                <a:path w="542925" h="71754">
                  <a:moveTo>
                    <a:pt x="542544" y="71246"/>
                  </a:moveTo>
                  <a:lnTo>
                    <a:pt x="542544" y="0"/>
                  </a:lnTo>
                </a:path>
              </a:pathLst>
            </a:custGeom>
            <a:ln w="12700">
              <a:solidFill>
                <a:srgbClr val="7E7E7E"/>
              </a:solidFill>
            </a:ln>
          </p:spPr>
          <p:txBody>
            <a:bodyPr wrap="square" lIns="0" tIns="0" rIns="0" bIns="0" rtlCol="0"/>
            <a:lstStyle/>
            <a:p>
              <a:endParaRPr sz="1350"/>
            </a:p>
          </p:txBody>
        </p:sp>
        <p:sp>
          <p:nvSpPr>
            <p:cNvPr id="49" name="object 21">
              <a:extLst>
                <a:ext uri="{FF2B5EF4-FFF2-40B4-BE49-F238E27FC236}">
                  <a16:creationId xmlns:a16="http://schemas.microsoft.com/office/drawing/2014/main" id="{63E2064D-50E4-8871-7FDF-C73D8792ED31}"/>
                </a:ext>
              </a:extLst>
            </p:cNvPr>
            <p:cNvSpPr/>
            <p:nvPr/>
          </p:nvSpPr>
          <p:spPr>
            <a:xfrm>
              <a:off x="11596115" y="4556760"/>
              <a:ext cx="0" cy="71755"/>
            </a:xfrm>
            <a:custGeom>
              <a:avLst/>
              <a:gdLst/>
              <a:ahLst/>
              <a:cxnLst/>
              <a:rect l="l" t="t" r="r" b="b"/>
              <a:pathLst>
                <a:path h="71754">
                  <a:moveTo>
                    <a:pt x="0" y="71246"/>
                  </a:moveTo>
                  <a:lnTo>
                    <a:pt x="0" y="0"/>
                  </a:lnTo>
                </a:path>
              </a:pathLst>
            </a:custGeom>
            <a:ln w="12700">
              <a:solidFill>
                <a:srgbClr val="7E7E7E"/>
              </a:solidFill>
            </a:ln>
          </p:spPr>
          <p:txBody>
            <a:bodyPr wrap="square" lIns="0" tIns="0" rIns="0" bIns="0" rtlCol="0"/>
            <a:lstStyle/>
            <a:p>
              <a:endParaRPr sz="1350"/>
            </a:p>
          </p:txBody>
        </p:sp>
      </p:grpSp>
      <p:sp>
        <p:nvSpPr>
          <p:cNvPr id="53" name="object 22">
            <a:extLst>
              <a:ext uri="{FF2B5EF4-FFF2-40B4-BE49-F238E27FC236}">
                <a16:creationId xmlns:a16="http://schemas.microsoft.com/office/drawing/2014/main" id="{4536C61B-CFED-98FF-4EBE-794410A6D130}"/>
              </a:ext>
            </a:extLst>
          </p:cNvPr>
          <p:cNvSpPr txBox="1"/>
          <p:nvPr/>
        </p:nvSpPr>
        <p:spPr>
          <a:xfrm>
            <a:off x="1158289" y="4174650"/>
            <a:ext cx="3160395" cy="316914"/>
          </a:xfrm>
          <a:prstGeom prst="rect">
            <a:avLst/>
          </a:prstGeom>
        </p:spPr>
        <p:txBody>
          <a:bodyPr vert="horz" wrap="square" lIns="0" tIns="9049" rIns="0" bIns="0" rtlCol="0">
            <a:spAutoFit/>
          </a:bodyPr>
          <a:lstStyle/>
          <a:p>
            <a:pPr marR="3810" indent="9525" algn="ctr">
              <a:spcBef>
                <a:spcPts val="71"/>
              </a:spcBef>
            </a:pPr>
            <a:r>
              <a:rPr sz="1000" dirty="0">
                <a:solidFill>
                  <a:srgbClr val="7900E6"/>
                </a:solidFill>
                <a:cs typeface="Georgia"/>
              </a:rPr>
              <a:t>AUC</a:t>
            </a:r>
            <a:r>
              <a:rPr lang="de-DE" sz="1000" dirty="0">
                <a:solidFill>
                  <a:srgbClr val="7900E6"/>
                </a:solidFill>
                <a:cs typeface="Georgia"/>
              </a:rPr>
              <a:t> des</a:t>
            </a:r>
            <a:r>
              <a:rPr sz="1000" spc="-38" dirty="0">
                <a:solidFill>
                  <a:srgbClr val="7900E6"/>
                </a:solidFill>
                <a:cs typeface="Georgia"/>
              </a:rPr>
              <a:t> </a:t>
            </a:r>
            <a:r>
              <a:rPr sz="1000" dirty="0" err="1">
                <a:solidFill>
                  <a:srgbClr val="7900E6"/>
                </a:solidFill>
                <a:cs typeface="Georgia"/>
              </a:rPr>
              <a:t>stimul</a:t>
            </a:r>
            <a:r>
              <a:rPr lang="de-DE" sz="1000" dirty="0" err="1">
                <a:solidFill>
                  <a:srgbClr val="7900E6"/>
                </a:solidFill>
                <a:cs typeface="Georgia"/>
              </a:rPr>
              <a:t>ierten</a:t>
            </a:r>
            <a:r>
              <a:rPr lang="de-DE" sz="1000" dirty="0">
                <a:solidFill>
                  <a:srgbClr val="7900E6"/>
                </a:solidFill>
                <a:cs typeface="Georgia"/>
              </a:rPr>
              <a:t> </a:t>
            </a:r>
            <a:r>
              <a:rPr sz="1000" spc="-8" dirty="0">
                <a:solidFill>
                  <a:srgbClr val="7900E6"/>
                </a:solidFill>
                <a:cs typeface="Georgia"/>
              </a:rPr>
              <a:t>C-</a:t>
            </a:r>
            <a:r>
              <a:rPr lang="de-DE" sz="1000" dirty="0">
                <a:solidFill>
                  <a:srgbClr val="7900E6"/>
                </a:solidFill>
                <a:cs typeface="Georgia"/>
              </a:rPr>
              <a:t>Peptids basierend auf einem </a:t>
            </a:r>
            <a:r>
              <a:rPr sz="1000" spc="-15" dirty="0">
                <a:solidFill>
                  <a:srgbClr val="7900E6"/>
                </a:solidFill>
                <a:cs typeface="Georgia"/>
              </a:rPr>
              <a:t>MMTT </a:t>
            </a:r>
            <a:r>
              <a:rPr sz="1000" dirty="0">
                <a:solidFill>
                  <a:srgbClr val="7900E6"/>
                </a:solidFill>
                <a:cs typeface="Georgia"/>
              </a:rPr>
              <a:t>(</a:t>
            </a:r>
            <a:r>
              <a:rPr sz="1000" dirty="0" err="1">
                <a:solidFill>
                  <a:srgbClr val="7900E6"/>
                </a:solidFill>
                <a:cs typeface="Georgia"/>
              </a:rPr>
              <a:t>pmol</a:t>
            </a:r>
            <a:r>
              <a:rPr sz="1000" dirty="0">
                <a:solidFill>
                  <a:srgbClr val="7900E6"/>
                </a:solidFill>
                <a:cs typeface="Georgia"/>
              </a:rPr>
              <a:t>/</a:t>
            </a:r>
            <a:r>
              <a:rPr lang="de-DE" sz="1000" dirty="0">
                <a:solidFill>
                  <a:srgbClr val="7900E6"/>
                </a:solidFill>
                <a:cs typeface="Georgia"/>
              </a:rPr>
              <a:t>l</a:t>
            </a:r>
            <a:r>
              <a:rPr sz="1000" dirty="0">
                <a:solidFill>
                  <a:srgbClr val="7900E6"/>
                </a:solidFill>
                <a:cs typeface="Georgia"/>
              </a:rPr>
              <a:t>/240</a:t>
            </a:r>
            <a:r>
              <a:rPr sz="1000" spc="-64" dirty="0">
                <a:solidFill>
                  <a:srgbClr val="7900E6"/>
                </a:solidFill>
                <a:cs typeface="Georgia"/>
              </a:rPr>
              <a:t> </a:t>
            </a:r>
            <a:r>
              <a:rPr sz="1000" spc="-15" dirty="0">
                <a:solidFill>
                  <a:srgbClr val="7900E6"/>
                </a:solidFill>
                <a:cs typeface="Georgia"/>
              </a:rPr>
              <a:t>min)</a:t>
            </a:r>
            <a:endParaRPr sz="1000" dirty="0">
              <a:cs typeface="Georgia"/>
            </a:endParaRPr>
          </a:p>
        </p:txBody>
      </p:sp>
      <p:sp>
        <p:nvSpPr>
          <p:cNvPr id="54" name="object 23">
            <a:extLst>
              <a:ext uri="{FF2B5EF4-FFF2-40B4-BE49-F238E27FC236}">
                <a16:creationId xmlns:a16="http://schemas.microsoft.com/office/drawing/2014/main" id="{95643066-2BBA-2529-2D29-55037A997FC2}"/>
              </a:ext>
            </a:extLst>
          </p:cNvPr>
          <p:cNvSpPr txBox="1"/>
          <p:nvPr/>
        </p:nvSpPr>
        <p:spPr>
          <a:xfrm>
            <a:off x="898775" y="3327559"/>
            <a:ext cx="77629" cy="136576"/>
          </a:xfrm>
          <a:prstGeom prst="rect">
            <a:avLst/>
          </a:prstGeom>
        </p:spPr>
        <p:txBody>
          <a:bodyPr vert="horz" wrap="square" lIns="0" tIns="9525" rIns="0" bIns="0" rtlCol="0">
            <a:spAutoFit/>
          </a:bodyPr>
          <a:lstStyle/>
          <a:p>
            <a:pPr marL="9525">
              <a:spcBef>
                <a:spcPts val="75"/>
              </a:spcBef>
            </a:pPr>
            <a:r>
              <a:rPr sz="825" spc="-38">
                <a:latin typeface="Arial"/>
                <a:cs typeface="Arial"/>
              </a:rPr>
              <a:t>0</a:t>
            </a:r>
            <a:endParaRPr sz="825">
              <a:latin typeface="Arial"/>
              <a:cs typeface="Arial"/>
            </a:endParaRPr>
          </a:p>
        </p:txBody>
      </p:sp>
      <p:sp>
        <p:nvSpPr>
          <p:cNvPr id="55" name="object 24">
            <a:extLst>
              <a:ext uri="{FF2B5EF4-FFF2-40B4-BE49-F238E27FC236}">
                <a16:creationId xmlns:a16="http://schemas.microsoft.com/office/drawing/2014/main" id="{9E62EAA6-D0BC-2D1E-737F-62681B05DC01}"/>
              </a:ext>
            </a:extLst>
          </p:cNvPr>
          <p:cNvSpPr txBox="1"/>
          <p:nvPr/>
        </p:nvSpPr>
        <p:spPr>
          <a:xfrm>
            <a:off x="800668" y="1376458"/>
            <a:ext cx="194309" cy="137056"/>
          </a:xfrm>
          <a:prstGeom prst="rect">
            <a:avLst/>
          </a:prstGeom>
        </p:spPr>
        <p:txBody>
          <a:bodyPr vert="horz" wrap="square" lIns="0" tIns="10001" rIns="0" bIns="0" rtlCol="0">
            <a:spAutoFit/>
          </a:bodyPr>
          <a:lstStyle/>
          <a:p>
            <a:pPr marL="9525">
              <a:spcBef>
                <a:spcPts val="79"/>
              </a:spcBef>
            </a:pPr>
            <a:r>
              <a:rPr sz="825" spc="-19">
                <a:latin typeface="Arial"/>
                <a:cs typeface="Arial"/>
              </a:rPr>
              <a:t>600</a:t>
            </a:r>
            <a:endParaRPr sz="825">
              <a:latin typeface="Arial"/>
              <a:cs typeface="Arial"/>
            </a:endParaRPr>
          </a:p>
        </p:txBody>
      </p:sp>
      <p:sp>
        <p:nvSpPr>
          <p:cNvPr id="56" name="object 25">
            <a:extLst>
              <a:ext uri="{FF2B5EF4-FFF2-40B4-BE49-F238E27FC236}">
                <a16:creationId xmlns:a16="http://schemas.microsoft.com/office/drawing/2014/main" id="{100FC631-905E-1A36-9F8F-98C585ED583F}"/>
              </a:ext>
            </a:extLst>
          </p:cNvPr>
          <p:cNvSpPr txBox="1"/>
          <p:nvPr/>
        </p:nvSpPr>
        <p:spPr>
          <a:xfrm>
            <a:off x="800668" y="1699736"/>
            <a:ext cx="194309" cy="137056"/>
          </a:xfrm>
          <a:prstGeom prst="rect">
            <a:avLst/>
          </a:prstGeom>
        </p:spPr>
        <p:txBody>
          <a:bodyPr vert="horz" wrap="square" lIns="0" tIns="10001" rIns="0" bIns="0" rtlCol="0">
            <a:spAutoFit/>
          </a:bodyPr>
          <a:lstStyle/>
          <a:p>
            <a:pPr marL="9525">
              <a:spcBef>
                <a:spcPts val="79"/>
              </a:spcBef>
            </a:pPr>
            <a:r>
              <a:rPr sz="825" spc="-19">
                <a:latin typeface="Arial"/>
                <a:cs typeface="Arial"/>
              </a:rPr>
              <a:t>500</a:t>
            </a:r>
            <a:endParaRPr sz="825">
              <a:latin typeface="Arial"/>
              <a:cs typeface="Arial"/>
            </a:endParaRPr>
          </a:p>
        </p:txBody>
      </p:sp>
      <p:sp>
        <p:nvSpPr>
          <p:cNvPr id="57" name="object 26">
            <a:extLst>
              <a:ext uri="{FF2B5EF4-FFF2-40B4-BE49-F238E27FC236}">
                <a16:creationId xmlns:a16="http://schemas.microsoft.com/office/drawing/2014/main" id="{A6689577-EC46-DC7C-353D-C23824948F01}"/>
              </a:ext>
            </a:extLst>
          </p:cNvPr>
          <p:cNvSpPr txBox="1"/>
          <p:nvPr/>
        </p:nvSpPr>
        <p:spPr>
          <a:xfrm>
            <a:off x="800668" y="2022730"/>
            <a:ext cx="194309" cy="137056"/>
          </a:xfrm>
          <a:prstGeom prst="rect">
            <a:avLst/>
          </a:prstGeom>
        </p:spPr>
        <p:txBody>
          <a:bodyPr vert="horz" wrap="square" lIns="0" tIns="10001" rIns="0" bIns="0" rtlCol="0">
            <a:spAutoFit/>
          </a:bodyPr>
          <a:lstStyle/>
          <a:p>
            <a:pPr marL="9525">
              <a:spcBef>
                <a:spcPts val="79"/>
              </a:spcBef>
            </a:pPr>
            <a:r>
              <a:rPr sz="825" spc="-19">
                <a:latin typeface="Arial"/>
                <a:cs typeface="Arial"/>
              </a:rPr>
              <a:t>400</a:t>
            </a:r>
            <a:endParaRPr sz="825">
              <a:latin typeface="Arial"/>
              <a:cs typeface="Arial"/>
            </a:endParaRPr>
          </a:p>
        </p:txBody>
      </p:sp>
      <p:sp>
        <p:nvSpPr>
          <p:cNvPr id="58" name="object 27">
            <a:extLst>
              <a:ext uri="{FF2B5EF4-FFF2-40B4-BE49-F238E27FC236}">
                <a16:creationId xmlns:a16="http://schemas.microsoft.com/office/drawing/2014/main" id="{8CE01727-7DE7-E73C-CED3-DA858433B887}"/>
              </a:ext>
            </a:extLst>
          </p:cNvPr>
          <p:cNvSpPr txBox="1"/>
          <p:nvPr/>
        </p:nvSpPr>
        <p:spPr>
          <a:xfrm>
            <a:off x="820289" y="2346008"/>
            <a:ext cx="194309" cy="137056"/>
          </a:xfrm>
          <a:prstGeom prst="rect">
            <a:avLst/>
          </a:prstGeom>
        </p:spPr>
        <p:txBody>
          <a:bodyPr vert="horz" wrap="square" lIns="0" tIns="10001" rIns="0" bIns="0" rtlCol="0">
            <a:spAutoFit/>
          </a:bodyPr>
          <a:lstStyle/>
          <a:p>
            <a:pPr marL="9525">
              <a:spcBef>
                <a:spcPts val="79"/>
              </a:spcBef>
            </a:pPr>
            <a:r>
              <a:rPr sz="825" spc="-19">
                <a:latin typeface="Arial"/>
                <a:cs typeface="Arial"/>
              </a:rPr>
              <a:t>300</a:t>
            </a:r>
            <a:endParaRPr sz="825">
              <a:latin typeface="Arial"/>
              <a:cs typeface="Arial"/>
            </a:endParaRPr>
          </a:p>
        </p:txBody>
      </p:sp>
      <p:sp>
        <p:nvSpPr>
          <p:cNvPr id="59" name="object 28">
            <a:extLst>
              <a:ext uri="{FF2B5EF4-FFF2-40B4-BE49-F238E27FC236}">
                <a16:creationId xmlns:a16="http://schemas.microsoft.com/office/drawing/2014/main" id="{1F531410-5FA9-8048-5AD6-01626E5FE199}"/>
              </a:ext>
            </a:extLst>
          </p:cNvPr>
          <p:cNvSpPr txBox="1"/>
          <p:nvPr/>
        </p:nvSpPr>
        <p:spPr>
          <a:xfrm>
            <a:off x="820289" y="2669191"/>
            <a:ext cx="194309" cy="137056"/>
          </a:xfrm>
          <a:prstGeom prst="rect">
            <a:avLst/>
          </a:prstGeom>
        </p:spPr>
        <p:txBody>
          <a:bodyPr vert="horz" wrap="square" lIns="0" tIns="10001" rIns="0" bIns="0" rtlCol="0">
            <a:spAutoFit/>
          </a:bodyPr>
          <a:lstStyle/>
          <a:p>
            <a:pPr marL="9525">
              <a:spcBef>
                <a:spcPts val="79"/>
              </a:spcBef>
            </a:pPr>
            <a:r>
              <a:rPr sz="825" spc="-19">
                <a:latin typeface="Arial"/>
                <a:cs typeface="Arial"/>
              </a:rPr>
              <a:t>200</a:t>
            </a:r>
            <a:endParaRPr sz="825">
              <a:latin typeface="Arial"/>
              <a:cs typeface="Arial"/>
            </a:endParaRPr>
          </a:p>
        </p:txBody>
      </p:sp>
      <p:sp>
        <p:nvSpPr>
          <p:cNvPr id="60" name="object 29">
            <a:extLst>
              <a:ext uri="{FF2B5EF4-FFF2-40B4-BE49-F238E27FC236}">
                <a16:creationId xmlns:a16="http://schemas.microsoft.com/office/drawing/2014/main" id="{4BCF8ACF-4F96-D023-24FA-B2343E8E5521}"/>
              </a:ext>
            </a:extLst>
          </p:cNvPr>
          <p:cNvSpPr txBox="1"/>
          <p:nvPr/>
        </p:nvSpPr>
        <p:spPr>
          <a:xfrm>
            <a:off x="800668" y="2992469"/>
            <a:ext cx="194309" cy="136576"/>
          </a:xfrm>
          <a:prstGeom prst="rect">
            <a:avLst/>
          </a:prstGeom>
        </p:spPr>
        <p:txBody>
          <a:bodyPr vert="horz" wrap="square" lIns="0" tIns="9525" rIns="0" bIns="0" rtlCol="0">
            <a:spAutoFit/>
          </a:bodyPr>
          <a:lstStyle/>
          <a:p>
            <a:pPr marL="9525">
              <a:spcBef>
                <a:spcPts val="75"/>
              </a:spcBef>
            </a:pPr>
            <a:r>
              <a:rPr sz="825" spc="-19">
                <a:latin typeface="Arial"/>
                <a:cs typeface="Arial"/>
              </a:rPr>
              <a:t>100</a:t>
            </a:r>
            <a:endParaRPr sz="825">
              <a:latin typeface="Arial"/>
              <a:cs typeface="Arial"/>
            </a:endParaRPr>
          </a:p>
        </p:txBody>
      </p:sp>
      <p:sp>
        <p:nvSpPr>
          <p:cNvPr id="61" name="object 30">
            <a:extLst>
              <a:ext uri="{FF2B5EF4-FFF2-40B4-BE49-F238E27FC236}">
                <a16:creationId xmlns:a16="http://schemas.microsoft.com/office/drawing/2014/main" id="{F46E6CCE-8F76-393C-5646-B144D77C3C76}"/>
              </a:ext>
            </a:extLst>
          </p:cNvPr>
          <p:cNvSpPr txBox="1"/>
          <p:nvPr/>
        </p:nvSpPr>
        <p:spPr>
          <a:xfrm>
            <a:off x="535565" y="1478724"/>
            <a:ext cx="143886" cy="1865471"/>
          </a:xfrm>
          <a:prstGeom prst="rect">
            <a:avLst/>
          </a:prstGeom>
        </p:spPr>
        <p:txBody>
          <a:bodyPr vert="vert270" wrap="square" lIns="0" tIns="0" rIns="0" bIns="0" rtlCol="0">
            <a:spAutoFit/>
          </a:bodyPr>
          <a:lstStyle/>
          <a:p>
            <a:pPr marL="9525" algn="ctr">
              <a:lnSpc>
                <a:spcPts val="1151"/>
              </a:lnSpc>
            </a:pPr>
            <a:r>
              <a:rPr sz="975" b="1" spc="-8">
                <a:latin typeface="Arial"/>
                <a:cs typeface="Arial"/>
              </a:rPr>
              <a:t>C-</a:t>
            </a:r>
            <a:r>
              <a:rPr sz="975" b="1" err="1">
                <a:latin typeface="Arial"/>
                <a:cs typeface="Arial"/>
              </a:rPr>
              <a:t>Peptid</a:t>
            </a:r>
            <a:r>
              <a:rPr lang="de-DE" sz="975" b="1">
                <a:latin typeface="Arial"/>
                <a:cs typeface="Arial"/>
              </a:rPr>
              <a:t>-Konzentration</a:t>
            </a:r>
            <a:r>
              <a:rPr sz="975" b="1" spc="-41">
                <a:latin typeface="Arial"/>
                <a:cs typeface="Arial"/>
              </a:rPr>
              <a:t> </a:t>
            </a:r>
            <a:r>
              <a:rPr lang="de-DE" sz="975" b="1" spc="-41">
                <a:latin typeface="Arial"/>
                <a:cs typeface="Arial"/>
              </a:rPr>
              <a:t>[</a:t>
            </a:r>
            <a:r>
              <a:rPr sz="975" b="1" spc="-8" err="1">
                <a:latin typeface="Arial"/>
                <a:cs typeface="Arial"/>
              </a:rPr>
              <a:t>pmol</a:t>
            </a:r>
            <a:r>
              <a:rPr sz="975" b="1" spc="-8">
                <a:latin typeface="Arial"/>
                <a:cs typeface="Arial"/>
              </a:rPr>
              <a:t>/</a:t>
            </a:r>
            <a:r>
              <a:rPr lang="de-DE" sz="975" b="1" spc="-8">
                <a:latin typeface="Arial"/>
                <a:cs typeface="Arial"/>
              </a:rPr>
              <a:t>l]</a:t>
            </a:r>
            <a:endParaRPr sz="975" b="1">
              <a:latin typeface="Arial"/>
              <a:cs typeface="Arial"/>
            </a:endParaRPr>
          </a:p>
        </p:txBody>
      </p:sp>
      <p:sp>
        <p:nvSpPr>
          <p:cNvPr id="62" name="object 31">
            <a:extLst>
              <a:ext uri="{FF2B5EF4-FFF2-40B4-BE49-F238E27FC236}">
                <a16:creationId xmlns:a16="http://schemas.microsoft.com/office/drawing/2014/main" id="{6F8FD96E-A8C8-CCF6-90EB-B2F374F7B867}"/>
              </a:ext>
            </a:extLst>
          </p:cNvPr>
          <p:cNvSpPr txBox="1"/>
          <p:nvPr/>
        </p:nvSpPr>
        <p:spPr>
          <a:xfrm>
            <a:off x="1135090" y="3466147"/>
            <a:ext cx="498634" cy="136576"/>
          </a:xfrm>
          <a:prstGeom prst="rect">
            <a:avLst/>
          </a:prstGeom>
        </p:spPr>
        <p:txBody>
          <a:bodyPr vert="horz" wrap="square" lIns="0" tIns="9525" rIns="0" bIns="0" rtlCol="0">
            <a:spAutoFit/>
          </a:bodyPr>
          <a:lstStyle/>
          <a:p>
            <a:pPr marL="9525">
              <a:spcBef>
                <a:spcPts val="75"/>
              </a:spcBef>
              <a:tabLst>
                <a:tab pos="175736" algn="l"/>
              </a:tabLst>
            </a:pPr>
            <a:r>
              <a:rPr sz="825" spc="-38">
                <a:latin typeface="Arial"/>
                <a:cs typeface="Arial"/>
              </a:rPr>
              <a:t>0</a:t>
            </a:r>
            <a:r>
              <a:rPr sz="825">
                <a:latin typeface="Arial"/>
                <a:cs typeface="Arial"/>
              </a:rPr>
              <a:t>	15</a:t>
            </a:r>
            <a:r>
              <a:rPr sz="825" spc="75">
                <a:latin typeface="Arial"/>
                <a:cs typeface="Arial"/>
              </a:rPr>
              <a:t>  </a:t>
            </a:r>
            <a:r>
              <a:rPr sz="825" spc="-19">
                <a:latin typeface="Arial"/>
                <a:cs typeface="Arial"/>
              </a:rPr>
              <a:t>30</a:t>
            </a:r>
            <a:endParaRPr sz="825">
              <a:latin typeface="Arial"/>
              <a:cs typeface="Arial"/>
            </a:endParaRPr>
          </a:p>
        </p:txBody>
      </p:sp>
      <p:sp>
        <p:nvSpPr>
          <p:cNvPr id="63" name="object 32">
            <a:extLst>
              <a:ext uri="{FF2B5EF4-FFF2-40B4-BE49-F238E27FC236}">
                <a16:creationId xmlns:a16="http://schemas.microsoft.com/office/drawing/2014/main" id="{1EA4BD1C-C7E9-5E3E-38F7-79049CE0E9A6}"/>
              </a:ext>
            </a:extLst>
          </p:cNvPr>
          <p:cNvSpPr txBox="1"/>
          <p:nvPr/>
        </p:nvSpPr>
        <p:spPr>
          <a:xfrm>
            <a:off x="1873755" y="3466147"/>
            <a:ext cx="135731" cy="136576"/>
          </a:xfrm>
          <a:prstGeom prst="rect">
            <a:avLst/>
          </a:prstGeom>
        </p:spPr>
        <p:txBody>
          <a:bodyPr vert="horz" wrap="square" lIns="0" tIns="9525" rIns="0" bIns="0" rtlCol="0">
            <a:spAutoFit/>
          </a:bodyPr>
          <a:lstStyle/>
          <a:p>
            <a:pPr marL="9525">
              <a:spcBef>
                <a:spcPts val="75"/>
              </a:spcBef>
            </a:pPr>
            <a:r>
              <a:rPr sz="825" spc="-19">
                <a:latin typeface="Arial"/>
                <a:cs typeface="Arial"/>
              </a:rPr>
              <a:t>60</a:t>
            </a:r>
            <a:endParaRPr sz="825">
              <a:latin typeface="Arial"/>
              <a:cs typeface="Arial"/>
            </a:endParaRPr>
          </a:p>
        </p:txBody>
      </p:sp>
      <p:sp>
        <p:nvSpPr>
          <p:cNvPr id="64" name="object 33">
            <a:extLst>
              <a:ext uri="{FF2B5EF4-FFF2-40B4-BE49-F238E27FC236}">
                <a16:creationId xmlns:a16="http://schemas.microsoft.com/office/drawing/2014/main" id="{B2E14EA4-A0BB-E62A-9794-FBD3BEBBC72B}"/>
              </a:ext>
            </a:extLst>
          </p:cNvPr>
          <p:cNvSpPr txBox="1"/>
          <p:nvPr/>
        </p:nvSpPr>
        <p:spPr>
          <a:xfrm>
            <a:off x="3432997" y="3466147"/>
            <a:ext cx="194309" cy="136576"/>
          </a:xfrm>
          <a:prstGeom prst="rect">
            <a:avLst/>
          </a:prstGeom>
        </p:spPr>
        <p:txBody>
          <a:bodyPr vert="horz" wrap="square" lIns="0" tIns="9525" rIns="0" bIns="0" rtlCol="0">
            <a:spAutoFit/>
          </a:bodyPr>
          <a:lstStyle/>
          <a:p>
            <a:pPr marL="9525">
              <a:spcBef>
                <a:spcPts val="75"/>
              </a:spcBef>
            </a:pPr>
            <a:r>
              <a:rPr sz="825" spc="-19">
                <a:latin typeface="Arial"/>
                <a:cs typeface="Arial"/>
              </a:rPr>
              <a:t>180</a:t>
            </a:r>
            <a:endParaRPr sz="825">
              <a:latin typeface="Arial"/>
              <a:cs typeface="Arial"/>
            </a:endParaRPr>
          </a:p>
        </p:txBody>
      </p:sp>
      <p:sp>
        <p:nvSpPr>
          <p:cNvPr id="65" name="object 34">
            <a:extLst>
              <a:ext uri="{FF2B5EF4-FFF2-40B4-BE49-F238E27FC236}">
                <a16:creationId xmlns:a16="http://schemas.microsoft.com/office/drawing/2014/main" id="{9321024D-F800-E106-9E80-268763ECFF65}"/>
              </a:ext>
            </a:extLst>
          </p:cNvPr>
          <p:cNvSpPr txBox="1"/>
          <p:nvPr/>
        </p:nvSpPr>
        <p:spPr>
          <a:xfrm>
            <a:off x="3834667" y="3466147"/>
            <a:ext cx="194309" cy="136576"/>
          </a:xfrm>
          <a:prstGeom prst="rect">
            <a:avLst/>
          </a:prstGeom>
        </p:spPr>
        <p:txBody>
          <a:bodyPr vert="horz" wrap="square" lIns="0" tIns="9525" rIns="0" bIns="0" rtlCol="0">
            <a:spAutoFit/>
          </a:bodyPr>
          <a:lstStyle/>
          <a:p>
            <a:pPr marL="9525">
              <a:spcBef>
                <a:spcPts val="75"/>
              </a:spcBef>
            </a:pPr>
            <a:r>
              <a:rPr sz="825" spc="-19">
                <a:latin typeface="Arial"/>
                <a:cs typeface="Arial"/>
              </a:rPr>
              <a:t>210</a:t>
            </a:r>
            <a:endParaRPr sz="825">
              <a:latin typeface="Arial"/>
              <a:cs typeface="Arial"/>
            </a:endParaRPr>
          </a:p>
        </p:txBody>
      </p:sp>
      <p:sp>
        <p:nvSpPr>
          <p:cNvPr id="66" name="object 35">
            <a:extLst>
              <a:ext uri="{FF2B5EF4-FFF2-40B4-BE49-F238E27FC236}">
                <a16:creationId xmlns:a16="http://schemas.microsoft.com/office/drawing/2014/main" id="{F6E3D8AD-411A-23EF-7921-F831833264F1}"/>
              </a:ext>
            </a:extLst>
          </p:cNvPr>
          <p:cNvSpPr txBox="1"/>
          <p:nvPr/>
        </p:nvSpPr>
        <p:spPr>
          <a:xfrm>
            <a:off x="4224620" y="3466147"/>
            <a:ext cx="194309" cy="136576"/>
          </a:xfrm>
          <a:prstGeom prst="rect">
            <a:avLst/>
          </a:prstGeom>
        </p:spPr>
        <p:txBody>
          <a:bodyPr vert="horz" wrap="square" lIns="0" tIns="9525" rIns="0" bIns="0" rtlCol="0">
            <a:spAutoFit/>
          </a:bodyPr>
          <a:lstStyle/>
          <a:p>
            <a:pPr marL="9525">
              <a:spcBef>
                <a:spcPts val="75"/>
              </a:spcBef>
            </a:pPr>
            <a:r>
              <a:rPr sz="825" spc="-19">
                <a:latin typeface="Arial"/>
                <a:cs typeface="Arial"/>
              </a:rPr>
              <a:t>240</a:t>
            </a:r>
            <a:endParaRPr sz="825">
              <a:latin typeface="Arial"/>
              <a:cs typeface="Arial"/>
            </a:endParaRPr>
          </a:p>
        </p:txBody>
      </p:sp>
      <p:sp>
        <p:nvSpPr>
          <p:cNvPr id="67" name="object 36">
            <a:extLst>
              <a:ext uri="{FF2B5EF4-FFF2-40B4-BE49-F238E27FC236}">
                <a16:creationId xmlns:a16="http://schemas.microsoft.com/office/drawing/2014/main" id="{806291EA-E2EA-53AA-5C42-D7F7954AC262}"/>
              </a:ext>
            </a:extLst>
          </p:cNvPr>
          <p:cNvSpPr/>
          <p:nvPr/>
        </p:nvSpPr>
        <p:spPr>
          <a:xfrm>
            <a:off x="1026220" y="2092833"/>
            <a:ext cx="64294" cy="1323975"/>
          </a:xfrm>
          <a:custGeom>
            <a:avLst/>
            <a:gdLst/>
            <a:ahLst/>
            <a:cxnLst/>
            <a:rect l="l" t="t" r="r" b="b"/>
            <a:pathLst>
              <a:path w="85725" h="1765300">
                <a:moveTo>
                  <a:pt x="0" y="0"/>
                </a:moveTo>
                <a:lnTo>
                  <a:pt x="85725" y="0"/>
                </a:lnTo>
              </a:path>
              <a:path w="85725" h="1765300">
                <a:moveTo>
                  <a:pt x="0" y="1289303"/>
                </a:moveTo>
                <a:lnTo>
                  <a:pt x="85725" y="1289303"/>
                </a:lnTo>
              </a:path>
              <a:path w="85725" h="1765300">
                <a:moveTo>
                  <a:pt x="0" y="1764791"/>
                </a:moveTo>
                <a:lnTo>
                  <a:pt x="85725" y="1764791"/>
                </a:lnTo>
              </a:path>
            </a:pathLst>
          </a:custGeom>
          <a:ln w="9525">
            <a:solidFill>
              <a:srgbClr val="7E7E7E"/>
            </a:solidFill>
          </a:ln>
        </p:spPr>
        <p:txBody>
          <a:bodyPr wrap="square" lIns="0" tIns="0" rIns="0" bIns="0" rtlCol="0"/>
          <a:lstStyle/>
          <a:p>
            <a:endParaRPr sz="1350"/>
          </a:p>
        </p:txBody>
      </p:sp>
      <p:sp>
        <p:nvSpPr>
          <p:cNvPr id="68" name="object 37">
            <a:extLst>
              <a:ext uri="{FF2B5EF4-FFF2-40B4-BE49-F238E27FC236}">
                <a16:creationId xmlns:a16="http://schemas.microsoft.com/office/drawing/2014/main" id="{11A8A912-4C9F-2CFE-73AB-84E823A8C64B}"/>
              </a:ext>
            </a:extLst>
          </p:cNvPr>
          <p:cNvSpPr txBox="1"/>
          <p:nvPr/>
        </p:nvSpPr>
        <p:spPr>
          <a:xfrm>
            <a:off x="2281329" y="3442033"/>
            <a:ext cx="949166" cy="336791"/>
          </a:xfrm>
          <a:prstGeom prst="rect">
            <a:avLst/>
          </a:prstGeom>
        </p:spPr>
        <p:txBody>
          <a:bodyPr vert="horz" wrap="square" lIns="0" tIns="33814" rIns="0" bIns="0" rtlCol="0">
            <a:spAutoFit/>
          </a:bodyPr>
          <a:lstStyle/>
          <a:p>
            <a:pPr marL="9525" algn="ctr">
              <a:spcBef>
                <a:spcPts val="266"/>
              </a:spcBef>
              <a:tabLst>
                <a:tab pos="373380" algn="l"/>
                <a:tab pos="763905" algn="l"/>
              </a:tabLst>
            </a:pPr>
            <a:r>
              <a:rPr sz="825" spc="-19">
                <a:latin typeface="Arial"/>
                <a:cs typeface="Arial"/>
              </a:rPr>
              <a:t>90</a:t>
            </a:r>
            <a:r>
              <a:rPr sz="825">
                <a:latin typeface="Arial"/>
                <a:cs typeface="Arial"/>
              </a:rPr>
              <a:t>	</a:t>
            </a:r>
            <a:r>
              <a:rPr sz="825" spc="-19">
                <a:latin typeface="Arial"/>
                <a:cs typeface="Arial"/>
              </a:rPr>
              <a:t>120</a:t>
            </a:r>
            <a:r>
              <a:rPr sz="825">
                <a:latin typeface="Arial"/>
                <a:cs typeface="Arial"/>
              </a:rPr>
              <a:t>	</a:t>
            </a:r>
            <a:r>
              <a:rPr sz="825" spc="-19">
                <a:latin typeface="Arial"/>
                <a:cs typeface="Arial"/>
              </a:rPr>
              <a:t>150</a:t>
            </a:r>
            <a:endParaRPr sz="825">
              <a:latin typeface="Arial"/>
              <a:cs typeface="Arial"/>
            </a:endParaRPr>
          </a:p>
          <a:p>
            <a:pPr marL="15716" algn="ctr">
              <a:spcBef>
                <a:spcPts val="221"/>
              </a:spcBef>
            </a:pPr>
            <a:r>
              <a:rPr lang="de-DE" sz="975" b="1">
                <a:latin typeface="Arial"/>
                <a:cs typeface="Arial"/>
              </a:rPr>
              <a:t>Zeit</a:t>
            </a:r>
            <a:r>
              <a:rPr sz="975" b="1" spc="-53">
                <a:latin typeface="Arial"/>
                <a:cs typeface="Arial"/>
              </a:rPr>
              <a:t> </a:t>
            </a:r>
            <a:r>
              <a:rPr lang="de-DE" sz="975" b="1" spc="-8">
                <a:latin typeface="Arial"/>
                <a:cs typeface="Arial"/>
              </a:rPr>
              <a:t>[</a:t>
            </a:r>
            <a:r>
              <a:rPr sz="975" b="1" spc="-8">
                <a:latin typeface="Arial"/>
                <a:cs typeface="Arial"/>
              </a:rPr>
              <a:t>min</a:t>
            </a:r>
            <a:r>
              <a:rPr lang="de-DE" sz="975" b="1" spc="-8">
                <a:latin typeface="Arial"/>
                <a:cs typeface="Arial"/>
              </a:rPr>
              <a:t>]</a:t>
            </a:r>
            <a:endParaRPr sz="975">
              <a:latin typeface="Arial"/>
              <a:cs typeface="Arial"/>
            </a:endParaRPr>
          </a:p>
        </p:txBody>
      </p:sp>
    </p:spTree>
    <p:extLst>
      <p:ext uri="{BB962C8B-B14F-4D97-AF65-F5344CB8AC3E}">
        <p14:creationId xmlns:p14="http://schemas.microsoft.com/office/powerpoint/2010/main" val="3183764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E5ED11-69ED-ED74-7523-383E44B17B3D}"/>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1198EC0C-0833-368F-0C76-0AB9E136F43A}"/>
              </a:ext>
            </a:extLst>
          </p:cNvPr>
          <p:cNvSpPr txBox="1">
            <a:spLocks/>
          </p:cNvSpPr>
          <p:nvPr/>
        </p:nvSpPr>
        <p:spPr>
          <a:xfrm>
            <a:off x="309031" y="116009"/>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Anwendungsmöglichkeiten von C-Peptid-Messungen in der klinischen Praxis</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1-9</a:t>
            </a:r>
          </a:p>
        </p:txBody>
      </p:sp>
      <p:sp>
        <p:nvSpPr>
          <p:cNvPr id="9" name="Text Placeholder 2">
            <a:extLst>
              <a:ext uri="{FF2B5EF4-FFF2-40B4-BE49-F238E27FC236}">
                <a16:creationId xmlns:a16="http://schemas.microsoft.com/office/drawing/2014/main" id="{200173CC-45F9-C532-E1D9-A857062317DB}"/>
              </a:ext>
            </a:extLst>
          </p:cNvPr>
          <p:cNvSpPr txBox="1">
            <a:spLocks/>
          </p:cNvSpPr>
          <p:nvPr/>
        </p:nvSpPr>
        <p:spPr>
          <a:xfrm>
            <a:off x="403412" y="4652104"/>
            <a:ext cx="8383619" cy="419308"/>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0">
              <a:defRPr/>
            </a:pPr>
            <a:r>
              <a:rPr lang="de-DE" sz="600" dirty="0">
                <a:solidFill>
                  <a:srgbClr val="404040"/>
                </a:solidFill>
                <a:latin typeface="+mn-lt"/>
                <a:ea typeface="Arial"/>
                <a:cs typeface="Arial"/>
              </a:rPr>
              <a:t>* Zufalls-C-Peptid. </a:t>
            </a:r>
            <a:r>
              <a:rPr lang="en-US" sz="600" baseline="30000" dirty="0">
                <a:solidFill>
                  <a:srgbClr val="404040"/>
                </a:solidFill>
                <a:latin typeface="+mn-lt"/>
              </a:rPr>
              <a:t>† </a:t>
            </a:r>
            <a:r>
              <a:rPr lang="en-US" sz="600" dirty="0" err="1">
                <a:solidFill>
                  <a:srgbClr val="404040"/>
                </a:solidFill>
                <a:latin typeface="+mn-lt"/>
              </a:rPr>
              <a:t>Stimuliertes</a:t>
            </a:r>
            <a:r>
              <a:rPr lang="en-US" sz="600" dirty="0">
                <a:solidFill>
                  <a:srgbClr val="404040"/>
                </a:solidFill>
                <a:latin typeface="+mn-lt"/>
              </a:rPr>
              <a:t> C-</a:t>
            </a:r>
            <a:r>
              <a:rPr lang="en-US" sz="600" dirty="0" err="1">
                <a:solidFill>
                  <a:srgbClr val="404040"/>
                </a:solidFill>
                <a:latin typeface="+mn-lt"/>
              </a:rPr>
              <a:t>Peptid</a:t>
            </a:r>
            <a:r>
              <a:rPr lang="en-US" sz="600" dirty="0">
                <a:solidFill>
                  <a:srgbClr val="404040"/>
                </a:solidFill>
                <a:latin typeface="+mn-lt"/>
              </a:rPr>
              <a:t>. </a:t>
            </a:r>
            <a:r>
              <a:rPr lang="de-DE" sz="600" dirty="0">
                <a:solidFill>
                  <a:srgbClr val="404040"/>
                </a:solidFill>
                <a:latin typeface="+mn-lt"/>
                <a:ea typeface="Arial"/>
                <a:cs typeface="Arial"/>
              </a:rPr>
              <a:t>C-Peptid: </a:t>
            </a:r>
            <a:r>
              <a:rPr lang="de-DE" sz="600" dirty="0" err="1">
                <a:solidFill>
                  <a:srgbClr val="404040"/>
                </a:solidFill>
                <a:latin typeface="+mn-lt"/>
                <a:ea typeface="Arial"/>
                <a:cs typeface="Arial"/>
              </a:rPr>
              <a:t>Connecting</a:t>
            </a:r>
            <a:r>
              <a:rPr lang="de-DE" sz="600" dirty="0">
                <a:solidFill>
                  <a:srgbClr val="404040"/>
                </a:solidFill>
                <a:latin typeface="+mn-lt"/>
                <a:ea typeface="Arial"/>
                <a:cs typeface="Arial"/>
              </a:rPr>
              <a:t> </a:t>
            </a:r>
            <a:r>
              <a:rPr lang="de-DE" sz="600" dirty="0" err="1">
                <a:solidFill>
                  <a:srgbClr val="404040"/>
                </a:solidFill>
                <a:latin typeface="+mn-lt"/>
                <a:ea typeface="Arial"/>
                <a:cs typeface="Arial"/>
              </a:rPr>
              <a:t>peptide</a:t>
            </a:r>
            <a:r>
              <a:rPr lang="de-DE" sz="600" dirty="0">
                <a:solidFill>
                  <a:srgbClr val="404040"/>
                </a:solidFill>
                <a:latin typeface="+mn-lt"/>
                <a:ea typeface="Arial"/>
                <a:cs typeface="Arial"/>
              </a:rPr>
              <a:t>, Verbindungspeptid; </a:t>
            </a:r>
            <a:r>
              <a:rPr lang="en-US" sz="600" dirty="0">
                <a:solidFill>
                  <a:srgbClr val="404040"/>
                </a:solidFill>
                <a:latin typeface="+mn-lt"/>
              </a:rPr>
              <a:t>LADA: Latent autoimmune diabetes of adults, </a:t>
            </a:r>
            <a:r>
              <a:rPr lang="en-US" sz="600" dirty="0" err="1">
                <a:solidFill>
                  <a:srgbClr val="404040"/>
                </a:solidFill>
                <a:latin typeface="+mn-lt"/>
              </a:rPr>
              <a:t>latenter</a:t>
            </a:r>
            <a:r>
              <a:rPr lang="en-US" sz="600" dirty="0">
                <a:solidFill>
                  <a:srgbClr val="404040"/>
                </a:solidFill>
                <a:latin typeface="+mn-lt"/>
              </a:rPr>
              <a:t> Autoimmun-Diabetes </a:t>
            </a:r>
            <a:r>
              <a:rPr lang="en-US" sz="600" dirty="0" err="1">
                <a:solidFill>
                  <a:srgbClr val="404040"/>
                </a:solidFill>
                <a:latin typeface="+mn-lt"/>
              </a:rPr>
              <a:t>bei</a:t>
            </a:r>
            <a:r>
              <a:rPr lang="en-US" sz="600" dirty="0">
                <a:solidFill>
                  <a:srgbClr val="404040"/>
                </a:solidFill>
                <a:latin typeface="+mn-lt"/>
              </a:rPr>
              <a:t> </a:t>
            </a:r>
            <a:r>
              <a:rPr lang="en-US" sz="600" dirty="0" err="1">
                <a:solidFill>
                  <a:srgbClr val="404040"/>
                </a:solidFill>
                <a:latin typeface="+mn-lt"/>
              </a:rPr>
              <a:t>Erwachsenen</a:t>
            </a:r>
            <a:r>
              <a:rPr lang="en-US" sz="600" dirty="0">
                <a:solidFill>
                  <a:srgbClr val="404040"/>
                </a:solidFill>
                <a:latin typeface="+mn-lt"/>
              </a:rPr>
              <a:t>;</a:t>
            </a:r>
            <a:r>
              <a:rPr lang="de-DE" sz="600" dirty="0">
                <a:solidFill>
                  <a:srgbClr val="404040"/>
                </a:solidFill>
                <a:latin typeface="+mn-lt"/>
                <a:ea typeface="Arial"/>
                <a:cs typeface="Arial"/>
              </a:rPr>
              <a:t> T1D: Typ-1-Diabetes; T2D: Typ-2-Diabetes.</a:t>
            </a:r>
            <a:endParaRPr kumimoji="0" lang="de-DE" sz="600" i="0" u="none" strike="noStrike" kern="1200" cap="none" spc="0" normalizeH="0" baseline="0" noProof="0" dirty="0">
              <a:ln>
                <a:noFill/>
              </a:ln>
              <a:solidFill>
                <a:srgbClr val="404040"/>
              </a:solidFill>
              <a:effectLst/>
              <a:uLnTx/>
              <a:uFillTx/>
              <a:latin typeface="+mn-lt"/>
              <a:ea typeface="Arial"/>
              <a:cs typeface="Arial"/>
            </a:endParaRPr>
          </a:p>
          <a:p>
            <a:pPr lvl="0">
              <a:defRPr/>
            </a:pPr>
            <a:r>
              <a:rPr kumimoji="0" lang="de-DE" sz="600" b="1" i="0" u="none" strike="noStrike" kern="1200" cap="none" spc="0" normalizeH="0" baseline="0" noProof="0" dirty="0">
                <a:ln>
                  <a:noFill/>
                </a:ln>
                <a:solidFill>
                  <a:srgbClr val="404040"/>
                </a:solidFill>
                <a:effectLst/>
                <a:uLnTx/>
                <a:uFillTx/>
                <a:latin typeface="+mn-lt"/>
                <a:ea typeface="Arial"/>
                <a:cs typeface="Arial"/>
              </a:rPr>
              <a:t>1. </a:t>
            </a:r>
            <a:r>
              <a:rPr kumimoji="0" lang="de-DE" sz="600" b="0" i="0" u="none" strike="noStrike" kern="1200" cap="none" spc="0" normalizeH="0" baseline="0" noProof="0" dirty="0" err="1">
                <a:ln>
                  <a:noFill/>
                </a:ln>
                <a:solidFill>
                  <a:srgbClr val="404040"/>
                </a:solidFill>
                <a:effectLst/>
                <a:uLnTx/>
                <a:uFillTx/>
                <a:latin typeface="+mn-lt"/>
                <a:ea typeface="Arial"/>
                <a:cs typeface="Arial"/>
              </a:rPr>
              <a:t>Leigthon</a:t>
            </a:r>
            <a:r>
              <a:rPr kumimoji="0" lang="de-DE" sz="600" b="0" i="0" u="none" strike="noStrike" kern="1200" cap="none" spc="0" normalizeH="0" baseline="0" noProof="0" dirty="0">
                <a:ln>
                  <a:noFill/>
                </a:ln>
                <a:solidFill>
                  <a:srgbClr val="404040"/>
                </a:solidFill>
                <a:effectLst/>
                <a:uLnTx/>
                <a:uFillTx/>
                <a:latin typeface="+mn-lt"/>
                <a:ea typeface="Arial"/>
                <a:cs typeface="Arial"/>
              </a:rPr>
              <a:t> E </a:t>
            </a:r>
            <a:r>
              <a:rPr kumimoji="0" lang="de-DE" sz="600" b="0" i="1" u="none" strike="noStrike" kern="1200" cap="none" spc="0" normalizeH="0" baseline="0" noProof="0" dirty="0">
                <a:ln>
                  <a:noFill/>
                </a:ln>
                <a:solidFill>
                  <a:srgbClr val="404040"/>
                </a:solidFill>
                <a:effectLst/>
                <a:uLnTx/>
                <a:uFillTx/>
                <a:latin typeface="+mn-lt"/>
                <a:ea typeface="Arial"/>
                <a:cs typeface="Arial"/>
              </a:rPr>
              <a:t>et al. Diabetes </a:t>
            </a:r>
            <a:r>
              <a:rPr kumimoji="0" lang="de-DE" sz="600" b="0" i="1" u="none" strike="noStrike" kern="1200" cap="none" spc="0" normalizeH="0" baseline="0" noProof="0" dirty="0" err="1">
                <a:ln>
                  <a:noFill/>
                </a:ln>
                <a:solidFill>
                  <a:srgbClr val="404040"/>
                </a:solidFill>
                <a:effectLst/>
                <a:uLnTx/>
                <a:uFillTx/>
                <a:latin typeface="+mn-lt"/>
                <a:ea typeface="Arial"/>
                <a:cs typeface="Arial"/>
              </a:rPr>
              <a:t>Ther</a:t>
            </a:r>
            <a:r>
              <a:rPr kumimoji="0" lang="de-DE" sz="600" b="0" i="1" u="none" strike="noStrike" kern="1200" cap="none" spc="0" normalizeH="0" baseline="0" noProof="0" dirty="0">
                <a:ln>
                  <a:noFill/>
                </a:ln>
                <a:solidFill>
                  <a:srgbClr val="404040"/>
                </a:solidFill>
                <a:effectLst/>
                <a:uLnTx/>
                <a:uFillTx/>
                <a:latin typeface="+mn-lt"/>
                <a:ea typeface="Arial"/>
                <a:cs typeface="Arial"/>
              </a:rPr>
              <a:t> </a:t>
            </a:r>
            <a:r>
              <a:rPr kumimoji="0" lang="de-DE" sz="600" b="0" i="0" u="none" strike="noStrike" kern="1200" cap="none" spc="0" normalizeH="0" baseline="0" noProof="0" dirty="0">
                <a:ln>
                  <a:noFill/>
                </a:ln>
                <a:solidFill>
                  <a:srgbClr val="404040"/>
                </a:solidFill>
                <a:effectLst/>
                <a:uLnTx/>
                <a:uFillTx/>
                <a:latin typeface="+mn-lt"/>
                <a:ea typeface="Arial"/>
                <a:cs typeface="Arial"/>
              </a:rPr>
              <a:t>2017; 8: 475–87. </a:t>
            </a:r>
            <a:r>
              <a:rPr kumimoji="0" lang="de-DE" sz="600" b="1" i="0" u="none" strike="noStrike" kern="1200" cap="none" spc="0" normalizeH="0" baseline="0" noProof="0" dirty="0">
                <a:ln>
                  <a:noFill/>
                </a:ln>
                <a:solidFill>
                  <a:srgbClr val="404040"/>
                </a:solidFill>
                <a:effectLst/>
                <a:uLnTx/>
                <a:uFillTx/>
                <a:latin typeface="+mn-lt"/>
                <a:ea typeface="Arial"/>
                <a:cs typeface="Arial"/>
              </a:rPr>
              <a:t>2.</a:t>
            </a:r>
            <a:r>
              <a:rPr kumimoji="0" lang="de-DE" sz="600" b="0" i="0" u="none" strike="noStrike" kern="1200" cap="none" spc="0" normalizeH="0" baseline="0" noProof="0" dirty="0">
                <a:ln>
                  <a:noFill/>
                </a:ln>
                <a:solidFill>
                  <a:srgbClr val="404040"/>
                </a:solidFill>
                <a:effectLst/>
                <a:uLnTx/>
                <a:uFillTx/>
                <a:latin typeface="+mn-lt"/>
                <a:ea typeface="Arial"/>
                <a:cs typeface="Arial"/>
              </a:rPr>
              <a:t> </a:t>
            </a:r>
            <a:r>
              <a:rPr kumimoji="0" lang="de-DE" sz="600" b="0" i="0" u="none" strike="noStrike" kern="1200" cap="none" spc="0" normalizeH="0" baseline="0" noProof="0" dirty="0" err="1">
                <a:ln>
                  <a:noFill/>
                </a:ln>
                <a:solidFill>
                  <a:srgbClr val="404040"/>
                </a:solidFill>
                <a:effectLst/>
                <a:uLnTx/>
                <a:uFillTx/>
                <a:latin typeface="+mn-lt"/>
                <a:ea typeface="Arial"/>
                <a:cs typeface="Arial"/>
              </a:rPr>
              <a:t>Maddaloni</a:t>
            </a:r>
            <a:r>
              <a:rPr kumimoji="0" lang="de-DE" sz="600" b="0" i="0" u="none" strike="noStrike" kern="1200" cap="none" spc="0" normalizeH="0" baseline="0" noProof="0" dirty="0">
                <a:ln>
                  <a:noFill/>
                </a:ln>
                <a:solidFill>
                  <a:srgbClr val="404040"/>
                </a:solidFill>
                <a:effectLst/>
                <a:uLnTx/>
                <a:uFillTx/>
                <a:latin typeface="+mn-lt"/>
                <a:ea typeface="Arial"/>
                <a:cs typeface="Arial"/>
              </a:rPr>
              <a:t> E </a:t>
            </a:r>
            <a:r>
              <a:rPr kumimoji="0" lang="de-DE" sz="600" b="0" i="1" u="none" strike="noStrike" kern="1200" cap="none" spc="0" normalizeH="0" baseline="0" noProof="0" dirty="0">
                <a:ln>
                  <a:noFill/>
                </a:ln>
                <a:solidFill>
                  <a:srgbClr val="404040"/>
                </a:solidFill>
                <a:effectLst/>
                <a:uLnTx/>
                <a:uFillTx/>
                <a:latin typeface="+mn-lt"/>
                <a:ea typeface="Arial"/>
                <a:cs typeface="Arial"/>
              </a:rPr>
              <a:t>et al. Diabetes Obes </a:t>
            </a:r>
            <a:r>
              <a:rPr kumimoji="0" lang="de-DE" sz="600" b="0" i="1" u="none" strike="noStrike" kern="1200" cap="none" spc="0" normalizeH="0" baseline="0" noProof="0" dirty="0" err="1">
                <a:ln>
                  <a:noFill/>
                </a:ln>
                <a:solidFill>
                  <a:srgbClr val="404040"/>
                </a:solidFill>
                <a:effectLst/>
                <a:uLnTx/>
                <a:uFillTx/>
                <a:latin typeface="+mn-lt"/>
                <a:ea typeface="Arial"/>
                <a:cs typeface="Arial"/>
              </a:rPr>
              <a:t>Metab</a:t>
            </a:r>
            <a:r>
              <a:rPr kumimoji="0" lang="de-DE" sz="600" b="0" i="1" u="none" strike="noStrike" kern="1200" cap="none" spc="0" normalizeH="0" baseline="0" noProof="0" dirty="0">
                <a:ln>
                  <a:noFill/>
                </a:ln>
                <a:solidFill>
                  <a:srgbClr val="404040"/>
                </a:solidFill>
                <a:effectLst/>
                <a:uLnTx/>
                <a:uFillTx/>
                <a:latin typeface="+mn-lt"/>
                <a:ea typeface="Arial"/>
                <a:cs typeface="Arial"/>
              </a:rPr>
              <a:t> </a:t>
            </a:r>
            <a:r>
              <a:rPr kumimoji="0" lang="de-DE" sz="600" b="0" i="0" u="none" strike="noStrike" kern="1200" cap="none" spc="0" normalizeH="0" baseline="0" noProof="0" dirty="0">
                <a:ln>
                  <a:noFill/>
                </a:ln>
                <a:solidFill>
                  <a:srgbClr val="404040"/>
                </a:solidFill>
                <a:effectLst/>
                <a:uLnTx/>
                <a:uFillTx/>
                <a:latin typeface="+mn-lt"/>
                <a:ea typeface="Arial"/>
                <a:cs typeface="Arial"/>
              </a:rPr>
              <a:t>2022; 24: 1912–26. </a:t>
            </a:r>
            <a:r>
              <a:rPr kumimoji="0" lang="de-DE" sz="600" b="1" i="0" u="none" strike="noStrike" kern="1200" cap="none" spc="0" normalizeH="0" baseline="0" noProof="0" dirty="0">
                <a:ln>
                  <a:noFill/>
                </a:ln>
                <a:solidFill>
                  <a:srgbClr val="404040"/>
                </a:solidFill>
                <a:effectLst/>
                <a:uLnTx/>
                <a:uFillTx/>
                <a:latin typeface="+mn-lt"/>
                <a:ea typeface="Arial"/>
                <a:cs typeface="Arial"/>
              </a:rPr>
              <a:t>3.</a:t>
            </a:r>
            <a:r>
              <a:rPr kumimoji="0" lang="de-DE" sz="600" b="0" i="0" u="none" strike="noStrike" kern="1200" cap="none" spc="0" normalizeH="0" baseline="0" noProof="0" dirty="0">
                <a:ln>
                  <a:noFill/>
                </a:ln>
                <a:solidFill>
                  <a:srgbClr val="404040"/>
                </a:solidFill>
                <a:effectLst/>
                <a:uLnTx/>
                <a:uFillTx/>
                <a:latin typeface="+mn-lt"/>
                <a:ea typeface="Arial"/>
                <a:cs typeface="Arial"/>
              </a:rPr>
              <a:t> </a:t>
            </a:r>
            <a:r>
              <a:rPr lang="de-DE" sz="600" dirty="0">
                <a:solidFill>
                  <a:srgbClr val="404040"/>
                </a:solidFill>
                <a:latin typeface="+mn-lt"/>
                <a:ea typeface="Arial"/>
                <a:cs typeface="Arial"/>
              </a:rPr>
              <a:t>American Diabetes </a:t>
            </a:r>
            <a:r>
              <a:rPr lang="de-DE" sz="600" dirty="0" err="1">
                <a:solidFill>
                  <a:srgbClr val="404040"/>
                </a:solidFill>
                <a:latin typeface="+mn-lt"/>
                <a:ea typeface="Arial"/>
                <a:cs typeface="Arial"/>
              </a:rPr>
              <a:t>Association</a:t>
            </a:r>
            <a:r>
              <a:rPr lang="de-DE" sz="600" dirty="0">
                <a:solidFill>
                  <a:srgbClr val="404040"/>
                </a:solidFill>
                <a:latin typeface="+mn-lt"/>
                <a:ea typeface="Arial"/>
                <a:cs typeface="Arial"/>
              </a:rPr>
              <a:t> Professional Practice Committee. </a:t>
            </a:r>
            <a:r>
              <a:rPr lang="de-DE" sz="600" i="1" dirty="0">
                <a:solidFill>
                  <a:srgbClr val="404040"/>
                </a:solidFill>
                <a:latin typeface="+mn-lt"/>
                <a:ea typeface="Arial"/>
                <a:cs typeface="Arial"/>
              </a:rPr>
              <a:t>Diabetes Care </a:t>
            </a:r>
            <a:r>
              <a:rPr lang="de-DE" sz="600" dirty="0">
                <a:solidFill>
                  <a:srgbClr val="404040"/>
                </a:solidFill>
                <a:latin typeface="+mn-lt"/>
                <a:ea typeface="Arial"/>
                <a:cs typeface="Arial"/>
              </a:rPr>
              <a:t>2026; 49   (</a:t>
            </a:r>
            <a:r>
              <a:rPr lang="de-DE" sz="600" dirty="0" err="1">
                <a:solidFill>
                  <a:srgbClr val="404040"/>
                </a:solidFill>
                <a:latin typeface="+mn-lt"/>
                <a:ea typeface="Arial"/>
                <a:cs typeface="Arial"/>
              </a:rPr>
              <a:t>Suppl</a:t>
            </a:r>
            <a:r>
              <a:rPr lang="de-DE" sz="600" dirty="0">
                <a:solidFill>
                  <a:srgbClr val="404040"/>
                </a:solidFill>
                <a:latin typeface="+mn-lt"/>
                <a:ea typeface="Arial"/>
                <a:cs typeface="Arial"/>
              </a:rPr>
              <a:t>. 1): S27–S49.</a:t>
            </a:r>
            <a:r>
              <a:rPr kumimoji="0" lang="de-DE" sz="600" b="0" i="0" u="none" strike="noStrike" kern="1200" cap="none" spc="0" normalizeH="0" baseline="0" noProof="0" dirty="0">
                <a:ln>
                  <a:noFill/>
                </a:ln>
                <a:solidFill>
                  <a:srgbClr val="404040"/>
                </a:solidFill>
                <a:effectLst/>
                <a:uLnTx/>
                <a:uFillTx/>
                <a:latin typeface="+mn-lt"/>
                <a:ea typeface="Arial"/>
                <a:cs typeface="Arial"/>
              </a:rPr>
              <a:t> </a:t>
            </a:r>
            <a:r>
              <a:rPr kumimoji="0" lang="de-DE" sz="600" b="1" i="0" u="none" strike="noStrike" kern="1200" cap="none" spc="0" normalizeH="0" baseline="0" noProof="0" dirty="0">
                <a:ln>
                  <a:noFill/>
                </a:ln>
                <a:solidFill>
                  <a:srgbClr val="404040"/>
                </a:solidFill>
                <a:effectLst/>
                <a:uLnTx/>
                <a:uFillTx/>
                <a:latin typeface="+mn-lt"/>
                <a:ea typeface="Arial"/>
                <a:cs typeface="Arial"/>
              </a:rPr>
              <a:t>4.</a:t>
            </a:r>
            <a:r>
              <a:rPr kumimoji="0" lang="de-DE" sz="600" b="0" i="0" u="none" strike="noStrike" kern="1200" cap="none" spc="0" normalizeH="0" baseline="0" noProof="0" dirty="0">
                <a:ln>
                  <a:noFill/>
                </a:ln>
                <a:solidFill>
                  <a:srgbClr val="404040"/>
                </a:solidFill>
                <a:effectLst/>
                <a:uLnTx/>
                <a:uFillTx/>
                <a:latin typeface="+mn-lt"/>
                <a:ea typeface="Arial"/>
                <a:cs typeface="Arial"/>
              </a:rPr>
              <a:t> </a:t>
            </a:r>
            <a:r>
              <a:rPr kumimoji="0" lang="de-DE" sz="600" b="0" i="0" u="none" strike="noStrike" kern="1200" cap="none" spc="0" normalizeH="0" baseline="0" noProof="0" dirty="0" err="1">
                <a:ln>
                  <a:noFill/>
                </a:ln>
                <a:solidFill>
                  <a:srgbClr val="404040"/>
                </a:solidFill>
                <a:effectLst/>
                <a:uLnTx/>
                <a:uFillTx/>
                <a:latin typeface="+mn-lt"/>
                <a:ea typeface="Arial"/>
                <a:cs typeface="Arial"/>
              </a:rPr>
              <a:t>Galderisi</a:t>
            </a:r>
            <a:r>
              <a:rPr kumimoji="0" lang="de-DE" sz="600" b="0" i="0" u="none" strike="noStrike" kern="1200" cap="none" spc="0" normalizeH="0" baseline="0" noProof="0" dirty="0">
                <a:ln>
                  <a:noFill/>
                </a:ln>
                <a:solidFill>
                  <a:srgbClr val="404040"/>
                </a:solidFill>
                <a:effectLst/>
                <a:uLnTx/>
                <a:uFillTx/>
                <a:latin typeface="+mn-lt"/>
                <a:ea typeface="Arial"/>
                <a:cs typeface="Arial"/>
              </a:rPr>
              <a:t> A </a:t>
            </a:r>
            <a:r>
              <a:rPr kumimoji="0" lang="de-DE" sz="600" b="0" i="1" u="none" strike="noStrike" kern="1200" cap="none" spc="0" normalizeH="0" baseline="0" noProof="0" dirty="0">
                <a:ln>
                  <a:noFill/>
                </a:ln>
                <a:solidFill>
                  <a:srgbClr val="404040"/>
                </a:solidFill>
                <a:effectLst/>
                <a:uLnTx/>
                <a:uFillTx/>
                <a:latin typeface="+mn-lt"/>
                <a:ea typeface="Arial"/>
                <a:cs typeface="Arial"/>
              </a:rPr>
              <a:t>et al. J </a:t>
            </a:r>
            <a:r>
              <a:rPr kumimoji="0" lang="de-DE" sz="600" b="0" i="1" u="none" strike="noStrike" kern="1200" cap="none" spc="0" normalizeH="0" baseline="0" noProof="0" dirty="0" err="1">
                <a:ln>
                  <a:noFill/>
                </a:ln>
                <a:solidFill>
                  <a:srgbClr val="404040"/>
                </a:solidFill>
                <a:effectLst/>
                <a:uLnTx/>
                <a:uFillTx/>
                <a:latin typeface="+mn-lt"/>
                <a:ea typeface="Arial"/>
                <a:cs typeface="Arial"/>
              </a:rPr>
              <a:t>Clin</a:t>
            </a:r>
            <a:r>
              <a:rPr kumimoji="0" lang="de-DE" sz="600" b="0" i="1" u="none" strike="noStrike" kern="1200" cap="none" spc="0" normalizeH="0" baseline="0" noProof="0" dirty="0">
                <a:ln>
                  <a:noFill/>
                </a:ln>
                <a:solidFill>
                  <a:srgbClr val="404040"/>
                </a:solidFill>
                <a:effectLst/>
                <a:uLnTx/>
                <a:uFillTx/>
                <a:latin typeface="+mn-lt"/>
                <a:ea typeface="Arial"/>
                <a:cs typeface="Arial"/>
              </a:rPr>
              <a:t> </a:t>
            </a:r>
            <a:r>
              <a:rPr kumimoji="0" lang="de-DE" sz="600" b="0" i="1" u="none" strike="noStrike" kern="1200" cap="none" spc="0" normalizeH="0" baseline="0" noProof="0" dirty="0" err="1">
                <a:ln>
                  <a:noFill/>
                </a:ln>
                <a:solidFill>
                  <a:srgbClr val="404040"/>
                </a:solidFill>
                <a:effectLst/>
                <a:uLnTx/>
                <a:uFillTx/>
                <a:latin typeface="+mn-lt"/>
                <a:ea typeface="Arial"/>
                <a:cs typeface="Arial"/>
              </a:rPr>
              <a:t>Endocrinol</a:t>
            </a:r>
            <a:r>
              <a:rPr kumimoji="0" lang="de-DE" sz="600" b="0" i="1" u="none" strike="noStrike" kern="1200" cap="none" spc="0" normalizeH="0" baseline="0" noProof="0" dirty="0">
                <a:ln>
                  <a:noFill/>
                </a:ln>
                <a:solidFill>
                  <a:srgbClr val="404040"/>
                </a:solidFill>
                <a:effectLst/>
                <a:uLnTx/>
                <a:uFillTx/>
                <a:latin typeface="+mn-lt"/>
                <a:ea typeface="Arial"/>
                <a:cs typeface="Arial"/>
              </a:rPr>
              <a:t> </a:t>
            </a:r>
            <a:r>
              <a:rPr kumimoji="0" lang="de-DE" sz="600" b="0" i="1" u="none" strike="noStrike" kern="1200" cap="none" spc="0" normalizeH="0" baseline="0" noProof="0" dirty="0" err="1">
                <a:ln>
                  <a:noFill/>
                </a:ln>
                <a:solidFill>
                  <a:srgbClr val="404040"/>
                </a:solidFill>
                <a:effectLst/>
                <a:uLnTx/>
                <a:uFillTx/>
                <a:latin typeface="+mn-lt"/>
                <a:ea typeface="Arial"/>
                <a:cs typeface="Arial"/>
              </a:rPr>
              <a:t>Metab</a:t>
            </a:r>
            <a:r>
              <a:rPr kumimoji="0" lang="de-DE" sz="600" b="0" i="1" u="none" strike="noStrike" kern="1200" cap="none" spc="0" normalizeH="0" baseline="0" noProof="0" dirty="0">
                <a:ln>
                  <a:noFill/>
                </a:ln>
                <a:solidFill>
                  <a:srgbClr val="404040"/>
                </a:solidFill>
                <a:effectLst/>
                <a:uLnTx/>
                <a:uFillTx/>
                <a:latin typeface="+mn-lt"/>
                <a:ea typeface="Arial"/>
                <a:cs typeface="Arial"/>
              </a:rPr>
              <a:t> </a:t>
            </a:r>
            <a:r>
              <a:rPr kumimoji="0" lang="de-DE" sz="600" b="0" i="0" u="none" strike="noStrike" kern="1200" cap="none" spc="0" normalizeH="0" baseline="0" noProof="0" dirty="0">
                <a:ln>
                  <a:noFill/>
                </a:ln>
                <a:solidFill>
                  <a:srgbClr val="404040"/>
                </a:solidFill>
                <a:effectLst/>
                <a:uLnTx/>
                <a:uFillTx/>
                <a:latin typeface="+mn-lt"/>
                <a:ea typeface="Arial"/>
                <a:cs typeface="Arial"/>
              </a:rPr>
              <a:t>2021; 106: 2660–9. </a:t>
            </a:r>
            <a:r>
              <a:rPr kumimoji="0" lang="de-DE" sz="600" b="1" i="0" u="none" strike="noStrike" kern="1200" cap="none" spc="0" normalizeH="0" baseline="0" noProof="0" dirty="0">
                <a:ln>
                  <a:noFill/>
                </a:ln>
                <a:solidFill>
                  <a:srgbClr val="404040"/>
                </a:solidFill>
                <a:effectLst/>
                <a:uLnTx/>
                <a:uFillTx/>
                <a:latin typeface="+mn-lt"/>
                <a:ea typeface="Arial"/>
                <a:cs typeface="Arial"/>
              </a:rPr>
              <a:t>5.</a:t>
            </a:r>
            <a:r>
              <a:rPr kumimoji="0" lang="de-DE" sz="600" b="0" i="0" u="none" strike="noStrike" kern="1200" cap="none" spc="0" normalizeH="0" baseline="0" noProof="0" dirty="0">
                <a:ln>
                  <a:noFill/>
                </a:ln>
                <a:solidFill>
                  <a:srgbClr val="404040"/>
                </a:solidFill>
                <a:effectLst/>
                <a:uLnTx/>
                <a:uFillTx/>
                <a:latin typeface="+mn-lt"/>
                <a:ea typeface="Arial"/>
                <a:cs typeface="Arial"/>
              </a:rPr>
              <a:t> </a:t>
            </a:r>
            <a:r>
              <a:rPr kumimoji="0" lang="de-DE" sz="600" b="0" i="0" u="none" strike="noStrike" kern="1200" cap="none" spc="0" normalizeH="0" baseline="0" noProof="0" dirty="0" err="1">
                <a:ln>
                  <a:noFill/>
                </a:ln>
                <a:solidFill>
                  <a:srgbClr val="404040"/>
                </a:solidFill>
                <a:effectLst/>
                <a:uLnTx/>
                <a:uFillTx/>
                <a:latin typeface="+mn-lt"/>
                <a:ea typeface="Arial"/>
                <a:cs typeface="Arial"/>
              </a:rPr>
              <a:t>Bogun</a:t>
            </a:r>
            <a:r>
              <a:rPr kumimoji="0" lang="de-DE" sz="600" b="0" i="0" u="none" strike="noStrike" kern="1200" cap="none" spc="0" normalizeH="0" baseline="0" noProof="0" dirty="0">
                <a:ln>
                  <a:noFill/>
                </a:ln>
                <a:solidFill>
                  <a:srgbClr val="404040"/>
                </a:solidFill>
                <a:effectLst/>
                <a:uLnTx/>
                <a:uFillTx/>
                <a:latin typeface="+mn-lt"/>
                <a:ea typeface="Arial"/>
                <a:cs typeface="Arial"/>
              </a:rPr>
              <a:t> MM </a:t>
            </a:r>
            <a:r>
              <a:rPr kumimoji="0" lang="de-DE" sz="600" b="0" i="1" u="none" strike="noStrike" kern="1200" cap="none" spc="0" normalizeH="0" baseline="0" noProof="0" dirty="0">
                <a:ln>
                  <a:noFill/>
                </a:ln>
                <a:solidFill>
                  <a:srgbClr val="404040"/>
                </a:solidFill>
                <a:effectLst/>
                <a:uLnTx/>
                <a:uFillTx/>
                <a:latin typeface="+mn-lt"/>
                <a:ea typeface="Arial"/>
                <a:cs typeface="Arial"/>
              </a:rPr>
              <a:t>et al. Diabetes Care </a:t>
            </a:r>
            <a:r>
              <a:rPr kumimoji="0" lang="de-DE" sz="600" b="0" i="0" u="none" strike="noStrike" kern="1200" cap="none" spc="0" normalizeH="0" baseline="0" noProof="0" dirty="0">
                <a:ln>
                  <a:noFill/>
                </a:ln>
                <a:solidFill>
                  <a:srgbClr val="404040"/>
                </a:solidFill>
                <a:effectLst/>
                <a:uLnTx/>
                <a:uFillTx/>
                <a:latin typeface="+mn-lt"/>
                <a:ea typeface="Arial"/>
                <a:cs typeface="Arial"/>
              </a:rPr>
              <a:t>2020; 43: 1836–42. </a:t>
            </a:r>
            <a:r>
              <a:rPr kumimoji="0" lang="de-DE" sz="600" b="1" i="0" u="none" strike="noStrike" kern="1200" cap="none" spc="0" normalizeH="0" baseline="0" noProof="0" dirty="0">
                <a:ln>
                  <a:noFill/>
                </a:ln>
                <a:solidFill>
                  <a:srgbClr val="404040"/>
                </a:solidFill>
                <a:effectLst/>
                <a:uLnTx/>
                <a:uFillTx/>
                <a:latin typeface="+mn-lt"/>
                <a:ea typeface="Arial"/>
                <a:cs typeface="Arial"/>
              </a:rPr>
              <a:t>6.</a:t>
            </a:r>
            <a:r>
              <a:rPr kumimoji="0" lang="de-DE" sz="600" b="0" i="0" u="none" strike="noStrike" kern="1200" cap="none" spc="0" normalizeH="0" baseline="0" noProof="0" dirty="0">
                <a:ln>
                  <a:noFill/>
                </a:ln>
                <a:solidFill>
                  <a:srgbClr val="404040"/>
                </a:solidFill>
                <a:effectLst/>
                <a:uLnTx/>
                <a:uFillTx/>
                <a:latin typeface="+mn-lt"/>
                <a:ea typeface="Arial"/>
                <a:cs typeface="Arial"/>
              </a:rPr>
              <a:t> </a:t>
            </a:r>
            <a:r>
              <a:rPr lang="de-DE" sz="600" dirty="0">
                <a:solidFill>
                  <a:srgbClr val="404040"/>
                </a:solidFill>
                <a:latin typeface="+mn-lt"/>
              </a:rPr>
              <a:t>Phillip M </a:t>
            </a:r>
            <a:r>
              <a:rPr lang="de-DE" sz="600" i="1" dirty="0">
                <a:solidFill>
                  <a:srgbClr val="404040"/>
                </a:solidFill>
                <a:latin typeface="+mn-lt"/>
              </a:rPr>
              <a:t>et al. Diabetes Care </a:t>
            </a:r>
            <a:r>
              <a:rPr lang="de-DE" sz="600" dirty="0">
                <a:solidFill>
                  <a:srgbClr val="404040"/>
                </a:solidFill>
                <a:latin typeface="+mn-lt"/>
              </a:rPr>
              <a:t>2024; 47: 1276–98. </a:t>
            </a:r>
            <a:r>
              <a:rPr lang="de-DE" sz="600" b="1" dirty="0">
                <a:solidFill>
                  <a:srgbClr val="404040"/>
                </a:solidFill>
                <a:latin typeface="+mn-lt"/>
              </a:rPr>
              <a:t>7.</a:t>
            </a:r>
            <a:r>
              <a:rPr lang="de-DE" sz="600" dirty="0">
                <a:solidFill>
                  <a:srgbClr val="404040"/>
                </a:solidFill>
                <a:latin typeface="+mn-lt"/>
              </a:rPr>
              <a:t> Mortensen HB </a:t>
            </a:r>
            <a:r>
              <a:rPr lang="de-DE" sz="600" i="1" dirty="0">
                <a:solidFill>
                  <a:srgbClr val="404040"/>
                </a:solidFill>
                <a:latin typeface="+mn-lt"/>
              </a:rPr>
              <a:t>et al. Diabetes Care </a:t>
            </a:r>
            <a:r>
              <a:rPr lang="de-DE" sz="600" dirty="0">
                <a:solidFill>
                  <a:srgbClr val="404040"/>
                </a:solidFill>
                <a:latin typeface="+mn-lt"/>
              </a:rPr>
              <a:t>2009: 32: 1384–90. </a:t>
            </a:r>
            <a:r>
              <a:rPr lang="de-DE" sz="600" b="1" dirty="0">
                <a:solidFill>
                  <a:srgbClr val="404040"/>
                </a:solidFill>
                <a:latin typeface="+mn-lt"/>
              </a:rPr>
              <a:t>8.</a:t>
            </a:r>
            <a:r>
              <a:rPr lang="de-DE" sz="600" dirty="0">
                <a:solidFill>
                  <a:srgbClr val="404040"/>
                </a:solidFill>
                <a:latin typeface="+mn-lt"/>
              </a:rPr>
              <a:t> </a:t>
            </a:r>
            <a:r>
              <a:rPr lang="de-DE" sz="600" dirty="0" err="1">
                <a:solidFill>
                  <a:srgbClr val="404040"/>
                </a:solidFill>
                <a:latin typeface="+mn-lt"/>
              </a:rPr>
              <a:t>Mameli</a:t>
            </a:r>
            <a:r>
              <a:rPr lang="de-DE" sz="600" dirty="0">
                <a:solidFill>
                  <a:srgbClr val="404040"/>
                </a:solidFill>
                <a:latin typeface="+mn-lt"/>
              </a:rPr>
              <a:t> C </a:t>
            </a:r>
            <a:r>
              <a:rPr lang="de-DE" sz="600" i="1" dirty="0">
                <a:solidFill>
                  <a:srgbClr val="404040"/>
                </a:solidFill>
                <a:latin typeface="+mn-lt"/>
              </a:rPr>
              <a:t>et al. </a:t>
            </a:r>
            <a:r>
              <a:rPr lang="de-DE" sz="600" i="1" dirty="0" err="1">
                <a:solidFill>
                  <a:srgbClr val="404040"/>
                </a:solidFill>
                <a:latin typeface="+mn-lt"/>
              </a:rPr>
              <a:t>Pharmacol</a:t>
            </a:r>
            <a:r>
              <a:rPr lang="de-DE" sz="600" i="1" dirty="0">
                <a:solidFill>
                  <a:srgbClr val="404040"/>
                </a:solidFill>
                <a:latin typeface="+mn-lt"/>
              </a:rPr>
              <a:t> Res </a:t>
            </a:r>
            <a:r>
              <a:rPr lang="de-DE" sz="600" dirty="0">
                <a:solidFill>
                  <a:srgbClr val="404040"/>
                </a:solidFill>
                <a:latin typeface="+mn-lt"/>
              </a:rPr>
              <a:t>2023; 193: 106792. </a:t>
            </a:r>
            <a:r>
              <a:rPr lang="de-DE" sz="600" b="1" dirty="0">
                <a:solidFill>
                  <a:srgbClr val="404040"/>
                </a:solidFill>
                <a:latin typeface="+mn-lt"/>
              </a:rPr>
              <a:t>9. </a:t>
            </a:r>
            <a:r>
              <a:rPr lang="de-DE" sz="600" dirty="0">
                <a:solidFill>
                  <a:srgbClr val="404040"/>
                </a:solidFill>
                <a:latin typeface="+mn-lt"/>
              </a:rPr>
              <a:t>Leslie RD </a:t>
            </a:r>
            <a:r>
              <a:rPr lang="de-DE" sz="600" i="1" dirty="0">
                <a:solidFill>
                  <a:srgbClr val="404040"/>
                </a:solidFill>
                <a:latin typeface="+mn-lt"/>
              </a:rPr>
              <a:t>et al. Diabetes Care </a:t>
            </a:r>
            <a:r>
              <a:rPr lang="de-DE" sz="600" dirty="0">
                <a:solidFill>
                  <a:srgbClr val="404040"/>
                </a:solidFill>
                <a:latin typeface="+mn-lt"/>
              </a:rPr>
              <a:t>2021; 44: 2449–56. </a:t>
            </a:r>
            <a:endParaRPr kumimoji="0" lang="de-DE" sz="600" b="0" i="0" u="none" strike="noStrike" kern="1200" cap="none" spc="0" normalizeH="0" baseline="0" noProof="0" dirty="0">
              <a:ln>
                <a:noFill/>
              </a:ln>
              <a:solidFill>
                <a:srgbClr val="404040"/>
              </a:solidFill>
              <a:effectLst/>
              <a:uLnTx/>
              <a:uFillTx/>
              <a:latin typeface="+mn-lt"/>
              <a:ea typeface="Arial"/>
              <a:cs typeface="Arial"/>
            </a:endParaRPr>
          </a:p>
        </p:txBody>
      </p:sp>
      <p:sp>
        <p:nvSpPr>
          <p:cNvPr id="74" name="Arrow: Down 1">
            <a:extLst>
              <a:ext uri="{FF2B5EF4-FFF2-40B4-BE49-F238E27FC236}">
                <a16:creationId xmlns:a16="http://schemas.microsoft.com/office/drawing/2014/main" id="{F1EE47A1-E92B-367A-E999-D27FECB032E6}"/>
              </a:ext>
            </a:extLst>
          </p:cNvPr>
          <p:cNvSpPr/>
          <p:nvPr/>
        </p:nvSpPr>
        <p:spPr>
          <a:xfrm>
            <a:off x="804914" y="2075539"/>
            <a:ext cx="221833" cy="1416220"/>
          </a:xfrm>
          <a:prstGeom prst="downArrow">
            <a:avLst/>
          </a:prstGeom>
          <a:gradFill>
            <a:gsLst>
              <a:gs pos="0">
                <a:srgbClr val="D0EAEA"/>
              </a:gs>
              <a:gs pos="84000">
                <a:srgbClr val="347475">
                  <a:lumMod val="75000"/>
                </a:srgbClr>
              </a:gs>
              <a:gs pos="100000">
                <a:srgbClr val="1A3A3B"/>
              </a:gs>
            </a:gsLst>
            <a:lin ang="5400000" scaled="1"/>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sp>
        <p:nvSpPr>
          <p:cNvPr id="75" name="TextBox 32">
            <a:extLst>
              <a:ext uri="{FF2B5EF4-FFF2-40B4-BE49-F238E27FC236}">
                <a16:creationId xmlns:a16="http://schemas.microsoft.com/office/drawing/2014/main" id="{DD990283-5C68-0A31-2D99-ABE732A621D5}"/>
              </a:ext>
            </a:extLst>
          </p:cNvPr>
          <p:cNvSpPr txBox="1"/>
          <p:nvPr/>
        </p:nvSpPr>
        <p:spPr>
          <a:xfrm>
            <a:off x="513329" y="925067"/>
            <a:ext cx="5444559" cy="392415"/>
          </a:xfrm>
          <a:prstGeom prst="rect">
            <a:avLst/>
          </a:prstGeom>
          <a:noFill/>
        </p:spPr>
        <p:txBody>
          <a:bodyPr wrap="square" lIns="68580" tIns="34290" rIns="68580" bIns="34290" anchor="t">
            <a:spAutoFit/>
          </a:bodyPr>
          <a:lstStyle/>
          <a:p>
            <a:pPr defTabSz="685800">
              <a:defRPr/>
            </a:pPr>
            <a:r>
              <a:rPr lang="en-US" sz="1050" dirty="0">
                <a:solidFill>
                  <a:srgbClr val="000000"/>
                </a:solidFill>
              </a:rPr>
              <a:t>Ein </a:t>
            </a:r>
            <a:r>
              <a:rPr lang="en-US" sz="1050" dirty="0" err="1">
                <a:solidFill>
                  <a:srgbClr val="000000"/>
                </a:solidFill>
              </a:rPr>
              <a:t>stimuliertes</a:t>
            </a:r>
            <a:r>
              <a:rPr lang="en-US" sz="1050" dirty="0">
                <a:solidFill>
                  <a:srgbClr val="000000"/>
                </a:solidFill>
              </a:rPr>
              <a:t> C-</a:t>
            </a:r>
            <a:r>
              <a:rPr lang="en-US" sz="1050" dirty="0" err="1">
                <a:solidFill>
                  <a:srgbClr val="000000"/>
                </a:solidFill>
              </a:rPr>
              <a:t>Peptid</a:t>
            </a:r>
            <a:r>
              <a:rPr lang="en-US" sz="1050" dirty="0">
                <a:solidFill>
                  <a:srgbClr val="000000"/>
                </a:solidFill>
              </a:rPr>
              <a:t> von </a:t>
            </a:r>
            <a:r>
              <a:rPr lang="en-US" sz="1050" b="1" dirty="0">
                <a:solidFill>
                  <a:srgbClr val="000000"/>
                </a:solidFill>
              </a:rPr>
              <a:t>200 </a:t>
            </a:r>
            <a:r>
              <a:rPr lang="en-US" sz="1050" b="1" dirty="0" err="1">
                <a:solidFill>
                  <a:srgbClr val="000000"/>
                </a:solidFill>
              </a:rPr>
              <a:t>pmol</a:t>
            </a:r>
            <a:r>
              <a:rPr lang="en-US" sz="1050" b="1" dirty="0">
                <a:solidFill>
                  <a:srgbClr val="000000"/>
                </a:solidFill>
              </a:rPr>
              <a:t>/l (0,2 nmol/l) </a:t>
            </a:r>
            <a:r>
              <a:rPr lang="en-US" sz="1050" dirty="0" err="1">
                <a:solidFill>
                  <a:srgbClr val="000000"/>
                </a:solidFill>
              </a:rPr>
              <a:t>wird</a:t>
            </a:r>
            <a:r>
              <a:rPr lang="en-US" sz="1050" dirty="0">
                <a:solidFill>
                  <a:srgbClr val="000000"/>
                </a:solidFill>
              </a:rPr>
              <a:t> oft </a:t>
            </a:r>
            <a:r>
              <a:rPr lang="en-US" sz="1050" dirty="0" err="1">
                <a:solidFill>
                  <a:srgbClr val="000000"/>
                </a:solidFill>
              </a:rPr>
              <a:t>als</a:t>
            </a:r>
            <a:r>
              <a:rPr lang="en-US" sz="1050" dirty="0">
                <a:solidFill>
                  <a:srgbClr val="000000"/>
                </a:solidFill>
              </a:rPr>
              <a:t> Cut-Off für </a:t>
            </a:r>
            <a:r>
              <a:rPr lang="en-US" sz="1050" dirty="0" err="1">
                <a:solidFill>
                  <a:srgbClr val="000000"/>
                </a:solidFill>
              </a:rPr>
              <a:t>eine</a:t>
            </a:r>
            <a:r>
              <a:rPr lang="en-US" sz="1050" dirty="0">
                <a:solidFill>
                  <a:srgbClr val="000000"/>
                </a:solidFill>
              </a:rPr>
              <a:t> </a:t>
            </a:r>
            <a:r>
              <a:rPr lang="en-US" sz="1050" dirty="0" err="1">
                <a:solidFill>
                  <a:srgbClr val="000000"/>
                </a:solidFill>
              </a:rPr>
              <a:t>schlechte</a:t>
            </a:r>
            <a:r>
              <a:rPr lang="en-US" sz="1050" dirty="0">
                <a:solidFill>
                  <a:srgbClr val="000000"/>
                </a:solidFill>
              </a:rPr>
              <a:t> </a:t>
            </a:r>
            <a:r>
              <a:rPr lang="en-US" sz="1050" dirty="0" err="1">
                <a:solidFill>
                  <a:srgbClr val="000000"/>
                </a:solidFill>
              </a:rPr>
              <a:t>Betazellreserve</a:t>
            </a:r>
            <a:r>
              <a:rPr lang="en-US" sz="1050" dirty="0">
                <a:solidFill>
                  <a:srgbClr val="000000"/>
                </a:solidFill>
              </a:rPr>
              <a:t> verwendet</a:t>
            </a:r>
            <a:r>
              <a:rPr lang="en-US" sz="1050" baseline="30000" dirty="0">
                <a:solidFill>
                  <a:srgbClr val="000000"/>
                </a:solidFill>
              </a:rPr>
              <a:t>1,2</a:t>
            </a:r>
            <a:endParaRPr lang="en-US" sz="1100" dirty="0">
              <a:solidFill>
                <a:srgbClr val="000000"/>
              </a:solidFill>
            </a:endParaRPr>
          </a:p>
        </p:txBody>
      </p:sp>
      <p:sp>
        <p:nvSpPr>
          <p:cNvPr id="76" name="TextBox 9">
            <a:extLst>
              <a:ext uri="{FF2B5EF4-FFF2-40B4-BE49-F238E27FC236}">
                <a16:creationId xmlns:a16="http://schemas.microsoft.com/office/drawing/2014/main" id="{49D8EFDB-350A-F4A0-FD8C-6ECFB8914EBD}"/>
              </a:ext>
            </a:extLst>
          </p:cNvPr>
          <p:cNvSpPr txBox="1"/>
          <p:nvPr/>
        </p:nvSpPr>
        <p:spPr>
          <a:xfrm>
            <a:off x="6858418" y="1631010"/>
            <a:ext cx="1823042" cy="1064394"/>
          </a:xfrm>
          <a:prstGeom prst="rect">
            <a:avLst/>
          </a:prstGeom>
          <a:noFill/>
        </p:spPr>
        <p:txBody>
          <a:bodyPr wrap="square" lIns="68580" tIns="34290" rIns="68580" bIns="34290" anchor="t">
            <a:spAutoFit/>
          </a:bodyPr>
          <a:lstStyle/>
          <a:p>
            <a:pPr defTabSz="685800">
              <a:spcAft>
                <a:spcPts val="225"/>
              </a:spcAft>
              <a:defRPr/>
            </a:pPr>
            <a:r>
              <a:rPr lang="en-US" sz="900" b="1" dirty="0" err="1">
                <a:solidFill>
                  <a:srgbClr val="2F3651">
                    <a:lumMod val="60000"/>
                    <a:lumOff val="40000"/>
                  </a:srgbClr>
                </a:solidFill>
                <a:ea typeface="Verdana"/>
              </a:rPr>
              <a:t>Partielle</a:t>
            </a:r>
            <a:r>
              <a:rPr lang="en-US" sz="900" b="1" dirty="0">
                <a:solidFill>
                  <a:srgbClr val="2F3651">
                    <a:lumMod val="60000"/>
                    <a:lumOff val="40000"/>
                  </a:srgbClr>
                </a:solidFill>
                <a:ea typeface="Verdana"/>
              </a:rPr>
              <a:t> Remission “Honeymoon-Phase”</a:t>
            </a:r>
          </a:p>
          <a:p>
            <a:pPr defTabSz="685800">
              <a:spcAft>
                <a:spcPts val="225"/>
              </a:spcAft>
              <a:defRPr/>
            </a:pPr>
            <a:r>
              <a:rPr lang="en-US" sz="900" kern="0" dirty="0" err="1">
                <a:solidFill>
                  <a:srgbClr val="000000"/>
                </a:solidFill>
                <a:ea typeface="Times New Roman" panose="02020603050405020304" pitchFamily="18" charset="0"/>
              </a:rPr>
              <a:t>Stimuliertes</a:t>
            </a:r>
            <a:r>
              <a:rPr lang="en-US" sz="900" kern="0" dirty="0">
                <a:solidFill>
                  <a:srgbClr val="000000"/>
                </a:solidFill>
                <a:ea typeface="Times New Roman" panose="02020603050405020304" pitchFamily="18" charset="0"/>
              </a:rPr>
              <a:t> C-</a:t>
            </a:r>
            <a:r>
              <a:rPr lang="en-US" sz="900" kern="0" dirty="0" err="1">
                <a:solidFill>
                  <a:srgbClr val="000000"/>
                </a:solidFill>
                <a:ea typeface="Times New Roman" panose="02020603050405020304" pitchFamily="18" charset="0"/>
              </a:rPr>
              <a:t>Peptid</a:t>
            </a:r>
            <a:r>
              <a:rPr lang="en-US" sz="900" kern="0" dirty="0">
                <a:solidFill>
                  <a:srgbClr val="000000"/>
                </a:solidFill>
                <a:ea typeface="Times New Roman" panose="02020603050405020304" pitchFamily="18" charset="0"/>
              </a:rPr>
              <a:t> </a:t>
            </a:r>
            <a:r>
              <a:rPr lang="en-US" sz="900" kern="0" dirty="0" err="1">
                <a:solidFill>
                  <a:srgbClr val="000000"/>
                </a:solidFill>
                <a:ea typeface="Times New Roman" panose="02020603050405020304" pitchFamily="18" charset="0"/>
              </a:rPr>
              <a:t>kann</a:t>
            </a:r>
            <a:r>
              <a:rPr lang="en-US" sz="900" kern="0" dirty="0">
                <a:solidFill>
                  <a:srgbClr val="000000"/>
                </a:solidFill>
                <a:ea typeface="Times New Roman" panose="02020603050405020304" pitchFamily="18" charset="0"/>
              </a:rPr>
              <a:t> </a:t>
            </a:r>
            <a:r>
              <a:rPr lang="en-US" sz="900" b="1" kern="0" dirty="0" err="1">
                <a:solidFill>
                  <a:srgbClr val="000000"/>
                </a:solidFill>
                <a:ea typeface="Times New Roman" panose="02020603050405020304" pitchFamily="18" charset="0"/>
              </a:rPr>
              <a:t>ansteigen</a:t>
            </a:r>
            <a:r>
              <a:rPr lang="en-US" sz="900" b="1" kern="0" dirty="0">
                <a:solidFill>
                  <a:srgbClr val="000000"/>
                </a:solidFill>
                <a:ea typeface="Times New Roman" panose="02020603050405020304" pitchFamily="18" charset="0"/>
              </a:rPr>
              <a:t>, </a:t>
            </a:r>
            <a:r>
              <a:rPr lang="en-US" sz="900" kern="0" dirty="0">
                <a:solidFill>
                  <a:srgbClr val="000000"/>
                </a:solidFill>
                <a:ea typeface="Times New Roman" panose="02020603050405020304" pitchFamily="18" charset="0"/>
              </a:rPr>
              <a:t>was auf </a:t>
            </a:r>
            <a:r>
              <a:rPr lang="en-US" sz="900" kern="0" dirty="0" err="1">
                <a:solidFill>
                  <a:srgbClr val="000000"/>
                </a:solidFill>
                <a:ea typeface="Times New Roman" panose="02020603050405020304" pitchFamily="18" charset="0"/>
              </a:rPr>
              <a:t>eine</a:t>
            </a:r>
            <a:r>
              <a:rPr lang="en-US" sz="900" kern="0" dirty="0">
                <a:solidFill>
                  <a:srgbClr val="000000"/>
                </a:solidFill>
                <a:ea typeface="Times New Roman" panose="02020603050405020304" pitchFamily="18" charset="0"/>
              </a:rPr>
              <a:t> </a:t>
            </a:r>
            <a:r>
              <a:rPr lang="en-US" sz="900" kern="0" dirty="0" err="1">
                <a:solidFill>
                  <a:srgbClr val="000000"/>
                </a:solidFill>
                <a:ea typeface="Times New Roman" panose="02020603050405020304" pitchFamily="18" charset="0"/>
              </a:rPr>
              <a:t>verbliebene</a:t>
            </a:r>
            <a:r>
              <a:rPr lang="en-US" sz="900" kern="0" dirty="0">
                <a:solidFill>
                  <a:srgbClr val="000000"/>
                </a:solidFill>
                <a:ea typeface="Times New Roman" panose="02020603050405020304" pitchFamily="18" charset="0"/>
              </a:rPr>
              <a:t> </a:t>
            </a:r>
            <a:r>
              <a:rPr lang="en-US" sz="900" kern="0" dirty="0" err="1">
                <a:solidFill>
                  <a:srgbClr val="000000"/>
                </a:solidFill>
                <a:ea typeface="Times New Roman" panose="02020603050405020304" pitchFamily="18" charset="0"/>
              </a:rPr>
              <a:t>endogene</a:t>
            </a:r>
            <a:r>
              <a:rPr lang="en-US" sz="900" kern="0" dirty="0">
                <a:solidFill>
                  <a:srgbClr val="000000"/>
                </a:solidFill>
                <a:ea typeface="Times New Roman" panose="02020603050405020304" pitchFamily="18" charset="0"/>
              </a:rPr>
              <a:t> </a:t>
            </a:r>
            <a:r>
              <a:rPr lang="en-US" sz="900" kern="0" dirty="0" err="1">
                <a:solidFill>
                  <a:srgbClr val="000000"/>
                </a:solidFill>
                <a:ea typeface="Times New Roman" panose="02020603050405020304" pitchFamily="18" charset="0"/>
              </a:rPr>
              <a:t>Insulinproduktion</a:t>
            </a:r>
            <a:r>
              <a:rPr lang="en-US" sz="900" kern="0" dirty="0">
                <a:solidFill>
                  <a:srgbClr val="000000"/>
                </a:solidFill>
                <a:ea typeface="Times New Roman" panose="02020603050405020304" pitchFamily="18" charset="0"/>
              </a:rPr>
              <a:t> hindeutet</a:t>
            </a:r>
            <a:r>
              <a:rPr lang="en-US" sz="900" kern="0" baseline="30000" dirty="0">
                <a:solidFill>
                  <a:srgbClr val="000000"/>
                </a:solidFill>
                <a:ea typeface="Times New Roman" panose="02020603050405020304" pitchFamily="18" charset="0"/>
              </a:rPr>
              <a:t>7,8</a:t>
            </a:r>
            <a:endParaRPr lang="en-US" sz="900" kern="0" baseline="30000" dirty="0">
              <a:solidFill>
                <a:srgbClr val="000000"/>
              </a:solidFill>
              <a:cs typeface="Arial"/>
            </a:endParaRPr>
          </a:p>
        </p:txBody>
      </p:sp>
      <p:grpSp>
        <p:nvGrpSpPr>
          <p:cNvPr id="77" name="Group 40">
            <a:extLst>
              <a:ext uri="{FF2B5EF4-FFF2-40B4-BE49-F238E27FC236}">
                <a16:creationId xmlns:a16="http://schemas.microsoft.com/office/drawing/2014/main" id="{F2EC5BB4-04FD-D28A-D54D-0B7630FCAE88}"/>
              </a:ext>
            </a:extLst>
          </p:cNvPr>
          <p:cNvGrpSpPr>
            <a:grpSpLocks noChangeAspect="1"/>
          </p:cNvGrpSpPr>
          <p:nvPr/>
        </p:nvGrpSpPr>
        <p:grpSpPr>
          <a:xfrm>
            <a:off x="6319206" y="2899667"/>
            <a:ext cx="539213" cy="540000"/>
            <a:chOff x="11399049" y="3505704"/>
            <a:chExt cx="839876" cy="841101"/>
          </a:xfrm>
        </p:grpSpPr>
        <p:sp>
          <p:nvSpPr>
            <p:cNvPr id="78" name="Oval 14">
              <a:extLst>
                <a:ext uri="{FF2B5EF4-FFF2-40B4-BE49-F238E27FC236}">
                  <a16:creationId xmlns:a16="http://schemas.microsoft.com/office/drawing/2014/main" id="{54FFBF67-457F-F437-1AEB-C4AC4683DD13}"/>
                </a:ext>
              </a:extLst>
            </p:cNvPr>
            <p:cNvSpPr>
              <a:spLocks noChangeAspect="1"/>
            </p:cNvSpPr>
            <p:nvPr/>
          </p:nvSpPr>
          <p:spPr>
            <a:xfrm>
              <a:off x="11399049" y="3505704"/>
              <a:ext cx="839876" cy="841101"/>
            </a:xfrm>
            <a:prstGeom prst="ellipse">
              <a:avLst/>
            </a:prstGeom>
            <a:solidFill>
              <a:srgbClr val="2F3651"/>
            </a:solidFill>
            <a:ln w="25400" cap="flat" cmpd="sng" algn="ctr">
              <a:noFill/>
              <a:prstDash val="solid"/>
            </a:ln>
            <a:effectLst/>
          </p:spPr>
          <p:txBody>
            <a:bodyPr lIns="54000" tIns="729000" rIns="54000" bIns="13500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pic>
          <p:nvPicPr>
            <p:cNvPr id="79" name="Graphic 21" descr="Man with baby with solid fill">
              <a:extLst>
                <a:ext uri="{FF2B5EF4-FFF2-40B4-BE49-F238E27FC236}">
                  <a16:creationId xmlns:a16="http://schemas.microsoft.com/office/drawing/2014/main" id="{A3B5D88A-1F2F-0A03-745F-8311B83C0D6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84344" y="3600698"/>
              <a:ext cx="670560" cy="650240"/>
            </a:xfrm>
            <a:prstGeom prst="rect">
              <a:avLst/>
            </a:prstGeom>
          </p:spPr>
        </p:pic>
      </p:grpSp>
      <p:grpSp>
        <p:nvGrpSpPr>
          <p:cNvPr id="80" name="Group 39">
            <a:extLst>
              <a:ext uri="{FF2B5EF4-FFF2-40B4-BE49-F238E27FC236}">
                <a16:creationId xmlns:a16="http://schemas.microsoft.com/office/drawing/2014/main" id="{5287C316-F952-BA63-4B8F-70124FBC6F3E}"/>
              </a:ext>
            </a:extLst>
          </p:cNvPr>
          <p:cNvGrpSpPr>
            <a:grpSpLocks noChangeAspect="1"/>
          </p:cNvGrpSpPr>
          <p:nvPr/>
        </p:nvGrpSpPr>
        <p:grpSpPr>
          <a:xfrm>
            <a:off x="6292246" y="1618654"/>
            <a:ext cx="566174" cy="567000"/>
            <a:chOff x="9510539" y="3504404"/>
            <a:chExt cx="839876" cy="841101"/>
          </a:xfrm>
        </p:grpSpPr>
        <p:sp>
          <p:nvSpPr>
            <p:cNvPr id="81" name="Oval 14">
              <a:extLst>
                <a:ext uri="{FF2B5EF4-FFF2-40B4-BE49-F238E27FC236}">
                  <a16:creationId xmlns:a16="http://schemas.microsoft.com/office/drawing/2014/main" id="{CDC84B5D-CA5D-B6DC-70D0-130C6990F427}"/>
                </a:ext>
              </a:extLst>
            </p:cNvPr>
            <p:cNvSpPr>
              <a:spLocks noChangeAspect="1"/>
            </p:cNvSpPr>
            <p:nvPr/>
          </p:nvSpPr>
          <p:spPr>
            <a:xfrm>
              <a:off x="9510539" y="3504404"/>
              <a:ext cx="839876" cy="841101"/>
            </a:xfrm>
            <a:prstGeom prst="ellipse">
              <a:avLst/>
            </a:prstGeom>
            <a:gradFill>
              <a:gsLst>
                <a:gs pos="83000">
                  <a:srgbClr val="2F3651">
                    <a:lumMod val="20000"/>
                    <a:lumOff val="80000"/>
                  </a:srgbClr>
                </a:gs>
                <a:gs pos="100000">
                  <a:srgbClr val="2F3651">
                    <a:lumMod val="20000"/>
                    <a:lumOff val="80000"/>
                  </a:srgbClr>
                </a:gs>
                <a:gs pos="0">
                  <a:srgbClr val="2F3651"/>
                </a:gs>
                <a:gs pos="39000">
                  <a:srgbClr val="2F3651"/>
                </a:gs>
              </a:gsLst>
              <a:lin ang="9000000" scaled="0"/>
            </a:gradFill>
            <a:ln w="25400" cap="flat" cmpd="sng" algn="ctr">
              <a:noFill/>
              <a:prstDash val="solid"/>
            </a:ln>
            <a:effectLst/>
          </p:spPr>
          <p:txBody>
            <a:bodyPr lIns="54000" tIns="729000" rIns="54000" bIns="13500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pic>
          <p:nvPicPr>
            <p:cNvPr id="82" name="Graphic 16" descr="Moon with solid fill">
              <a:extLst>
                <a:ext uri="{FF2B5EF4-FFF2-40B4-BE49-F238E27FC236}">
                  <a16:creationId xmlns:a16="http://schemas.microsoft.com/office/drawing/2014/main" id="{A15EC24E-EC84-E61D-FFE6-102BFFAD0A3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631620" y="3590538"/>
              <a:ext cx="597713" cy="609600"/>
            </a:xfrm>
            <a:prstGeom prst="rect">
              <a:avLst/>
            </a:prstGeom>
          </p:spPr>
        </p:pic>
      </p:grpSp>
      <p:sp>
        <p:nvSpPr>
          <p:cNvPr id="83" name="TextBox 3">
            <a:extLst>
              <a:ext uri="{FF2B5EF4-FFF2-40B4-BE49-F238E27FC236}">
                <a16:creationId xmlns:a16="http://schemas.microsoft.com/office/drawing/2014/main" id="{9F39E076-D626-0FD5-FD58-A58D5F9CBD4D}"/>
              </a:ext>
            </a:extLst>
          </p:cNvPr>
          <p:cNvSpPr txBox="1"/>
          <p:nvPr/>
        </p:nvSpPr>
        <p:spPr>
          <a:xfrm>
            <a:off x="1439455" y="1707628"/>
            <a:ext cx="1560370" cy="289441"/>
          </a:xfrm>
          <a:prstGeom prst="roundRect">
            <a:avLst/>
          </a:prstGeom>
          <a:solidFill>
            <a:srgbClr val="347475">
              <a:lumMod val="20000"/>
              <a:lumOff val="80000"/>
            </a:srgbClr>
          </a:solidFill>
        </p:spPr>
        <p:txBody>
          <a:bodyPr wrap="squar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a:ln>
                  <a:noFill/>
                </a:ln>
                <a:solidFill>
                  <a:srgbClr val="000000"/>
                </a:solidFill>
                <a:effectLst/>
                <a:uLnTx/>
                <a:uFillTx/>
              </a:rPr>
              <a:t>Normal</a:t>
            </a:r>
          </a:p>
        </p:txBody>
      </p:sp>
      <p:sp>
        <p:nvSpPr>
          <p:cNvPr id="84" name="TextBox 7">
            <a:extLst>
              <a:ext uri="{FF2B5EF4-FFF2-40B4-BE49-F238E27FC236}">
                <a16:creationId xmlns:a16="http://schemas.microsoft.com/office/drawing/2014/main" id="{D09F095E-FBFA-A4A2-87E8-2B4A88CA8672}"/>
              </a:ext>
            </a:extLst>
          </p:cNvPr>
          <p:cNvSpPr txBox="1"/>
          <p:nvPr/>
        </p:nvSpPr>
        <p:spPr>
          <a:xfrm>
            <a:off x="1439455" y="2689479"/>
            <a:ext cx="1560370" cy="263902"/>
          </a:xfrm>
          <a:prstGeom prst="roundRect">
            <a:avLst/>
          </a:prstGeom>
          <a:solidFill>
            <a:srgbClr val="347475">
              <a:lumMod val="60000"/>
              <a:lumOff val="40000"/>
            </a:srgbClr>
          </a:solidFill>
        </p:spPr>
        <p:txBody>
          <a:bodyPr wrap="square" lIns="68580" tIns="34290" rIns="68580" bIns="34290" anchor="t">
            <a:spAutoFit/>
          </a:bodyPr>
          <a:lstStyle/>
          <a:p>
            <a:pPr marL="0" marR="0" lvl="0" indent="0" defTabSz="685800" eaLnBrk="1" fontAlgn="auto" latinLnBrk="0" hangingPunct="1">
              <a:lnSpc>
                <a:spcPct val="100000"/>
              </a:lnSpc>
              <a:spcBef>
                <a:spcPts val="0"/>
              </a:spcBef>
              <a:spcAft>
                <a:spcPts val="225"/>
              </a:spcAft>
              <a:buClrTx/>
              <a:buSzTx/>
              <a:buFontTx/>
              <a:buNone/>
              <a:tabLst/>
              <a:defRPr/>
            </a:pPr>
            <a:r>
              <a:rPr kumimoji="0" lang="en-US" sz="1100" b="1" i="0" u="none" strike="noStrike" kern="0" cap="none" spc="0" normalizeH="0" baseline="0" noProof="0" dirty="0">
                <a:ln>
                  <a:noFill/>
                </a:ln>
                <a:solidFill>
                  <a:srgbClr val="000000"/>
                </a:solidFill>
                <a:effectLst/>
                <a:uLnTx/>
                <a:uFillTx/>
                <a:ea typeface="Verdana"/>
              </a:rPr>
              <a:t>T1D Stadium 2</a:t>
            </a:r>
          </a:p>
        </p:txBody>
      </p:sp>
      <p:grpSp>
        <p:nvGrpSpPr>
          <p:cNvPr id="85" name="Group 75">
            <a:extLst>
              <a:ext uri="{FF2B5EF4-FFF2-40B4-BE49-F238E27FC236}">
                <a16:creationId xmlns:a16="http://schemas.microsoft.com/office/drawing/2014/main" id="{0891DEE5-C587-E23B-500C-A2D76D4DEA1C}"/>
              </a:ext>
            </a:extLst>
          </p:cNvPr>
          <p:cNvGrpSpPr>
            <a:grpSpLocks noChangeAspect="1"/>
          </p:cNvGrpSpPr>
          <p:nvPr/>
        </p:nvGrpSpPr>
        <p:grpSpPr>
          <a:xfrm>
            <a:off x="650521" y="1544730"/>
            <a:ext cx="539214" cy="540000"/>
            <a:chOff x="2560397" y="3291222"/>
            <a:chExt cx="839876" cy="841101"/>
          </a:xfrm>
        </p:grpSpPr>
        <p:sp>
          <p:nvSpPr>
            <p:cNvPr id="86" name="Oval 14">
              <a:extLst>
                <a:ext uri="{FF2B5EF4-FFF2-40B4-BE49-F238E27FC236}">
                  <a16:creationId xmlns:a16="http://schemas.microsoft.com/office/drawing/2014/main" id="{8205B066-F96A-1460-318D-4839F83B9A80}"/>
                </a:ext>
              </a:extLst>
            </p:cNvPr>
            <p:cNvSpPr>
              <a:spLocks noChangeAspect="1"/>
            </p:cNvSpPr>
            <p:nvPr/>
          </p:nvSpPr>
          <p:spPr>
            <a:xfrm>
              <a:off x="2560397" y="3291222"/>
              <a:ext cx="839876" cy="841101"/>
            </a:xfrm>
            <a:prstGeom prst="ellipse">
              <a:avLst/>
            </a:prstGeom>
            <a:solidFill>
              <a:srgbClr val="347475">
                <a:lumMod val="20000"/>
                <a:lumOff val="80000"/>
              </a:srgbClr>
            </a:solidFill>
            <a:ln w="25400" cap="flat" cmpd="sng" algn="ctr">
              <a:noFill/>
              <a:prstDash val="solid"/>
            </a:ln>
            <a:effectLst/>
          </p:spPr>
          <p:txBody>
            <a:bodyPr lIns="54000" tIns="729000" rIns="54000" bIns="13500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pic>
          <p:nvPicPr>
            <p:cNvPr id="87" name="Graphic 26" descr="Run with solid fill">
              <a:extLst>
                <a:ext uri="{FF2B5EF4-FFF2-40B4-BE49-F238E27FC236}">
                  <a16:creationId xmlns:a16="http://schemas.microsoft.com/office/drawing/2014/main" id="{96A41FEB-8BC3-3973-07EC-F8E795E2EB2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681445" y="3448605"/>
              <a:ext cx="549234" cy="549234"/>
            </a:xfrm>
            <a:prstGeom prst="rect">
              <a:avLst/>
            </a:prstGeom>
          </p:spPr>
        </p:pic>
      </p:grpSp>
      <p:grpSp>
        <p:nvGrpSpPr>
          <p:cNvPr id="88" name="Group 23">
            <a:extLst>
              <a:ext uri="{FF2B5EF4-FFF2-40B4-BE49-F238E27FC236}">
                <a16:creationId xmlns:a16="http://schemas.microsoft.com/office/drawing/2014/main" id="{9B8E29AF-9F6F-94A7-C511-94F54F94A1FB}"/>
              </a:ext>
            </a:extLst>
          </p:cNvPr>
          <p:cNvGrpSpPr>
            <a:grpSpLocks noChangeAspect="1"/>
          </p:cNvGrpSpPr>
          <p:nvPr/>
        </p:nvGrpSpPr>
        <p:grpSpPr>
          <a:xfrm>
            <a:off x="650521" y="2530277"/>
            <a:ext cx="539214" cy="540000"/>
            <a:chOff x="5180010" y="2440892"/>
            <a:chExt cx="839876" cy="841101"/>
          </a:xfrm>
        </p:grpSpPr>
        <p:sp>
          <p:nvSpPr>
            <p:cNvPr id="89" name="Oval 14">
              <a:extLst>
                <a:ext uri="{FF2B5EF4-FFF2-40B4-BE49-F238E27FC236}">
                  <a16:creationId xmlns:a16="http://schemas.microsoft.com/office/drawing/2014/main" id="{4423BD6E-B8BA-A9E5-1F15-C763F6BCCB6C}"/>
                </a:ext>
              </a:extLst>
            </p:cNvPr>
            <p:cNvSpPr>
              <a:spLocks noChangeAspect="1"/>
            </p:cNvSpPr>
            <p:nvPr/>
          </p:nvSpPr>
          <p:spPr>
            <a:xfrm>
              <a:off x="5180010" y="2440892"/>
              <a:ext cx="839876" cy="841101"/>
            </a:xfrm>
            <a:prstGeom prst="ellipse">
              <a:avLst/>
            </a:prstGeom>
            <a:solidFill>
              <a:srgbClr val="347475">
                <a:lumMod val="60000"/>
                <a:lumOff val="40000"/>
              </a:srgbClr>
            </a:solidFill>
            <a:ln w="25400" cap="flat" cmpd="sng" algn="ctr">
              <a:noFill/>
              <a:prstDash val="solid"/>
            </a:ln>
            <a:effectLst/>
          </p:spPr>
          <p:txBody>
            <a:bodyPr lIns="54000" tIns="729000" rIns="54000" bIns="13500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pic>
          <p:nvPicPr>
            <p:cNvPr id="106" name="Graphic 20" descr="Bar graph with downward trend with solid fill">
              <a:extLst>
                <a:ext uri="{FF2B5EF4-FFF2-40B4-BE49-F238E27FC236}">
                  <a16:creationId xmlns:a16="http://schemas.microsoft.com/office/drawing/2014/main" id="{E9BFE5A5-37C5-F3DB-4540-F6C20C1F3A79}"/>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320136" y="2563409"/>
              <a:ext cx="568960" cy="548640"/>
            </a:xfrm>
            <a:prstGeom prst="rect">
              <a:avLst/>
            </a:prstGeom>
          </p:spPr>
        </p:pic>
      </p:grpSp>
      <p:sp>
        <p:nvSpPr>
          <p:cNvPr id="107" name="Oval 14">
            <a:extLst>
              <a:ext uri="{FF2B5EF4-FFF2-40B4-BE49-F238E27FC236}">
                <a16:creationId xmlns:a16="http://schemas.microsoft.com/office/drawing/2014/main" id="{F596615D-E5DE-2B18-0F3A-CEC3B50FA293}"/>
              </a:ext>
            </a:extLst>
          </p:cNvPr>
          <p:cNvSpPr>
            <a:spLocks noChangeAspect="1"/>
          </p:cNvSpPr>
          <p:nvPr/>
        </p:nvSpPr>
        <p:spPr>
          <a:xfrm>
            <a:off x="650521" y="3491759"/>
            <a:ext cx="539213" cy="540000"/>
          </a:xfrm>
          <a:prstGeom prst="ellipse">
            <a:avLst/>
          </a:prstGeom>
          <a:solidFill>
            <a:srgbClr val="347475">
              <a:lumMod val="50000"/>
            </a:srgbClr>
          </a:solidFill>
          <a:ln w="25400" cap="flat" cmpd="sng" algn="ctr">
            <a:noFill/>
            <a:prstDash val="solid"/>
          </a:ln>
          <a:effectLst/>
        </p:spPr>
        <p:txBody>
          <a:bodyPr lIns="54000" tIns="729000" rIns="54000" bIns="13500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sp>
        <p:nvSpPr>
          <p:cNvPr id="108" name="TextBox 5">
            <a:extLst>
              <a:ext uri="{FF2B5EF4-FFF2-40B4-BE49-F238E27FC236}">
                <a16:creationId xmlns:a16="http://schemas.microsoft.com/office/drawing/2014/main" id="{3641E5FB-6FA6-BC1A-6246-F13A6AC06469}"/>
              </a:ext>
            </a:extLst>
          </p:cNvPr>
          <p:cNvSpPr txBox="1"/>
          <p:nvPr/>
        </p:nvSpPr>
        <p:spPr>
          <a:xfrm>
            <a:off x="1439455" y="3612672"/>
            <a:ext cx="1560370" cy="289441"/>
          </a:xfrm>
          <a:prstGeom prst="roundRect">
            <a:avLst/>
          </a:prstGeom>
          <a:solidFill>
            <a:srgbClr val="347475">
              <a:lumMod val="50000"/>
            </a:srgbClr>
          </a:solidFill>
        </p:spPr>
        <p:txBody>
          <a:bodyPr wrap="square">
            <a:spAutoFit/>
          </a:bodyPr>
          <a:lstStyle/>
          <a:p>
            <a:pPr marL="0" marR="0" lvl="0" indent="0" defTabSz="685800" eaLnBrk="1" fontAlgn="auto" latinLnBrk="0" hangingPunct="1">
              <a:lnSpc>
                <a:spcPct val="100000"/>
              </a:lnSpc>
              <a:spcBef>
                <a:spcPts val="0"/>
              </a:spcBef>
              <a:spcAft>
                <a:spcPts val="225"/>
              </a:spcAft>
              <a:buClrTx/>
              <a:buSzTx/>
              <a:buFontTx/>
              <a:buNone/>
              <a:tabLst/>
              <a:defRPr/>
            </a:pPr>
            <a:r>
              <a:rPr kumimoji="0" lang="en-US" sz="1100" b="1" i="0" u="none" strike="noStrike" kern="0" cap="none" spc="0" normalizeH="0" baseline="0" noProof="0" dirty="0">
                <a:ln>
                  <a:noFill/>
                </a:ln>
                <a:solidFill>
                  <a:prstClr val="white"/>
                </a:solidFill>
                <a:effectLst/>
                <a:uLnTx/>
                <a:uFillTx/>
                <a:ea typeface="Verdana" panose="020B0604030504040204" pitchFamily="34" charset="0"/>
              </a:rPr>
              <a:t>T1D Stadium 3</a:t>
            </a:r>
            <a:endParaRPr kumimoji="0" lang="en-US" sz="1100" b="0" i="0" u="none" strike="noStrike" kern="0" cap="none" spc="0" normalizeH="0" baseline="0" noProof="0" dirty="0">
              <a:ln>
                <a:noFill/>
              </a:ln>
              <a:solidFill>
                <a:prstClr val="white"/>
              </a:solidFill>
              <a:effectLst/>
              <a:uLnTx/>
              <a:uFillTx/>
            </a:endParaRPr>
          </a:p>
        </p:txBody>
      </p:sp>
      <p:sp>
        <p:nvSpPr>
          <p:cNvPr id="109" name="TextBox 29">
            <a:extLst>
              <a:ext uri="{FF2B5EF4-FFF2-40B4-BE49-F238E27FC236}">
                <a16:creationId xmlns:a16="http://schemas.microsoft.com/office/drawing/2014/main" id="{A0380AAF-3950-7F8B-38E9-3FE2AD4205FD}"/>
              </a:ext>
            </a:extLst>
          </p:cNvPr>
          <p:cNvSpPr txBox="1"/>
          <p:nvPr/>
        </p:nvSpPr>
        <p:spPr>
          <a:xfrm>
            <a:off x="3089128" y="1689042"/>
            <a:ext cx="2868757" cy="326615"/>
          </a:xfrm>
          <a:prstGeom prst="roundRect">
            <a:avLst>
              <a:gd name="adj" fmla="val 25202"/>
            </a:avLst>
          </a:prstGeom>
          <a:solidFill>
            <a:srgbClr val="347475">
              <a:lumMod val="20000"/>
              <a:lumOff val="80000"/>
            </a:srgbClr>
          </a:solidFill>
        </p:spPr>
        <p:txBody>
          <a:bodyPr wrap="square" rtlCol="0" anchor="ctr">
            <a:noAutofit/>
          </a:bodyPr>
          <a:lstStyle/>
          <a:p>
            <a:pPr marL="0" marR="0" lvl="0" indent="0" defTabSz="685800" eaLnBrk="1" fontAlgn="auto" latinLnBrk="0" hangingPunct="1">
              <a:lnSpc>
                <a:spcPct val="100000"/>
              </a:lnSpc>
              <a:spcBef>
                <a:spcPts val="0"/>
              </a:spcBef>
              <a:spcAft>
                <a:spcPts val="225"/>
              </a:spcAft>
              <a:buClrTx/>
              <a:buSzTx/>
              <a:buFontTx/>
              <a:buNone/>
              <a:tabLst/>
              <a:defRPr/>
            </a:pPr>
            <a:r>
              <a:rPr kumimoji="0" lang="en-US" sz="1050" b="0" i="0" u="none" strike="noStrike" kern="0" cap="none" spc="0" normalizeH="0" baseline="0" noProof="0" dirty="0">
                <a:ln>
                  <a:noFill/>
                </a:ln>
                <a:solidFill>
                  <a:srgbClr val="000000"/>
                </a:solidFill>
                <a:effectLst/>
                <a:uLnTx/>
                <a:uFillTx/>
                <a:ea typeface="Verdana" panose="020B0604030504040204" pitchFamily="34" charset="0"/>
              </a:rPr>
              <a:t>C-</a:t>
            </a:r>
            <a:r>
              <a:rPr kumimoji="0" lang="en-US" sz="1050" b="0" i="0" u="none" strike="noStrike" kern="0" cap="none" spc="0" normalizeH="0" baseline="0" noProof="0" dirty="0" err="1">
                <a:ln>
                  <a:noFill/>
                </a:ln>
                <a:solidFill>
                  <a:srgbClr val="000000"/>
                </a:solidFill>
                <a:effectLst/>
                <a:uLnTx/>
                <a:uFillTx/>
                <a:ea typeface="Verdana" panose="020B0604030504040204" pitchFamily="34" charset="0"/>
              </a:rPr>
              <a:t>Peptid</a:t>
            </a:r>
            <a:r>
              <a:rPr kumimoji="0" lang="en-US" sz="1050" b="0" i="0" u="none" strike="noStrike" kern="0" cap="none" spc="0" normalizeH="0" baseline="0" noProof="0" dirty="0">
                <a:ln>
                  <a:noFill/>
                </a:ln>
                <a:solidFill>
                  <a:srgbClr val="000000"/>
                </a:solidFill>
                <a:effectLst/>
                <a:uLnTx/>
                <a:uFillTx/>
                <a:ea typeface="Verdana" panose="020B0604030504040204" pitchFamily="34" charset="0"/>
              </a:rPr>
              <a:t> </a:t>
            </a:r>
            <a:r>
              <a:rPr kumimoji="0" lang="en-US" sz="1050" b="1" i="0" u="none" strike="noStrike" kern="0" cap="none" spc="0" normalizeH="0" baseline="0" noProof="0" dirty="0">
                <a:ln>
                  <a:noFill/>
                </a:ln>
                <a:solidFill>
                  <a:srgbClr val="000000"/>
                </a:solidFill>
                <a:effectLst/>
                <a:uLnTx/>
                <a:uFillTx/>
                <a:ea typeface="Verdana" panose="020B0604030504040204" pitchFamily="34" charset="0"/>
              </a:rPr>
              <a:t>&gt; 600*–3.000</a:t>
            </a:r>
            <a:r>
              <a:rPr kumimoji="0" lang="en-US" sz="1050" b="1" i="0" u="none" strike="noStrike" kern="0" cap="none" spc="0" normalizeH="0" baseline="30000" noProof="0" dirty="0">
                <a:ln>
                  <a:noFill/>
                </a:ln>
                <a:solidFill>
                  <a:srgbClr val="000000"/>
                </a:solidFill>
                <a:effectLst/>
                <a:uLnTx/>
                <a:uFillTx/>
                <a:ea typeface="Verdana" panose="020B0604030504040204" pitchFamily="34" charset="0"/>
              </a:rPr>
              <a:t>†</a:t>
            </a:r>
            <a:r>
              <a:rPr kumimoji="0" lang="en-US" sz="1050" b="1" i="0" u="none" strike="noStrike" kern="0" cap="none" spc="0" normalizeH="0" baseline="0" noProof="0" dirty="0">
                <a:ln>
                  <a:noFill/>
                </a:ln>
                <a:solidFill>
                  <a:srgbClr val="000000"/>
                </a:solidFill>
                <a:effectLst/>
                <a:uLnTx/>
                <a:uFillTx/>
                <a:ea typeface="Verdana" panose="020B0604030504040204" pitchFamily="34" charset="0"/>
              </a:rPr>
              <a:t> </a:t>
            </a:r>
            <a:r>
              <a:rPr kumimoji="0" lang="en-US" sz="1050" b="1" i="0" u="none" strike="noStrike" kern="0" cap="none" spc="0" normalizeH="0" baseline="0" noProof="0" dirty="0" err="1">
                <a:ln>
                  <a:noFill/>
                </a:ln>
                <a:solidFill>
                  <a:srgbClr val="000000"/>
                </a:solidFill>
                <a:effectLst/>
                <a:uLnTx/>
                <a:uFillTx/>
                <a:ea typeface="Verdana" panose="020B0604030504040204" pitchFamily="34" charset="0"/>
              </a:rPr>
              <a:t>pmol</a:t>
            </a:r>
            <a:r>
              <a:rPr kumimoji="0" lang="en-US" sz="1050" b="1" i="0" u="none" strike="noStrike" kern="0" cap="none" spc="0" normalizeH="0" baseline="0" noProof="0" dirty="0">
                <a:ln>
                  <a:noFill/>
                </a:ln>
                <a:solidFill>
                  <a:srgbClr val="000000"/>
                </a:solidFill>
                <a:effectLst/>
                <a:uLnTx/>
                <a:uFillTx/>
                <a:ea typeface="Verdana" panose="020B0604030504040204" pitchFamily="34" charset="0"/>
              </a:rPr>
              <a:t>/l</a:t>
            </a:r>
            <a:r>
              <a:rPr kumimoji="0" lang="en-US" sz="1050" b="1" i="0" u="none" strike="noStrike" kern="0" cap="none" spc="0" normalizeH="0" baseline="30000" noProof="0" dirty="0">
                <a:ln>
                  <a:noFill/>
                </a:ln>
                <a:solidFill>
                  <a:srgbClr val="000000"/>
                </a:solidFill>
                <a:effectLst/>
                <a:uLnTx/>
                <a:uFillTx/>
                <a:ea typeface="Verdana" panose="020B0604030504040204" pitchFamily="34" charset="0"/>
              </a:rPr>
              <a:t>3,4</a:t>
            </a:r>
            <a:endParaRPr kumimoji="0" lang="en-US" sz="1050" b="1" i="0" u="none" strike="noStrike" kern="0" cap="none" spc="0" normalizeH="0" baseline="0" noProof="0" dirty="0">
              <a:ln>
                <a:noFill/>
              </a:ln>
              <a:solidFill>
                <a:srgbClr val="000000"/>
              </a:solidFill>
              <a:effectLst/>
              <a:uLnTx/>
              <a:uFillTx/>
            </a:endParaRPr>
          </a:p>
        </p:txBody>
      </p:sp>
      <p:sp>
        <p:nvSpPr>
          <p:cNvPr id="110" name="TextBox 30">
            <a:extLst>
              <a:ext uri="{FF2B5EF4-FFF2-40B4-BE49-F238E27FC236}">
                <a16:creationId xmlns:a16="http://schemas.microsoft.com/office/drawing/2014/main" id="{455F69A4-6E96-66E0-96BE-51D6B4905B1E}"/>
              </a:ext>
            </a:extLst>
          </p:cNvPr>
          <p:cNvSpPr txBox="1"/>
          <p:nvPr/>
        </p:nvSpPr>
        <p:spPr>
          <a:xfrm>
            <a:off x="3089130" y="2492726"/>
            <a:ext cx="2868758" cy="621000"/>
          </a:xfrm>
          <a:prstGeom prst="roundRect">
            <a:avLst/>
          </a:prstGeom>
          <a:solidFill>
            <a:srgbClr val="347475">
              <a:lumMod val="60000"/>
              <a:lumOff val="40000"/>
            </a:srgbClr>
          </a:solidFill>
        </p:spPr>
        <p:txBody>
          <a:bodyPr wrap="square" lIns="68580" tIns="34290" rIns="68580" bIns="34290" anchor="ctr" anchorCtr="0">
            <a:noAutofit/>
          </a:bodyPr>
          <a:lstStyle/>
          <a:p>
            <a:pPr marL="0" marR="0" lvl="0" indent="0" defTabSz="685800" eaLnBrk="1" fontAlgn="auto" latinLnBrk="0" hangingPunct="1">
              <a:lnSpc>
                <a:spcPct val="100000"/>
              </a:lnSpc>
              <a:spcBef>
                <a:spcPts val="0"/>
              </a:spcBef>
              <a:spcAft>
                <a:spcPts val="225"/>
              </a:spcAft>
              <a:buClrTx/>
              <a:buSzTx/>
              <a:buFontTx/>
              <a:buNone/>
              <a:tabLst/>
              <a:defRPr/>
            </a:pPr>
            <a:r>
              <a:rPr kumimoji="0" lang="en-US" sz="1050" b="0" i="0" u="none" strike="noStrike" kern="0" cap="none" spc="0" normalizeH="0" baseline="0" noProof="0" dirty="0">
                <a:ln>
                  <a:noFill/>
                </a:ln>
                <a:solidFill>
                  <a:srgbClr val="000000"/>
                </a:solidFill>
                <a:effectLst/>
                <a:uLnTx/>
                <a:uFillTx/>
                <a:ea typeface="Verdana"/>
              </a:rPr>
              <a:t>C-</a:t>
            </a:r>
            <a:r>
              <a:rPr kumimoji="0" lang="en-US" sz="1050" b="0" i="0" u="none" strike="noStrike" kern="0" cap="none" spc="0" normalizeH="0" baseline="0" noProof="0" dirty="0" err="1">
                <a:ln>
                  <a:noFill/>
                </a:ln>
                <a:solidFill>
                  <a:srgbClr val="000000"/>
                </a:solidFill>
                <a:effectLst/>
                <a:uLnTx/>
                <a:uFillTx/>
                <a:ea typeface="Verdana"/>
              </a:rPr>
              <a:t>Peptid</a:t>
            </a:r>
            <a:r>
              <a:rPr kumimoji="0" lang="en-US" sz="1050" b="0" i="0" u="none" strike="noStrike" kern="0" cap="none" spc="0" normalizeH="0" baseline="0" noProof="0" dirty="0">
                <a:ln>
                  <a:noFill/>
                </a:ln>
                <a:solidFill>
                  <a:srgbClr val="000000"/>
                </a:solidFill>
                <a:effectLst/>
                <a:uLnTx/>
                <a:uFillTx/>
                <a:ea typeface="Verdana"/>
              </a:rPr>
              <a:t> </a:t>
            </a:r>
            <a:r>
              <a:rPr kumimoji="0" lang="en-US" sz="1050" b="1" i="0" u="none" strike="noStrike" kern="0" cap="none" spc="0" normalizeH="0" baseline="0" noProof="0" dirty="0" err="1">
                <a:ln>
                  <a:noFill/>
                </a:ln>
                <a:solidFill>
                  <a:srgbClr val="000000"/>
                </a:solidFill>
                <a:effectLst/>
                <a:uLnTx/>
                <a:uFillTx/>
                <a:ea typeface="Verdana"/>
              </a:rPr>
              <a:t>nimmt</a:t>
            </a:r>
            <a:r>
              <a:rPr kumimoji="0" lang="en-US" sz="1050" b="1" i="0" u="none" strike="noStrike" kern="0" cap="none" spc="0" normalizeH="0" baseline="0" noProof="0" dirty="0">
                <a:ln>
                  <a:noFill/>
                </a:ln>
                <a:solidFill>
                  <a:srgbClr val="000000"/>
                </a:solidFill>
                <a:effectLst/>
                <a:uLnTx/>
                <a:uFillTx/>
                <a:ea typeface="Verdana"/>
              </a:rPr>
              <a:t> </a:t>
            </a:r>
            <a:r>
              <a:rPr kumimoji="0" lang="en-US" sz="1050" b="1" i="0" u="none" strike="noStrike" kern="0" cap="none" spc="0" normalizeH="0" baseline="0" noProof="0" dirty="0" err="1">
                <a:ln>
                  <a:noFill/>
                </a:ln>
                <a:solidFill>
                  <a:srgbClr val="000000"/>
                </a:solidFill>
                <a:effectLst/>
                <a:uLnTx/>
                <a:uFillTx/>
                <a:ea typeface="Verdana"/>
              </a:rPr>
              <a:t>deutlich</a:t>
            </a:r>
            <a:r>
              <a:rPr kumimoji="0" lang="en-US" sz="1050" b="1" i="0" u="none" strike="noStrike" kern="0" cap="none" spc="0" normalizeH="0" baseline="0" noProof="0" dirty="0">
                <a:ln>
                  <a:noFill/>
                </a:ln>
                <a:solidFill>
                  <a:srgbClr val="000000"/>
                </a:solidFill>
                <a:effectLst/>
                <a:uLnTx/>
                <a:uFillTx/>
                <a:ea typeface="Verdana"/>
              </a:rPr>
              <a:t> ab in den  6 </a:t>
            </a:r>
            <a:r>
              <a:rPr kumimoji="0" lang="en-US" sz="1050" b="1" i="0" u="none" strike="noStrike" kern="0" cap="none" spc="0" normalizeH="0" baseline="0" noProof="0" dirty="0" err="1">
                <a:ln>
                  <a:noFill/>
                </a:ln>
                <a:solidFill>
                  <a:srgbClr val="000000"/>
                </a:solidFill>
                <a:effectLst/>
                <a:uLnTx/>
                <a:uFillTx/>
                <a:ea typeface="Verdana"/>
              </a:rPr>
              <a:t>Monaten</a:t>
            </a:r>
            <a:r>
              <a:rPr kumimoji="0" lang="en-US" sz="1050" b="1" i="0" u="none" strike="noStrike" kern="0" cap="none" spc="0" normalizeH="0" baseline="0" noProof="0" dirty="0">
                <a:ln>
                  <a:noFill/>
                </a:ln>
                <a:solidFill>
                  <a:srgbClr val="000000"/>
                </a:solidFill>
                <a:effectLst/>
                <a:uLnTx/>
                <a:uFillTx/>
                <a:ea typeface="Verdana"/>
              </a:rPr>
              <a:t> </a:t>
            </a:r>
            <a:r>
              <a:rPr kumimoji="0" lang="en-US" sz="1050" b="0" i="0" u="none" strike="noStrike" kern="0" cap="none" spc="0" normalizeH="0" baseline="0" noProof="0" dirty="0" err="1">
                <a:ln>
                  <a:noFill/>
                </a:ln>
                <a:solidFill>
                  <a:srgbClr val="000000"/>
                </a:solidFill>
                <a:effectLst/>
                <a:uLnTx/>
                <a:uFillTx/>
                <a:ea typeface="Verdana"/>
              </a:rPr>
              <a:t>vor</a:t>
            </a:r>
            <a:r>
              <a:rPr kumimoji="0" lang="en-US" sz="1050" b="0" i="0" u="none" strike="noStrike" kern="0" cap="none" spc="0" normalizeH="0" baseline="0" noProof="0" dirty="0">
                <a:ln>
                  <a:noFill/>
                </a:ln>
                <a:solidFill>
                  <a:srgbClr val="000000"/>
                </a:solidFill>
                <a:effectLst/>
                <a:uLnTx/>
                <a:uFillTx/>
                <a:ea typeface="Verdana"/>
              </a:rPr>
              <a:t> der </a:t>
            </a:r>
            <a:r>
              <a:rPr kumimoji="0" lang="en-US" sz="1050" b="0" i="0" u="none" strike="noStrike" kern="0" cap="none" spc="0" normalizeH="0" baseline="0" noProof="0" dirty="0" err="1">
                <a:ln>
                  <a:noFill/>
                </a:ln>
                <a:solidFill>
                  <a:srgbClr val="000000"/>
                </a:solidFill>
                <a:effectLst/>
                <a:uLnTx/>
                <a:uFillTx/>
                <a:ea typeface="Verdana"/>
              </a:rPr>
              <a:t>klinischen</a:t>
            </a:r>
            <a:r>
              <a:rPr kumimoji="0" lang="en-US" sz="1050" b="0" i="0" u="none" strike="noStrike" kern="0" cap="none" spc="0" normalizeH="0" baseline="0" noProof="0" dirty="0">
                <a:ln>
                  <a:noFill/>
                </a:ln>
                <a:solidFill>
                  <a:srgbClr val="000000"/>
                </a:solidFill>
                <a:effectLst/>
                <a:uLnTx/>
                <a:uFillTx/>
                <a:ea typeface="Verdana"/>
              </a:rPr>
              <a:t> </a:t>
            </a:r>
            <a:r>
              <a:rPr kumimoji="0" lang="en-US" sz="1050" b="0" i="0" u="none" strike="noStrike" kern="0" cap="none" spc="0" normalizeH="0" baseline="0" noProof="0" dirty="0" err="1">
                <a:ln>
                  <a:noFill/>
                </a:ln>
                <a:solidFill>
                  <a:srgbClr val="000000"/>
                </a:solidFill>
                <a:effectLst/>
                <a:uLnTx/>
                <a:uFillTx/>
                <a:ea typeface="Verdana"/>
              </a:rPr>
              <a:t>Diagno</a:t>
            </a:r>
            <a:r>
              <a:rPr kumimoji="0" lang="en-US" sz="1050" b="0" i="0" u="none" strike="noStrike" kern="0" cap="none" spc="0" normalizeH="0" baseline="0" noProof="0" dirty="0">
                <a:ln>
                  <a:noFill/>
                </a:ln>
                <a:solidFill>
                  <a:srgbClr val="000000"/>
                </a:solidFill>
                <a:effectLst/>
                <a:uLnTx/>
                <a:uFillTx/>
                <a:ea typeface="Verdana"/>
              </a:rPr>
              <a:t>-se (d. h. </a:t>
            </a:r>
            <a:r>
              <a:rPr kumimoji="0" lang="en-US" sz="1050" b="0" i="0" u="none" strike="noStrike" kern="0" cap="none" spc="0" normalizeH="0" baseline="0" noProof="0" dirty="0" err="1">
                <a:ln>
                  <a:noFill/>
                </a:ln>
                <a:solidFill>
                  <a:srgbClr val="000000"/>
                </a:solidFill>
                <a:effectLst/>
                <a:uLnTx/>
                <a:uFillTx/>
                <a:ea typeface="Verdana"/>
              </a:rPr>
              <a:t>im</a:t>
            </a:r>
            <a:r>
              <a:rPr kumimoji="0" lang="en-US" sz="1050" b="0" i="0" u="none" strike="noStrike" kern="0" cap="none" spc="0" normalizeH="0" baseline="0" noProof="0" dirty="0">
                <a:ln>
                  <a:noFill/>
                </a:ln>
                <a:solidFill>
                  <a:srgbClr val="000000"/>
                </a:solidFill>
                <a:effectLst/>
                <a:uLnTx/>
                <a:uFillTx/>
                <a:ea typeface="Verdana"/>
              </a:rPr>
              <a:t> </a:t>
            </a:r>
            <a:r>
              <a:rPr kumimoji="0" lang="en-US" sz="1050" b="0" i="0" u="none" strike="noStrike" kern="0" cap="none" spc="0" normalizeH="0" baseline="0" noProof="0" dirty="0" err="1">
                <a:ln>
                  <a:noFill/>
                </a:ln>
                <a:solidFill>
                  <a:srgbClr val="000000"/>
                </a:solidFill>
                <a:effectLst/>
                <a:uLnTx/>
                <a:uFillTx/>
                <a:ea typeface="Verdana"/>
              </a:rPr>
              <a:t>späten</a:t>
            </a:r>
            <a:r>
              <a:rPr kumimoji="0" lang="en-US" sz="1050" b="0" i="0" u="none" strike="noStrike" kern="0" cap="none" spc="0" normalizeH="0" baseline="0" noProof="0" dirty="0">
                <a:ln>
                  <a:noFill/>
                </a:ln>
                <a:solidFill>
                  <a:srgbClr val="000000"/>
                </a:solidFill>
                <a:effectLst/>
                <a:uLnTx/>
                <a:uFillTx/>
                <a:ea typeface="Verdana"/>
              </a:rPr>
              <a:t> T1D Stadium 2)</a:t>
            </a:r>
            <a:r>
              <a:rPr kumimoji="0" lang="en-US" sz="1050" b="0" i="0" u="none" strike="noStrike" kern="0" cap="none" spc="0" normalizeH="0" baseline="30000" noProof="0" dirty="0">
                <a:ln>
                  <a:noFill/>
                </a:ln>
                <a:solidFill>
                  <a:srgbClr val="000000"/>
                </a:solidFill>
                <a:effectLst/>
                <a:uLnTx/>
                <a:uFillTx/>
                <a:ea typeface="Verdana"/>
              </a:rPr>
              <a:t>5</a:t>
            </a:r>
            <a:r>
              <a:rPr kumimoji="0" lang="en-US" sz="1050" b="0" i="0" u="none" strike="noStrike" kern="0" cap="none" spc="0" normalizeH="0" baseline="0" noProof="0" dirty="0">
                <a:ln>
                  <a:noFill/>
                </a:ln>
                <a:solidFill>
                  <a:srgbClr val="000000"/>
                </a:solidFill>
                <a:effectLst/>
                <a:uLnTx/>
                <a:uFillTx/>
                <a:ea typeface="Verdana"/>
              </a:rPr>
              <a:t> </a:t>
            </a:r>
            <a:endParaRPr kumimoji="0" lang="en-US" sz="1050" b="0" i="0" u="none" strike="noStrike" kern="0" cap="none" spc="0" normalizeH="0" baseline="0" noProof="0" dirty="0">
              <a:ln>
                <a:noFill/>
              </a:ln>
              <a:solidFill>
                <a:srgbClr val="000000"/>
              </a:solidFill>
              <a:effectLst/>
              <a:uLnTx/>
              <a:uFillTx/>
              <a:ea typeface="Verdana" panose="020B0604030504040204" pitchFamily="34" charset="0"/>
              <a:cs typeface="Arial"/>
            </a:endParaRPr>
          </a:p>
        </p:txBody>
      </p:sp>
      <p:sp>
        <p:nvSpPr>
          <p:cNvPr id="111" name="TextBox 33">
            <a:extLst>
              <a:ext uri="{FF2B5EF4-FFF2-40B4-BE49-F238E27FC236}">
                <a16:creationId xmlns:a16="http://schemas.microsoft.com/office/drawing/2014/main" id="{43AA0E3B-783F-C1EB-1A29-60C6DC2ADF38}"/>
              </a:ext>
            </a:extLst>
          </p:cNvPr>
          <p:cNvSpPr txBox="1"/>
          <p:nvPr/>
        </p:nvSpPr>
        <p:spPr>
          <a:xfrm>
            <a:off x="3089129" y="3270963"/>
            <a:ext cx="2868759" cy="972861"/>
          </a:xfrm>
          <a:prstGeom prst="roundRect">
            <a:avLst>
              <a:gd name="adj" fmla="val 11509"/>
            </a:avLst>
          </a:prstGeom>
          <a:solidFill>
            <a:srgbClr val="347475">
              <a:lumMod val="50000"/>
            </a:srgbClr>
          </a:solidFill>
        </p:spPr>
        <p:txBody>
          <a:bodyPr wrap="square" lIns="68580" tIns="34290" rIns="68580" bIns="34290" anchor="ctr">
            <a:noAutofit/>
          </a:bodyPr>
          <a:lstStyle/>
          <a:p>
            <a:pPr marL="0" marR="0" lvl="0" indent="0" defTabSz="685800" eaLnBrk="1" fontAlgn="auto" latinLnBrk="0" hangingPunct="1">
              <a:lnSpc>
                <a:spcPct val="100000"/>
              </a:lnSpc>
              <a:spcBef>
                <a:spcPts val="0"/>
              </a:spcBef>
              <a:spcAft>
                <a:spcPts val="225"/>
              </a:spcAft>
              <a:buClrTx/>
              <a:buSzTx/>
              <a:buFontTx/>
              <a:buNone/>
              <a:tabLst/>
              <a:defRPr/>
            </a:pPr>
            <a:r>
              <a:rPr kumimoji="0" lang="en-US" sz="1050" b="1" i="0" u="none" strike="noStrike" kern="0" cap="none" spc="0" normalizeH="0" baseline="0" noProof="0" dirty="0">
                <a:ln>
                  <a:noFill/>
                </a:ln>
                <a:solidFill>
                  <a:prstClr val="white"/>
                </a:solidFill>
                <a:effectLst/>
                <a:uLnTx/>
                <a:uFillTx/>
                <a:ea typeface="Verdana"/>
              </a:rPr>
              <a:t>200 </a:t>
            </a:r>
            <a:r>
              <a:rPr kumimoji="0" lang="en-US" sz="1050" b="1" i="0" u="none" strike="noStrike" kern="0" cap="none" spc="0" normalizeH="0" baseline="0" noProof="0" dirty="0" err="1">
                <a:ln>
                  <a:noFill/>
                </a:ln>
                <a:solidFill>
                  <a:prstClr val="white"/>
                </a:solidFill>
                <a:effectLst/>
                <a:uLnTx/>
                <a:uFillTx/>
                <a:ea typeface="Verdana"/>
              </a:rPr>
              <a:t>pmol</a:t>
            </a:r>
            <a:r>
              <a:rPr kumimoji="0" lang="en-US" sz="1050" b="1" i="0" u="none" strike="noStrike" kern="0" cap="none" spc="0" normalizeH="0" baseline="0" noProof="0" dirty="0">
                <a:ln>
                  <a:noFill/>
                </a:ln>
                <a:solidFill>
                  <a:prstClr val="white"/>
                </a:solidFill>
                <a:effectLst/>
                <a:uLnTx/>
                <a:uFillTx/>
                <a:ea typeface="Verdana"/>
              </a:rPr>
              <a:t>/l oft </a:t>
            </a:r>
            <a:r>
              <a:rPr kumimoji="0" lang="en-US" sz="1050" b="1" i="0" u="none" strike="noStrike" kern="0" cap="none" spc="0" normalizeH="0" baseline="0" noProof="0" dirty="0" err="1">
                <a:ln>
                  <a:noFill/>
                </a:ln>
                <a:solidFill>
                  <a:prstClr val="white"/>
                </a:solidFill>
                <a:effectLst/>
                <a:uLnTx/>
                <a:uFillTx/>
                <a:ea typeface="Verdana"/>
              </a:rPr>
              <a:t>als</a:t>
            </a:r>
            <a:r>
              <a:rPr kumimoji="0" lang="en-US" sz="1050" b="1" i="0" u="none" strike="noStrike" kern="0" cap="none" spc="0" normalizeH="0" baseline="0" noProof="0" dirty="0">
                <a:ln>
                  <a:noFill/>
                </a:ln>
                <a:solidFill>
                  <a:prstClr val="white"/>
                </a:solidFill>
                <a:effectLst/>
                <a:uLnTx/>
                <a:uFillTx/>
                <a:ea typeface="Verdana"/>
              </a:rPr>
              <a:t> Cut-Off verwendet</a:t>
            </a:r>
            <a:r>
              <a:rPr kumimoji="0" lang="en-US" sz="1050" b="1" i="0" u="none" strike="noStrike" kern="0" cap="none" spc="0" normalizeH="0" baseline="30000" noProof="0" dirty="0">
                <a:ln>
                  <a:noFill/>
                </a:ln>
                <a:solidFill>
                  <a:prstClr val="white"/>
                </a:solidFill>
                <a:effectLst/>
                <a:uLnTx/>
                <a:uFillTx/>
                <a:ea typeface="Verdana"/>
              </a:rPr>
              <a:t>1-3,6†</a:t>
            </a:r>
          </a:p>
          <a:p>
            <a:pPr marL="0" marR="0" lvl="0" indent="0" defTabSz="685800" eaLnBrk="1" fontAlgn="auto" latinLnBrk="0" hangingPunct="1">
              <a:lnSpc>
                <a:spcPct val="100000"/>
              </a:lnSpc>
              <a:spcBef>
                <a:spcPts val="0"/>
              </a:spcBef>
              <a:spcAft>
                <a:spcPts val="225"/>
              </a:spcAft>
              <a:buClrTx/>
              <a:buSzTx/>
              <a:buFontTx/>
              <a:buNone/>
              <a:tabLst/>
              <a:defRPr/>
            </a:pPr>
            <a:r>
              <a:rPr kumimoji="0" lang="en-US" sz="1050" b="1" i="0" u="none" strike="noStrike" kern="0" cap="none" spc="0" normalizeH="0" baseline="0" noProof="0" dirty="0">
                <a:ln>
                  <a:noFill/>
                </a:ln>
                <a:solidFill>
                  <a:prstClr val="white"/>
                </a:solidFill>
                <a:effectLst/>
                <a:uLnTx/>
                <a:uFillTx/>
                <a:ea typeface="Verdana"/>
              </a:rPr>
              <a:t>200–600 </a:t>
            </a:r>
            <a:r>
              <a:rPr kumimoji="0" lang="en-US" sz="1050" b="1" i="0" u="none" strike="noStrike" kern="0" cap="none" spc="0" normalizeH="0" baseline="0" noProof="0" dirty="0" err="1">
                <a:ln>
                  <a:noFill/>
                </a:ln>
                <a:solidFill>
                  <a:prstClr val="white"/>
                </a:solidFill>
                <a:effectLst/>
                <a:uLnTx/>
                <a:uFillTx/>
                <a:ea typeface="Verdana"/>
              </a:rPr>
              <a:t>pmol</a:t>
            </a:r>
            <a:r>
              <a:rPr kumimoji="0" lang="en-US" sz="1050" b="1" i="0" u="none" strike="noStrike" kern="0" cap="none" spc="0" normalizeH="0" baseline="0" noProof="0" dirty="0">
                <a:ln>
                  <a:noFill/>
                </a:ln>
                <a:solidFill>
                  <a:prstClr val="white"/>
                </a:solidFill>
                <a:effectLst/>
                <a:uLnTx/>
                <a:uFillTx/>
                <a:ea typeface="Verdana"/>
              </a:rPr>
              <a:t>/l </a:t>
            </a:r>
            <a:r>
              <a:rPr kumimoji="0" lang="en-US" sz="1050" b="1" i="0" u="none" strike="noStrike" kern="0" cap="none" spc="0" normalizeH="0" baseline="0" noProof="0" dirty="0" err="1">
                <a:ln>
                  <a:noFill/>
                </a:ln>
                <a:solidFill>
                  <a:prstClr val="white"/>
                </a:solidFill>
                <a:effectLst/>
                <a:uLnTx/>
                <a:uFillTx/>
                <a:ea typeface="Verdana"/>
              </a:rPr>
              <a:t>deutet</a:t>
            </a:r>
            <a:r>
              <a:rPr kumimoji="0" lang="en-US" sz="1050" b="1" i="0" u="none" strike="noStrike" kern="0" cap="none" spc="0" normalizeH="0" baseline="0" noProof="0" dirty="0">
                <a:ln>
                  <a:noFill/>
                </a:ln>
                <a:solidFill>
                  <a:prstClr val="white"/>
                </a:solidFill>
                <a:effectLst/>
                <a:uLnTx/>
                <a:uFillTx/>
                <a:ea typeface="Verdana"/>
              </a:rPr>
              <a:t> auf T1D </a:t>
            </a:r>
            <a:r>
              <a:rPr kumimoji="0" lang="en-US" sz="1050" b="1" i="0" u="none" strike="noStrike" kern="0" cap="none" spc="0" normalizeH="0" baseline="0" noProof="0" dirty="0" err="1">
                <a:ln>
                  <a:noFill/>
                </a:ln>
                <a:solidFill>
                  <a:prstClr val="white"/>
                </a:solidFill>
                <a:effectLst/>
                <a:uLnTx/>
                <a:uFillTx/>
                <a:ea typeface="Verdana"/>
              </a:rPr>
              <a:t>mit</a:t>
            </a:r>
            <a:r>
              <a:rPr kumimoji="0" lang="en-US" sz="1050" b="1" i="0" u="none" strike="noStrike" kern="0" cap="none" spc="0" normalizeH="0" baseline="0" noProof="0" dirty="0">
                <a:ln>
                  <a:noFill/>
                </a:ln>
                <a:solidFill>
                  <a:prstClr val="white"/>
                </a:solidFill>
                <a:effectLst/>
                <a:uLnTx/>
                <a:uFillTx/>
                <a:ea typeface="Verdana"/>
              </a:rPr>
              <a:t> </a:t>
            </a:r>
            <a:r>
              <a:rPr kumimoji="0" lang="en-US" sz="1050" b="1" i="0" u="none" strike="noStrike" kern="0" cap="none" spc="0" normalizeH="0" baseline="0" noProof="0" dirty="0" err="1">
                <a:ln>
                  <a:noFill/>
                </a:ln>
                <a:solidFill>
                  <a:prstClr val="white"/>
                </a:solidFill>
                <a:effectLst/>
                <a:uLnTx/>
                <a:uFillTx/>
                <a:ea typeface="Verdana"/>
              </a:rPr>
              <a:t>Beginn</a:t>
            </a:r>
            <a:r>
              <a:rPr kumimoji="0" lang="en-US" sz="1050" b="1" i="0" u="none" strike="noStrike" kern="0" cap="none" spc="0" normalizeH="0" baseline="0" noProof="0" dirty="0">
                <a:ln>
                  <a:noFill/>
                </a:ln>
                <a:solidFill>
                  <a:prstClr val="white"/>
                </a:solidFill>
                <a:effectLst/>
                <a:uLnTx/>
                <a:uFillTx/>
                <a:ea typeface="Verdana"/>
              </a:rPr>
              <a:t> </a:t>
            </a:r>
            <a:r>
              <a:rPr lang="en-US" sz="1050" b="1" kern="0" dirty="0" err="1">
                <a:solidFill>
                  <a:prstClr val="white"/>
                </a:solidFill>
                <a:ea typeface="Verdana"/>
              </a:rPr>
              <a:t>im</a:t>
            </a:r>
            <a:r>
              <a:rPr lang="en-US" sz="1050" b="1" kern="0" dirty="0">
                <a:solidFill>
                  <a:prstClr val="white"/>
                </a:solidFill>
                <a:ea typeface="Verdana"/>
              </a:rPr>
              <a:t> </a:t>
            </a:r>
            <a:r>
              <a:rPr lang="en-US" sz="1050" b="1" kern="0" dirty="0" err="1">
                <a:solidFill>
                  <a:prstClr val="white"/>
                </a:solidFill>
                <a:ea typeface="Verdana"/>
              </a:rPr>
              <a:t>Erwachsenenalter</a:t>
            </a:r>
            <a:r>
              <a:rPr lang="en-US" sz="1050" b="1" kern="0" dirty="0">
                <a:solidFill>
                  <a:prstClr val="white"/>
                </a:solidFill>
                <a:ea typeface="Verdana"/>
              </a:rPr>
              <a:t> </a:t>
            </a:r>
            <a:r>
              <a:rPr lang="en-US" sz="1050" b="1" kern="0" dirty="0" err="1">
                <a:solidFill>
                  <a:prstClr val="white"/>
                </a:solidFill>
                <a:ea typeface="Verdana"/>
              </a:rPr>
              <a:t>hin</a:t>
            </a:r>
            <a:r>
              <a:rPr kumimoji="0" lang="en-US" sz="1050" b="1" i="0" u="none" strike="noStrike" kern="0" cap="none" spc="0" normalizeH="0" baseline="30000" noProof="0" dirty="0">
                <a:ln>
                  <a:noFill/>
                </a:ln>
                <a:solidFill>
                  <a:prstClr val="white"/>
                </a:solidFill>
                <a:effectLst/>
                <a:uLnTx/>
                <a:uFillTx/>
                <a:ea typeface="Verdana"/>
              </a:rPr>
              <a:t>3*</a:t>
            </a:r>
            <a:r>
              <a:rPr kumimoji="0" lang="en-US" sz="1050" b="0" i="0" u="none" strike="noStrike" kern="0" cap="none" spc="0" normalizeH="0" baseline="0" noProof="0" dirty="0">
                <a:ln>
                  <a:noFill/>
                </a:ln>
                <a:solidFill>
                  <a:prstClr val="white"/>
                </a:solidFill>
                <a:effectLst/>
                <a:uLnTx/>
                <a:uFillTx/>
                <a:ea typeface="Verdana"/>
              </a:rPr>
              <a:t> </a:t>
            </a:r>
            <a:endParaRPr kumimoji="0" lang="en-US" sz="1050" b="0" i="0" u="none" strike="noStrike" kern="0" cap="none" spc="0" normalizeH="0" baseline="0" noProof="0" dirty="0">
              <a:ln>
                <a:noFill/>
              </a:ln>
              <a:solidFill>
                <a:prstClr val="white"/>
              </a:solidFill>
              <a:effectLst/>
              <a:uLnTx/>
              <a:uFillTx/>
              <a:ea typeface="Verdana" panose="020B0604030504040204" pitchFamily="34" charset="0"/>
            </a:endParaRPr>
          </a:p>
        </p:txBody>
      </p:sp>
      <p:sp>
        <p:nvSpPr>
          <p:cNvPr id="112" name="Rounded Rectangle 34">
            <a:extLst>
              <a:ext uri="{FF2B5EF4-FFF2-40B4-BE49-F238E27FC236}">
                <a16:creationId xmlns:a16="http://schemas.microsoft.com/office/drawing/2014/main" id="{14DAD5C2-1BEC-70BB-6FD7-827909B9C057}"/>
              </a:ext>
            </a:extLst>
          </p:cNvPr>
          <p:cNvSpPr/>
          <p:nvPr/>
        </p:nvSpPr>
        <p:spPr>
          <a:xfrm>
            <a:off x="513329" y="1412510"/>
            <a:ext cx="5516843" cy="3059915"/>
          </a:xfrm>
          <a:prstGeom prst="roundRect">
            <a:avLst>
              <a:gd name="adj" fmla="val 7258"/>
            </a:avLst>
          </a:prstGeom>
          <a:noFill/>
          <a:ln w="25400" cap="flat" cmpd="sng" algn="ctr">
            <a:solidFill>
              <a:srgbClr val="347475"/>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sp>
        <p:nvSpPr>
          <p:cNvPr id="113" name="Rounded Rectangle 36">
            <a:extLst>
              <a:ext uri="{FF2B5EF4-FFF2-40B4-BE49-F238E27FC236}">
                <a16:creationId xmlns:a16="http://schemas.microsoft.com/office/drawing/2014/main" id="{341D17FA-3587-D59C-72BC-C3D42AE840E7}"/>
              </a:ext>
            </a:extLst>
          </p:cNvPr>
          <p:cNvSpPr/>
          <p:nvPr/>
        </p:nvSpPr>
        <p:spPr>
          <a:xfrm>
            <a:off x="6228318" y="1412511"/>
            <a:ext cx="2453142" cy="2630078"/>
          </a:xfrm>
          <a:prstGeom prst="roundRect">
            <a:avLst>
              <a:gd name="adj" fmla="val 7258"/>
            </a:avLst>
          </a:prstGeom>
          <a:noFill/>
          <a:ln w="2540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sp>
        <p:nvSpPr>
          <p:cNvPr id="114" name="TextBox 41">
            <a:extLst>
              <a:ext uri="{FF2B5EF4-FFF2-40B4-BE49-F238E27FC236}">
                <a16:creationId xmlns:a16="http://schemas.microsoft.com/office/drawing/2014/main" id="{84DC3629-D2B6-BBB6-BC8F-5AF65AEE5DC4}"/>
              </a:ext>
            </a:extLst>
          </p:cNvPr>
          <p:cNvSpPr txBox="1"/>
          <p:nvPr/>
        </p:nvSpPr>
        <p:spPr>
          <a:xfrm>
            <a:off x="6858417" y="2833004"/>
            <a:ext cx="1747555" cy="1064394"/>
          </a:xfrm>
          <a:prstGeom prst="rect">
            <a:avLst/>
          </a:prstGeom>
          <a:noFill/>
        </p:spPr>
        <p:txBody>
          <a:bodyPr wrap="square" lIns="68580" tIns="34290" rIns="68580" bIns="34290" anchor="t">
            <a:spAutoFit/>
          </a:bodyPr>
          <a:lstStyle/>
          <a:p>
            <a:pPr defTabSz="685800">
              <a:spcAft>
                <a:spcPts val="225"/>
              </a:spcAft>
              <a:defRPr/>
            </a:pPr>
            <a:r>
              <a:rPr lang="en-US" sz="900" b="1" dirty="0">
                <a:solidFill>
                  <a:srgbClr val="2F3651">
                    <a:lumMod val="60000"/>
                    <a:lumOff val="40000"/>
                  </a:srgbClr>
                </a:solidFill>
                <a:ea typeface="Verdana"/>
              </a:rPr>
              <a:t>LADA/</a:t>
            </a:r>
            <a:r>
              <a:rPr lang="en-US" sz="900" b="1" dirty="0" err="1">
                <a:solidFill>
                  <a:srgbClr val="2F3651">
                    <a:lumMod val="60000"/>
                    <a:lumOff val="40000"/>
                  </a:srgbClr>
                </a:solidFill>
                <a:ea typeface="Verdana"/>
              </a:rPr>
              <a:t>Beginn</a:t>
            </a:r>
            <a:r>
              <a:rPr lang="en-US" sz="900" b="1" dirty="0">
                <a:solidFill>
                  <a:srgbClr val="2F3651">
                    <a:lumMod val="60000"/>
                    <a:lumOff val="40000"/>
                  </a:srgbClr>
                </a:solidFill>
                <a:ea typeface="Verdana"/>
              </a:rPr>
              <a:t> </a:t>
            </a:r>
            <a:r>
              <a:rPr lang="en-US" sz="900" b="1" dirty="0" err="1">
                <a:solidFill>
                  <a:srgbClr val="2F3651">
                    <a:lumMod val="60000"/>
                    <a:lumOff val="40000"/>
                  </a:srgbClr>
                </a:solidFill>
                <a:ea typeface="Verdana"/>
              </a:rPr>
              <a:t>im</a:t>
            </a:r>
            <a:r>
              <a:rPr lang="en-US" sz="900" b="1" dirty="0">
                <a:solidFill>
                  <a:srgbClr val="2F3651">
                    <a:lumMod val="60000"/>
                    <a:lumOff val="40000"/>
                  </a:srgbClr>
                </a:solidFill>
                <a:ea typeface="Verdana"/>
              </a:rPr>
              <a:t> </a:t>
            </a:r>
            <a:r>
              <a:rPr lang="en-US" sz="900" b="1" dirty="0" err="1">
                <a:solidFill>
                  <a:srgbClr val="2F3651">
                    <a:lumMod val="60000"/>
                    <a:lumOff val="40000"/>
                  </a:srgbClr>
                </a:solidFill>
                <a:ea typeface="Verdana"/>
              </a:rPr>
              <a:t>Erwachsenenalter</a:t>
            </a:r>
            <a:endParaRPr lang="en-US" sz="900" b="1" dirty="0">
              <a:solidFill>
                <a:srgbClr val="2F3651">
                  <a:lumMod val="60000"/>
                  <a:lumOff val="40000"/>
                </a:srgbClr>
              </a:solidFill>
              <a:ea typeface="Verdana" panose="020B0604030504040204" pitchFamily="34" charset="0"/>
            </a:endParaRPr>
          </a:p>
          <a:p>
            <a:pPr defTabSz="685800">
              <a:defRPr/>
            </a:pPr>
            <a:r>
              <a:rPr lang="en-US" sz="900" dirty="0" err="1">
                <a:solidFill>
                  <a:srgbClr val="2F3651"/>
                </a:solidFill>
              </a:rPr>
              <a:t>Erwachsene</a:t>
            </a:r>
            <a:r>
              <a:rPr lang="en-US" sz="900" dirty="0">
                <a:solidFill>
                  <a:srgbClr val="2F3651"/>
                </a:solidFill>
              </a:rPr>
              <a:t> </a:t>
            </a:r>
            <a:r>
              <a:rPr lang="en-US" sz="900" dirty="0" err="1">
                <a:solidFill>
                  <a:srgbClr val="2F3651"/>
                </a:solidFill>
              </a:rPr>
              <a:t>mit</a:t>
            </a:r>
            <a:r>
              <a:rPr lang="en-US" sz="900" dirty="0">
                <a:solidFill>
                  <a:srgbClr val="2F3651"/>
                </a:solidFill>
              </a:rPr>
              <a:t> </a:t>
            </a:r>
            <a:r>
              <a:rPr lang="en-US" sz="900" dirty="0" err="1">
                <a:solidFill>
                  <a:srgbClr val="2F3651"/>
                </a:solidFill>
              </a:rPr>
              <a:t>einem</a:t>
            </a:r>
            <a:r>
              <a:rPr lang="en-US" sz="900" dirty="0">
                <a:solidFill>
                  <a:srgbClr val="2F3651"/>
                </a:solidFill>
              </a:rPr>
              <a:t> </a:t>
            </a:r>
            <a:r>
              <a:rPr lang="en-US" sz="900" dirty="0" err="1">
                <a:solidFill>
                  <a:srgbClr val="2F3651"/>
                </a:solidFill>
              </a:rPr>
              <a:t>Zufalls</a:t>
            </a:r>
            <a:r>
              <a:rPr lang="en-US" sz="900" dirty="0">
                <a:solidFill>
                  <a:srgbClr val="2F3651"/>
                </a:solidFill>
              </a:rPr>
              <a:t>-C-</a:t>
            </a:r>
            <a:r>
              <a:rPr lang="en-US" sz="900" dirty="0" err="1">
                <a:solidFill>
                  <a:srgbClr val="2F3651"/>
                </a:solidFill>
              </a:rPr>
              <a:t>Peptid</a:t>
            </a:r>
            <a:r>
              <a:rPr lang="en-US" sz="900" dirty="0">
                <a:solidFill>
                  <a:srgbClr val="2F3651"/>
                </a:solidFill>
              </a:rPr>
              <a:t>                </a:t>
            </a:r>
            <a:r>
              <a:rPr lang="en-US" sz="900" b="1" dirty="0">
                <a:solidFill>
                  <a:srgbClr val="2F3651"/>
                </a:solidFill>
              </a:rPr>
              <a:t>&lt; 300 </a:t>
            </a:r>
            <a:r>
              <a:rPr lang="en-US" sz="900" b="1" dirty="0" err="1">
                <a:solidFill>
                  <a:srgbClr val="2F3651"/>
                </a:solidFill>
              </a:rPr>
              <a:t>pmol</a:t>
            </a:r>
            <a:r>
              <a:rPr lang="en-US" sz="900" b="1" dirty="0">
                <a:solidFill>
                  <a:srgbClr val="2F3651"/>
                </a:solidFill>
              </a:rPr>
              <a:t>/l</a:t>
            </a:r>
            <a:r>
              <a:rPr lang="en-US" sz="900" dirty="0">
                <a:solidFill>
                  <a:srgbClr val="2F3651"/>
                </a:solidFill>
              </a:rPr>
              <a:t> </a:t>
            </a:r>
            <a:r>
              <a:rPr lang="en-US" sz="900" dirty="0" err="1">
                <a:solidFill>
                  <a:srgbClr val="2F3651"/>
                </a:solidFill>
              </a:rPr>
              <a:t>sollten</a:t>
            </a:r>
            <a:r>
              <a:rPr lang="en-US" sz="900" dirty="0">
                <a:solidFill>
                  <a:srgbClr val="2F3651"/>
                </a:solidFill>
              </a:rPr>
              <a:t> </a:t>
            </a:r>
            <a:r>
              <a:rPr lang="en-US" sz="900" dirty="0" err="1">
                <a:solidFill>
                  <a:srgbClr val="2F3651"/>
                </a:solidFill>
              </a:rPr>
              <a:t>vorwiegend</a:t>
            </a:r>
            <a:r>
              <a:rPr lang="en-US" sz="900" dirty="0">
                <a:solidFill>
                  <a:srgbClr val="2F3651"/>
                </a:solidFill>
              </a:rPr>
              <a:t> </a:t>
            </a:r>
            <a:r>
              <a:rPr lang="en-US" sz="900" dirty="0" err="1">
                <a:solidFill>
                  <a:srgbClr val="2F3651"/>
                </a:solidFill>
              </a:rPr>
              <a:t>Insulintherapie</a:t>
            </a:r>
            <a:r>
              <a:rPr lang="en-US" sz="900" dirty="0">
                <a:solidFill>
                  <a:srgbClr val="2F3651"/>
                </a:solidFill>
              </a:rPr>
              <a:t> </a:t>
            </a:r>
            <a:r>
              <a:rPr lang="en-US" sz="900" dirty="0" err="1">
                <a:solidFill>
                  <a:srgbClr val="2F3651"/>
                </a:solidFill>
              </a:rPr>
              <a:t>erhalten</a:t>
            </a:r>
            <a:r>
              <a:rPr lang="en-US" sz="900" dirty="0">
                <a:solidFill>
                  <a:srgbClr val="2F3651"/>
                </a:solidFill>
              </a:rPr>
              <a:t> (T1D versus T2D)</a:t>
            </a:r>
            <a:r>
              <a:rPr lang="en-US" sz="900" baseline="30000" dirty="0">
                <a:solidFill>
                  <a:srgbClr val="2F3651"/>
                </a:solidFill>
              </a:rPr>
              <a:t>9</a:t>
            </a:r>
            <a:endParaRPr lang="en-US" sz="900" baseline="30000" dirty="0">
              <a:solidFill>
                <a:srgbClr val="2F3651"/>
              </a:solidFill>
              <a:cs typeface="Arial"/>
            </a:endParaRPr>
          </a:p>
        </p:txBody>
      </p:sp>
      <p:pic>
        <p:nvPicPr>
          <p:cNvPr id="115" name="Graphic 10">
            <a:extLst>
              <a:ext uri="{FF2B5EF4-FFF2-40B4-BE49-F238E27FC236}">
                <a16:creationId xmlns:a16="http://schemas.microsoft.com/office/drawing/2014/main" id="{627938B9-10DF-27EC-194B-F181860B5B52}"/>
              </a:ext>
            </a:extLst>
          </p:cNvPr>
          <p:cNvPicPr>
            <a:picLocks noChangeAspect="1"/>
          </p:cNvPicPr>
          <p:nvPr/>
        </p:nvPicPr>
        <p:blipFill rotWithShape="1">
          <a:blip r:embed="rId11">
            <a:extLst>
              <a:ext uri="{96DAC541-7B7A-43D3-8B79-37D633B846F1}">
                <asvg:svgBlip xmlns:asvg="http://schemas.microsoft.com/office/drawing/2016/SVG/main" r:embed="rId12"/>
              </a:ext>
            </a:extLst>
          </a:blip>
          <a:srcRect t="11123" b="19090"/>
          <a:stretch/>
        </p:blipFill>
        <p:spPr>
          <a:xfrm>
            <a:off x="703524" y="3586091"/>
            <a:ext cx="430079" cy="368356"/>
          </a:xfrm>
          <a:prstGeom prst="rect">
            <a:avLst/>
          </a:prstGeom>
        </p:spPr>
      </p:pic>
    </p:spTree>
    <p:extLst>
      <p:ext uri="{BB962C8B-B14F-4D97-AF65-F5344CB8AC3E}">
        <p14:creationId xmlns:p14="http://schemas.microsoft.com/office/powerpoint/2010/main" val="2934282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500338-4905-B338-9512-39BBD84C5E1F}"/>
            </a:ext>
          </a:extLst>
        </p:cNvPr>
        <p:cNvGrpSpPr/>
        <p:nvPr/>
      </p:nvGrpSpPr>
      <p:grpSpPr>
        <a:xfrm>
          <a:off x="0" y="0"/>
          <a:ext cx="0" cy="0"/>
          <a:chOff x="0" y="0"/>
          <a:chExt cx="0" cy="0"/>
        </a:xfrm>
      </p:grpSpPr>
      <p:sp>
        <p:nvSpPr>
          <p:cNvPr id="9" name="Textplatzhalter 9">
            <a:extLst>
              <a:ext uri="{FF2B5EF4-FFF2-40B4-BE49-F238E27FC236}">
                <a16:creationId xmlns:a16="http://schemas.microsoft.com/office/drawing/2014/main" id="{7BEBB896-B50D-3A88-E926-999B6035E2FF}"/>
              </a:ext>
            </a:extLst>
          </p:cNvPr>
          <p:cNvSpPr txBox="1">
            <a:spLocks/>
          </p:cNvSpPr>
          <p:nvPr/>
        </p:nvSpPr>
        <p:spPr>
          <a:xfrm>
            <a:off x="325167" y="116922"/>
            <a:ext cx="830018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Zusammenfassung C-Peptid-Messung</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7" name="TextBox 3037">
            <a:extLst>
              <a:ext uri="{FF2B5EF4-FFF2-40B4-BE49-F238E27FC236}">
                <a16:creationId xmlns:a16="http://schemas.microsoft.com/office/drawing/2014/main" id="{FF88E5B4-C328-C727-D58F-2B271B4AEDE4}"/>
              </a:ext>
            </a:extLst>
          </p:cNvPr>
          <p:cNvSpPr txBox="1"/>
          <p:nvPr/>
        </p:nvSpPr>
        <p:spPr>
          <a:xfrm>
            <a:off x="325167" y="4658071"/>
            <a:ext cx="8438907" cy="461665"/>
          </a:xfrm>
          <a:prstGeom prst="rect">
            <a:avLst/>
          </a:prstGeom>
          <a:noFill/>
        </p:spPr>
        <p:txBody>
          <a:bodyPr wrap="square" rtlCol="0" anchor="b">
            <a:spAutoFit/>
          </a:bodyPr>
          <a:lstStyle/>
          <a:p>
            <a:pPr defTabSz="685766">
              <a:buClr>
                <a:srgbClr val="2F4B95"/>
              </a:buClr>
              <a:defRPr/>
            </a:pPr>
            <a:r>
              <a:rPr kumimoji="0" lang="da-DK" sz="600" b="1" i="0" u="none" strike="noStrike" kern="1200" cap="none" spc="0" normalizeH="0" baseline="0" noProof="0" dirty="0">
                <a:ln>
                  <a:noFill/>
                </a:ln>
                <a:solidFill>
                  <a:srgbClr val="404040"/>
                </a:solidFill>
                <a:effectLst/>
                <a:uLnTx/>
                <a:uFillTx/>
                <a:ea typeface="+mn-ea"/>
                <a:cs typeface="+mn-cs"/>
              </a:rPr>
              <a:t>1.</a:t>
            </a:r>
            <a:r>
              <a:rPr kumimoji="0" lang="da-DK" sz="600" b="0" i="0" u="none" strike="noStrike" kern="1200" cap="none" spc="0" normalizeH="0" baseline="0" noProof="0" dirty="0">
                <a:ln>
                  <a:noFill/>
                </a:ln>
                <a:solidFill>
                  <a:srgbClr val="404040"/>
                </a:solidFill>
                <a:effectLst/>
                <a:uLnTx/>
                <a:uFillTx/>
                <a:ea typeface="+mn-ea"/>
                <a:cs typeface="+mn-cs"/>
              </a:rPr>
              <a:t> Flier JS &amp; Kahn CR. </a:t>
            </a:r>
            <a:r>
              <a:rPr kumimoji="0" lang="da-DK" sz="600" b="0" i="1" u="none" strike="noStrike" kern="1200" cap="none" spc="0" normalizeH="0" baseline="0" noProof="0" dirty="0">
                <a:ln>
                  <a:noFill/>
                </a:ln>
                <a:solidFill>
                  <a:srgbClr val="404040"/>
                </a:solidFill>
                <a:effectLst/>
                <a:uLnTx/>
                <a:uFillTx/>
                <a:ea typeface="+mn-ea"/>
                <a:cs typeface="+mn-cs"/>
              </a:rPr>
              <a:t>Mol Metab</a:t>
            </a:r>
            <a:r>
              <a:rPr kumimoji="0" lang="da-DK" sz="600" b="0" i="0" u="none" strike="noStrike" kern="1200" cap="none" spc="0" normalizeH="0" baseline="0" noProof="0" dirty="0">
                <a:ln>
                  <a:noFill/>
                </a:ln>
                <a:solidFill>
                  <a:srgbClr val="404040"/>
                </a:solidFill>
                <a:effectLst/>
                <a:uLnTx/>
                <a:uFillTx/>
                <a:ea typeface="+mn-ea"/>
                <a:cs typeface="+mn-cs"/>
              </a:rPr>
              <a:t> 2021; 52: 101194. </a:t>
            </a:r>
            <a:r>
              <a:rPr kumimoji="0" lang="da-DK" sz="600" b="1" i="0" u="none" strike="noStrike" kern="1200" cap="none" spc="0" normalizeH="0" baseline="0" noProof="0" dirty="0">
                <a:ln>
                  <a:noFill/>
                </a:ln>
                <a:solidFill>
                  <a:srgbClr val="404040"/>
                </a:solidFill>
                <a:effectLst/>
                <a:uLnTx/>
                <a:uFillTx/>
                <a:ea typeface="+mn-ea"/>
                <a:cs typeface="+mn-cs"/>
              </a:rPr>
              <a:t>2.</a:t>
            </a:r>
            <a:r>
              <a:rPr kumimoji="0" lang="da-DK" sz="600" b="0" i="0" u="none" strike="noStrike" kern="1200" cap="none" spc="0" normalizeH="0" baseline="0" noProof="0" dirty="0">
                <a:ln>
                  <a:noFill/>
                </a:ln>
                <a:solidFill>
                  <a:srgbClr val="404040"/>
                </a:solidFill>
                <a:effectLst/>
                <a:uLnTx/>
                <a:uFillTx/>
                <a:ea typeface="+mn-ea"/>
                <a:cs typeface="+mn-cs"/>
              </a:rPr>
              <a:t> Jones AG &amp; Hattersley AT. </a:t>
            </a:r>
            <a:r>
              <a:rPr kumimoji="0" lang="da-DK" sz="600" b="0" i="1" u="none" strike="noStrike" kern="1200" cap="none" spc="0" normalizeH="0" baseline="0" noProof="0" dirty="0">
                <a:ln>
                  <a:noFill/>
                </a:ln>
                <a:solidFill>
                  <a:srgbClr val="404040"/>
                </a:solidFill>
                <a:effectLst/>
                <a:uLnTx/>
                <a:uFillTx/>
                <a:ea typeface="+mn-ea"/>
                <a:cs typeface="+mn-cs"/>
              </a:rPr>
              <a:t>Diabet Med</a:t>
            </a:r>
            <a:r>
              <a:rPr kumimoji="0" lang="da-DK" sz="600" b="0" i="0" u="none" strike="noStrike" kern="1200" cap="none" spc="0" normalizeH="0" baseline="0" noProof="0" dirty="0">
                <a:ln>
                  <a:noFill/>
                </a:ln>
                <a:solidFill>
                  <a:srgbClr val="404040"/>
                </a:solidFill>
                <a:effectLst/>
                <a:uLnTx/>
                <a:uFillTx/>
                <a:ea typeface="+mn-ea"/>
                <a:cs typeface="+mn-cs"/>
              </a:rPr>
              <a:t> 2013; 30: 803</a:t>
            </a:r>
            <a:r>
              <a:rPr kumimoji="0" lang="de-DE" sz="600" b="0" i="0" u="none" strike="noStrike" kern="1200" cap="none" spc="0" normalizeH="0" baseline="0" noProof="0" dirty="0">
                <a:ln>
                  <a:noFill/>
                </a:ln>
                <a:solidFill>
                  <a:srgbClr val="404040"/>
                </a:solidFill>
                <a:effectLst/>
                <a:uLnTx/>
                <a:uFillTx/>
                <a:ea typeface="Arial"/>
                <a:cs typeface="Arial"/>
              </a:rPr>
              <a:t>–</a:t>
            </a:r>
            <a:r>
              <a:rPr kumimoji="0" lang="da-DK" sz="600" b="0" i="0" u="none" strike="noStrike" kern="1200" cap="none" spc="0" normalizeH="0" baseline="0" noProof="0" dirty="0">
                <a:ln>
                  <a:noFill/>
                </a:ln>
                <a:solidFill>
                  <a:srgbClr val="404040"/>
                </a:solidFill>
                <a:effectLst/>
                <a:uLnTx/>
                <a:uFillTx/>
                <a:ea typeface="+mn-ea"/>
                <a:cs typeface="+mn-cs"/>
              </a:rPr>
              <a:t>17. </a:t>
            </a:r>
            <a:r>
              <a:rPr kumimoji="0" lang="da-DK" sz="600" b="1" i="0" u="none" strike="noStrike" kern="1200" cap="none" spc="0" normalizeH="0" baseline="0" noProof="0" dirty="0">
                <a:ln>
                  <a:noFill/>
                </a:ln>
                <a:solidFill>
                  <a:srgbClr val="404040"/>
                </a:solidFill>
                <a:effectLst/>
                <a:uLnTx/>
                <a:uFillTx/>
                <a:ea typeface="+mn-ea"/>
                <a:cs typeface="+mn-cs"/>
              </a:rPr>
              <a:t>3.</a:t>
            </a:r>
            <a:r>
              <a:rPr kumimoji="0" lang="da-DK" sz="600" b="0" i="0" u="none" strike="noStrike" kern="1200" cap="none" spc="0" normalizeH="0" baseline="0" noProof="0" dirty="0">
                <a:ln>
                  <a:noFill/>
                </a:ln>
                <a:solidFill>
                  <a:srgbClr val="404040"/>
                </a:solidFill>
                <a:effectLst/>
                <a:uLnTx/>
                <a:uFillTx/>
                <a:ea typeface="+mn-ea"/>
                <a:cs typeface="+mn-cs"/>
              </a:rPr>
              <a:t> Leighton E </a:t>
            </a:r>
            <a:r>
              <a:rPr kumimoji="0" lang="da-DK" sz="600" b="0" i="1" u="none" strike="noStrike" kern="1200" cap="none" spc="0" normalizeH="0" baseline="0" noProof="0" dirty="0">
                <a:ln>
                  <a:noFill/>
                </a:ln>
                <a:solidFill>
                  <a:srgbClr val="404040"/>
                </a:solidFill>
                <a:effectLst/>
                <a:uLnTx/>
                <a:uFillTx/>
                <a:ea typeface="+mn-ea"/>
                <a:cs typeface="+mn-cs"/>
              </a:rPr>
              <a:t>et al. Diabetes Ther</a:t>
            </a:r>
            <a:r>
              <a:rPr kumimoji="0" lang="da-DK" sz="600" b="0" i="0" u="none" strike="noStrike" kern="1200" cap="none" spc="0" normalizeH="0" baseline="0" noProof="0" dirty="0">
                <a:ln>
                  <a:noFill/>
                </a:ln>
                <a:solidFill>
                  <a:srgbClr val="404040"/>
                </a:solidFill>
                <a:effectLst/>
                <a:uLnTx/>
                <a:uFillTx/>
                <a:ea typeface="+mn-ea"/>
                <a:cs typeface="+mn-cs"/>
              </a:rPr>
              <a:t> 2017; 8: 475</a:t>
            </a:r>
            <a:r>
              <a:rPr kumimoji="0" lang="de-DE" sz="600" b="0" i="0" u="none" strike="noStrike" kern="1200" cap="none" spc="0" normalizeH="0" baseline="0" noProof="0" dirty="0">
                <a:ln>
                  <a:noFill/>
                </a:ln>
                <a:solidFill>
                  <a:srgbClr val="404040"/>
                </a:solidFill>
                <a:effectLst/>
                <a:uLnTx/>
                <a:uFillTx/>
                <a:ea typeface="Arial"/>
                <a:cs typeface="Arial"/>
              </a:rPr>
              <a:t>–</a:t>
            </a:r>
            <a:r>
              <a:rPr kumimoji="0" lang="da-DK" sz="600" b="0" i="0" u="none" strike="noStrike" kern="1200" cap="none" spc="0" normalizeH="0" baseline="0" noProof="0" dirty="0">
                <a:ln>
                  <a:noFill/>
                </a:ln>
                <a:solidFill>
                  <a:srgbClr val="404040"/>
                </a:solidFill>
                <a:effectLst/>
                <a:uLnTx/>
                <a:uFillTx/>
                <a:ea typeface="+mn-ea"/>
                <a:cs typeface="+mn-cs"/>
              </a:rPr>
              <a:t>87. </a:t>
            </a:r>
            <a:r>
              <a:rPr kumimoji="0" lang="da-DK" sz="600" b="1" i="0" u="none" strike="noStrike" kern="1200" cap="none" spc="0" normalizeH="0" baseline="0" noProof="0" dirty="0">
                <a:ln>
                  <a:noFill/>
                </a:ln>
                <a:solidFill>
                  <a:srgbClr val="404040"/>
                </a:solidFill>
                <a:effectLst/>
                <a:uLnTx/>
                <a:uFillTx/>
                <a:ea typeface="+mn-ea"/>
                <a:cs typeface="+mn-cs"/>
              </a:rPr>
              <a:t>4.</a:t>
            </a:r>
            <a:r>
              <a:rPr kumimoji="0" lang="da-DK" sz="600" b="0" i="0" u="none" strike="noStrike" kern="1200" cap="none" spc="0" normalizeH="0" baseline="0" noProof="0" dirty="0">
                <a:ln>
                  <a:noFill/>
                </a:ln>
                <a:solidFill>
                  <a:srgbClr val="404040"/>
                </a:solidFill>
                <a:effectLst/>
                <a:uLnTx/>
                <a:uFillTx/>
                <a:ea typeface="+mn-ea"/>
                <a:cs typeface="+mn-cs"/>
              </a:rPr>
              <a:t> </a:t>
            </a:r>
            <a:r>
              <a:rPr kumimoji="0" lang="de" sz="600" b="0" i="0" u="none" strike="noStrike" kern="1200" cap="none" spc="0" normalizeH="0" baseline="0" noProof="0" dirty="0">
                <a:ln>
                  <a:noFill/>
                </a:ln>
                <a:solidFill>
                  <a:srgbClr val="404040"/>
                </a:solidFill>
                <a:effectLst/>
                <a:uLnTx/>
                <a:uFillTx/>
                <a:ea typeface="Arial"/>
                <a:cs typeface="Arial"/>
              </a:rPr>
              <a:t>Galderisi A </a:t>
            </a:r>
            <a:r>
              <a:rPr kumimoji="0" lang="de" sz="600" b="0" i="1" u="none" strike="noStrike" kern="1200" cap="none" spc="0" normalizeH="0" baseline="0" noProof="0" dirty="0">
                <a:ln>
                  <a:noFill/>
                </a:ln>
                <a:solidFill>
                  <a:srgbClr val="404040"/>
                </a:solidFill>
                <a:effectLst/>
                <a:uLnTx/>
                <a:uFillTx/>
                <a:ea typeface="Arial"/>
                <a:cs typeface="Arial"/>
              </a:rPr>
              <a:t>et al. Diabetologia</a:t>
            </a:r>
            <a:r>
              <a:rPr kumimoji="0" lang="de" sz="600" b="0" i="0" u="none" strike="noStrike" kern="1200" cap="none" spc="0" normalizeH="0" baseline="0" noProof="0" dirty="0">
                <a:ln>
                  <a:noFill/>
                </a:ln>
                <a:solidFill>
                  <a:srgbClr val="404040"/>
                </a:solidFill>
                <a:effectLst/>
                <a:uLnTx/>
                <a:uFillTx/>
                <a:ea typeface="Arial"/>
                <a:cs typeface="Arial"/>
              </a:rPr>
              <a:t> </a:t>
            </a:r>
            <a:r>
              <a:rPr kumimoji="0" lang="de-DE" sz="600" b="0" i="0" u="none" strike="noStrike" kern="1200" cap="none" spc="0" normalizeH="0" baseline="0" noProof="0" dirty="0">
                <a:ln>
                  <a:noFill/>
                </a:ln>
                <a:solidFill>
                  <a:srgbClr val="404040"/>
                </a:solidFill>
                <a:effectLst/>
                <a:uLnTx/>
                <a:uFillTx/>
                <a:ea typeface="Arial"/>
                <a:cs typeface="Arial"/>
              </a:rPr>
              <a:t>2023; 66: 2189–99.</a:t>
            </a:r>
            <a:r>
              <a:rPr kumimoji="0" lang="da-DK" sz="600" b="0" i="0" u="none" strike="noStrike" kern="1200" cap="none" spc="0" normalizeH="0" baseline="0" noProof="0" dirty="0">
                <a:ln>
                  <a:noFill/>
                </a:ln>
                <a:solidFill>
                  <a:srgbClr val="404040"/>
                </a:solidFill>
                <a:effectLst/>
                <a:uLnTx/>
                <a:uFillTx/>
                <a:ea typeface="+mn-ea"/>
                <a:cs typeface="+mn-cs"/>
              </a:rPr>
              <a:t> </a:t>
            </a:r>
            <a:r>
              <a:rPr lang="de-DE" sz="600" b="1" dirty="0">
                <a:solidFill>
                  <a:srgbClr val="404040"/>
                </a:solidFill>
                <a:ea typeface="Arial"/>
                <a:cs typeface="Arial"/>
              </a:rPr>
              <a:t>5. </a:t>
            </a:r>
            <a:r>
              <a:rPr lang="de-DE" sz="600" dirty="0" err="1">
                <a:solidFill>
                  <a:srgbClr val="404040"/>
                </a:solidFill>
                <a:ea typeface="Arial"/>
                <a:cs typeface="Arial"/>
              </a:rPr>
              <a:t>Soeder</a:t>
            </a:r>
            <a:r>
              <a:rPr lang="de-DE" sz="600" dirty="0">
                <a:solidFill>
                  <a:srgbClr val="404040"/>
                </a:solidFill>
                <a:ea typeface="Arial"/>
                <a:cs typeface="Arial"/>
              </a:rPr>
              <a:t> J </a:t>
            </a:r>
            <a:r>
              <a:rPr lang="de-DE" sz="600" i="1" dirty="0">
                <a:solidFill>
                  <a:srgbClr val="404040"/>
                </a:solidFill>
                <a:ea typeface="Arial"/>
                <a:cs typeface="Arial"/>
              </a:rPr>
              <a:t>et al. </a:t>
            </a:r>
            <a:r>
              <a:rPr lang="de-DE" sz="600" dirty="0">
                <a:solidFill>
                  <a:srgbClr val="404040"/>
                </a:solidFill>
                <a:ea typeface="Arial"/>
                <a:cs typeface="Arial"/>
              </a:rPr>
              <a:t>DocCheck </a:t>
            </a:r>
            <a:r>
              <a:rPr lang="de-DE" sz="600" dirty="0" err="1">
                <a:solidFill>
                  <a:srgbClr val="404040"/>
                </a:solidFill>
                <a:ea typeface="Arial"/>
                <a:cs typeface="Arial"/>
              </a:rPr>
              <a:t>Flexicon</a:t>
            </a:r>
            <a:r>
              <a:rPr lang="de-DE" sz="600" dirty="0">
                <a:solidFill>
                  <a:srgbClr val="404040"/>
                </a:solidFill>
                <a:ea typeface="Arial"/>
                <a:cs typeface="Arial"/>
              </a:rPr>
              <a:t>: Oraler Glukosetoleranztest. Erhältlich unter: </a:t>
            </a:r>
            <a:r>
              <a:rPr lang="de-DE" sz="600" dirty="0">
                <a:solidFill>
                  <a:srgbClr val="404040"/>
                </a:solidFill>
                <a:ea typeface="Arial"/>
                <a:cs typeface="Arial"/>
                <a:hlinkClick r:id="rId3">
                  <a:extLst>
                    <a:ext uri="{A12FA001-AC4F-418D-AE19-62706E023703}">
                      <ahyp:hlinkClr xmlns:ahyp="http://schemas.microsoft.com/office/drawing/2018/hyperlinkcolor" val="tx"/>
                    </a:ext>
                  </a:extLst>
                </a:hlinkClick>
              </a:rPr>
              <a:t>https://flexikon.doccheck.com/de/Oraler_Glukosetoleranztest</a:t>
            </a:r>
            <a:r>
              <a:rPr lang="de-DE" sz="600" dirty="0">
                <a:solidFill>
                  <a:srgbClr val="404040"/>
                </a:solidFill>
                <a:ea typeface="Arial"/>
                <a:cs typeface="Arial"/>
              </a:rPr>
              <a:t>. Zuletzt abgerufen am 12.01.2026. </a:t>
            </a:r>
            <a:r>
              <a:rPr lang="de-DE" sz="600" b="1" dirty="0">
                <a:solidFill>
                  <a:srgbClr val="404040"/>
                </a:solidFill>
                <a:ea typeface="Arial"/>
                <a:cs typeface="Arial"/>
              </a:rPr>
              <a:t>6.</a:t>
            </a:r>
            <a:r>
              <a:rPr lang="de-DE" sz="600" dirty="0">
                <a:solidFill>
                  <a:srgbClr val="404040"/>
                </a:solidFill>
                <a:ea typeface="Arial"/>
                <a:cs typeface="Arial"/>
              </a:rPr>
              <a:t> Dahm V &amp; </a:t>
            </a:r>
            <a:r>
              <a:rPr lang="de-DE" sz="600" dirty="0" err="1">
                <a:solidFill>
                  <a:srgbClr val="404040"/>
                </a:solidFill>
                <a:ea typeface="Arial"/>
                <a:cs typeface="Arial"/>
              </a:rPr>
              <a:t>Feichter</a:t>
            </a:r>
            <a:r>
              <a:rPr lang="de-DE" sz="600" dirty="0">
                <a:solidFill>
                  <a:srgbClr val="404040"/>
                </a:solidFill>
                <a:ea typeface="Arial"/>
                <a:cs typeface="Arial"/>
              </a:rPr>
              <a:t> M. </a:t>
            </a:r>
            <a:r>
              <a:rPr lang="de-DE" sz="600" dirty="0" err="1">
                <a:solidFill>
                  <a:srgbClr val="404040"/>
                </a:solidFill>
                <a:ea typeface="Arial"/>
                <a:cs typeface="Arial"/>
              </a:rPr>
              <a:t>netDoktor</a:t>
            </a:r>
            <a:r>
              <a:rPr lang="de-DE" sz="600" dirty="0">
                <a:solidFill>
                  <a:srgbClr val="404040"/>
                </a:solidFill>
                <a:ea typeface="Arial"/>
                <a:cs typeface="Arial"/>
              </a:rPr>
              <a:t>: </a:t>
            </a:r>
            <a:r>
              <a:rPr lang="de-DE" sz="600" dirty="0" err="1">
                <a:solidFill>
                  <a:srgbClr val="404040"/>
                </a:solidFill>
                <a:ea typeface="Arial"/>
                <a:cs typeface="Arial"/>
              </a:rPr>
              <a:t>oGTT</a:t>
            </a:r>
            <a:r>
              <a:rPr lang="de-DE" sz="600" dirty="0">
                <a:solidFill>
                  <a:srgbClr val="404040"/>
                </a:solidFill>
                <a:ea typeface="Arial"/>
                <a:cs typeface="Arial"/>
              </a:rPr>
              <a:t>. Erhältlich unter: </a:t>
            </a:r>
            <a:r>
              <a:rPr lang="de-DE" sz="600" dirty="0">
                <a:solidFill>
                  <a:srgbClr val="404040"/>
                </a:solidFill>
                <a:ea typeface="Arial"/>
                <a:cs typeface="Arial"/>
                <a:hlinkClick r:id="rId4">
                  <a:extLst>
                    <a:ext uri="{A12FA001-AC4F-418D-AE19-62706E023703}">
                      <ahyp:hlinkClr xmlns:ahyp="http://schemas.microsoft.com/office/drawing/2018/hyperlinkcolor" val="tx"/>
                    </a:ext>
                  </a:extLst>
                </a:hlinkClick>
              </a:rPr>
              <a:t>https://www.netdoktor.de/krankheiten/diabetes-mellitus/ogtt/</a:t>
            </a:r>
            <a:r>
              <a:rPr lang="de-DE" sz="600" dirty="0">
                <a:solidFill>
                  <a:srgbClr val="404040"/>
                </a:solidFill>
                <a:ea typeface="Arial"/>
                <a:cs typeface="Arial"/>
              </a:rPr>
              <a:t>. Zuletzt abgerufen am 12.01.2026. </a:t>
            </a:r>
            <a:r>
              <a:rPr lang="de-DE" sz="600" b="1" dirty="0">
                <a:solidFill>
                  <a:srgbClr val="404040"/>
                </a:solidFill>
                <a:ea typeface="Arial"/>
                <a:cs typeface="Arial"/>
              </a:rPr>
              <a:t>7. </a:t>
            </a:r>
            <a:r>
              <a:rPr lang="de-DE" sz="600" dirty="0">
                <a:solidFill>
                  <a:srgbClr val="404040"/>
                </a:solidFill>
                <a:ea typeface="Arial"/>
                <a:cs typeface="Arial"/>
              </a:rPr>
              <a:t>Besser REJ </a:t>
            </a:r>
            <a:r>
              <a:rPr lang="de-DE" sz="600" i="1" dirty="0">
                <a:solidFill>
                  <a:srgbClr val="404040"/>
                </a:solidFill>
                <a:ea typeface="Arial"/>
                <a:cs typeface="Arial"/>
              </a:rPr>
              <a:t>et al. Diabetes Care </a:t>
            </a:r>
            <a:r>
              <a:rPr lang="de-DE" sz="600" dirty="0">
                <a:solidFill>
                  <a:srgbClr val="404040"/>
                </a:solidFill>
                <a:ea typeface="Arial"/>
                <a:cs typeface="Arial"/>
              </a:rPr>
              <a:t>2013; 36: 195–201. </a:t>
            </a:r>
            <a:r>
              <a:rPr lang="de-DE" sz="600" b="1" dirty="0">
                <a:solidFill>
                  <a:srgbClr val="404040"/>
                </a:solidFill>
                <a:ea typeface="Arial"/>
                <a:cs typeface="Arial"/>
              </a:rPr>
              <a:t>8.</a:t>
            </a:r>
            <a:r>
              <a:rPr lang="de-DE" sz="600" dirty="0">
                <a:solidFill>
                  <a:srgbClr val="404040"/>
                </a:solidFill>
                <a:ea typeface="Arial"/>
                <a:cs typeface="Arial"/>
              </a:rPr>
              <a:t> Sheikh S </a:t>
            </a:r>
            <a:r>
              <a:rPr lang="de-DE" sz="600" i="1" dirty="0">
                <a:solidFill>
                  <a:srgbClr val="404040"/>
                </a:solidFill>
                <a:ea typeface="Arial"/>
                <a:cs typeface="Arial"/>
              </a:rPr>
              <a:t>et al. Front </a:t>
            </a:r>
            <a:r>
              <a:rPr lang="de-DE" sz="600" i="1" dirty="0" err="1">
                <a:solidFill>
                  <a:srgbClr val="404040"/>
                </a:solidFill>
                <a:ea typeface="Arial"/>
                <a:cs typeface="Arial"/>
              </a:rPr>
              <a:t>Endocrinol</a:t>
            </a:r>
            <a:r>
              <a:rPr lang="de-DE" sz="600" i="1" dirty="0">
                <a:solidFill>
                  <a:srgbClr val="404040"/>
                </a:solidFill>
                <a:ea typeface="Arial"/>
                <a:cs typeface="Arial"/>
              </a:rPr>
              <a:t> </a:t>
            </a:r>
            <a:r>
              <a:rPr lang="de-DE" sz="600" dirty="0">
                <a:solidFill>
                  <a:srgbClr val="404040"/>
                </a:solidFill>
                <a:ea typeface="Arial"/>
                <a:cs typeface="Arial"/>
              </a:rPr>
              <a:t>2024; 15: 1340346.</a:t>
            </a:r>
            <a:r>
              <a:rPr kumimoji="0" lang="da-DK" sz="600" b="0" i="0" u="none" strike="noStrike" kern="1200" cap="none" spc="0" normalizeH="0" baseline="0" noProof="0" dirty="0">
                <a:ln>
                  <a:noFill/>
                </a:ln>
                <a:solidFill>
                  <a:srgbClr val="404040"/>
                </a:solidFill>
                <a:effectLst/>
                <a:uLnTx/>
                <a:uFillTx/>
                <a:ea typeface="+mn-ea"/>
                <a:cs typeface="+mn-cs"/>
              </a:rPr>
              <a:t> </a:t>
            </a:r>
            <a:r>
              <a:rPr kumimoji="0" lang="da-DK" sz="600" b="1" i="0" u="none" strike="noStrike" kern="1200" cap="none" spc="0" normalizeH="0" baseline="0" noProof="0" dirty="0">
                <a:ln>
                  <a:noFill/>
                </a:ln>
                <a:solidFill>
                  <a:srgbClr val="404040"/>
                </a:solidFill>
                <a:effectLst/>
                <a:uLnTx/>
                <a:uFillTx/>
                <a:ea typeface="+mn-ea"/>
                <a:cs typeface="+mn-cs"/>
              </a:rPr>
              <a:t>9.</a:t>
            </a:r>
            <a:r>
              <a:rPr kumimoji="0" lang="da-DK" sz="600" b="0" i="0" u="none" strike="noStrike" kern="1200" cap="none" spc="0" normalizeH="0" baseline="0" noProof="0" dirty="0">
                <a:ln>
                  <a:noFill/>
                </a:ln>
                <a:solidFill>
                  <a:srgbClr val="404040"/>
                </a:solidFill>
                <a:effectLst/>
                <a:uLnTx/>
                <a:uFillTx/>
                <a:ea typeface="+mn-ea"/>
                <a:cs typeface="+mn-cs"/>
              </a:rPr>
              <a:t> Maddaloni E </a:t>
            </a:r>
            <a:r>
              <a:rPr kumimoji="0" lang="da-DK" sz="600" b="0" i="1" u="none" strike="noStrike" kern="1200" cap="none" spc="0" normalizeH="0" baseline="0" noProof="0" dirty="0">
                <a:ln>
                  <a:noFill/>
                </a:ln>
                <a:solidFill>
                  <a:srgbClr val="404040"/>
                </a:solidFill>
                <a:effectLst/>
                <a:uLnTx/>
                <a:uFillTx/>
                <a:ea typeface="+mn-ea"/>
                <a:cs typeface="+mn-cs"/>
              </a:rPr>
              <a:t>et al. Diabetes Obes Metab </a:t>
            </a:r>
            <a:r>
              <a:rPr kumimoji="0" lang="da-DK" sz="600" b="0" i="0" u="none" strike="noStrike" kern="1200" cap="none" spc="0" normalizeH="0" baseline="0" noProof="0" dirty="0">
                <a:ln>
                  <a:noFill/>
                </a:ln>
                <a:solidFill>
                  <a:srgbClr val="404040"/>
                </a:solidFill>
                <a:effectLst/>
                <a:uLnTx/>
                <a:uFillTx/>
                <a:ea typeface="+mn-ea"/>
                <a:cs typeface="+mn-cs"/>
              </a:rPr>
              <a:t>2022; 1912–26. </a:t>
            </a:r>
            <a:endParaRPr kumimoji="0" lang="en-US" sz="600" b="0" i="0" u="none" strike="noStrike" kern="1200" cap="none" spc="0" normalizeH="0" baseline="0" noProof="0" dirty="0">
              <a:ln>
                <a:noFill/>
              </a:ln>
              <a:solidFill>
                <a:srgbClr val="404040"/>
              </a:solidFill>
              <a:effectLst/>
              <a:uLnTx/>
              <a:uFillTx/>
              <a:ea typeface="+mn-ea"/>
              <a:cs typeface="+mn-cs"/>
            </a:endParaRPr>
          </a:p>
        </p:txBody>
      </p:sp>
      <p:sp>
        <p:nvSpPr>
          <p:cNvPr id="8" name="TextBox 28">
            <a:extLst>
              <a:ext uri="{FF2B5EF4-FFF2-40B4-BE49-F238E27FC236}">
                <a16:creationId xmlns:a16="http://schemas.microsoft.com/office/drawing/2014/main" id="{715A1701-5816-EE1F-FE73-831215A8F5C8}"/>
              </a:ext>
            </a:extLst>
          </p:cNvPr>
          <p:cNvSpPr txBox="1"/>
          <p:nvPr/>
        </p:nvSpPr>
        <p:spPr>
          <a:xfrm>
            <a:off x="325167" y="4439503"/>
            <a:ext cx="8438907" cy="276999"/>
          </a:xfrm>
          <a:prstGeom prst="rect">
            <a:avLst/>
          </a:prstGeom>
          <a:noFill/>
          <a:ln w="9525" cap="flat" cmpd="sng" algn="ctr">
            <a:noFill/>
            <a:prstDash val="solid"/>
            <a:round/>
            <a:headEnd type="none" w="med" len="med"/>
            <a:tailEnd type="none" w="med" len="med"/>
          </a:ln>
        </p:spPr>
        <p:txBody>
          <a:bodyPr wrap="square" anchor="b">
            <a:spAutoFit/>
          </a:bodyPr>
          <a:lstStyle/>
          <a:p>
            <a:pPr marL="0" marR="0" lvl="0" indent="0" algn="l" defTabSz="514337" rtl="0" eaLnBrk="1" fontAlgn="auto" latinLnBrk="0" hangingPunct="1">
              <a:lnSpc>
                <a:spcPct val="100000"/>
              </a:lnSpc>
              <a:spcBef>
                <a:spcPts val="0"/>
              </a:spcBef>
              <a:spcAft>
                <a:spcPts val="338"/>
              </a:spcAft>
              <a:buClrTx/>
              <a:buSzTx/>
              <a:buFontTx/>
              <a:buNone/>
              <a:tabLst/>
              <a:defRPr/>
            </a:pP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C-</a:t>
            </a:r>
            <a:r>
              <a:rPr kumimoji="0" lang="en-US" altLang="de-DE" sz="600" b="0" i="0" u="none" strike="noStrike" kern="1200" cap="none" spc="0" normalizeH="0" baseline="0" noProof="0" dirty="0" err="1">
                <a:ln>
                  <a:noFill/>
                </a:ln>
                <a:solidFill>
                  <a:srgbClr val="404040"/>
                </a:solidFill>
                <a:effectLst/>
                <a:uLnTx/>
                <a:uFillTx/>
                <a:latin typeface="Verdana"/>
                <a:ea typeface="+mn-ea"/>
                <a:cs typeface="+mn-cs"/>
              </a:rPr>
              <a:t>Peptid</a:t>
            </a: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 Connecting peptide, </a:t>
            </a:r>
            <a:r>
              <a:rPr kumimoji="0" lang="en-US" altLang="de-DE" sz="600" b="0" i="0" u="none" strike="noStrike" kern="1200" cap="none" spc="0" normalizeH="0" baseline="0" noProof="0" dirty="0" err="1">
                <a:ln>
                  <a:noFill/>
                </a:ln>
                <a:solidFill>
                  <a:srgbClr val="404040"/>
                </a:solidFill>
                <a:effectLst/>
                <a:uLnTx/>
                <a:uFillTx/>
                <a:latin typeface="Verdana"/>
                <a:ea typeface="+mn-ea"/>
                <a:cs typeface="+mn-cs"/>
              </a:rPr>
              <a:t>Verbindungspeptid</a:t>
            </a: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 IFG: Impaired fasting glucose, </a:t>
            </a:r>
            <a:r>
              <a:rPr kumimoji="0" lang="en-US" altLang="de-DE" sz="600" b="0" i="0" u="none" strike="noStrike" kern="1200" cap="none" spc="0" normalizeH="0" baseline="0" noProof="0" dirty="0" err="1">
                <a:ln>
                  <a:noFill/>
                </a:ln>
                <a:solidFill>
                  <a:srgbClr val="404040"/>
                </a:solidFill>
                <a:effectLst/>
                <a:uLnTx/>
                <a:uFillTx/>
                <a:latin typeface="Verdana"/>
                <a:ea typeface="+mn-ea"/>
                <a:cs typeface="+mn-cs"/>
              </a:rPr>
              <a:t>beeinträchtigter</a:t>
            </a: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 </a:t>
            </a:r>
            <a:r>
              <a:rPr kumimoji="0" lang="en-US" altLang="de-DE" sz="600" b="0" i="0" u="none" strike="noStrike" kern="1200" cap="none" spc="0" normalizeH="0" baseline="0" noProof="0" dirty="0" err="1">
                <a:ln>
                  <a:noFill/>
                </a:ln>
                <a:solidFill>
                  <a:srgbClr val="404040"/>
                </a:solidFill>
                <a:effectLst/>
                <a:uLnTx/>
                <a:uFillTx/>
                <a:latin typeface="Verdana"/>
                <a:ea typeface="+mn-ea"/>
                <a:cs typeface="+mn-cs"/>
              </a:rPr>
              <a:t>Nüchternblutzucker</a:t>
            </a: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 IGT: Impaired glucose tolerance, </a:t>
            </a:r>
            <a:r>
              <a:rPr kumimoji="0" lang="en-US" altLang="de-DE" sz="600" b="0" i="0" u="none" strike="noStrike" kern="1200" cap="none" spc="0" normalizeH="0" baseline="0" noProof="0" dirty="0" err="1">
                <a:ln>
                  <a:noFill/>
                </a:ln>
                <a:solidFill>
                  <a:srgbClr val="404040"/>
                </a:solidFill>
                <a:effectLst/>
                <a:uLnTx/>
                <a:uFillTx/>
                <a:latin typeface="Verdana"/>
                <a:ea typeface="+mn-ea"/>
                <a:cs typeface="+mn-cs"/>
              </a:rPr>
              <a:t>beinträchtigte</a:t>
            </a: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 </a:t>
            </a:r>
            <a:r>
              <a:rPr kumimoji="0" lang="en-US" altLang="de-DE" sz="600" b="0" i="0" u="none" strike="noStrike" kern="1200" cap="none" spc="0" normalizeH="0" baseline="0" noProof="0" dirty="0" err="1">
                <a:ln>
                  <a:noFill/>
                </a:ln>
                <a:solidFill>
                  <a:srgbClr val="404040"/>
                </a:solidFill>
                <a:effectLst/>
                <a:uLnTx/>
                <a:uFillTx/>
                <a:latin typeface="Verdana"/>
                <a:ea typeface="+mn-ea"/>
                <a:cs typeface="+mn-cs"/>
              </a:rPr>
              <a:t>Glukosetoleranz</a:t>
            </a: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 MMTT: </a:t>
            </a:r>
            <a:r>
              <a:rPr kumimoji="0" lang="en-US" altLang="de-DE" sz="600" b="0" i="0" u="none" strike="noStrike" kern="1200" cap="none" spc="0" normalizeH="0" baseline="0" noProof="0" dirty="0" err="1">
                <a:ln>
                  <a:noFill/>
                </a:ln>
                <a:solidFill>
                  <a:srgbClr val="404040"/>
                </a:solidFill>
                <a:effectLst/>
                <a:uLnTx/>
                <a:uFillTx/>
                <a:latin typeface="Verdana"/>
                <a:ea typeface="+mn-ea"/>
                <a:cs typeface="+mn-cs"/>
              </a:rPr>
              <a:t>Mischmahlzeiten-Toleranztest</a:t>
            </a: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 OGTT: </a:t>
            </a:r>
            <a:r>
              <a:rPr kumimoji="0" lang="en-US" altLang="de-DE" sz="600" b="0" i="0" u="none" strike="noStrike" kern="1200" cap="none" spc="0" normalizeH="0" baseline="0" noProof="0" dirty="0" err="1">
                <a:ln>
                  <a:noFill/>
                </a:ln>
                <a:solidFill>
                  <a:srgbClr val="404040"/>
                </a:solidFill>
                <a:effectLst/>
                <a:uLnTx/>
                <a:uFillTx/>
                <a:latin typeface="Verdana"/>
                <a:ea typeface="+mn-ea"/>
                <a:cs typeface="+mn-cs"/>
              </a:rPr>
              <a:t>Oraler</a:t>
            </a: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 </a:t>
            </a:r>
            <a:r>
              <a:rPr kumimoji="0" lang="en-US" altLang="de-DE" sz="600" b="0" i="0" u="none" strike="noStrike" kern="1200" cap="none" spc="0" normalizeH="0" baseline="0" noProof="0" dirty="0" err="1">
                <a:ln>
                  <a:noFill/>
                </a:ln>
                <a:solidFill>
                  <a:srgbClr val="404040"/>
                </a:solidFill>
                <a:effectLst/>
                <a:uLnTx/>
                <a:uFillTx/>
                <a:latin typeface="Verdana"/>
                <a:ea typeface="+mn-ea"/>
                <a:cs typeface="+mn-cs"/>
              </a:rPr>
              <a:t>Glukosetoleranztest</a:t>
            </a:r>
            <a:r>
              <a:rPr kumimoji="0" lang="en-US" altLang="de-DE" sz="600" b="0" i="0" u="none" strike="noStrike" kern="1200" cap="none" spc="0" normalizeH="0" baseline="0" noProof="0" dirty="0">
                <a:ln>
                  <a:noFill/>
                </a:ln>
                <a:solidFill>
                  <a:srgbClr val="404040"/>
                </a:solidFill>
                <a:effectLst/>
                <a:uLnTx/>
                <a:uFillTx/>
                <a:latin typeface="Verdana"/>
                <a:ea typeface="+mn-ea"/>
                <a:cs typeface="+mn-cs"/>
              </a:rPr>
              <a:t>; T1D: Typ-1-Diabetes.</a:t>
            </a:r>
            <a:endParaRPr kumimoji="0" lang="en-US" altLang="de-DE" sz="600" b="0" i="0" u="none" strike="noStrike" kern="1200" cap="none" spc="0" normalizeH="0" baseline="30000" noProof="0" dirty="0">
              <a:ln>
                <a:noFill/>
              </a:ln>
              <a:solidFill>
                <a:srgbClr val="404040"/>
              </a:solidFill>
              <a:effectLst/>
              <a:uLnTx/>
              <a:uFillTx/>
              <a:latin typeface="Verdana"/>
              <a:ea typeface="+mn-ea"/>
              <a:cs typeface="+mn-cs"/>
            </a:endParaRPr>
          </a:p>
        </p:txBody>
      </p:sp>
      <p:sp>
        <p:nvSpPr>
          <p:cNvPr id="18" name="Textplatzhalter 3">
            <a:extLst>
              <a:ext uri="{FF2B5EF4-FFF2-40B4-BE49-F238E27FC236}">
                <a16:creationId xmlns:a16="http://schemas.microsoft.com/office/drawing/2014/main" id="{FDBA57CD-B00D-5701-6EC9-A22E39741F7E}"/>
              </a:ext>
            </a:extLst>
          </p:cNvPr>
          <p:cNvSpPr txBox="1">
            <a:spLocks/>
          </p:cNvSpPr>
          <p:nvPr/>
        </p:nvSpPr>
        <p:spPr>
          <a:xfrm>
            <a:off x="489473" y="892036"/>
            <a:ext cx="8119790" cy="3035139"/>
          </a:xfrm>
          <a:prstGeom prst="rect">
            <a:avLst/>
          </a:prstGeom>
          <a:noFill/>
          <a:ln>
            <a:noFill/>
          </a:ln>
          <a:scene3d>
            <a:camera prst="orthographicFront"/>
            <a:lightRig rig="threePt" dir="t"/>
          </a:scene3d>
          <a:sp3d>
            <a:bevelT/>
          </a:sp3d>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20000"/>
              </a:lnSpc>
              <a:spcBef>
                <a:spcPts val="1800"/>
              </a:spcBef>
              <a:buClr>
                <a:schemeClr val="accent2"/>
              </a:buClr>
              <a:buSzPct val="120000"/>
              <a:buFont typeface="Arial" panose="020B0604020202020204" pitchFamily="34" charset="0"/>
              <a:buChar char="•"/>
            </a:pPr>
            <a:r>
              <a:rPr lang="de-DE" sz="1300" b="1">
                <a:solidFill>
                  <a:srgbClr val="404040"/>
                </a:solidFill>
              </a:rPr>
              <a:t>C-Peptid-Spiegel bilden</a:t>
            </a:r>
            <a:r>
              <a:rPr lang="de-DE" sz="1300">
                <a:solidFill>
                  <a:srgbClr val="404040"/>
                </a:solidFill>
              </a:rPr>
              <a:t> die schwankende </a:t>
            </a:r>
            <a:r>
              <a:rPr lang="de-DE" sz="1300" b="1">
                <a:solidFill>
                  <a:srgbClr val="404040"/>
                </a:solidFill>
              </a:rPr>
              <a:t>Reaktion der Betazellen stabiler ab </a:t>
            </a:r>
            <a:r>
              <a:rPr lang="de-DE" sz="1300">
                <a:solidFill>
                  <a:srgbClr val="404040"/>
                </a:solidFill>
              </a:rPr>
              <a:t>als Insulin</a:t>
            </a:r>
            <a:r>
              <a:rPr lang="de-DE" sz="1300" baseline="30000">
                <a:solidFill>
                  <a:srgbClr val="404040"/>
                </a:solidFill>
              </a:rPr>
              <a:t>1-4</a:t>
            </a:r>
          </a:p>
          <a:p>
            <a:pPr marL="285750" indent="-285750">
              <a:lnSpc>
                <a:spcPct val="120000"/>
              </a:lnSpc>
              <a:spcBef>
                <a:spcPts val="1800"/>
              </a:spcBef>
              <a:buClr>
                <a:schemeClr val="accent2"/>
              </a:buClr>
              <a:buSzPct val="120000"/>
              <a:buFont typeface="Arial" panose="020B0604020202020204" pitchFamily="34" charset="0"/>
              <a:buChar char="•"/>
            </a:pPr>
            <a:r>
              <a:rPr lang="de-DE" sz="1300" b="1">
                <a:solidFill>
                  <a:srgbClr val="404040"/>
                </a:solidFill>
              </a:rPr>
              <a:t>C-Peptid-Spiegel</a:t>
            </a:r>
            <a:r>
              <a:rPr lang="de-DE" sz="1300">
                <a:solidFill>
                  <a:srgbClr val="404040"/>
                </a:solidFill>
              </a:rPr>
              <a:t> sind </a:t>
            </a:r>
            <a:r>
              <a:rPr lang="de-DE" sz="1300" b="1">
                <a:solidFill>
                  <a:srgbClr val="404040"/>
                </a:solidFill>
              </a:rPr>
              <a:t>unabhängig von exogenem Insulin </a:t>
            </a:r>
            <a:r>
              <a:rPr lang="de-DE" sz="1300">
                <a:solidFill>
                  <a:srgbClr val="404040"/>
                </a:solidFill>
              </a:rPr>
              <a:t>und daher sehr gut geeignet, bei insulin-behandelten Menschen die endogene Insulinresekretion abzubilden</a:t>
            </a:r>
            <a:r>
              <a:rPr lang="de-DE" sz="1300" baseline="30000">
                <a:solidFill>
                  <a:srgbClr val="404040"/>
                </a:solidFill>
              </a:rPr>
              <a:t>2,3</a:t>
            </a:r>
          </a:p>
          <a:p>
            <a:pPr marL="285750" indent="-285750">
              <a:lnSpc>
                <a:spcPct val="120000"/>
              </a:lnSpc>
              <a:spcBef>
                <a:spcPts val="1800"/>
              </a:spcBef>
              <a:buClr>
                <a:schemeClr val="accent2"/>
              </a:buClr>
              <a:buSzPct val="120000"/>
              <a:buFont typeface="Arial" panose="020B0604020202020204" pitchFamily="34" charset="0"/>
              <a:buChar char="•"/>
            </a:pPr>
            <a:r>
              <a:rPr lang="de-DE" sz="1300" b="1">
                <a:solidFill>
                  <a:srgbClr val="404040"/>
                </a:solidFill>
              </a:rPr>
              <a:t>Vor klinischer Diagnose </a:t>
            </a:r>
            <a:r>
              <a:rPr lang="de-DE" sz="1300">
                <a:solidFill>
                  <a:srgbClr val="404040"/>
                </a:solidFill>
              </a:rPr>
              <a:t>bietet sich ein </a:t>
            </a:r>
            <a:r>
              <a:rPr lang="de-DE" sz="1300" b="1">
                <a:solidFill>
                  <a:srgbClr val="404040"/>
                </a:solidFill>
              </a:rPr>
              <a:t>oraler Glukosetoleranztest (OGTT)</a:t>
            </a:r>
            <a:r>
              <a:rPr lang="de-DE" sz="1300">
                <a:solidFill>
                  <a:srgbClr val="404040"/>
                </a:solidFill>
              </a:rPr>
              <a:t> zur Feststellung einer beginnenden Glukoseverwertungsstörung (IFG, IGT) an</a:t>
            </a:r>
            <a:r>
              <a:rPr lang="de-DE" sz="1300" baseline="30000">
                <a:solidFill>
                  <a:srgbClr val="404040"/>
                </a:solidFill>
              </a:rPr>
              <a:t>5,6</a:t>
            </a:r>
          </a:p>
          <a:p>
            <a:pPr marL="285750" indent="-285750">
              <a:lnSpc>
                <a:spcPct val="120000"/>
              </a:lnSpc>
              <a:spcBef>
                <a:spcPts val="1800"/>
              </a:spcBef>
              <a:buClr>
                <a:schemeClr val="accent2"/>
              </a:buClr>
              <a:buSzPct val="120000"/>
              <a:buFont typeface="Arial" panose="020B0604020202020204" pitchFamily="34" charset="0"/>
              <a:buChar char="•"/>
            </a:pPr>
            <a:r>
              <a:rPr lang="de-DE" sz="1300" b="1">
                <a:solidFill>
                  <a:srgbClr val="404040"/>
                </a:solidFill>
              </a:rPr>
              <a:t>Nach der klinischen Diagnose </a:t>
            </a:r>
            <a:r>
              <a:rPr lang="de-DE" sz="1300">
                <a:solidFill>
                  <a:srgbClr val="404040"/>
                </a:solidFill>
              </a:rPr>
              <a:t>ist ein </a:t>
            </a:r>
            <a:r>
              <a:rPr lang="de-DE" sz="1300" b="1">
                <a:solidFill>
                  <a:srgbClr val="404040"/>
                </a:solidFill>
              </a:rPr>
              <a:t>Mischmahlzeiten-Toleranztest (MMTT) </a:t>
            </a:r>
            <a:r>
              <a:rPr lang="de-DE" sz="1300">
                <a:solidFill>
                  <a:srgbClr val="404040"/>
                </a:solidFill>
              </a:rPr>
              <a:t>geeignet, um stimuliertes C-Peptid unter standardisierten Bedingungen zu messen</a:t>
            </a:r>
            <a:r>
              <a:rPr lang="de-DE" sz="1300" baseline="30000">
                <a:solidFill>
                  <a:srgbClr val="404040"/>
                </a:solidFill>
              </a:rPr>
              <a:t>7,8</a:t>
            </a:r>
            <a:r>
              <a:rPr lang="de-DE" sz="1300">
                <a:solidFill>
                  <a:srgbClr val="404040"/>
                </a:solidFill>
              </a:rPr>
              <a:t> </a:t>
            </a:r>
          </a:p>
          <a:p>
            <a:pPr marL="285750" indent="-285750">
              <a:lnSpc>
                <a:spcPct val="120000"/>
              </a:lnSpc>
              <a:spcBef>
                <a:spcPts val="1800"/>
              </a:spcBef>
              <a:buClr>
                <a:schemeClr val="accent2"/>
              </a:buClr>
              <a:buSzPct val="120000"/>
              <a:buFont typeface="Arial" panose="020B0604020202020204" pitchFamily="34" charset="0"/>
              <a:buChar char="•"/>
            </a:pPr>
            <a:r>
              <a:rPr lang="de-DE" sz="1300">
                <a:solidFill>
                  <a:srgbClr val="404040"/>
                </a:solidFill>
              </a:rPr>
              <a:t>Wenn </a:t>
            </a:r>
            <a:r>
              <a:rPr lang="de-DE" sz="1300" b="1">
                <a:solidFill>
                  <a:srgbClr val="404040"/>
                </a:solidFill>
              </a:rPr>
              <a:t>kein MMTT möglich </a:t>
            </a:r>
            <a:r>
              <a:rPr lang="de-DE" sz="1300">
                <a:solidFill>
                  <a:srgbClr val="404040"/>
                </a:solidFill>
              </a:rPr>
              <a:t>ist, kann das </a:t>
            </a:r>
            <a:r>
              <a:rPr lang="de-DE" sz="1300" b="1">
                <a:solidFill>
                  <a:srgbClr val="404040"/>
                </a:solidFill>
              </a:rPr>
              <a:t>Serum-C-Peptid 2-3 Stunden nach einer Mahlzeit </a:t>
            </a:r>
            <a:r>
              <a:rPr lang="de-DE" sz="1300">
                <a:solidFill>
                  <a:srgbClr val="404040"/>
                </a:solidFill>
              </a:rPr>
              <a:t>ermittelt werden</a:t>
            </a:r>
            <a:r>
              <a:rPr lang="de-DE" sz="1300" baseline="30000">
                <a:solidFill>
                  <a:srgbClr val="404040"/>
                </a:solidFill>
              </a:rPr>
              <a:t>9</a:t>
            </a:r>
          </a:p>
        </p:txBody>
      </p:sp>
    </p:spTree>
    <p:extLst>
      <p:ext uri="{BB962C8B-B14F-4D97-AF65-F5344CB8AC3E}">
        <p14:creationId xmlns:p14="http://schemas.microsoft.com/office/powerpoint/2010/main" val="2911081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martArt-Platzhalter 2">
            <a:extLst>
              <a:ext uri="{FF2B5EF4-FFF2-40B4-BE49-F238E27FC236}">
                <a16:creationId xmlns:a16="http://schemas.microsoft.com/office/drawing/2014/main" id="{4D90A5CC-2833-A3B7-4830-E69DF909895D}"/>
              </a:ext>
            </a:extLst>
          </p:cNvPr>
          <p:cNvSpPr>
            <a:spLocks noGrp="1"/>
          </p:cNvSpPr>
          <p:nvPr>
            <p:ph type="dgm" sz="quarter" idx="13"/>
          </p:nvPr>
        </p:nvSpPr>
        <p:spPr/>
        <p:txBody>
          <a:bodyPr/>
          <a:lstStyle/>
          <a:p>
            <a:endParaRPr lang="de-DE"/>
          </a:p>
        </p:txBody>
      </p:sp>
      <p:sp>
        <p:nvSpPr>
          <p:cNvPr id="8" name="SmartArt-Platzhalter 7">
            <a:extLst>
              <a:ext uri="{FF2B5EF4-FFF2-40B4-BE49-F238E27FC236}">
                <a16:creationId xmlns:a16="http://schemas.microsoft.com/office/drawing/2014/main" id="{7526D9B7-C59F-2576-C09B-4FB5A6CFA385}"/>
              </a:ext>
            </a:extLst>
          </p:cNvPr>
          <p:cNvSpPr>
            <a:spLocks noGrp="1"/>
          </p:cNvSpPr>
          <p:nvPr>
            <p:ph type="dgm" sz="quarter" idx="14"/>
          </p:nvPr>
        </p:nvSpPr>
        <p:spPr/>
        <p:txBody>
          <a:bodyPr/>
          <a:lstStyle/>
          <a:p>
            <a:endParaRPr lang="de-DE"/>
          </a:p>
        </p:txBody>
      </p:sp>
      <p:sp>
        <p:nvSpPr>
          <p:cNvPr id="2" name="Textfeld 1">
            <a:extLst>
              <a:ext uri="{FF2B5EF4-FFF2-40B4-BE49-F238E27FC236}">
                <a16:creationId xmlns:a16="http://schemas.microsoft.com/office/drawing/2014/main" id="{30572CD0-AEC8-B944-1B4E-95069F5B3DC4}"/>
              </a:ext>
            </a:extLst>
          </p:cNvPr>
          <p:cNvSpPr txBox="1"/>
          <p:nvPr/>
        </p:nvSpPr>
        <p:spPr>
          <a:xfrm>
            <a:off x="2344467" y="4790364"/>
            <a:ext cx="4455066" cy="246221"/>
          </a:xfrm>
          <a:prstGeom prst="rect">
            <a:avLst/>
          </a:prstGeom>
          <a:noFill/>
        </p:spPr>
        <p:txBody>
          <a:bodyPr wrap="none" rtlCol="0">
            <a:spAutoFit/>
          </a:bodyPr>
          <a:lstStyle/>
          <a:p>
            <a:pPr algn="ctr"/>
            <a:r>
              <a:rPr lang="de-DE" sz="1000" dirty="0">
                <a:solidFill>
                  <a:schemeClr val="bg1"/>
                </a:solidFill>
              </a:rPr>
              <a:t>Sanofi-Aventis Deutschland GmbH l </a:t>
            </a:r>
            <a:r>
              <a:rPr lang="de-DE" sz="1000" dirty="0" err="1">
                <a:solidFill>
                  <a:schemeClr val="bg1"/>
                </a:solidFill>
              </a:rPr>
              <a:t>Lützowstr</a:t>
            </a:r>
            <a:r>
              <a:rPr lang="de-DE" sz="1000" dirty="0">
                <a:solidFill>
                  <a:schemeClr val="bg1"/>
                </a:solidFill>
              </a:rPr>
              <a:t>. 107 l 10785 Berlin</a:t>
            </a:r>
          </a:p>
        </p:txBody>
      </p:sp>
      <p:pic>
        <p:nvPicPr>
          <p:cNvPr id="4" name="Grafik 3" descr="Start Silhouette">
            <a:hlinkClick r:id="rId2" action="ppaction://hlinksldjump"/>
            <a:extLst>
              <a:ext uri="{FF2B5EF4-FFF2-40B4-BE49-F238E27FC236}">
                <a16:creationId xmlns:a16="http://schemas.microsoft.com/office/drawing/2014/main" id="{5C5E6788-80F6-A19C-B596-47FB9B88F20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3733" y="4486442"/>
            <a:ext cx="558465" cy="558465"/>
          </a:xfrm>
          <a:prstGeom prst="rect">
            <a:avLst/>
          </a:prstGeom>
        </p:spPr>
      </p:pic>
    </p:spTree>
    <p:extLst>
      <p:ext uri="{BB962C8B-B14F-4D97-AF65-F5344CB8AC3E}">
        <p14:creationId xmlns:p14="http://schemas.microsoft.com/office/powerpoint/2010/main" val="771031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26747D-234B-B5A2-EA24-6D43630F892E}"/>
            </a:ext>
          </a:extLst>
        </p:cNvPr>
        <p:cNvGrpSpPr/>
        <p:nvPr/>
      </p:nvGrpSpPr>
      <p:grpSpPr>
        <a:xfrm>
          <a:off x="0" y="0"/>
          <a:ext cx="0" cy="0"/>
          <a:chOff x="0" y="0"/>
          <a:chExt cx="0" cy="0"/>
        </a:xfrm>
      </p:grpSpPr>
      <p:sp>
        <p:nvSpPr>
          <p:cNvPr id="10" name="Textplatzhalter 9">
            <a:extLst>
              <a:ext uri="{FF2B5EF4-FFF2-40B4-BE49-F238E27FC236}">
                <a16:creationId xmlns:a16="http://schemas.microsoft.com/office/drawing/2014/main" id="{4D83A986-0A51-AFFC-69AD-B3CAC9BCC52E}"/>
              </a:ext>
            </a:extLst>
          </p:cNvPr>
          <p:cNvSpPr txBox="1">
            <a:spLocks/>
          </p:cNvSpPr>
          <p:nvPr/>
        </p:nvSpPr>
        <p:spPr>
          <a:xfrm>
            <a:off x="314409" y="11441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Das </a:t>
            </a:r>
            <a:r>
              <a:rPr lang="de-DE" sz="2000" b="1" dirty="0" err="1">
                <a:solidFill>
                  <a:srgbClr val="7030A0"/>
                </a:solidFill>
                <a:latin typeface="+mj-lt"/>
              </a:rPr>
              <a:t>parakrine</a:t>
            </a:r>
            <a:r>
              <a:rPr lang="de-DE" sz="2000" b="1" dirty="0">
                <a:solidFill>
                  <a:srgbClr val="7030A0"/>
                </a:solidFill>
                <a:latin typeface="+mj-lt"/>
              </a:rPr>
              <a:t> Netzwerk der Pankreas-Inseln</a:t>
            </a:r>
            <a:r>
              <a:rPr lang="de-DE" sz="2000" b="1" baseline="30000" dirty="0">
                <a:solidFill>
                  <a:srgbClr val="7030A0"/>
                </a:solidFill>
                <a:latin typeface="+mj-lt"/>
              </a:rPr>
              <a:t>1</a:t>
            </a:r>
          </a:p>
        </p:txBody>
      </p:sp>
      <p:sp>
        <p:nvSpPr>
          <p:cNvPr id="11" name="TextBox 3037">
            <a:extLst>
              <a:ext uri="{FF2B5EF4-FFF2-40B4-BE49-F238E27FC236}">
                <a16:creationId xmlns:a16="http://schemas.microsoft.com/office/drawing/2014/main" id="{D337185B-B2BF-5CC9-250F-CFA6B2815778}"/>
              </a:ext>
            </a:extLst>
          </p:cNvPr>
          <p:cNvSpPr txBox="1"/>
          <p:nvPr/>
        </p:nvSpPr>
        <p:spPr>
          <a:xfrm>
            <a:off x="314410" y="4672719"/>
            <a:ext cx="8478000" cy="461665"/>
          </a:xfrm>
          <a:prstGeom prst="rect">
            <a:avLst/>
          </a:prstGeom>
          <a:noFill/>
        </p:spPr>
        <p:txBody>
          <a:bodyPr wrap="square" rtlCol="0" anchor="b">
            <a:spAutoFit/>
          </a:bodyPr>
          <a:lstStyle/>
          <a:p>
            <a:pPr defTabSz="685766">
              <a:buClr>
                <a:srgbClr val="2F4B95"/>
              </a:buClr>
              <a:defRPr/>
            </a:pPr>
            <a:r>
              <a:rPr lang="de" sz="600" dirty="0">
                <a:solidFill>
                  <a:srgbClr val="404040"/>
                </a:solidFill>
                <a:ea typeface="Arial"/>
                <a:cs typeface="Arial"/>
              </a:rPr>
              <a:t>Abbildung modifiziert nach Hill TG 2024</a:t>
            </a:r>
            <a:r>
              <a:rPr lang="de" sz="600" baseline="30000" dirty="0">
                <a:solidFill>
                  <a:srgbClr val="404040"/>
                </a:solidFill>
                <a:ea typeface="Arial"/>
                <a:cs typeface="Arial"/>
              </a:rPr>
              <a:t>1</a:t>
            </a:r>
            <a:r>
              <a:rPr lang="de" sz="600" dirty="0">
                <a:solidFill>
                  <a:srgbClr val="404040"/>
                </a:solidFill>
                <a:ea typeface="Arial"/>
                <a:cs typeface="Arial"/>
              </a:rPr>
              <a:t>. AC: Acetylcholin; BMP4: bone morphometric protein-4, Knochenmorphometrisches Protein-4; CRH: corticotropin releasing hormone; Corticotropin-freisetzendes Hormon; CTGF: connective tissue growth factor; verbindender Gewebswachstumsfaktor; GABA: Gamma-Aminobuttersäure; Glut: Glutamat; HGF: hepatocyte growth factor, Hepatozyten-Wachstumsfaktor; NGF: nerval growth factor, Nerven-Wachstumsfaktor; PP: Pankreaspolypeptid; Sst: Somatostatin; VEGF-A: vascular endothelial growth factor-A, Vaskulär-endothelialer Wachstumsfaktor-A.</a:t>
            </a:r>
          </a:p>
          <a:p>
            <a:pPr defTabSz="685766">
              <a:buClr>
                <a:srgbClr val="2F4B95"/>
              </a:buClr>
              <a:defRPr/>
            </a:pPr>
            <a:r>
              <a:rPr lang="de" sz="600" b="1" dirty="0">
                <a:solidFill>
                  <a:srgbClr val="404040"/>
                </a:solidFill>
                <a:ea typeface="Arial"/>
                <a:cs typeface="Arial"/>
              </a:rPr>
              <a:t>1.</a:t>
            </a:r>
            <a:r>
              <a:rPr lang="de" sz="600" dirty="0">
                <a:solidFill>
                  <a:srgbClr val="404040"/>
                </a:solidFill>
                <a:ea typeface="Arial"/>
                <a:cs typeface="Arial"/>
              </a:rPr>
              <a:t> </a:t>
            </a:r>
            <a:r>
              <a:rPr lang="de-DE" sz="600" dirty="0">
                <a:solidFill>
                  <a:srgbClr val="404040"/>
                </a:solidFill>
                <a:ea typeface="Arial"/>
                <a:cs typeface="Arial"/>
              </a:rPr>
              <a:t>Hill TG &amp; Hill DJ</a:t>
            </a:r>
            <a:r>
              <a:rPr lang="de-DE" sz="600" i="1" dirty="0">
                <a:solidFill>
                  <a:srgbClr val="404040"/>
                </a:solidFill>
                <a:ea typeface="Arial"/>
                <a:cs typeface="Arial"/>
              </a:rPr>
              <a:t>. </a:t>
            </a:r>
            <a:r>
              <a:rPr lang="de-DE" sz="600" i="1" dirty="0" err="1">
                <a:solidFill>
                  <a:srgbClr val="404040"/>
                </a:solidFill>
                <a:ea typeface="Arial"/>
                <a:cs typeface="Arial"/>
              </a:rPr>
              <a:t>Int</a:t>
            </a:r>
            <a:r>
              <a:rPr lang="de-DE" sz="600" i="1" dirty="0">
                <a:solidFill>
                  <a:srgbClr val="404040"/>
                </a:solidFill>
                <a:ea typeface="Arial"/>
                <a:cs typeface="Arial"/>
              </a:rPr>
              <a:t> J Mol </a:t>
            </a:r>
            <a:r>
              <a:rPr lang="de-DE" sz="600" i="1" dirty="0" err="1">
                <a:solidFill>
                  <a:srgbClr val="404040"/>
                </a:solidFill>
                <a:ea typeface="Arial"/>
                <a:cs typeface="Arial"/>
              </a:rPr>
              <a:t>Sci</a:t>
            </a:r>
            <a:r>
              <a:rPr lang="de-DE" sz="600" i="1" dirty="0">
                <a:solidFill>
                  <a:srgbClr val="404040"/>
                </a:solidFill>
                <a:ea typeface="Arial"/>
                <a:cs typeface="Arial"/>
              </a:rPr>
              <a:t> </a:t>
            </a:r>
            <a:r>
              <a:rPr lang="de-DE" sz="600" dirty="0">
                <a:solidFill>
                  <a:srgbClr val="404040"/>
                </a:solidFill>
                <a:ea typeface="Arial"/>
                <a:cs typeface="Arial"/>
              </a:rPr>
              <a:t>2024; 25: 4070</a:t>
            </a:r>
            <a:r>
              <a:rPr kumimoji="0" lang="de" sz="600" b="0" i="0" u="none" strike="noStrike" kern="1200" cap="none" spc="0" normalizeH="0" baseline="0" noProof="0" dirty="0">
                <a:ln>
                  <a:noFill/>
                </a:ln>
                <a:solidFill>
                  <a:srgbClr val="404040"/>
                </a:solidFill>
                <a:effectLst/>
                <a:uLnTx/>
                <a:uFillTx/>
                <a:ea typeface="Arial"/>
                <a:cs typeface="Arial"/>
              </a:rPr>
              <a:t>.</a:t>
            </a:r>
            <a:r>
              <a:rPr lang="de-DE" sz="600" dirty="0">
                <a:solidFill>
                  <a:srgbClr val="404040"/>
                </a:solidFill>
                <a:ea typeface="Arial"/>
                <a:cs typeface="Arial"/>
              </a:rPr>
              <a:t> </a:t>
            </a:r>
            <a:endParaRPr lang="en-US" sz="600" dirty="0">
              <a:solidFill>
                <a:srgbClr val="404040"/>
              </a:solidFill>
            </a:endParaRPr>
          </a:p>
        </p:txBody>
      </p:sp>
      <p:grpSp>
        <p:nvGrpSpPr>
          <p:cNvPr id="37" name="Gruppieren 36">
            <a:extLst>
              <a:ext uri="{FF2B5EF4-FFF2-40B4-BE49-F238E27FC236}">
                <a16:creationId xmlns:a16="http://schemas.microsoft.com/office/drawing/2014/main" id="{5B046EEB-1416-14A9-0C62-29B739F34A8F}"/>
              </a:ext>
            </a:extLst>
          </p:cNvPr>
          <p:cNvGrpSpPr/>
          <p:nvPr/>
        </p:nvGrpSpPr>
        <p:grpSpPr>
          <a:xfrm>
            <a:off x="1865671" y="682875"/>
            <a:ext cx="5286691" cy="3955827"/>
            <a:chOff x="1865671" y="705546"/>
            <a:chExt cx="5286691" cy="3955827"/>
          </a:xfrm>
        </p:grpSpPr>
        <p:pic>
          <p:nvPicPr>
            <p:cNvPr id="3" name="Grafik 2" descr="Ein Bild, das Text, Diagramm, Kreis, Screenshot enthält.&#10;&#10;KI-generierte Inhalte können fehlerhaft sein.">
              <a:extLst>
                <a:ext uri="{FF2B5EF4-FFF2-40B4-BE49-F238E27FC236}">
                  <a16:creationId xmlns:a16="http://schemas.microsoft.com/office/drawing/2014/main" id="{66CA0AAE-1420-9157-4EED-F8ACDF79E7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5671" y="705546"/>
              <a:ext cx="5286691" cy="3955827"/>
            </a:xfrm>
            <a:prstGeom prst="rect">
              <a:avLst/>
            </a:prstGeom>
          </p:spPr>
        </p:pic>
        <p:sp>
          <p:nvSpPr>
            <p:cNvPr id="4" name="Textfeld 3">
              <a:extLst>
                <a:ext uri="{FF2B5EF4-FFF2-40B4-BE49-F238E27FC236}">
                  <a16:creationId xmlns:a16="http://schemas.microsoft.com/office/drawing/2014/main" id="{F50EE233-8C15-66B0-C12F-FE56EC96C01A}"/>
                </a:ext>
              </a:extLst>
            </p:cNvPr>
            <p:cNvSpPr txBox="1"/>
            <p:nvPr/>
          </p:nvSpPr>
          <p:spPr>
            <a:xfrm>
              <a:off x="3300610" y="751562"/>
              <a:ext cx="1018227" cy="246221"/>
            </a:xfrm>
            <a:prstGeom prst="rect">
              <a:avLst/>
            </a:prstGeom>
            <a:solidFill>
              <a:schemeClr val="bg1"/>
            </a:solidFill>
          </p:spPr>
          <p:txBody>
            <a:bodyPr wrap="none" rtlCol="0">
              <a:spAutoFit/>
            </a:bodyPr>
            <a:lstStyle/>
            <a:p>
              <a:r>
                <a:rPr lang="de-DE" sz="1000" b="1"/>
                <a:t>Alphazellen</a:t>
              </a:r>
            </a:p>
          </p:txBody>
        </p:sp>
        <p:sp>
          <p:nvSpPr>
            <p:cNvPr id="5" name="Textfeld 4">
              <a:extLst>
                <a:ext uri="{FF2B5EF4-FFF2-40B4-BE49-F238E27FC236}">
                  <a16:creationId xmlns:a16="http://schemas.microsoft.com/office/drawing/2014/main" id="{65F9579B-EAD1-6CA4-A545-102A80D03E8F}"/>
                </a:ext>
              </a:extLst>
            </p:cNvPr>
            <p:cNvSpPr txBox="1"/>
            <p:nvPr/>
          </p:nvSpPr>
          <p:spPr>
            <a:xfrm>
              <a:off x="5413334" y="1194086"/>
              <a:ext cx="934871" cy="246221"/>
            </a:xfrm>
            <a:prstGeom prst="rect">
              <a:avLst/>
            </a:prstGeom>
            <a:solidFill>
              <a:schemeClr val="bg1"/>
            </a:solidFill>
          </p:spPr>
          <p:txBody>
            <a:bodyPr wrap="none" rtlCol="0">
              <a:spAutoFit/>
            </a:bodyPr>
            <a:lstStyle/>
            <a:p>
              <a:r>
                <a:rPr lang="de-DE" sz="1000" b="1"/>
                <a:t>Betazellen</a:t>
              </a:r>
            </a:p>
          </p:txBody>
        </p:sp>
        <p:sp>
          <p:nvSpPr>
            <p:cNvPr id="6" name="Textfeld 5">
              <a:extLst>
                <a:ext uri="{FF2B5EF4-FFF2-40B4-BE49-F238E27FC236}">
                  <a16:creationId xmlns:a16="http://schemas.microsoft.com/office/drawing/2014/main" id="{A530C95B-B590-99E9-CDCB-8865A76EF323}"/>
                </a:ext>
              </a:extLst>
            </p:cNvPr>
            <p:cNvSpPr txBox="1"/>
            <p:nvPr/>
          </p:nvSpPr>
          <p:spPr>
            <a:xfrm>
              <a:off x="1924836" y="3396641"/>
              <a:ext cx="986167" cy="246221"/>
            </a:xfrm>
            <a:prstGeom prst="rect">
              <a:avLst/>
            </a:prstGeom>
            <a:solidFill>
              <a:schemeClr val="bg1"/>
            </a:solidFill>
          </p:spPr>
          <p:txBody>
            <a:bodyPr wrap="none" rtlCol="0">
              <a:spAutoFit/>
            </a:bodyPr>
            <a:lstStyle/>
            <a:p>
              <a:r>
                <a:rPr lang="de-DE" sz="1000" b="1"/>
                <a:t>Deltazellen</a:t>
              </a:r>
            </a:p>
          </p:txBody>
        </p:sp>
        <p:sp>
          <p:nvSpPr>
            <p:cNvPr id="7" name="Textfeld 6">
              <a:extLst>
                <a:ext uri="{FF2B5EF4-FFF2-40B4-BE49-F238E27FC236}">
                  <a16:creationId xmlns:a16="http://schemas.microsoft.com/office/drawing/2014/main" id="{802700FD-6E1F-1132-4058-C054E31BFE88}"/>
                </a:ext>
              </a:extLst>
            </p:cNvPr>
            <p:cNvSpPr txBox="1"/>
            <p:nvPr/>
          </p:nvSpPr>
          <p:spPr>
            <a:xfrm>
              <a:off x="3196228" y="4219110"/>
              <a:ext cx="787050" cy="400110"/>
            </a:xfrm>
            <a:prstGeom prst="rect">
              <a:avLst/>
            </a:prstGeom>
            <a:solidFill>
              <a:schemeClr val="bg1"/>
            </a:solidFill>
          </p:spPr>
          <p:txBody>
            <a:bodyPr wrap="square" rtlCol="0">
              <a:spAutoFit/>
            </a:bodyPr>
            <a:lstStyle/>
            <a:p>
              <a:pPr algn="ctr"/>
              <a:r>
                <a:rPr lang="de-DE" sz="1000" b="1"/>
                <a:t>Epsilon-zellen</a:t>
              </a:r>
            </a:p>
          </p:txBody>
        </p:sp>
        <p:sp>
          <p:nvSpPr>
            <p:cNvPr id="8" name="Textfeld 7">
              <a:extLst>
                <a:ext uri="{FF2B5EF4-FFF2-40B4-BE49-F238E27FC236}">
                  <a16:creationId xmlns:a16="http://schemas.microsoft.com/office/drawing/2014/main" id="{75A11BDF-64E0-5C61-4E6F-2D918B72FCFC}"/>
                </a:ext>
              </a:extLst>
            </p:cNvPr>
            <p:cNvSpPr txBox="1"/>
            <p:nvPr/>
          </p:nvSpPr>
          <p:spPr>
            <a:xfrm>
              <a:off x="5714668" y="3490613"/>
              <a:ext cx="1124543" cy="400110"/>
            </a:xfrm>
            <a:prstGeom prst="rect">
              <a:avLst/>
            </a:prstGeom>
            <a:solidFill>
              <a:schemeClr val="bg1"/>
            </a:solidFill>
          </p:spPr>
          <p:txBody>
            <a:bodyPr wrap="square" rtlCol="0">
              <a:spAutoFit/>
            </a:bodyPr>
            <a:lstStyle/>
            <a:p>
              <a:r>
                <a:rPr lang="de-DE" sz="1000" b="1"/>
                <a:t>Endothel-zellen</a:t>
              </a:r>
            </a:p>
          </p:txBody>
        </p:sp>
        <p:sp>
          <p:nvSpPr>
            <p:cNvPr id="9" name="Textfeld 8">
              <a:extLst>
                <a:ext uri="{FF2B5EF4-FFF2-40B4-BE49-F238E27FC236}">
                  <a16:creationId xmlns:a16="http://schemas.microsoft.com/office/drawing/2014/main" id="{CC83969B-0A77-77FA-3914-42966CFC4202}"/>
                </a:ext>
              </a:extLst>
            </p:cNvPr>
            <p:cNvSpPr txBox="1"/>
            <p:nvPr/>
          </p:nvSpPr>
          <p:spPr>
            <a:xfrm>
              <a:off x="6276939" y="2141397"/>
              <a:ext cx="865943" cy="246221"/>
            </a:xfrm>
            <a:prstGeom prst="rect">
              <a:avLst/>
            </a:prstGeom>
            <a:solidFill>
              <a:schemeClr val="bg1"/>
            </a:solidFill>
          </p:spPr>
          <p:txBody>
            <a:bodyPr wrap="none" rtlCol="0">
              <a:spAutoFit/>
            </a:bodyPr>
            <a:lstStyle/>
            <a:p>
              <a:pPr algn="ctr"/>
              <a:r>
                <a:rPr lang="de-DE" sz="1000" b="1" err="1"/>
                <a:t>Perizyten</a:t>
              </a:r>
              <a:endParaRPr lang="de-DE" sz="1000" b="1"/>
            </a:p>
          </p:txBody>
        </p:sp>
        <p:sp>
          <p:nvSpPr>
            <p:cNvPr id="12" name="Textfeld 11">
              <a:extLst>
                <a:ext uri="{FF2B5EF4-FFF2-40B4-BE49-F238E27FC236}">
                  <a16:creationId xmlns:a16="http://schemas.microsoft.com/office/drawing/2014/main" id="{6310399D-3E41-0B28-164B-0AB875800F95}"/>
                </a:ext>
              </a:extLst>
            </p:cNvPr>
            <p:cNvSpPr txBox="1"/>
            <p:nvPr/>
          </p:nvSpPr>
          <p:spPr>
            <a:xfrm>
              <a:off x="2089355" y="1350474"/>
              <a:ext cx="870751" cy="246221"/>
            </a:xfrm>
            <a:prstGeom prst="rect">
              <a:avLst/>
            </a:prstGeom>
            <a:solidFill>
              <a:schemeClr val="bg1"/>
            </a:solidFill>
          </p:spPr>
          <p:txBody>
            <a:bodyPr wrap="none" rtlCol="0">
              <a:spAutoFit/>
            </a:bodyPr>
            <a:lstStyle/>
            <a:p>
              <a:pPr algn="ctr"/>
              <a:r>
                <a:rPr lang="de-DE" sz="1000" b="1"/>
                <a:t>PP-Zellen</a:t>
              </a:r>
            </a:p>
          </p:txBody>
        </p:sp>
        <p:sp>
          <p:nvSpPr>
            <p:cNvPr id="14" name="Textfeld 13">
              <a:extLst>
                <a:ext uri="{FF2B5EF4-FFF2-40B4-BE49-F238E27FC236}">
                  <a16:creationId xmlns:a16="http://schemas.microsoft.com/office/drawing/2014/main" id="{BF1691D9-B5F9-A053-36A3-D670E2D8D68B}"/>
                </a:ext>
              </a:extLst>
            </p:cNvPr>
            <p:cNvSpPr txBox="1"/>
            <p:nvPr/>
          </p:nvSpPr>
          <p:spPr>
            <a:xfrm rot="2605716">
              <a:off x="3496223" y="3629111"/>
              <a:ext cx="446203" cy="123111"/>
            </a:xfrm>
            <a:prstGeom prst="rect">
              <a:avLst/>
            </a:prstGeom>
            <a:solidFill>
              <a:schemeClr val="bg1"/>
            </a:solidFill>
          </p:spPr>
          <p:txBody>
            <a:bodyPr wrap="none" lIns="36000" tIns="0" rIns="36000" bIns="0" rtlCol="0">
              <a:spAutoFit/>
            </a:bodyPr>
            <a:lstStyle/>
            <a:p>
              <a:pPr algn="ctr"/>
              <a:r>
                <a:rPr lang="de-DE" sz="800"/>
                <a:t>Ghrelin</a:t>
              </a:r>
            </a:p>
          </p:txBody>
        </p:sp>
        <p:sp>
          <p:nvSpPr>
            <p:cNvPr id="18" name="Textfeld 17">
              <a:extLst>
                <a:ext uri="{FF2B5EF4-FFF2-40B4-BE49-F238E27FC236}">
                  <a16:creationId xmlns:a16="http://schemas.microsoft.com/office/drawing/2014/main" id="{6BCE9324-621B-C5CA-4487-27E8BB6EAA83}"/>
                </a:ext>
              </a:extLst>
            </p:cNvPr>
            <p:cNvSpPr txBox="1"/>
            <p:nvPr/>
          </p:nvSpPr>
          <p:spPr>
            <a:xfrm rot="18492331">
              <a:off x="4364012" y="3629110"/>
              <a:ext cx="446203" cy="123111"/>
            </a:xfrm>
            <a:prstGeom prst="rect">
              <a:avLst/>
            </a:prstGeom>
            <a:solidFill>
              <a:schemeClr val="bg1"/>
            </a:solidFill>
          </p:spPr>
          <p:txBody>
            <a:bodyPr wrap="none" lIns="36000" tIns="0" rIns="36000" bIns="0" rtlCol="0">
              <a:spAutoFit/>
            </a:bodyPr>
            <a:lstStyle/>
            <a:p>
              <a:pPr algn="ctr"/>
              <a:r>
                <a:rPr lang="de-DE" sz="800"/>
                <a:t>Ghrelin</a:t>
              </a:r>
            </a:p>
          </p:txBody>
        </p:sp>
        <p:sp>
          <p:nvSpPr>
            <p:cNvPr id="20" name="Textfeld 19">
              <a:extLst>
                <a:ext uri="{FF2B5EF4-FFF2-40B4-BE49-F238E27FC236}">
                  <a16:creationId xmlns:a16="http://schemas.microsoft.com/office/drawing/2014/main" id="{4CEB7018-F9B5-F558-A893-2715652FB8E1}"/>
                </a:ext>
              </a:extLst>
            </p:cNvPr>
            <p:cNvSpPr txBox="1"/>
            <p:nvPr/>
          </p:nvSpPr>
          <p:spPr>
            <a:xfrm rot="628197">
              <a:off x="4682563" y="1206138"/>
              <a:ext cx="789246" cy="282573"/>
            </a:xfrm>
            <a:prstGeom prst="rect">
              <a:avLst/>
            </a:prstGeom>
            <a:solidFill>
              <a:schemeClr val="bg1"/>
            </a:solidFill>
          </p:spPr>
          <p:txBody>
            <a:bodyPr wrap="none" lIns="36000" tIns="36000" rIns="36000" bIns="0" rtlCol="0">
              <a:spAutoFit/>
            </a:bodyPr>
            <a:lstStyle/>
            <a:p>
              <a:pPr algn="ctr"/>
              <a:r>
                <a:rPr lang="de-DE" sz="800"/>
                <a:t>Insulin, GABA</a:t>
              </a:r>
            </a:p>
            <a:p>
              <a:pPr algn="ctr"/>
              <a:r>
                <a:rPr lang="de-DE" sz="800"/>
                <a:t>Serotonin</a:t>
              </a:r>
            </a:p>
          </p:txBody>
        </p:sp>
        <p:sp>
          <p:nvSpPr>
            <p:cNvPr id="25" name="Textfeld 24">
              <a:extLst>
                <a:ext uri="{FF2B5EF4-FFF2-40B4-BE49-F238E27FC236}">
                  <a16:creationId xmlns:a16="http://schemas.microsoft.com/office/drawing/2014/main" id="{0187DDB1-B2E9-8F31-4A94-6137D286BE99}"/>
                </a:ext>
              </a:extLst>
            </p:cNvPr>
            <p:cNvSpPr txBox="1"/>
            <p:nvPr/>
          </p:nvSpPr>
          <p:spPr>
            <a:xfrm rot="628197">
              <a:off x="4653615" y="1683299"/>
              <a:ext cx="635357" cy="246221"/>
            </a:xfrm>
            <a:prstGeom prst="rect">
              <a:avLst/>
            </a:prstGeom>
            <a:solidFill>
              <a:schemeClr val="bg1"/>
            </a:solidFill>
          </p:spPr>
          <p:txBody>
            <a:bodyPr wrap="none" lIns="36000" tIns="0" rIns="36000" bIns="0" rtlCol="0">
              <a:spAutoFit/>
            </a:bodyPr>
            <a:lstStyle/>
            <a:p>
              <a:pPr algn="ctr"/>
              <a:r>
                <a:rPr lang="de-DE" sz="800"/>
                <a:t>Glukagon, </a:t>
              </a:r>
            </a:p>
            <a:p>
              <a:pPr algn="ctr"/>
              <a:r>
                <a:rPr lang="de-DE" sz="800"/>
                <a:t>AC, CRH</a:t>
              </a:r>
            </a:p>
          </p:txBody>
        </p:sp>
        <p:sp>
          <p:nvSpPr>
            <p:cNvPr id="26" name="Textfeld 25">
              <a:extLst>
                <a:ext uri="{FF2B5EF4-FFF2-40B4-BE49-F238E27FC236}">
                  <a16:creationId xmlns:a16="http://schemas.microsoft.com/office/drawing/2014/main" id="{431B314E-5014-F10D-042F-9CA85BF7F9B9}"/>
                </a:ext>
              </a:extLst>
            </p:cNvPr>
            <p:cNvSpPr txBox="1"/>
            <p:nvPr/>
          </p:nvSpPr>
          <p:spPr>
            <a:xfrm rot="3971584">
              <a:off x="5802950" y="2060438"/>
              <a:ext cx="575478" cy="159462"/>
            </a:xfrm>
            <a:prstGeom prst="rect">
              <a:avLst/>
            </a:prstGeom>
            <a:solidFill>
              <a:schemeClr val="bg1"/>
            </a:solidFill>
          </p:spPr>
          <p:txBody>
            <a:bodyPr wrap="none" lIns="0" tIns="0" rIns="0" bIns="36000" rtlCol="0">
              <a:spAutoFit/>
            </a:bodyPr>
            <a:lstStyle/>
            <a:p>
              <a:pPr algn="ctr"/>
              <a:r>
                <a:rPr lang="de-DE" sz="800"/>
                <a:t>NGF, BMP4</a:t>
              </a:r>
            </a:p>
          </p:txBody>
        </p:sp>
        <p:sp>
          <p:nvSpPr>
            <p:cNvPr id="27" name="Textfeld 26">
              <a:extLst>
                <a:ext uri="{FF2B5EF4-FFF2-40B4-BE49-F238E27FC236}">
                  <a16:creationId xmlns:a16="http://schemas.microsoft.com/office/drawing/2014/main" id="{2C809215-D189-56C4-7AB8-7CC765A198AB}"/>
                </a:ext>
              </a:extLst>
            </p:cNvPr>
            <p:cNvSpPr txBox="1"/>
            <p:nvPr/>
          </p:nvSpPr>
          <p:spPr>
            <a:xfrm rot="5128427">
              <a:off x="5496147" y="2454769"/>
              <a:ext cx="636961" cy="123111"/>
            </a:xfrm>
            <a:prstGeom prst="rect">
              <a:avLst/>
            </a:prstGeom>
            <a:solidFill>
              <a:schemeClr val="bg1"/>
            </a:solidFill>
          </p:spPr>
          <p:txBody>
            <a:bodyPr wrap="none" lIns="36000" tIns="0" rIns="36000" bIns="0" rtlCol="0">
              <a:spAutoFit/>
            </a:bodyPr>
            <a:lstStyle/>
            <a:p>
              <a:pPr algn="ctr"/>
              <a:r>
                <a:rPr lang="de-DE" sz="800"/>
                <a:t>HGF, CTGF</a:t>
              </a:r>
            </a:p>
          </p:txBody>
        </p:sp>
        <p:sp>
          <p:nvSpPr>
            <p:cNvPr id="28" name="Textfeld 27">
              <a:extLst>
                <a:ext uri="{FF2B5EF4-FFF2-40B4-BE49-F238E27FC236}">
                  <a16:creationId xmlns:a16="http://schemas.microsoft.com/office/drawing/2014/main" id="{60527486-1587-209C-6522-36577226AB2F}"/>
                </a:ext>
              </a:extLst>
            </p:cNvPr>
            <p:cNvSpPr txBox="1"/>
            <p:nvPr/>
          </p:nvSpPr>
          <p:spPr>
            <a:xfrm rot="18512230">
              <a:off x="3315646" y="2289282"/>
              <a:ext cx="561620" cy="123111"/>
            </a:xfrm>
            <a:prstGeom prst="rect">
              <a:avLst/>
            </a:prstGeom>
            <a:solidFill>
              <a:schemeClr val="bg1"/>
            </a:solidFill>
          </p:spPr>
          <p:txBody>
            <a:bodyPr wrap="none" lIns="36000" tIns="0" rIns="36000" bIns="0" rtlCol="0">
              <a:spAutoFit/>
            </a:bodyPr>
            <a:lstStyle/>
            <a:p>
              <a:pPr algn="ctr"/>
              <a:r>
                <a:rPr lang="de-DE" sz="800"/>
                <a:t>Glukagon</a:t>
              </a:r>
            </a:p>
          </p:txBody>
        </p:sp>
        <p:sp>
          <p:nvSpPr>
            <p:cNvPr id="29" name="Textfeld 28">
              <a:extLst>
                <a:ext uri="{FF2B5EF4-FFF2-40B4-BE49-F238E27FC236}">
                  <a16:creationId xmlns:a16="http://schemas.microsoft.com/office/drawing/2014/main" id="{B058F294-8EDA-C29E-C8C2-66087AE6F02E}"/>
                </a:ext>
              </a:extLst>
            </p:cNvPr>
            <p:cNvSpPr txBox="1"/>
            <p:nvPr/>
          </p:nvSpPr>
          <p:spPr>
            <a:xfrm rot="18526518">
              <a:off x="3478386" y="2504223"/>
              <a:ext cx="757186" cy="123111"/>
            </a:xfrm>
            <a:prstGeom prst="rect">
              <a:avLst/>
            </a:prstGeom>
            <a:solidFill>
              <a:schemeClr val="bg1"/>
            </a:solidFill>
          </p:spPr>
          <p:txBody>
            <a:bodyPr wrap="none" lIns="36000" tIns="0" rIns="36000" bIns="0" rtlCol="0">
              <a:spAutoFit/>
            </a:bodyPr>
            <a:lstStyle/>
            <a:p>
              <a:pPr algn="ctr"/>
              <a:r>
                <a:rPr lang="de-DE" sz="800"/>
                <a:t>Somatostatin</a:t>
              </a:r>
            </a:p>
          </p:txBody>
        </p:sp>
        <p:sp>
          <p:nvSpPr>
            <p:cNvPr id="30" name="Textfeld 29">
              <a:extLst>
                <a:ext uri="{FF2B5EF4-FFF2-40B4-BE49-F238E27FC236}">
                  <a16:creationId xmlns:a16="http://schemas.microsoft.com/office/drawing/2014/main" id="{4FCBC198-7E37-882B-6B52-6A1DDA8D8945}"/>
                </a:ext>
              </a:extLst>
            </p:cNvPr>
            <p:cNvSpPr txBox="1"/>
            <p:nvPr/>
          </p:nvSpPr>
          <p:spPr>
            <a:xfrm rot="19105017">
              <a:off x="4460207" y="2637018"/>
              <a:ext cx="757186" cy="123111"/>
            </a:xfrm>
            <a:prstGeom prst="rect">
              <a:avLst/>
            </a:prstGeom>
            <a:solidFill>
              <a:schemeClr val="bg1"/>
            </a:solidFill>
          </p:spPr>
          <p:txBody>
            <a:bodyPr wrap="none" lIns="36000" tIns="0" rIns="36000" bIns="0" rtlCol="0">
              <a:spAutoFit/>
            </a:bodyPr>
            <a:lstStyle/>
            <a:p>
              <a:pPr algn="ctr"/>
              <a:r>
                <a:rPr lang="de-DE" sz="800"/>
                <a:t>Somatostatin</a:t>
              </a:r>
            </a:p>
          </p:txBody>
        </p:sp>
        <p:sp>
          <p:nvSpPr>
            <p:cNvPr id="31" name="Textfeld 30">
              <a:extLst>
                <a:ext uri="{FF2B5EF4-FFF2-40B4-BE49-F238E27FC236}">
                  <a16:creationId xmlns:a16="http://schemas.microsoft.com/office/drawing/2014/main" id="{EDE41A2D-13B8-09DD-7D44-DF6A5B78DB94}"/>
                </a:ext>
              </a:extLst>
            </p:cNvPr>
            <p:cNvSpPr txBox="1"/>
            <p:nvPr/>
          </p:nvSpPr>
          <p:spPr>
            <a:xfrm rot="19105017">
              <a:off x="4309772" y="2372721"/>
              <a:ext cx="659403" cy="123111"/>
            </a:xfrm>
            <a:prstGeom prst="rect">
              <a:avLst/>
            </a:prstGeom>
            <a:solidFill>
              <a:schemeClr val="bg1"/>
            </a:solidFill>
          </p:spPr>
          <p:txBody>
            <a:bodyPr wrap="none" lIns="36000" tIns="0" rIns="36000" bIns="0" rtlCol="0">
              <a:spAutoFit/>
            </a:bodyPr>
            <a:lstStyle/>
            <a:p>
              <a:pPr algn="ctr"/>
              <a:r>
                <a:rPr lang="de-DE" sz="800"/>
                <a:t>Urocortin-3</a:t>
              </a:r>
            </a:p>
          </p:txBody>
        </p:sp>
        <p:sp>
          <p:nvSpPr>
            <p:cNvPr id="32" name="Textfeld 31">
              <a:extLst>
                <a:ext uri="{FF2B5EF4-FFF2-40B4-BE49-F238E27FC236}">
                  <a16:creationId xmlns:a16="http://schemas.microsoft.com/office/drawing/2014/main" id="{FE8810C3-D8A9-1923-7DD1-6BDBFA9C2B3E}"/>
                </a:ext>
              </a:extLst>
            </p:cNvPr>
            <p:cNvSpPr txBox="1"/>
            <p:nvPr/>
          </p:nvSpPr>
          <p:spPr>
            <a:xfrm rot="5040377">
              <a:off x="5256118" y="2454768"/>
              <a:ext cx="463837" cy="123111"/>
            </a:xfrm>
            <a:prstGeom prst="rect">
              <a:avLst/>
            </a:prstGeom>
            <a:solidFill>
              <a:schemeClr val="bg1"/>
            </a:solidFill>
          </p:spPr>
          <p:txBody>
            <a:bodyPr wrap="none" lIns="36000" tIns="0" rIns="36000" bIns="0" rtlCol="0">
              <a:spAutoFit/>
            </a:bodyPr>
            <a:lstStyle/>
            <a:p>
              <a:pPr algn="ctr"/>
              <a:r>
                <a:rPr lang="de-DE" sz="800"/>
                <a:t>VEGF-A</a:t>
              </a:r>
            </a:p>
          </p:txBody>
        </p:sp>
        <p:sp>
          <p:nvSpPr>
            <p:cNvPr id="33" name="Textfeld 32">
              <a:extLst>
                <a:ext uri="{FF2B5EF4-FFF2-40B4-BE49-F238E27FC236}">
                  <a16:creationId xmlns:a16="http://schemas.microsoft.com/office/drawing/2014/main" id="{2E849EEF-F66F-2111-5533-66895B5995DB}"/>
                </a:ext>
              </a:extLst>
            </p:cNvPr>
            <p:cNvSpPr txBox="1"/>
            <p:nvPr/>
          </p:nvSpPr>
          <p:spPr>
            <a:xfrm rot="20661531">
              <a:off x="3336965" y="1591734"/>
              <a:ext cx="197738" cy="123111"/>
            </a:xfrm>
            <a:prstGeom prst="rect">
              <a:avLst/>
            </a:prstGeom>
            <a:solidFill>
              <a:schemeClr val="bg1"/>
            </a:solidFill>
          </p:spPr>
          <p:txBody>
            <a:bodyPr wrap="none" lIns="36000" tIns="0" rIns="36000" bIns="0" rtlCol="0">
              <a:spAutoFit/>
            </a:bodyPr>
            <a:lstStyle/>
            <a:p>
              <a:pPr algn="ctr"/>
              <a:r>
                <a:rPr lang="de-DE" sz="800"/>
                <a:t>PP</a:t>
              </a:r>
            </a:p>
          </p:txBody>
        </p:sp>
        <p:sp>
          <p:nvSpPr>
            <p:cNvPr id="34" name="Textfeld 33">
              <a:extLst>
                <a:ext uri="{FF2B5EF4-FFF2-40B4-BE49-F238E27FC236}">
                  <a16:creationId xmlns:a16="http://schemas.microsoft.com/office/drawing/2014/main" id="{5102836F-CD15-1616-004A-3D0882276E86}"/>
                </a:ext>
              </a:extLst>
            </p:cNvPr>
            <p:cNvSpPr txBox="1"/>
            <p:nvPr/>
          </p:nvSpPr>
          <p:spPr>
            <a:xfrm rot="4966822">
              <a:off x="2756292" y="2452246"/>
              <a:ext cx="197738" cy="123111"/>
            </a:xfrm>
            <a:prstGeom prst="rect">
              <a:avLst/>
            </a:prstGeom>
            <a:solidFill>
              <a:schemeClr val="bg1"/>
            </a:solidFill>
          </p:spPr>
          <p:txBody>
            <a:bodyPr wrap="none" lIns="36000" tIns="0" rIns="36000" bIns="0" rtlCol="0">
              <a:spAutoFit/>
            </a:bodyPr>
            <a:lstStyle/>
            <a:p>
              <a:pPr algn="ctr"/>
              <a:r>
                <a:rPr lang="de-DE" sz="800"/>
                <a:t>PP</a:t>
              </a:r>
            </a:p>
          </p:txBody>
        </p:sp>
        <p:sp>
          <p:nvSpPr>
            <p:cNvPr id="35" name="Textfeld 34">
              <a:extLst>
                <a:ext uri="{FF2B5EF4-FFF2-40B4-BE49-F238E27FC236}">
                  <a16:creationId xmlns:a16="http://schemas.microsoft.com/office/drawing/2014/main" id="{7C594AF1-1AAB-50CA-9A73-6532E6C209DF}"/>
                </a:ext>
              </a:extLst>
            </p:cNvPr>
            <p:cNvSpPr txBox="1"/>
            <p:nvPr/>
          </p:nvSpPr>
          <p:spPr>
            <a:xfrm>
              <a:off x="2417919" y="3052364"/>
              <a:ext cx="236209" cy="123111"/>
            </a:xfrm>
            <a:prstGeom prst="rect">
              <a:avLst/>
            </a:prstGeom>
            <a:solidFill>
              <a:schemeClr val="bg1"/>
            </a:solidFill>
          </p:spPr>
          <p:txBody>
            <a:bodyPr wrap="none" lIns="36000" tIns="0" rIns="36000" bIns="0" rtlCol="0">
              <a:spAutoFit/>
            </a:bodyPr>
            <a:lstStyle/>
            <a:p>
              <a:pPr algn="ctr"/>
              <a:r>
                <a:rPr lang="de-DE" sz="800" err="1"/>
                <a:t>Sst</a:t>
              </a:r>
              <a:endParaRPr lang="de-DE" sz="800"/>
            </a:p>
          </p:txBody>
        </p:sp>
        <p:sp>
          <p:nvSpPr>
            <p:cNvPr id="36" name="Textfeld 35">
              <a:extLst>
                <a:ext uri="{FF2B5EF4-FFF2-40B4-BE49-F238E27FC236}">
                  <a16:creationId xmlns:a16="http://schemas.microsoft.com/office/drawing/2014/main" id="{FBF79F5E-3748-4655-B4A7-8D194915AF36}"/>
                </a:ext>
              </a:extLst>
            </p:cNvPr>
            <p:cNvSpPr txBox="1"/>
            <p:nvPr/>
          </p:nvSpPr>
          <p:spPr>
            <a:xfrm>
              <a:off x="4428247" y="970456"/>
              <a:ext cx="287506" cy="123111"/>
            </a:xfrm>
            <a:prstGeom prst="rect">
              <a:avLst/>
            </a:prstGeom>
            <a:solidFill>
              <a:schemeClr val="bg1"/>
            </a:solidFill>
          </p:spPr>
          <p:txBody>
            <a:bodyPr wrap="none" lIns="36000" tIns="0" rIns="36000" bIns="0" rtlCol="0">
              <a:spAutoFit/>
            </a:bodyPr>
            <a:lstStyle/>
            <a:p>
              <a:pPr algn="ctr"/>
              <a:r>
                <a:rPr lang="de-DE" sz="800"/>
                <a:t>Glut</a:t>
              </a:r>
            </a:p>
          </p:txBody>
        </p:sp>
      </p:grpSp>
      <p:sp>
        <p:nvSpPr>
          <p:cNvPr id="38" name="!!b2">
            <a:extLst>
              <a:ext uri="{FF2B5EF4-FFF2-40B4-BE49-F238E27FC236}">
                <a16:creationId xmlns:a16="http://schemas.microsoft.com/office/drawing/2014/main" id="{7EDFE556-15E2-AAC6-A77F-BDC4F6E51E7E}"/>
              </a:ext>
            </a:extLst>
          </p:cNvPr>
          <p:cNvSpPr/>
          <p:nvPr/>
        </p:nvSpPr>
        <p:spPr>
          <a:xfrm>
            <a:off x="1865671" y="682875"/>
            <a:ext cx="5286690" cy="3973116"/>
          </a:xfrm>
          <a:prstGeom prst="rect">
            <a:avLst/>
          </a:prstGeom>
          <a:noFill/>
          <a:ln w="28575">
            <a:solidFill>
              <a:schemeClr val="accent2"/>
            </a:solidFill>
          </a:ln>
        </p:spPr>
        <p:txBody>
          <a:bodyPr vert="horz" lIns="171450" tIns="102870" rIns="171450" bIns="0" rtlCol="0">
            <a:noAutofit/>
          </a:bodyPr>
          <a:lstStyle/>
          <a:p>
            <a:pPr marL="0" marR="0" lvl="0" indent="0" defTabSz="685800" eaLnBrk="1" fontAlgn="auto" latinLnBrk="0" hangingPunct="1">
              <a:lnSpc>
                <a:spcPct val="95000"/>
              </a:lnSpc>
              <a:spcBef>
                <a:spcPts val="750"/>
              </a:spcBef>
              <a:spcAft>
                <a:spcPct val="0"/>
              </a:spcAft>
              <a:buClrTx/>
              <a:buSzTx/>
              <a:buFontTx/>
              <a:buNone/>
              <a:tabLst/>
              <a:defRPr/>
            </a:pPr>
            <a:endParaRPr kumimoji="0" lang="en-US" sz="1650" b="0" i="0" u="none" strike="noStrike" kern="0" cap="none" spc="0" normalizeH="0" baseline="0" noProof="0">
              <a:ln>
                <a:noFill/>
              </a:ln>
              <a:solidFill>
                <a:srgbClr val="000000"/>
              </a:solidFill>
              <a:effectLst/>
              <a:uLnTx/>
              <a:uFillTx/>
            </a:endParaRPr>
          </a:p>
        </p:txBody>
      </p:sp>
    </p:spTree>
    <p:extLst>
      <p:ext uri="{BB962C8B-B14F-4D97-AF65-F5344CB8AC3E}">
        <p14:creationId xmlns:p14="http://schemas.microsoft.com/office/powerpoint/2010/main" val="1997166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platzhalter 9">
            <a:extLst>
              <a:ext uri="{FF2B5EF4-FFF2-40B4-BE49-F238E27FC236}">
                <a16:creationId xmlns:a16="http://schemas.microsoft.com/office/drawing/2014/main" id="{3A0DC161-3F8C-F187-0AD7-AD09A994CE85}"/>
              </a:ext>
            </a:extLst>
          </p:cNvPr>
          <p:cNvSpPr txBox="1">
            <a:spLocks/>
          </p:cNvSpPr>
          <p:nvPr/>
        </p:nvSpPr>
        <p:spPr>
          <a:xfrm>
            <a:off x="314409" y="117784"/>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Mögliche Zell-Subtypen im </a:t>
            </a:r>
            <a:r>
              <a:rPr lang="de-DE" sz="2000" b="1" dirty="0" err="1">
                <a:solidFill>
                  <a:srgbClr val="7030A0"/>
                </a:solidFill>
                <a:latin typeface="+mj-lt"/>
              </a:rPr>
              <a:t>parakrinen</a:t>
            </a:r>
            <a:r>
              <a:rPr lang="de-DE" sz="2000" b="1" dirty="0">
                <a:solidFill>
                  <a:srgbClr val="7030A0"/>
                </a:solidFill>
                <a:latin typeface="+mj-lt"/>
              </a:rPr>
              <a:t> Netzwerk der Pankreas-Inseln</a:t>
            </a:r>
            <a:r>
              <a:rPr lang="de-DE" sz="2000" b="1" baseline="30000" dirty="0">
                <a:solidFill>
                  <a:srgbClr val="7030A0"/>
                </a:solidFill>
                <a:latin typeface="+mj-lt"/>
              </a:rPr>
              <a:t>1</a:t>
            </a:r>
          </a:p>
        </p:txBody>
      </p:sp>
      <p:sp>
        <p:nvSpPr>
          <p:cNvPr id="13" name="TextBox 3037">
            <a:extLst>
              <a:ext uri="{FF2B5EF4-FFF2-40B4-BE49-F238E27FC236}">
                <a16:creationId xmlns:a16="http://schemas.microsoft.com/office/drawing/2014/main" id="{04DE63A6-703F-525E-2F4B-31B29E3E901E}"/>
              </a:ext>
            </a:extLst>
          </p:cNvPr>
          <p:cNvSpPr txBox="1"/>
          <p:nvPr/>
        </p:nvSpPr>
        <p:spPr>
          <a:xfrm>
            <a:off x="314410" y="4750653"/>
            <a:ext cx="8472714" cy="369332"/>
          </a:xfrm>
          <a:prstGeom prst="rect">
            <a:avLst/>
          </a:prstGeom>
          <a:noFill/>
        </p:spPr>
        <p:txBody>
          <a:bodyPr wrap="square" rtlCol="0" anchor="b">
            <a:spAutoFit/>
          </a:bodyPr>
          <a:lstStyle/>
          <a:p>
            <a:pPr defTabSz="685766">
              <a:buClr>
                <a:srgbClr val="2F4B95"/>
              </a:buClr>
              <a:defRPr/>
            </a:pPr>
            <a:r>
              <a:rPr lang="de" sz="600" dirty="0">
                <a:solidFill>
                  <a:srgbClr val="404040"/>
                </a:solidFill>
                <a:ea typeface="Arial"/>
                <a:cs typeface="Arial"/>
              </a:rPr>
              <a:t>Abbildung modifiziert nach Bru-Tari E 2021</a:t>
            </a:r>
            <a:r>
              <a:rPr lang="de" sz="600" baseline="30000" dirty="0">
                <a:solidFill>
                  <a:srgbClr val="404040"/>
                </a:solidFill>
                <a:ea typeface="Arial"/>
                <a:cs typeface="Arial"/>
              </a:rPr>
              <a:t>1</a:t>
            </a:r>
            <a:r>
              <a:rPr lang="de" sz="600" dirty="0">
                <a:solidFill>
                  <a:srgbClr val="404040"/>
                </a:solidFill>
                <a:ea typeface="Arial"/>
                <a:cs typeface="Arial"/>
              </a:rPr>
              <a:t>. Ach: Acetylcholin; GCG: Glukagon; GHRL: Ghrelin; GLP-1: glucagon-like peptide-1, glukagon-ähnliches Peptid-1; INS: Insulin; PP: Pankreaspolypeptid; SST: Somato-statin; UCN3: Urocortin 3.</a:t>
            </a:r>
          </a:p>
          <a:p>
            <a:pPr defTabSz="685766">
              <a:buClr>
                <a:srgbClr val="2F4B95"/>
              </a:buClr>
              <a:defRPr/>
            </a:pPr>
            <a:r>
              <a:rPr lang="de" sz="600" b="1" dirty="0">
                <a:solidFill>
                  <a:srgbClr val="404040"/>
                </a:solidFill>
                <a:ea typeface="Arial"/>
                <a:cs typeface="Arial"/>
              </a:rPr>
              <a:t>1.</a:t>
            </a:r>
            <a:r>
              <a:rPr lang="de" sz="600" dirty="0">
                <a:solidFill>
                  <a:srgbClr val="404040"/>
                </a:solidFill>
                <a:ea typeface="Arial"/>
                <a:cs typeface="Arial"/>
              </a:rPr>
              <a:t> </a:t>
            </a:r>
            <a:r>
              <a:rPr lang="de-DE" sz="600" dirty="0">
                <a:solidFill>
                  <a:srgbClr val="404040"/>
                </a:solidFill>
                <a:ea typeface="Arial"/>
                <a:cs typeface="Arial"/>
              </a:rPr>
              <a:t>Bru-</a:t>
            </a:r>
            <a:r>
              <a:rPr lang="de-DE" sz="600" dirty="0" err="1">
                <a:solidFill>
                  <a:srgbClr val="404040"/>
                </a:solidFill>
                <a:ea typeface="Arial"/>
                <a:cs typeface="Arial"/>
              </a:rPr>
              <a:t>Tari</a:t>
            </a:r>
            <a:r>
              <a:rPr lang="de-DE" sz="600" dirty="0">
                <a:solidFill>
                  <a:srgbClr val="404040"/>
                </a:solidFill>
                <a:ea typeface="Arial"/>
                <a:cs typeface="Arial"/>
              </a:rPr>
              <a:t> E et al</a:t>
            </a:r>
            <a:r>
              <a:rPr lang="de-DE" sz="600" i="1" dirty="0">
                <a:solidFill>
                  <a:srgbClr val="404040"/>
                </a:solidFill>
                <a:ea typeface="Arial"/>
                <a:cs typeface="Arial"/>
              </a:rPr>
              <a:t>. Front </a:t>
            </a:r>
            <a:r>
              <a:rPr lang="de-DE" sz="600" i="1" dirty="0" err="1">
                <a:solidFill>
                  <a:srgbClr val="404040"/>
                </a:solidFill>
                <a:ea typeface="Arial"/>
                <a:cs typeface="Arial"/>
              </a:rPr>
              <a:t>Endocrinol</a:t>
            </a:r>
            <a:r>
              <a:rPr lang="de-DE" sz="600" i="1" dirty="0">
                <a:solidFill>
                  <a:srgbClr val="404040"/>
                </a:solidFill>
                <a:ea typeface="Arial"/>
                <a:cs typeface="Arial"/>
              </a:rPr>
              <a:t> </a:t>
            </a:r>
            <a:r>
              <a:rPr lang="de-DE" sz="600" dirty="0">
                <a:solidFill>
                  <a:srgbClr val="404040"/>
                </a:solidFill>
                <a:ea typeface="Arial"/>
                <a:cs typeface="Arial"/>
              </a:rPr>
              <a:t>2021; 11: 619150; DOI: </a:t>
            </a:r>
            <a:r>
              <a:rPr lang="de-DE" sz="600" dirty="0">
                <a:solidFill>
                  <a:srgbClr val="404040"/>
                </a:solidFill>
                <a:ea typeface="Arial"/>
                <a:cs typeface="Arial"/>
                <a:hlinkClick r:id="rId3"/>
              </a:rPr>
              <a:t>https://doi.org/10.3389/fendo.2020.619150</a:t>
            </a:r>
            <a:r>
              <a:rPr kumimoji="0" lang="de" sz="600" b="0" i="0" u="none" strike="noStrike" kern="1200" cap="none" spc="0" normalizeH="0" baseline="0" noProof="0" dirty="0">
                <a:ln>
                  <a:noFill/>
                </a:ln>
                <a:solidFill>
                  <a:srgbClr val="404040"/>
                </a:solidFill>
                <a:effectLst/>
                <a:uLnTx/>
                <a:uFillTx/>
                <a:ea typeface="Arial"/>
                <a:cs typeface="Arial"/>
              </a:rPr>
              <a:t>.</a:t>
            </a:r>
            <a:r>
              <a:rPr lang="de-DE" sz="600" dirty="0">
                <a:solidFill>
                  <a:srgbClr val="404040"/>
                </a:solidFill>
                <a:ea typeface="Arial"/>
                <a:cs typeface="Arial"/>
              </a:rPr>
              <a:t> Zuletzt abgerufen am 12.01.2026.</a:t>
            </a:r>
            <a:endParaRPr lang="en-US" sz="600" dirty="0">
              <a:solidFill>
                <a:srgbClr val="404040"/>
              </a:solidFill>
            </a:endParaRPr>
          </a:p>
        </p:txBody>
      </p:sp>
      <p:pic>
        <p:nvPicPr>
          <p:cNvPr id="15" name="Grafik 14" descr="Ein Bild, das Zeichnung, Kinderkunst, Entwurf, Clipart enthält.&#10;&#10;KI-generierte Inhalte können fehlerhaft sein.">
            <a:extLst>
              <a:ext uri="{FF2B5EF4-FFF2-40B4-BE49-F238E27FC236}">
                <a16:creationId xmlns:a16="http://schemas.microsoft.com/office/drawing/2014/main" id="{A01684B1-7A37-702D-9D90-99FE2E7435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0473" y="1089530"/>
            <a:ext cx="3970398" cy="3274155"/>
          </a:xfrm>
          <a:prstGeom prst="rect">
            <a:avLst/>
          </a:prstGeom>
        </p:spPr>
      </p:pic>
      <p:sp>
        <p:nvSpPr>
          <p:cNvPr id="16" name="Rechteck: abgerundete Ecken 15">
            <a:extLst>
              <a:ext uri="{FF2B5EF4-FFF2-40B4-BE49-F238E27FC236}">
                <a16:creationId xmlns:a16="http://schemas.microsoft.com/office/drawing/2014/main" id="{4AF224CC-07CD-02B6-8C32-091CD6FF4579}"/>
              </a:ext>
            </a:extLst>
          </p:cNvPr>
          <p:cNvSpPr/>
          <p:nvPr/>
        </p:nvSpPr>
        <p:spPr>
          <a:xfrm>
            <a:off x="4572001" y="1089529"/>
            <a:ext cx="4215122" cy="3274155"/>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indent="-177800">
              <a:spcBef>
                <a:spcPts val="1200"/>
              </a:spcBef>
              <a:buClr>
                <a:schemeClr val="accent2"/>
              </a:buClr>
              <a:buSzPct val="120000"/>
              <a:buFont typeface="Arial" panose="020B0604020202020204" pitchFamily="34" charset="0"/>
              <a:buChar char="•"/>
            </a:pPr>
            <a:r>
              <a:rPr lang="de-DE" sz="900" dirty="0">
                <a:solidFill>
                  <a:schemeClr val="bg1"/>
                </a:solidFill>
              </a:rPr>
              <a:t>Menschliche </a:t>
            </a:r>
            <a:r>
              <a:rPr lang="el-GR" sz="900" b="1" dirty="0">
                <a:solidFill>
                  <a:schemeClr val="bg1"/>
                </a:solidFill>
              </a:rPr>
              <a:t>α</a:t>
            </a:r>
            <a:r>
              <a:rPr lang="de-DE" sz="900" b="1" dirty="0">
                <a:solidFill>
                  <a:schemeClr val="bg1"/>
                </a:solidFill>
              </a:rPr>
              <a:t>-Zellen </a:t>
            </a:r>
            <a:r>
              <a:rPr lang="de-DE" sz="900" dirty="0">
                <a:solidFill>
                  <a:schemeClr val="bg1"/>
                </a:solidFill>
              </a:rPr>
              <a:t>sezernieren hauptsächlich </a:t>
            </a:r>
            <a:r>
              <a:rPr lang="de-DE" sz="900" b="1" dirty="0">
                <a:solidFill>
                  <a:schemeClr val="bg1"/>
                </a:solidFill>
              </a:rPr>
              <a:t>Glukagon</a:t>
            </a:r>
            <a:r>
              <a:rPr lang="de-DE" sz="900" dirty="0">
                <a:solidFill>
                  <a:schemeClr val="bg1"/>
                </a:solidFill>
              </a:rPr>
              <a:t> (GCG), </a:t>
            </a:r>
            <a:r>
              <a:rPr lang="de-DE" sz="900" b="1" dirty="0">
                <a:solidFill>
                  <a:schemeClr val="bg1"/>
                </a:solidFill>
              </a:rPr>
              <a:t>Acetylcholin</a:t>
            </a:r>
            <a:r>
              <a:rPr lang="de-DE" sz="900" dirty="0">
                <a:solidFill>
                  <a:schemeClr val="bg1"/>
                </a:solidFill>
              </a:rPr>
              <a:t> (Ach) und </a:t>
            </a:r>
            <a:r>
              <a:rPr lang="de-DE" sz="900" b="1" dirty="0">
                <a:solidFill>
                  <a:schemeClr val="bg1"/>
                </a:solidFill>
              </a:rPr>
              <a:t>GLP-1</a:t>
            </a:r>
            <a:r>
              <a:rPr lang="de-DE" sz="900" dirty="0">
                <a:solidFill>
                  <a:schemeClr val="bg1"/>
                </a:solidFill>
              </a:rPr>
              <a:t>, das die Insulin-sekretion durch </a:t>
            </a:r>
            <a:r>
              <a:rPr lang="el-GR" sz="900" dirty="0">
                <a:solidFill>
                  <a:schemeClr val="bg1"/>
                </a:solidFill>
              </a:rPr>
              <a:t>β</a:t>
            </a:r>
            <a:r>
              <a:rPr lang="de-DE" sz="900" dirty="0">
                <a:solidFill>
                  <a:schemeClr val="bg1"/>
                </a:solidFill>
              </a:rPr>
              <a:t>-Zellen aktiviert. Es wird vermutet, dass eine Subpopulation der </a:t>
            </a:r>
            <a:r>
              <a:rPr lang="el-GR" sz="900" dirty="0">
                <a:solidFill>
                  <a:schemeClr val="bg1"/>
                </a:solidFill>
              </a:rPr>
              <a:t>α</a:t>
            </a:r>
            <a:r>
              <a:rPr lang="de-DE" sz="900" dirty="0">
                <a:solidFill>
                  <a:schemeClr val="bg1"/>
                </a:solidFill>
              </a:rPr>
              <a:t>-Zellen für die </a:t>
            </a:r>
            <a:r>
              <a:rPr lang="de-DE" sz="900" dirty="0" err="1">
                <a:solidFill>
                  <a:schemeClr val="bg1"/>
                </a:solidFill>
              </a:rPr>
              <a:t>intrainsuläre</a:t>
            </a:r>
            <a:r>
              <a:rPr lang="de-DE" sz="900" dirty="0">
                <a:solidFill>
                  <a:schemeClr val="bg1"/>
                </a:solidFill>
              </a:rPr>
              <a:t> Sekretion von GLP-1 verantwortlich ist</a:t>
            </a:r>
          </a:p>
          <a:p>
            <a:pPr marL="177800" indent="-177800">
              <a:spcBef>
                <a:spcPts val="600"/>
              </a:spcBef>
              <a:buClr>
                <a:schemeClr val="accent2"/>
              </a:buClr>
              <a:buSzPct val="120000"/>
              <a:buFont typeface="Arial" panose="020B0604020202020204" pitchFamily="34" charset="0"/>
              <a:buChar char="•"/>
            </a:pPr>
            <a:r>
              <a:rPr lang="de-DE" sz="900" dirty="0">
                <a:solidFill>
                  <a:schemeClr val="bg1"/>
                </a:solidFill>
              </a:rPr>
              <a:t>Menschliche </a:t>
            </a:r>
            <a:r>
              <a:rPr lang="el-GR" sz="900" b="1" dirty="0">
                <a:solidFill>
                  <a:schemeClr val="bg1"/>
                </a:solidFill>
              </a:rPr>
              <a:t>β</a:t>
            </a:r>
            <a:r>
              <a:rPr lang="de-DE" sz="900" b="1" dirty="0">
                <a:solidFill>
                  <a:schemeClr val="bg1"/>
                </a:solidFill>
              </a:rPr>
              <a:t>-Zellen </a:t>
            </a:r>
            <a:r>
              <a:rPr lang="de-DE" sz="900" dirty="0">
                <a:solidFill>
                  <a:schemeClr val="bg1"/>
                </a:solidFill>
              </a:rPr>
              <a:t>bilden eine </a:t>
            </a:r>
            <a:r>
              <a:rPr lang="de-DE" sz="900" b="1" dirty="0">
                <a:solidFill>
                  <a:schemeClr val="bg1"/>
                </a:solidFill>
              </a:rPr>
              <a:t>heterogene Population </a:t>
            </a:r>
            <a:r>
              <a:rPr lang="de-DE" sz="900" dirty="0">
                <a:solidFill>
                  <a:schemeClr val="bg1"/>
                </a:solidFill>
              </a:rPr>
              <a:t>und können je nach Subpopulation </a:t>
            </a:r>
            <a:r>
              <a:rPr lang="de-DE" sz="900" b="1" dirty="0">
                <a:solidFill>
                  <a:schemeClr val="bg1"/>
                </a:solidFill>
              </a:rPr>
              <a:t>Unterschiede in der Menge des sezernierten Insulins </a:t>
            </a:r>
            <a:r>
              <a:rPr lang="de-DE" sz="900" dirty="0">
                <a:solidFill>
                  <a:schemeClr val="bg1"/>
                </a:solidFill>
              </a:rPr>
              <a:t>(INS) aufweisen</a:t>
            </a:r>
          </a:p>
          <a:p>
            <a:pPr marL="177800" indent="-177800">
              <a:spcBef>
                <a:spcPts val="600"/>
              </a:spcBef>
              <a:buClr>
                <a:schemeClr val="accent2"/>
              </a:buClr>
              <a:buSzPct val="120000"/>
              <a:buFont typeface="Arial" panose="020B0604020202020204" pitchFamily="34" charset="0"/>
              <a:buChar char="•"/>
            </a:pPr>
            <a:r>
              <a:rPr lang="de-DE" sz="900" b="1" dirty="0" err="1">
                <a:solidFill>
                  <a:schemeClr val="bg1"/>
                </a:solidFill>
              </a:rPr>
              <a:t>Urocortin</a:t>
            </a:r>
            <a:r>
              <a:rPr lang="de-DE" sz="900" b="1" dirty="0">
                <a:solidFill>
                  <a:schemeClr val="bg1"/>
                </a:solidFill>
              </a:rPr>
              <a:t> 3</a:t>
            </a:r>
            <a:r>
              <a:rPr lang="de-DE" sz="900" dirty="0">
                <a:solidFill>
                  <a:schemeClr val="bg1"/>
                </a:solidFill>
              </a:rPr>
              <a:t> (UCN3) wird zusammen mit INS ausgeschüttet und aktiviert die Freisetzung von </a:t>
            </a:r>
            <a:r>
              <a:rPr lang="de-DE" sz="900" b="1" dirty="0">
                <a:solidFill>
                  <a:schemeClr val="bg1"/>
                </a:solidFill>
              </a:rPr>
              <a:t>Somatostatin</a:t>
            </a:r>
            <a:r>
              <a:rPr lang="de-DE" sz="900" dirty="0">
                <a:solidFill>
                  <a:schemeClr val="bg1"/>
                </a:solidFill>
              </a:rPr>
              <a:t> (SST) durch </a:t>
            </a:r>
            <a:r>
              <a:rPr lang="el-GR" sz="900" b="1" dirty="0">
                <a:solidFill>
                  <a:schemeClr val="bg1"/>
                </a:solidFill>
              </a:rPr>
              <a:t>δ</a:t>
            </a:r>
            <a:r>
              <a:rPr lang="de-DE" sz="900" b="1" dirty="0">
                <a:solidFill>
                  <a:schemeClr val="bg1"/>
                </a:solidFill>
              </a:rPr>
              <a:t>-Zellen</a:t>
            </a:r>
            <a:r>
              <a:rPr lang="de-DE" sz="900" dirty="0">
                <a:solidFill>
                  <a:schemeClr val="bg1"/>
                </a:solidFill>
              </a:rPr>
              <a:t>. SST </a:t>
            </a:r>
            <a:r>
              <a:rPr lang="de-DE" sz="900" b="1" dirty="0">
                <a:solidFill>
                  <a:schemeClr val="bg1"/>
                </a:solidFill>
              </a:rPr>
              <a:t>inaktiviert die GCG- und INS-Ausschüttung </a:t>
            </a:r>
            <a:r>
              <a:rPr lang="de-DE" sz="900" dirty="0">
                <a:solidFill>
                  <a:schemeClr val="bg1"/>
                </a:solidFill>
              </a:rPr>
              <a:t>und schließt so den Kreislauf der </a:t>
            </a:r>
            <a:r>
              <a:rPr lang="de-DE" sz="900" dirty="0" err="1">
                <a:solidFill>
                  <a:schemeClr val="bg1"/>
                </a:solidFill>
              </a:rPr>
              <a:t>parakrinen</a:t>
            </a:r>
            <a:r>
              <a:rPr lang="de-DE" sz="900" dirty="0">
                <a:solidFill>
                  <a:schemeClr val="bg1"/>
                </a:solidFill>
              </a:rPr>
              <a:t> Signalübertragung zwischen den wichtigsten Inselzelltypen</a:t>
            </a:r>
          </a:p>
          <a:p>
            <a:pPr marL="177800" indent="-177800">
              <a:spcBef>
                <a:spcPts val="600"/>
              </a:spcBef>
              <a:buClr>
                <a:schemeClr val="accent2"/>
              </a:buClr>
              <a:buSzPct val="120000"/>
              <a:buFont typeface="Arial" panose="020B0604020202020204" pitchFamily="34" charset="0"/>
              <a:buChar char="•"/>
            </a:pPr>
            <a:r>
              <a:rPr lang="de-DE" sz="900" dirty="0">
                <a:solidFill>
                  <a:schemeClr val="bg1"/>
                </a:solidFill>
              </a:rPr>
              <a:t>Obwohl weniger gut erforscht, tragen auch die weniger bedeutenden Inselzelltypen zur Regulierung der Hormonausschüttung in den Inseln bei. Das von </a:t>
            </a:r>
            <a:r>
              <a:rPr lang="el-GR" sz="900" b="1" dirty="0">
                <a:solidFill>
                  <a:schemeClr val="bg1"/>
                </a:solidFill>
              </a:rPr>
              <a:t>γ</a:t>
            </a:r>
            <a:r>
              <a:rPr lang="de-DE" sz="900" b="1" dirty="0">
                <a:solidFill>
                  <a:schemeClr val="bg1"/>
                </a:solidFill>
              </a:rPr>
              <a:t>-Zellen </a:t>
            </a:r>
            <a:r>
              <a:rPr lang="de-DE" sz="900" dirty="0">
                <a:solidFill>
                  <a:schemeClr val="bg1"/>
                </a:solidFill>
              </a:rPr>
              <a:t>ausgeschüttete </a:t>
            </a:r>
            <a:r>
              <a:rPr lang="de-DE" sz="900" b="1" dirty="0">
                <a:solidFill>
                  <a:schemeClr val="bg1"/>
                </a:solidFill>
              </a:rPr>
              <a:t>Pankreaspolypeptid</a:t>
            </a:r>
            <a:r>
              <a:rPr lang="de-DE" sz="900" dirty="0">
                <a:solidFill>
                  <a:schemeClr val="bg1"/>
                </a:solidFill>
              </a:rPr>
              <a:t> (PP) </a:t>
            </a:r>
            <a:r>
              <a:rPr lang="de-DE" sz="900" b="1" dirty="0">
                <a:solidFill>
                  <a:schemeClr val="bg1"/>
                </a:solidFill>
              </a:rPr>
              <a:t>unterdrückt</a:t>
            </a:r>
            <a:r>
              <a:rPr lang="de-DE" sz="900" dirty="0">
                <a:solidFill>
                  <a:schemeClr val="bg1"/>
                </a:solidFill>
              </a:rPr>
              <a:t> sowohl die </a:t>
            </a:r>
            <a:r>
              <a:rPr lang="de-DE" sz="900" b="1" dirty="0">
                <a:solidFill>
                  <a:schemeClr val="bg1"/>
                </a:solidFill>
              </a:rPr>
              <a:t>GCG-</a:t>
            </a:r>
            <a:r>
              <a:rPr lang="de-DE" sz="900" dirty="0">
                <a:solidFill>
                  <a:schemeClr val="bg1"/>
                </a:solidFill>
              </a:rPr>
              <a:t> als auch die </a:t>
            </a:r>
            <a:r>
              <a:rPr lang="de-DE" sz="900" b="1" dirty="0">
                <a:solidFill>
                  <a:schemeClr val="bg1"/>
                </a:solidFill>
              </a:rPr>
              <a:t>SST-Freisetzung</a:t>
            </a:r>
            <a:r>
              <a:rPr lang="de-DE" sz="900" dirty="0">
                <a:solidFill>
                  <a:schemeClr val="bg1"/>
                </a:solidFill>
              </a:rPr>
              <a:t>, und</a:t>
            </a:r>
          </a:p>
          <a:p>
            <a:pPr marL="177800" indent="-177800">
              <a:spcBef>
                <a:spcPts val="600"/>
              </a:spcBef>
              <a:buClr>
                <a:schemeClr val="accent2"/>
              </a:buClr>
              <a:buSzPct val="120000"/>
              <a:buFont typeface="Arial" panose="020B0604020202020204" pitchFamily="34" charset="0"/>
              <a:buChar char="•"/>
            </a:pPr>
            <a:r>
              <a:rPr lang="de-DE" sz="900" b="1" dirty="0">
                <a:solidFill>
                  <a:schemeClr val="bg1"/>
                </a:solidFill>
              </a:rPr>
              <a:t>Ghrelin</a:t>
            </a:r>
            <a:r>
              <a:rPr lang="de-DE" sz="900" dirty="0">
                <a:solidFill>
                  <a:schemeClr val="bg1"/>
                </a:solidFill>
              </a:rPr>
              <a:t> (GHRL), das von </a:t>
            </a:r>
            <a:r>
              <a:rPr lang="el-GR" sz="900" b="1" dirty="0">
                <a:solidFill>
                  <a:schemeClr val="bg1"/>
                </a:solidFill>
              </a:rPr>
              <a:t>ε</a:t>
            </a:r>
            <a:r>
              <a:rPr lang="de-DE" sz="900" b="1" dirty="0">
                <a:solidFill>
                  <a:schemeClr val="bg1"/>
                </a:solidFill>
              </a:rPr>
              <a:t>-Zellen </a:t>
            </a:r>
            <a:r>
              <a:rPr lang="de-DE" sz="900" dirty="0">
                <a:solidFill>
                  <a:schemeClr val="bg1"/>
                </a:solidFill>
              </a:rPr>
              <a:t>produziert wird, scheint SST zu aktivieren und die INS-Freisetzung zu hemmen</a:t>
            </a:r>
          </a:p>
        </p:txBody>
      </p:sp>
      <p:sp>
        <p:nvSpPr>
          <p:cNvPr id="18" name="!!b2">
            <a:extLst>
              <a:ext uri="{FF2B5EF4-FFF2-40B4-BE49-F238E27FC236}">
                <a16:creationId xmlns:a16="http://schemas.microsoft.com/office/drawing/2014/main" id="{457BBA7C-C12C-D291-5355-4B662D263B93}"/>
              </a:ext>
            </a:extLst>
          </p:cNvPr>
          <p:cNvSpPr/>
          <p:nvPr/>
        </p:nvSpPr>
        <p:spPr>
          <a:xfrm>
            <a:off x="400473" y="1089529"/>
            <a:ext cx="3970398" cy="3274155"/>
          </a:xfrm>
          <a:prstGeom prst="rect">
            <a:avLst/>
          </a:prstGeom>
          <a:noFill/>
          <a:ln w="28575">
            <a:solidFill>
              <a:schemeClr val="accent2"/>
            </a:solidFill>
          </a:ln>
        </p:spPr>
        <p:txBody>
          <a:bodyPr vert="horz" lIns="171450" tIns="102870" rIns="171450" bIns="0" rtlCol="0">
            <a:noAutofit/>
          </a:bodyPr>
          <a:lstStyle/>
          <a:p>
            <a:pPr marL="0" marR="0" lvl="0" indent="0" defTabSz="685800" eaLnBrk="1" fontAlgn="auto" latinLnBrk="0" hangingPunct="1">
              <a:lnSpc>
                <a:spcPct val="95000"/>
              </a:lnSpc>
              <a:spcBef>
                <a:spcPts val="750"/>
              </a:spcBef>
              <a:spcAft>
                <a:spcPct val="0"/>
              </a:spcAft>
              <a:buClrTx/>
              <a:buSzTx/>
              <a:buFontTx/>
              <a:buNone/>
              <a:tabLst/>
              <a:defRPr/>
            </a:pPr>
            <a:endParaRPr kumimoji="0" lang="en-US" sz="1650" b="0" i="0" u="none" strike="noStrike" kern="0" cap="none" spc="0" normalizeH="0" baseline="0" noProof="0">
              <a:ln>
                <a:noFill/>
              </a:ln>
              <a:solidFill>
                <a:srgbClr val="000000"/>
              </a:solidFill>
              <a:effectLst/>
              <a:uLnTx/>
              <a:uFillTx/>
            </a:endParaRPr>
          </a:p>
        </p:txBody>
      </p:sp>
    </p:spTree>
    <p:extLst>
      <p:ext uri="{BB962C8B-B14F-4D97-AF65-F5344CB8AC3E}">
        <p14:creationId xmlns:p14="http://schemas.microsoft.com/office/powerpoint/2010/main" val="1766127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9">
            <a:extLst>
              <a:ext uri="{FF2B5EF4-FFF2-40B4-BE49-F238E27FC236}">
                <a16:creationId xmlns:a16="http://schemas.microsoft.com/office/drawing/2014/main" id="{3614A872-1A0C-7413-18B1-796079C4F1C2}"/>
              </a:ext>
            </a:extLst>
          </p:cNvPr>
          <p:cNvSpPr txBox="1">
            <a:spLocks/>
          </p:cNvSpPr>
          <p:nvPr/>
        </p:nvSpPr>
        <p:spPr>
          <a:xfrm>
            <a:off x="325169" y="115446"/>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Insulinausschüttung beim Stoffwechselgesunden –      Basale Sekretion in der Betazelle</a:t>
            </a:r>
          </a:p>
        </p:txBody>
      </p:sp>
      <p:sp>
        <p:nvSpPr>
          <p:cNvPr id="8" name="Freeform 11">
            <a:extLst>
              <a:ext uri="{FF2B5EF4-FFF2-40B4-BE49-F238E27FC236}">
                <a16:creationId xmlns:a16="http://schemas.microsoft.com/office/drawing/2014/main" id="{F3B76F2B-087F-96AD-858F-425096908E6E}"/>
              </a:ext>
            </a:extLst>
          </p:cNvPr>
          <p:cNvSpPr>
            <a:spLocks/>
          </p:cNvSpPr>
          <p:nvPr/>
        </p:nvSpPr>
        <p:spPr bwMode="auto">
          <a:xfrm>
            <a:off x="2141935" y="2409825"/>
            <a:ext cx="4914900" cy="1701404"/>
          </a:xfrm>
          <a:custGeom>
            <a:avLst/>
            <a:gdLst>
              <a:gd name="T0" fmla="*/ 0 w 4128"/>
              <a:gd name="T1" fmla="*/ 136 h 1429"/>
              <a:gd name="T2" fmla="*/ 1043 w 4128"/>
              <a:gd name="T3" fmla="*/ 1270 h 1429"/>
              <a:gd name="T4" fmla="*/ 3311 w 4128"/>
              <a:gd name="T5" fmla="*/ 1089 h 1429"/>
              <a:gd name="T6" fmla="*/ 4128 w 4128"/>
              <a:gd name="T7" fmla="*/ 0 h 1429"/>
            </a:gdLst>
            <a:ahLst/>
            <a:cxnLst>
              <a:cxn ang="0">
                <a:pos x="T0" y="T1"/>
              </a:cxn>
              <a:cxn ang="0">
                <a:pos x="T2" y="T3"/>
              </a:cxn>
              <a:cxn ang="0">
                <a:pos x="T4" y="T5"/>
              </a:cxn>
              <a:cxn ang="0">
                <a:pos x="T6" y="T7"/>
              </a:cxn>
            </a:cxnLst>
            <a:rect l="0" t="0" r="r" b="b"/>
            <a:pathLst>
              <a:path w="4128" h="1429">
                <a:moveTo>
                  <a:pt x="0" y="136"/>
                </a:moveTo>
                <a:cubicBezTo>
                  <a:pt x="245" y="623"/>
                  <a:pt x="491" y="1111"/>
                  <a:pt x="1043" y="1270"/>
                </a:cubicBezTo>
                <a:cubicBezTo>
                  <a:pt x="1595" y="1429"/>
                  <a:pt x="2797" y="1301"/>
                  <a:pt x="3311" y="1089"/>
                </a:cubicBezTo>
                <a:cubicBezTo>
                  <a:pt x="3825" y="877"/>
                  <a:pt x="3976" y="438"/>
                  <a:pt x="4128" y="0"/>
                </a:cubicBezTo>
              </a:path>
            </a:pathLst>
          </a:custGeom>
          <a:noFill/>
          <a:ln w="57150" cmpd="sng">
            <a:solidFill>
              <a:schemeClr val="bg2">
                <a:lumMod val="50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nvGrpSpPr>
          <p:cNvPr id="9" name="Group 22">
            <a:extLst>
              <a:ext uri="{FF2B5EF4-FFF2-40B4-BE49-F238E27FC236}">
                <a16:creationId xmlns:a16="http://schemas.microsoft.com/office/drawing/2014/main" id="{3678F384-1D67-8857-BD6C-927D6EB5C8E4}"/>
              </a:ext>
            </a:extLst>
          </p:cNvPr>
          <p:cNvGrpSpPr>
            <a:grpSpLocks/>
          </p:cNvGrpSpPr>
          <p:nvPr/>
        </p:nvGrpSpPr>
        <p:grpSpPr bwMode="auto">
          <a:xfrm>
            <a:off x="3059906" y="3489723"/>
            <a:ext cx="325041" cy="325040"/>
            <a:chOff x="1609" y="2793"/>
            <a:chExt cx="446" cy="426"/>
          </a:xfrm>
        </p:grpSpPr>
        <p:sp>
          <p:nvSpPr>
            <p:cNvPr id="10" name="Freeform 23">
              <a:extLst>
                <a:ext uri="{FF2B5EF4-FFF2-40B4-BE49-F238E27FC236}">
                  <a16:creationId xmlns:a16="http://schemas.microsoft.com/office/drawing/2014/main" id="{8866C6E2-7C18-1C14-A02F-8936F90E62E2}"/>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11" name="Oval 24">
              <a:extLst>
                <a:ext uri="{FF2B5EF4-FFF2-40B4-BE49-F238E27FC236}">
                  <a16:creationId xmlns:a16="http://schemas.microsoft.com/office/drawing/2014/main" id="{80D1A76A-467E-91D7-5898-EF223A74852E}"/>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12" name="Group 40">
            <a:extLst>
              <a:ext uri="{FF2B5EF4-FFF2-40B4-BE49-F238E27FC236}">
                <a16:creationId xmlns:a16="http://schemas.microsoft.com/office/drawing/2014/main" id="{9174E232-F005-6405-6205-5DD70999B841}"/>
              </a:ext>
            </a:extLst>
          </p:cNvPr>
          <p:cNvGrpSpPr>
            <a:grpSpLocks/>
          </p:cNvGrpSpPr>
          <p:nvPr/>
        </p:nvGrpSpPr>
        <p:grpSpPr bwMode="auto">
          <a:xfrm>
            <a:off x="3330179" y="3587354"/>
            <a:ext cx="325040" cy="325040"/>
            <a:chOff x="1609" y="2793"/>
            <a:chExt cx="446" cy="426"/>
          </a:xfrm>
        </p:grpSpPr>
        <p:sp>
          <p:nvSpPr>
            <p:cNvPr id="13" name="Freeform 41">
              <a:extLst>
                <a:ext uri="{FF2B5EF4-FFF2-40B4-BE49-F238E27FC236}">
                  <a16:creationId xmlns:a16="http://schemas.microsoft.com/office/drawing/2014/main" id="{78B27D20-92E2-DD58-A109-B1C9DAF1567C}"/>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14" name="Oval 42">
              <a:extLst>
                <a:ext uri="{FF2B5EF4-FFF2-40B4-BE49-F238E27FC236}">
                  <a16:creationId xmlns:a16="http://schemas.microsoft.com/office/drawing/2014/main" id="{11825FF0-A3B8-613B-A4DE-1CF2015E9122}"/>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15" name="Group 43">
            <a:extLst>
              <a:ext uri="{FF2B5EF4-FFF2-40B4-BE49-F238E27FC236}">
                <a16:creationId xmlns:a16="http://schemas.microsoft.com/office/drawing/2014/main" id="{87C018A4-2BF7-6688-D6EB-6CD0D0D48557}"/>
              </a:ext>
            </a:extLst>
          </p:cNvPr>
          <p:cNvGrpSpPr>
            <a:grpSpLocks/>
          </p:cNvGrpSpPr>
          <p:nvPr/>
        </p:nvGrpSpPr>
        <p:grpSpPr bwMode="auto">
          <a:xfrm>
            <a:off x="3545681" y="3640931"/>
            <a:ext cx="325041" cy="325041"/>
            <a:chOff x="1609" y="2793"/>
            <a:chExt cx="446" cy="426"/>
          </a:xfrm>
        </p:grpSpPr>
        <p:sp>
          <p:nvSpPr>
            <p:cNvPr id="16" name="Freeform 44">
              <a:extLst>
                <a:ext uri="{FF2B5EF4-FFF2-40B4-BE49-F238E27FC236}">
                  <a16:creationId xmlns:a16="http://schemas.microsoft.com/office/drawing/2014/main" id="{A160EAC6-67F7-B822-1B20-EF099733A8E1}"/>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17" name="Oval 45">
              <a:extLst>
                <a:ext uri="{FF2B5EF4-FFF2-40B4-BE49-F238E27FC236}">
                  <a16:creationId xmlns:a16="http://schemas.microsoft.com/office/drawing/2014/main" id="{1F89CEBF-55FD-FAE4-B2FB-CA917FAEE1E6}"/>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18" name="Group 46">
            <a:extLst>
              <a:ext uri="{FF2B5EF4-FFF2-40B4-BE49-F238E27FC236}">
                <a16:creationId xmlns:a16="http://schemas.microsoft.com/office/drawing/2014/main" id="{454F350F-ADD6-CDC6-9DB8-4140C6DFAE24}"/>
              </a:ext>
            </a:extLst>
          </p:cNvPr>
          <p:cNvGrpSpPr>
            <a:grpSpLocks/>
          </p:cNvGrpSpPr>
          <p:nvPr/>
        </p:nvGrpSpPr>
        <p:grpSpPr bwMode="auto">
          <a:xfrm>
            <a:off x="3815954" y="3651648"/>
            <a:ext cx="325040" cy="325040"/>
            <a:chOff x="1609" y="2793"/>
            <a:chExt cx="446" cy="426"/>
          </a:xfrm>
        </p:grpSpPr>
        <p:sp>
          <p:nvSpPr>
            <p:cNvPr id="19" name="Freeform 47">
              <a:extLst>
                <a:ext uri="{FF2B5EF4-FFF2-40B4-BE49-F238E27FC236}">
                  <a16:creationId xmlns:a16="http://schemas.microsoft.com/office/drawing/2014/main" id="{1AEB4B11-3D15-05FC-A271-FD2B499901EA}"/>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20" name="Oval 48">
              <a:extLst>
                <a:ext uri="{FF2B5EF4-FFF2-40B4-BE49-F238E27FC236}">
                  <a16:creationId xmlns:a16="http://schemas.microsoft.com/office/drawing/2014/main" id="{BD91A609-D4DE-C9F7-6DA7-514FF7CE6621}"/>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21" name="Group 49">
            <a:extLst>
              <a:ext uri="{FF2B5EF4-FFF2-40B4-BE49-F238E27FC236}">
                <a16:creationId xmlns:a16="http://schemas.microsoft.com/office/drawing/2014/main" id="{BB1F6083-B417-D54E-4351-EB66AE7163D8}"/>
              </a:ext>
            </a:extLst>
          </p:cNvPr>
          <p:cNvGrpSpPr>
            <a:grpSpLocks/>
          </p:cNvGrpSpPr>
          <p:nvPr/>
        </p:nvGrpSpPr>
        <p:grpSpPr bwMode="auto">
          <a:xfrm>
            <a:off x="4086225" y="3651648"/>
            <a:ext cx="325041" cy="325040"/>
            <a:chOff x="1609" y="2793"/>
            <a:chExt cx="446" cy="426"/>
          </a:xfrm>
        </p:grpSpPr>
        <p:sp>
          <p:nvSpPr>
            <p:cNvPr id="22" name="Freeform 50">
              <a:extLst>
                <a:ext uri="{FF2B5EF4-FFF2-40B4-BE49-F238E27FC236}">
                  <a16:creationId xmlns:a16="http://schemas.microsoft.com/office/drawing/2014/main" id="{31EE670A-8D0E-403F-B5AC-79AB2CBA40A3}"/>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23" name="Oval 51">
              <a:extLst>
                <a:ext uri="{FF2B5EF4-FFF2-40B4-BE49-F238E27FC236}">
                  <a16:creationId xmlns:a16="http://schemas.microsoft.com/office/drawing/2014/main" id="{76AF86A1-E3C1-DE33-1AF9-BFFD097CDD0D}"/>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24" name="Group 52">
            <a:extLst>
              <a:ext uri="{FF2B5EF4-FFF2-40B4-BE49-F238E27FC236}">
                <a16:creationId xmlns:a16="http://schemas.microsoft.com/office/drawing/2014/main" id="{8F8AB4E8-2EBF-F108-A344-4D6AD9BAEF24}"/>
              </a:ext>
            </a:extLst>
          </p:cNvPr>
          <p:cNvGrpSpPr>
            <a:grpSpLocks/>
          </p:cNvGrpSpPr>
          <p:nvPr/>
        </p:nvGrpSpPr>
        <p:grpSpPr bwMode="auto">
          <a:xfrm>
            <a:off x="4356498" y="3651648"/>
            <a:ext cx="325040" cy="325040"/>
            <a:chOff x="1609" y="2793"/>
            <a:chExt cx="446" cy="426"/>
          </a:xfrm>
        </p:grpSpPr>
        <p:sp>
          <p:nvSpPr>
            <p:cNvPr id="25" name="Freeform 53">
              <a:extLst>
                <a:ext uri="{FF2B5EF4-FFF2-40B4-BE49-F238E27FC236}">
                  <a16:creationId xmlns:a16="http://schemas.microsoft.com/office/drawing/2014/main" id="{1C3B0AB3-C8D9-7157-25E0-C8CB36F500AD}"/>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26" name="Oval 54">
              <a:extLst>
                <a:ext uri="{FF2B5EF4-FFF2-40B4-BE49-F238E27FC236}">
                  <a16:creationId xmlns:a16="http://schemas.microsoft.com/office/drawing/2014/main" id="{05EAB62C-FDF7-F731-4FD3-4567F30F47E3}"/>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27" name="Group 55">
            <a:extLst>
              <a:ext uri="{FF2B5EF4-FFF2-40B4-BE49-F238E27FC236}">
                <a16:creationId xmlns:a16="http://schemas.microsoft.com/office/drawing/2014/main" id="{874F3FB2-A413-2A1A-F8FE-22A28AABF255}"/>
              </a:ext>
            </a:extLst>
          </p:cNvPr>
          <p:cNvGrpSpPr>
            <a:grpSpLocks/>
          </p:cNvGrpSpPr>
          <p:nvPr/>
        </p:nvGrpSpPr>
        <p:grpSpPr bwMode="auto">
          <a:xfrm>
            <a:off x="4625579" y="3630217"/>
            <a:ext cx="325040" cy="325040"/>
            <a:chOff x="1609" y="2793"/>
            <a:chExt cx="446" cy="426"/>
          </a:xfrm>
        </p:grpSpPr>
        <p:sp>
          <p:nvSpPr>
            <p:cNvPr id="28" name="Freeform 56">
              <a:extLst>
                <a:ext uri="{FF2B5EF4-FFF2-40B4-BE49-F238E27FC236}">
                  <a16:creationId xmlns:a16="http://schemas.microsoft.com/office/drawing/2014/main" id="{23A1279A-80D4-0E45-AB83-90CDD512705F}"/>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29" name="Oval 57">
              <a:extLst>
                <a:ext uri="{FF2B5EF4-FFF2-40B4-BE49-F238E27FC236}">
                  <a16:creationId xmlns:a16="http://schemas.microsoft.com/office/drawing/2014/main" id="{94B6E38F-0455-84C3-1D4D-F9D5D38F7236}"/>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30" name="Group 58">
            <a:extLst>
              <a:ext uri="{FF2B5EF4-FFF2-40B4-BE49-F238E27FC236}">
                <a16:creationId xmlns:a16="http://schemas.microsoft.com/office/drawing/2014/main" id="{CBD98656-A5E8-77D2-BD43-FA10EAD55D9E}"/>
              </a:ext>
            </a:extLst>
          </p:cNvPr>
          <p:cNvGrpSpPr>
            <a:grpSpLocks/>
          </p:cNvGrpSpPr>
          <p:nvPr/>
        </p:nvGrpSpPr>
        <p:grpSpPr bwMode="auto">
          <a:xfrm>
            <a:off x="6441281" y="2842023"/>
            <a:ext cx="325041" cy="325040"/>
            <a:chOff x="1609" y="2793"/>
            <a:chExt cx="446" cy="426"/>
          </a:xfrm>
        </p:grpSpPr>
        <p:sp>
          <p:nvSpPr>
            <p:cNvPr id="31" name="Freeform 59">
              <a:extLst>
                <a:ext uri="{FF2B5EF4-FFF2-40B4-BE49-F238E27FC236}">
                  <a16:creationId xmlns:a16="http://schemas.microsoft.com/office/drawing/2014/main" id="{67CA8A8E-FD91-F034-E635-C96FD5A4FE58}"/>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32" name="Oval 60">
              <a:extLst>
                <a:ext uri="{FF2B5EF4-FFF2-40B4-BE49-F238E27FC236}">
                  <a16:creationId xmlns:a16="http://schemas.microsoft.com/office/drawing/2014/main" id="{83CA3B53-39C7-65EE-303A-16BA4FE97ECA}"/>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33" name="Group 61">
            <a:extLst>
              <a:ext uri="{FF2B5EF4-FFF2-40B4-BE49-F238E27FC236}">
                <a16:creationId xmlns:a16="http://schemas.microsoft.com/office/drawing/2014/main" id="{AE293477-7B8F-2D3C-5B3D-4E362B162F2C}"/>
              </a:ext>
            </a:extLst>
          </p:cNvPr>
          <p:cNvGrpSpPr>
            <a:grpSpLocks/>
          </p:cNvGrpSpPr>
          <p:nvPr/>
        </p:nvGrpSpPr>
        <p:grpSpPr bwMode="auto">
          <a:xfrm>
            <a:off x="6290073" y="3057525"/>
            <a:ext cx="325040" cy="325041"/>
            <a:chOff x="1609" y="2793"/>
            <a:chExt cx="446" cy="426"/>
          </a:xfrm>
        </p:grpSpPr>
        <p:sp>
          <p:nvSpPr>
            <p:cNvPr id="34" name="Freeform 62">
              <a:extLst>
                <a:ext uri="{FF2B5EF4-FFF2-40B4-BE49-F238E27FC236}">
                  <a16:creationId xmlns:a16="http://schemas.microsoft.com/office/drawing/2014/main" id="{43AE115E-795B-7485-B358-2E41D4E39633}"/>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35" name="Oval 63">
              <a:extLst>
                <a:ext uri="{FF2B5EF4-FFF2-40B4-BE49-F238E27FC236}">
                  <a16:creationId xmlns:a16="http://schemas.microsoft.com/office/drawing/2014/main" id="{DC7D3283-4408-44E5-D878-DB6B72BA8549}"/>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36" name="Group 64">
            <a:extLst>
              <a:ext uri="{FF2B5EF4-FFF2-40B4-BE49-F238E27FC236}">
                <a16:creationId xmlns:a16="http://schemas.microsoft.com/office/drawing/2014/main" id="{C4DB0D0C-10F1-C653-F70C-BEB62400B911}"/>
              </a:ext>
            </a:extLst>
          </p:cNvPr>
          <p:cNvGrpSpPr>
            <a:grpSpLocks/>
          </p:cNvGrpSpPr>
          <p:nvPr/>
        </p:nvGrpSpPr>
        <p:grpSpPr bwMode="auto">
          <a:xfrm>
            <a:off x="4895850" y="3598069"/>
            <a:ext cx="325041" cy="325041"/>
            <a:chOff x="1609" y="2793"/>
            <a:chExt cx="446" cy="426"/>
          </a:xfrm>
        </p:grpSpPr>
        <p:sp>
          <p:nvSpPr>
            <p:cNvPr id="37" name="Freeform 65">
              <a:extLst>
                <a:ext uri="{FF2B5EF4-FFF2-40B4-BE49-F238E27FC236}">
                  <a16:creationId xmlns:a16="http://schemas.microsoft.com/office/drawing/2014/main" id="{778CC342-AEF8-C330-1201-1F42187AA9D8}"/>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38" name="Oval 66">
              <a:extLst>
                <a:ext uri="{FF2B5EF4-FFF2-40B4-BE49-F238E27FC236}">
                  <a16:creationId xmlns:a16="http://schemas.microsoft.com/office/drawing/2014/main" id="{2F36E690-590C-D851-E59C-7A82E7F5C827}"/>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39" name="Group 67">
            <a:extLst>
              <a:ext uri="{FF2B5EF4-FFF2-40B4-BE49-F238E27FC236}">
                <a16:creationId xmlns:a16="http://schemas.microsoft.com/office/drawing/2014/main" id="{BDC593DB-45E3-C521-A18A-1F7F500BAA28}"/>
              </a:ext>
            </a:extLst>
          </p:cNvPr>
          <p:cNvGrpSpPr>
            <a:grpSpLocks/>
          </p:cNvGrpSpPr>
          <p:nvPr/>
        </p:nvGrpSpPr>
        <p:grpSpPr bwMode="auto">
          <a:xfrm>
            <a:off x="6581775" y="2550319"/>
            <a:ext cx="325041" cy="325041"/>
            <a:chOff x="1609" y="2793"/>
            <a:chExt cx="446" cy="426"/>
          </a:xfrm>
        </p:grpSpPr>
        <p:sp>
          <p:nvSpPr>
            <p:cNvPr id="40" name="Freeform 68">
              <a:extLst>
                <a:ext uri="{FF2B5EF4-FFF2-40B4-BE49-F238E27FC236}">
                  <a16:creationId xmlns:a16="http://schemas.microsoft.com/office/drawing/2014/main" id="{4EE4166A-0DB7-C82D-BF1E-63BB7333092B}"/>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41" name="Oval 69">
              <a:extLst>
                <a:ext uri="{FF2B5EF4-FFF2-40B4-BE49-F238E27FC236}">
                  <a16:creationId xmlns:a16="http://schemas.microsoft.com/office/drawing/2014/main" id="{EFC3641C-F7F2-ECDB-2D75-0314BDFED674}"/>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sp>
        <p:nvSpPr>
          <p:cNvPr id="42" name="Freeform 71">
            <a:extLst>
              <a:ext uri="{FF2B5EF4-FFF2-40B4-BE49-F238E27FC236}">
                <a16:creationId xmlns:a16="http://schemas.microsoft.com/office/drawing/2014/main" id="{D864DA2F-59EF-8987-DC39-8FEEB16E58E8}"/>
              </a:ext>
            </a:extLst>
          </p:cNvPr>
          <p:cNvSpPr>
            <a:spLocks/>
          </p:cNvSpPr>
          <p:nvPr/>
        </p:nvSpPr>
        <p:spPr bwMode="auto">
          <a:xfrm>
            <a:off x="5166123" y="3543300"/>
            <a:ext cx="325040" cy="325041"/>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43" name="Oval 72">
            <a:extLst>
              <a:ext uri="{FF2B5EF4-FFF2-40B4-BE49-F238E27FC236}">
                <a16:creationId xmlns:a16="http://schemas.microsoft.com/office/drawing/2014/main" id="{6876D81F-BADE-0ABD-9C74-45A2BC83F984}"/>
              </a:ext>
            </a:extLst>
          </p:cNvPr>
          <p:cNvSpPr>
            <a:spLocks noChangeArrowheads="1"/>
          </p:cNvSpPr>
          <p:nvPr/>
        </p:nvSpPr>
        <p:spPr bwMode="auto">
          <a:xfrm>
            <a:off x="5285185" y="3669506"/>
            <a:ext cx="100013" cy="104775"/>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44" name="Oval 75">
            <a:extLst>
              <a:ext uri="{FF2B5EF4-FFF2-40B4-BE49-F238E27FC236}">
                <a16:creationId xmlns:a16="http://schemas.microsoft.com/office/drawing/2014/main" id="{B31480CE-2709-0E5C-0272-72A217EEB809}"/>
              </a:ext>
            </a:extLst>
          </p:cNvPr>
          <p:cNvSpPr>
            <a:spLocks noChangeArrowheads="1"/>
          </p:cNvSpPr>
          <p:nvPr/>
        </p:nvSpPr>
        <p:spPr bwMode="auto">
          <a:xfrm>
            <a:off x="5651897" y="4192191"/>
            <a:ext cx="100013" cy="104775"/>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45" name="Oval 78">
            <a:extLst>
              <a:ext uri="{FF2B5EF4-FFF2-40B4-BE49-F238E27FC236}">
                <a16:creationId xmlns:a16="http://schemas.microsoft.com/office/drawing/2014/main" id="{A8FBCC50-A4EE-1EDF-B811-1B56091132BB}"/>
              </a:ext>
            </a:extLst>
          </p:cNvPr>
          <p:cNvSpPr>
            <a:spLocks noChangeArrowheads="1"/>
          </p:cNvSpPr>
          <p:nvPr/>
        </p:nvSpPr>
        <p:spPr bwMode="auto">
          <a:xfrm>
            <a:off x="6569869" y="4137422"/>
            <a:ext cx="100013" cy="104775"/>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46" name="Oval 79">
            <a:extLst>
              <a:ext uri="{FF2B5EF4-FFF2-40B4-BE49-F238E27FC236}">
                <a16:creationId xmlns:a16="http://schemas.microsoft.com/office/drawing/2014/main" id="{B84FE9E5-6177-772A-BD8A-7D1C63398F8A}"/>
              </a:ext>
            </a:extLst>
          </p:cNvPr>
          <p:cNvSpPr>
            <a:spLocks noChangeArrowheads="1"/>
          </p:cNvSpPr>
          <p:nvPr/>
        </p:nvSpPr>
        <p:spPr bwMode="auto">
          <a:xfrm>
            <a:off x="6624637" y="3489722"/>
            <a:ext cx="100013" cy="104775"/>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altLang="de-DE" sz="1350">
              <a:solidFill>
                <a:srgbClr val="000000"/>
              </a:solidFill>
              <a:latin typeface="Arial" panose="020B0604020202020204" pitchFamily="34" charset="0"/>
              <a:cs typeface="Arial" panose="020B0604020202020204" pitchFamily="34" charset="0"/>
            </a:endParaRPr>
          </a:p>
        </p:txBody>
      </p:sp>
      <p:grpSp>
        <p:nvGrpSpPr>
          <p:cNvPr id="47" name="Group 82">
            <a:extLst>
              <a:ext uri="{FF2B5EF4-FFF2-40B4-BE49-F238E27FC236}">
                <a16:creationId xmlns:a16="http://schemas.microsoft.com/office/drawing/2014/main" id="{D1B34BE8-8BDD-06FB-062E-42C0E50DD852}"/>
              </a:ext>
            </a:extLst>
          </p:cNvPr>
          <p:cNvGrpSpPr>
            <a:grpSpLocks/>
          </p:cNvGrpSpPr>
          <p:nvPr/>
        </p:nvGrpSpPr>
        <p:grpSpPr bwMode="auto">
          <a:xfrm>
            <a:off x="3600450" y="2031206"/>
            <a:ext cx="325041" cy="325041"/>
            <a:chOff x="1609" y="2793"/>
            <a:chExt cx="446" cy="426"/>
          </a:xfrm>
        </p:grpSpPr>
        <p:sp>
          <p:nvSpPr>
            <p:cNvPr id="48" name="Freeform 83">
              <a:extLst>
                <a:ext uri="{FF2B5EF4-FFF2-40B4-BE49-F238E27FC236}">
                  <a16:creationId xmlns:a16="http://schemas.microsoft.com/office/drawing/2014/main" id="{17DD84C7-2E55-4F17-705F-7A58E5F0763F}"/>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49" name="Oval 84">
              <a:extLst>
                <a:ext uri="{FF2B5EF4-FFF2-40B4-BE49-F238E27FC236}">
                  <a16:creationId xmlns:a16="http://schemas.microsoft.com/office/drawing/2014/main" id="{B99E14DB-A7A9-9DF3-A5BD-5CB7085EF482}"/>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50" name="Group 85">
            <a:extLst>
              <a:ext uri="{FF2B5EF4-FFF2-40B4-BE49-F238E27FC236}">
                <a16:creationId xmlns:a16="http://schemas.microsoft.com/office/drawing/2014/main" id="{6D5A8C0E-C57E-DFE7-242D-C77353E1237C}"/>
              </a:ext>
            </a:extLst>
          </p:cNvPr>
          <p:cNvGrpSpPr>
            <a:grpSpLocks/>
          </p:cNvGrpSpPr>
          <p:nvPr/>
        </p:nvGrpSpPr>
        <p:grpSpPr bwMode="auto">
          <a:xfrm>
            <a:off x="2897981" y="2356248"/>
            <a:ext cx="325041" cy="325040"/>
            <a:chOff x="1609" y="2793"/>
            <a:chExt cx="446" cy="426"/>
          </a:xfrm>
        </p:grpSpPr>
        <p:sp>
          <p:nvSpPr>
            <p:cNvPr id="51" name="Freeform 86">
              <a:extLst>
                <a:ext uri="{FF2B5EF4-FFF2-40B4-BE49-F238E27FC236}">
                  <a16:creationId xmlns:a16="http://schemas.microsoft.com/office/drawing/2014/main" id="{FBA17BD6-451F-B147-1D9A-2F30D6705611}"/>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52" name="Oval 87">
              <a:extLst>
                <a:ext uri="{FF2B5EF4-FFF2-40B4-BE49-F238E27FC236}">
                  <a16:creationId xmlns:a16="http://schemas.microsoft.com/office/drawing/2014/main" id="{4A547CC5-4294-FA74-8F90-D9BC807D0417}"/>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53" name="Group 88">
            <a:extLst>
              <a:ext uri="{FF2B5EF4-FFF2-40B4-BE49-F238E27FC236}">
                <a16:creationId xmlns:a16="http://schemas.microsoft.com/office/drawing/2014/main" id="{6AD4C235-8F46-62B7-B020-F34ABB3E20C7}"/>
              </a:ext>
            </a:extLst>
          </p:cNvPr>
          <p:cNvGrpSpPr>
            <a:grpSpLocks/>
          </p:cNvGrpSpPr>
          <p:nvPr/>
        </p:nvGrpSpPr>
        <p:grpSpPr bwMode="auto">
          <a:xfrm>
            <a:off x="4193381" y="2409825"/>
            <a:ext cx="325041" cy="325041"/>
            <a:chOff x="1609" y="2793"/>
            <a:chExt cx="446" cy="426"/>
          </a:xfrm>
        </p:grpSpPr>
        <p:sp>
          <p:nvSpPr>
            <p:cNvPr id="54" name="Freeform 89">
              <a:extLst>
                <a:ext uri="{FF2B5EF4-FFF2-40B4-BE49-F238E27FC236}">
                  <a16:creationId xmlns:a16="http://schemas.microsoft.com/office/drawing/2014/main" id="{F6BDA2E4-FB64-3A62-B0B1-EF94C0858151}"/>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55" name="Oval 90">
              <a:extLst>
                <a:ext uri="{FF2B5EF4-FFF2-40B4-BE49-F238E27FC236}">
                  <a16:creationId xmlns:a16="http://schemas.microsoft.com/office/drawing/2014/main" id="{6C05FB75-7A31-7AFC-C4EB-003213C76C39}"/>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56" name="Group 91">
            <a:extLst>
              <a:ext uri="{FF2B5EF4-FFF2-40B4-BE49-F238E27FC236}">
                <a16:creationId xmlns:a16="http://schemas.microsoft.com/office/drawing/2014/main" id="{9D98790E-4BC2-F46C-5033-95D7D9BCD710}"/>
              </a:ext>
            </a:extLst>
          </p:cNvPr>
          <p:cNvGrpSpPr>
            <a:grpSpLocks/>
          </p:cNvGrpSpPr>
          <p:nvPr/>
        </p:nvGrpSpPr>
        <p:grpSpPr bwMode="auto">
          <a:xfrm>
            <a:off x="3330179" y="2356248"/>
            <a:ext cx="325040" cy="325040"/>
            <a:chOff x="1609" y="2793"/>
            <a:chExt cx="446" cy="426"/>
          </a:xfrm>
        </p:grpSpPr>
        <p:sp>
          <p:nvSpPr>
            <p:cNvPr id="57" name="Freeform 92">
              <a:extLst>
                <a:ext uri="{FF2B5EF4-FFF2-40B4-BE49-F238E27FC236}">
                  <a16:creationId xmlns:a16="http://schemas.microsoft.com/office/drawing/2014/main" id="{71845561-CE8B-398A-A804-6AA3D74EF8D1}"/>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58" name="Oval 93">
              <a:extLst>
                <a:ext uri="{FF2B5EF4-FFF2-40B4-BE49-F238E27FC236}">
                  <a16:creationId xmlns:a16="http://schemas.microsoft.com/office/drawing/2014/main" id="{D67A05A8-8C3A-2A3B-C0CA-F6474B90368C}"/>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59" name="Group 94">
            <a:extLst>
              <a:ext uri="{FF2B5EF4-FFF2-40B4-BE49-F238E27FC236}">
                <a16:creationId xmlns:a16="http://schemas.microsoft.com/office/drawing/2014/main" id="{14CC4B0A-22DA-658F-3E4C-E1C2226EAFC0}"/>
              </a:ext>
            </a:extLst>
          </p:cNvPr>
          <p:cNvGrpSpPr>
            <a:grpSpLocks/>
          </p:cNvGrpSpPr>
          <p:nvPr/>
        </p:nvGrpSpPr>
        <p:grpSpPr bwMode="auto">
          <a:xfrm>
            <a:off x="3762375" y="2463404"/>
            <a:ext cx="325041" cy="325040"/>
            <a:chOff x="1609" y="2793"/>
            <a:chExt cx="446" cy="426"/>
          </a:xfrm>
        </p:grpSpPr>
        <p:sp>
          <p:nvSpPr>
            <p:cNvPr id="60" name="Freeform 95">
              <a:extLst>
                <a:ext uri="{FF2B5EF4-FFF2-40B4-BE49-F238E27FC236}">
                  <a16:creationId xmlns:a16="http://schemas.microsoft.com/office/drawing/2014/main" id="{01D37CB4-BBE9-D452-DEAC-5FCD760B39E6}"/>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61" name="Oval 96">
              <a:extLst>
                <a:ext uri="{FF2B5EF4-FFF2-40B4-BE49-F238E27FC236}">
                  <a16:creationId xmlns:a16="http://schemas.microsoft.com/office/drawing/2014/main" id="{3E312731-663F-41CE-BD60-C42F82E64EA3}"/>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62" name="Group 97">
            <a:extLst>
              <a:ext uri="{FF2B5EF4-FFF2-40B4-BE49-F238E27FC236}">
                <a16:creationId xmlns:a16="http://schemas.microsoft.com/office/drawing/2014/main" id="{82C7A4B6-0C20-A7AE-1F42-9F8F226B4803}"/>
              </a:ext>
            </a:extLst>
          </p:cNvPr>
          <p:cNvGrpSpPr>
            <a:grpSpLocks/>
          </p:cNvGrpSpPr>
          <p:nvPr/>
        </p:nvGrpSpPr>
        <p:grpSpPr bwMode="auto">
          <a:xfrm>
            <a:off x="3168254" y="2733675"/>
            <a:ext cx="325040" cy="325041"/>
            <a:chOff x="1609" y="2793"/>
            <a:chExt cx="446" cy="426"/>
          </a:xfrm>
        </p:grpSpPr>
        <p:sp>
          <p:nvSpPr>
            <p:cNvPr id="63" name="Freeform 98">
              <a:extLst>
                <a:ext uri="{FF2B5EF4-FFF2-40B4-BE49-F238E27FC236}">
                  <a16:creationId xmlns:a16="http://schemas.microsoft.com/office/drawing/2014/main" id="{A7F19589-8758-9ECF-94BB-39957EC4E5DA}"/>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64" name="Oval 99">
              <a:extLst>
                <a:ext uri="{FF2B5EF4-FFF2-40B4-BE49-F238E27FC236}">
                  <a16:creationId xmlns:a16="http://schemas.microsoft.com/office/drawing/2014/main" id="{9610349F-1193-00C2-FCAF-EE0F3A6791EE}"/>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65" name="Group 100">
            <a:extLst>
              <a:ext uri="{FF2B5EF4-FFF2-40B4-BE49-F238E27FC236}">
                <a16:creationId xmlns:a16="http://schemas.microsoft.com/office/drawing/2014/main" id="{1BEABFAB-594E-9C6B-1FC7-8247C7DF7400}"/>
              </a:ext>
            </a:extLst>
          </p:cNvPr>
          <p:cNvGrpSpPr>
            <a:grpSpLocks/>
          </p:cNvGrpSpPr>
          <p:nvPr/>
        </p:nvGrpSpPr>
        <p:grpSpPr bwMode="auto">
          <a:xfrm>
            <a:off x="3977879" y="2895600"/>
            <a:ext cx="325040" cy="325041"/>
            <a:chOff x="1609" y="2793"/>
            <a:chExt cx="446" cy="426"/>
          </a:xfrm>
        </p:grpSpPr>
        <p:sp>
          <p:nvSpPr>
            <p:cNvPr id="66" name="Freeform 101">
              <a:extLst>
                <a:ext uri="{FF2B5EF4-FFF2-40B4-BE49-F238E27FC236}">
                  <a16:creationId xmlns:a16="http://schemas.microsoft.com/office/drawing/2014/main" id="{1F2A000D-FC06-6CAE-4DAE-5C0EC4AE19CA}"/>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67" name="Oval 102">
              <a:extLst>
                <a:ext uri="{FF2B5EF4-FFF2-40B4-BE49-F238E27FC236}">
                  <a16:creationId xmlns:a16="http://schemas.microsoft.com/office/drawing/2014/main" id="{6BF4FA0C-24FB-44CA-8971-B4D66E1515C5}"/>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68" name="Group 103">
            <a:extLst>
              <a:ext uri="{FF2B5EF4-FFF2-40B4-BE49-F238E27FC236}">
                <a16:creationId xmlns:a16="http://schemas.microsoft.com/office/drawing/2014/main" id="{25E73BF0-D6DC-B740-C57D-52913422EAD9}"/>
              </a:ext>
            </a:extLst>
          </p:cNvPr>
          <p:cNvGrpSpPr>
            <a:grpSpLocks/>
          </p:cNvGrpSpPr>
          <p:nvPr/>
        </p:nvGrpSpPr>
        <p:grpSpPr bwMode="auto">
          <a:xfrm>
            <a:off x="3545681" y="2895600"/>
            <a:ext cx="325041" cy="325041"/>
            <a:chOff x="1609" y="2793"/>
            <a:chExt cx="446" cy="426"/>
          </a:xfrm>
        </p:grpSpPr>
        <p:sp>
          <p:nvSpPr>
            <p:cNvPr id="69" name="Freeform 104">
              <a:extLst>
                <a:ext uri="{FF2B5EF4-FFF2-40B4-BE49-F238E27FC236}">
                  <a16:creationId xmlns:a16="http://schemas.microsoft.com/office/drawing/2014/main" id="{E89073DC-AFAC-BC5B-C84E-91338E34A49A}"/>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70" name="Oval 105">
              <a:extLst>
                <a:ext uri="{FF2B5EF4-FFF2-40B4-BE49-F238E27FC236}">
                  <a16:creationId xmlns:a16="http://schemas.microsoft.com/office/drawing/2014/main" id="{7E990094-2966-D575-8D1E-AA9D2DC992A5}"/>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71" name="Group 106">
            <a:extLst>
              <a:ext uri="{FF2B5EF4-FFF2-40B4-BE49-F238E27FC236}">
                <a16:creationId xmlns:a16="http://schemas.microsoft.com/office/drawing/2014/main" id="{95CD03E5-4FA3-85B4-1EC7-F04FB32AF7EC}"/>
              </a:ext>
            </a:extLst>
          </p:cNvPr>
          <p:cNvGrpSpPr>
            <a:grpSpLocks/>
          </p:cNvGrpSpPr>
          <p:nvPr/>
        </p:nvGrpSpPr>
        <p:grpSpPr bwMode="auto">
          <a:xfrm>
            <a:off x="2844404" y="3327798"/>
            <a:ext cx="325040" cy="325040"/>
            <a:chOff x="1609" y="2793"/>
            <a:chExt cx="446" cy="426"/>
          </a:xfrm>
        </p:grpSpPr>
        <p:sp>
          <p:nvSpPr>
            <p:cNvPr id="72" name="Freeform 107">
              <a:extLst>
                <a:ext uri="{FF2B5EF4-FFF2-40B4-BE49-F238E27FC236}">
                  <a16:creationId xmlns:a16="http://schemas.microsoft.com/office/drawing/2014/main" id="{50C3DC4A-E087-8E75-D508-2A3D4581A134}"/>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73" name="Oval 108">
              <a:extLst>
                <a:ext uri="{FF2B5EF4-FFF2-40B4-BE49-F238E27FC236}">
                  <a16:creationId xmlns:a16="http://schemas.microsoft.com/office/drawing/2014/main" id="{DBFC165A-F2EA-1066-9EDE-A031F0284FD4}"/>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74" name="Group 109">
            <a:extLst>
              <a:ext uri="{FF2B5EF4-FFF2-40B4-BE49-F238E27FC236}">
                <a16:creationId xmlns:a16="http://schemas.microsoft.com/office/drawing/2014/main" id="{46D2DE2F-72A7-F850-C4FD-C5A938D436DB}"/>
              </a:ext>
            </a:extLst>
          </p:cNvPr>
          <p:cNvGrpSpPr>
            <a:grpSpLocks/>
          </p:cNvGrpSpPr>
          <p:nvPr/>
        </p:nvGrpSpPr>
        <p:grpSpPr bwMode="auto">
          <a:xfrm>
            <a:off x="4625579" y="2463404"/>
            <a:ext cx="325040" cy="325040"/>
            <a:chOff x="1609" y="2793"/>
            <a:chExt cx="446" cy="426"/>
          </a:xfrm>
        </p:grpSpPr>
        <p:sp>
          <p:nvSpPr>
            <p:cNvPr id="75" name="Freeform 110">
              <a:extLst>
                <a:ext uri="{FF2B5EF4-FFF2-40B4-BE49-F238E27FC236}">
                  <a16:creationId xmlns:a16="http://schemas.microsoft.com/office/drawing/2014/main" id="{F400C049-6F5C-28B7-C43C-93BC3DD344A3}"/>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76" name="Oval 111">
              <a:extLst>
                <a:ext uri="{FF2B5EF4-FFF2-40B4-BE49-F238E27FC236}">
                  <a16:creationId xmlns:a16="http://schemas.microsoft.com/office/drawing/2014/main" id="{DC9D5E7B-46F5-DADD-C28C-A8596F7B13E2}"/>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77" name="Group 112">
            <a:extLst>
              <a:ext uri="{FF2B5EF4-FFF2-40B4-BE49-F238E27FC236}">
                <a16:creationId xmlns:a16="http://schemas.microsoft.com/office/drawing/2014/main" id="{E4E6C144-4399-A962-55D2-0EFBAD4F64B9}"/>
              </a:ext>
            </a:extLst>
          </p:cNvPr>
          <p:cNvGrpSpPr>
            <a:grpSpLocks/>
          </p:cNvGrpSpPr>
          <p:nvPr/>
        </p:nvGrpSpPr>
        <p:grpSpPr bwMode="auto">
          <a:xfrm>
            <a:off x="4410075" y="2139554"/>
            <a:ext cx="325041" cy="325040"/>
            <a:chOff x="1609" y="2793"/>
            <a:chExt cx="446" cy="426"/>
          </a:xfrm>
        </p:grpSpPr>
        <p:sp>
          <p:nvSpPr>
            <p:cNvPr id="78" name="Freeform 113">
              <a:extLst>
                <a:ext uri="{FF2B5EF4-FFF2-40B4-BE49-F238E27FC236}">
                  <a16:creationId xmlns:a16="http://schemas.microsoft.com/office/drawing/2014/main" id="{BA22A4A7-42DD-926F-7E95-EC6106E7DECE}"/>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79" name="Oval 114">
              <a:extLst>
                <a:ext uri="{FF2B5EF4-FFF2-40B4-BE49-F238E27FC236}">
                  <a16:creationId xmlns:a16="http://schemas.microsoft.com/office/drawing/2014/main" id="{6C5CB3D0-3F2A-8D4E-6042-105CCD562387}"/>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80" name="Group 115">
            <a:extLst>
              <a:ext uri="{FF2B5EF4-FFF2-40B4-BE49-F238E27FC236}">
                <a16:creationId xmlns:a16="http://schemas.microsoft.com/office/drawing/2014/main" id="{34B234D6-CEE2-4D59-7654-575E2CB7F143}"/>
              </a:ext>
            </a:extLst>
          </p:cNvPr>
          <p:cNvGrpSpPr>
            <a:grpSpLocks/>
          </p:cNvGrpSpPr>
          <p:nvPr/>
        </p:nvGrpSpPr>
        <p:grpSpPr bwMode="auto">
          <a:xfrm>
            <a:off x="4410075" y="2787254"/>
            <a:ext cx="325041" cy="325040"/>
            <a:chOff x="1609" y="2793"/>
            <a:chExt cx="446" cy="426"/>
          </a:xfrm>
        </p:grpSpPr>
        <p:sp>
          <p:nvSpPr>
            <p:cNvPr id="81" name="Freeform 116">
              <a:extLst>
                <a:ext uri="{FF2B5EF4-FFF2-40B4-BE49-F238E27FC236}">
                  <a16:creationId xmlns:a16="http://schemas.microsoft.com/office/drawing/2014/main" id="{583A39E1-8595-AE3F-854A-D6EFF1FD4427}"/>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82" name="Oval 117">
              <a:extLst>
                <a:ext uri="{FF2B5EF4-FFF2-40B4-BE49-F238E27FC236}">
                  <a16:creationId xmlns:a16="http://schemas.microsoft.com/office/drawing/2014/main" id="{64D23FFC-18F9-71FD-7E19-F32E5C0D46E4}"/>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83" name="Group 118">
            <a:extLst>
              <a:ext uri="{FF2B5EF4-FFF2-40B4-BE49-F238E27FC236}">
                <a16:creationId xmlns:a16="http://schemas.microsoft.com/office/drawing/2014/main" id="{F39D0239-562F-5458-6064-2AC3D7DC12D9}"/>
              </a:ext>
            </a:extLst>
          </p:cNvPr>
          <p:cNvGrpSpPr>
            <a:grpSpLocks/>
          </p:cNvGrpSpPr>
          <p:nvPr/>
        </p:nvGrpSpPr>
        <p:grpSpPr bwMode="auto">
          <a:xfrm>
            <a:off x="3113485" y="1977629"/>
            <a:ext cx="325040" cy="325040"/>
            <a:chOff x="1609" y="2793"/>
            <a:chExt cx="446" cy="426"/>
          </a:xfrm>
        </p:grpSpPr>
        <p:sp>
          <p:nvSpPr>
            <p:cNvPr id="84" name="Freeform 119">
              <a:extLst>
                <a:ext uri="{FF2B5EF4-FFF2-40B4-BE49-F238E27FC236}">
                  <a16:creationId xmlns:a16="http://schemas.microsoft.com/office/drawing/2014/main" id="{B1938320-1EDA-E482-5E6C-88BB05A62538}"/>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85" name="Oval 120">
              <a:extLst>
                <a:ext uri="{FF2B5EF4-FFF2-40B4-BE49-F238E27FC236}">
                  <a16:creationId xmlns:a16="http://schemas.microsoft.com/office/drawing/2014/main" id="{8411AAAB-327A-0386-3BF8-1F728DEBE497}"/>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86" name="Group 121">
            <a:extLst>
              <a:ext uri="{FF2B5EF4-FFF2-40B4-BE49-F238E27FC236}">
                <a16:creationId xmlns:a16="http://schemas.microsoft.com/office/drawing/2014/main" id="{B3E031B8-8C1F-FAE9-736D-58C2E02B02D7}"/>
              </a:ext>
            </a:extLst>
          </p:cNvPr>
          <p:cNvGrpSpPr>
            <a:grpSpLocks/>
          </p:cNvGrpSpPr>
          <p:nvPr/>
        </p:nvGrpSpPr>
        <p:grpSpPr bwMode="auto">
          <a:xfrm>
            <a:off x="3977879" y="2031206"/>
            <a:ext cx="325040" cy="325041"/>
            <a:chOff x="1609" y="2793"/>
            <a:chExt cx="446" cy="426"/>
          </a:xfrm>
        </p:grpSpPr>
        <p:sp>
          <p:nvSpPr>
            <p:cNvPr id="87" name="Freeform 122">
              <a:extLst>
                <a:ext uri="{FF2B5EF4-FFF2-40B4-BE49-F238E27FC236}">
                  <a16:creationId xmlns:a16="http://schemas.microsoft.com/office/drawing/2014/main" id="{BAF389BF-82A9-33F5-DB75-4307A7031E0A}"/>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88" name="Oval 123">
              <a:extLst>
                <a:ext uri="{FF2B5EF4-FFF2-40B4-BE49-F238E27FC236}">
                  <a16:creationId xmlns:a16="http://schemas.microsoft.com/office/drawing/2014/main" id="{EA67492A-F6E2-3B57-4EB8-293CFDF7A103}"/>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sp>
        <p:nvSpPr>
          <p:cNvPr id="89" name="Freeform 125">
            <a:extLst>
              <a:ext uri="{FF2B5EF4-FFF2-40B4-BE49-F238E27FC236}">
                <a16:creationId xmlns:a16="http://schemas.microsoft.com/office/drawing/2014/main" id="{94A4D414-4985-3583-A16B-C257E51F06FC}"/>
              </a:ext>
            </a:extLst>
          </p:cNvPr>
          <p:cNvSpPr>
            <a:spLocks/>
          </p:cNvSpPr>
          <p:nvPr/>
        </p:nvSpPr>
        <p:spPr bwMode="auto">
          <a:xfrm>
            <a:off x="2882504" y="1098947"/>
            <a:ext cx="1894284" cy="785813"/>
          </a:xfrm>
          <a:custGeom>
            <a:avLst/>
            <a:gdLst>
              <a:gd name="T0" fmla="*/ 157 w 1591"/>
              <a:gd name="T1" fmla="*/ 567 h 660"/>
              <a:gd name="T2" fmla="*/ 1081 w 1591"/>
              <a:gd name="T3" fmla="*/ 576 h 660"/>
              <a:gd name="T4" fmla="*/ 1245 w 1591"/>
              <a:gd name="T5" fmla="*/ 567 h 660"/>
              <a:gd name="T6" fmla="*/ 1428 w 1591"/>
              <a:gd name="T7" fmla="*/ 631 h 660"/>
              <a:gd name="T8" fmla="*/ 1565 w 1591"/>
              <a:gd name="T9" fmla="*/ 567 h 660"/>
              <a:gd name="T10" fmla="*/ 1520 w 1591"/>
              <a:gd name="T11" fmla="*/ 412 h 660"/>
              <a:gd name="T12" fmla="*/ 1401 w 1591"/>
              <a:gd name="T13" fmla="*/ 403 h 660"/>
              <a:gd name="T14" fmla="*/ 1291 w 1591"/>
              <a:gd name="T15" fmla="*/ 448 h 660"/>
              <a:gd name="T16" fmla="*/ 1008 w 1591"/>
              <a:gd name="T17" fmla="*/ 458 h 660"/>
              <a:gd name="T18" fmla="*/ 980 w 1591"/>
              <a:gd name="T19" fmla="*/ 384 h 660"/>
              <a:gd name="T20" fmla="*/ 1081 w 1591"/>
              <a:gd name="T21" fmla="*/ 357 h 660"/>
              <a:gd name="T22" fmla="*/ 1318 w 1591"/>
              <a:gd name="T23" fmla="*/ 348 h 660"/>
              <a:gd name="T24" fmla="*/ 1373 w 1591"/>
              <a:gd name="T25" fmla="*/ 330 h 660"/>
              <a:gd name="T26" fmla="*/ 1346 w 1591"/>
              <a:gd name="T27" fmla="*/ 256 h 660"/>
              <a:gd name="T28" fmla="*/ 1026 w 1591"/>
              <a:gd name="T29" fmla="*/ 247 h 660"/>
              <a:gd name="T30" fmla="*/ 980 w 1591"/>
              <a:gd name="T31" fmla="*/ 202 h 660"/>
              <a:gd name="T32" fmla="*/ 1035 w 1591"/>
              <a:gd name="T33" fmla="*/ 174 h 660"/>
              <a:gd name="T34" fmla="*/ 1282 w 1591"/>
              <a:gd name="T35" fmla="*/ 165 h 660"/>
              <a:gd name="T36" fmla="*/ 1318 w 1591"/>
              <a:gd name="T37" fmla="*/ 156 h 660"/>
              <a:gd name="T38" fmla="*/ 1373 w 1591"/>
              <a:gd name="T39" fmla="*/ 138 h 660"/>
              <a:gd name="T40" fmla="*/ 1419 w 1591"/>
              <a:gd name="T41" fmla="*/ 101 h 660"/>
              <a:gd name="T42" fmla="*/ 1456 w 1591"/>
              <a:gd name="T43" fmla="*/ 55 h 660"/>
              <a:gd name="T44" fmla="*/ 1446 w 1591"/>
              <a:gd name="T45" fmla="*/ 28 h 660"/>
              <a:gd name="T46" fmla="*/ 1300 w 1591"/>
              <a:gd name="T47" fmla="*/ 0 h 660"/>
              <a:gd name="T48" fmla="*/ 185 w 1591"/>
              <a:gd name="T49" fmla="*/ 10 h 660"/>
              <a:gd name="T50" fmla="*/ 102 w 1591"/>
              <a:gd name="T51" fmla="*/ 37 h 660"/>
              <a:gd name="T52" fmla="*/ 57 w 1591"/>
              <a:gd name="T53" fmla="*/ 92 h 660"/>
              <a:gd name="T54" fmla="*/ 84 w 1591"/>
              <a:gd name="T55" fmla="*/ 110 h 660"/>
              <a:gd name="T56" fmla="*/ 203 w 1591"/>
              <a:gd name="T57" fmla="*/ 147 h 660"/>
              <a:gd name="T58" fmla="*/ 331 w 1591"/>
              <a:gd name="T59" fmla="*/ 174 h 660"/>
              <a:gd name="T60" fmla="*/ 386 w 1591"/>
              <a:gd name="T61" fmla="*/ 192 h 660"/>
              <a:gd name="T62" fmla="*/ 84 w 1591"/>
              <a:gd name="T63" fmla="*/ 229 h 660"/>
              <a:gd name="T64" fmla="*/ 66 w 1591"/>
              <a:gd name="T65" fmla="*/ 293 h 660"/>
              <a:gd name="T66" fmla="*/ 258 w 1591"/>
              <a:gd name="T67" fmla="*/ 320 h 660"/>
              <a:gd name="T68" fmla="*/ 349 w 1591"/>
              <a:gd name="T69" fmla="*/ 330 h 660"/>
              <a:gd name="T70" fmla="*/ 422 w 1591"/>
              <a:gd name="T71" fmla="*/ 375 h 660"/>
              <a:gd name="T72" fmla="*/ 112 w 1591"/>
              <a:gd name="T73" fmla="*/ 448 h 660"/>
              <a:gd name="T74" fmla="*/ 20 w 1591"/>
              <a:gd name="T75" fmla="*/ 503 h 660"/>
              <a:gd name="T76" fmla="*/ 112 w 1591"/>
              <a:gd name="T77" fmla="*/ 558 h 660"/>
              <a:gd name="T78" fmla="*/ 157 w 1591"/>
              <a:gd name="T79" fmla="*/ 567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91" h="660">
                <a:moveTo>
                  <a:pt x="157" y="567"/>
                </a:moveTo>
                <a:cubicBezTo>
                  <a:pt x="446" y="660"/>
                  <a:pt x="863" y="579"/>
                  <a:pt x="1081" y="576"/>
                </a:cubicBezTo>
                <a:cubicBezTo>
                  <a:pt x="1136" y="573"/>
                  <a:pt x="1190" y="572"/>
                  <a:pt x="1245" y="567"/>
                </a:cubicBezTo>
                <a:cubicBezTo>
                  <a:pt x="1303" y="558"/>
                  <a:pt x="1375" y="631"/>
                  <a:pt x="1428" y="631"/>
                </a:cubicBezTo>
                <a:cubicBezTo>
                  <a:pt x="1481" y="631"/>
                  <a:pt x="1550" y="603"/>
                  <a:pt x="1565" y="567"/>
                </a:cubicBezTo>
                <a:cubicBezTo>
                  <a:pt x="1591" y="527"/>
                  <a:pt x="1570" y="428"/>
                  <a:pt x="1520" y="412"/>
                </a:cubicBezTo>
                <a:cubicBezTo>
                  <a:pt x="1497" y="402"/>
                  <a:pt x="1439" y="397"/>
                  <a:pt x="1401" y="403"/>
                </a:cubicBezTo>
                <a:cubicBezTo>
                  <a:pt x="1363" y="409"/>
                  <a:pt x="1357" y="439"/>
                  <a:pt x="1291" y="448"/>
                </a:cubicBezTo>
                <a:cubicBezTo>
                  <a:pt x="1225" y="457"/>
                  <a:pt x="1060" y="469"/>
                  <a:pt x="1008" y="458"/>
                </a:cubicBezTo>
                <a:cubicBezTo>
                  <a:pt x="956" y="447"/>
                  <a:pt x="968" y="401"/>
                  <a:pt x="980" y="384"/>
                </a:cubicBezTo>
                <a:cubicBezTo>
                  <a:pt x="998" y="329"/>
                  <a:pt x="1026" y="349"/>
                  <a:pt x="1081" y="357"/>
                </a:cubicBezTo>
                <a:cubicBezTo>
                  <a:pt x="1160" y="354"/>
                  <a:pt x="1239" y="355"/>
                  <a:pt x="1318" y="348"/>
                </a:cubicBezTo>
                <a:cubicBezTo>
                  <a:pt x="1337" y="346"/>
                  <a:pt x="1373" y="330"/>
                  <a:pt x="1373" y="330"/>
                </a:cubicBezTo>
                <a:cubicBezTo>
                  <a:pt x="1381" y="306"/>
                  <a:pt x="1388" y="259"/>
                  <a:pt x="1346" y="256"/>
                </a:cubicBezTo>
                <a:cubicBezTo>
                  <a:pt x="1240" y="247"/>
                  <a:pt x="1133" y="250"/>
                  <a:pt x="1026" y="247"/>
                </a:cubicBezTo>
                <a:cubicBezTo>
                  <a:pt x="1018" y="242"/>
                  <a:pt x="976" y="220"/>
                  <a:pt x="980" y="202"/>
                </a:cubicBezTo>
                <a:cubicBezTo>
                  <a:pt x="982" y="192"/>
                  <a:pt x="1026" y="175"/>
                  <a:pt x="1035" y="174"/>
                </a:cubicBezTo>
                <a:cubicBezTo>
                  <a:pt x="1117" y="169"/>
                  <a:pt x="1200" y="168"/>
                  <a:pt x="1282" y="165"/>
                </a:cubicBezTo>
                <a:cubicBezTo>
                  <a:pt x="1294" y="162"/>
                  <a:pt x="1306" y="160"/>
                  <a:pt x="1318" y="156"/>
                </a:cubicBezTo>
                <a:cubicBezTo>
                  <a:pt x="1336" y="151"/>
                  <a:pt x="1373" y="138"/>
                  <a:pt x="1373" y="138"/>
                </a:cubicBezTo>
                <a:cubicBezTo>
                  <a:pt x="1387" y="124"/>
                  <a:pt x="1405" y="115"/>
                  <a:pt x="1419" y="101"/>
                </a:cubicBezTo>
                <a:cubicBezTo>
                  <a:pt x="1433" y="87"/>
                  <a:pt x="1442" y="69"/>
                  <a:pt x="1456" y="55"/>
                </a:cubicBezTo>
                <a:cubicBezTo>
                  <a:pt x="1453" y="46"/>
                  <a:pt x="1453" y="35"/>
                  <a:pt x="1446" y="28"/>
                </a:cubicBezTo>
                <a:cubicBezTo>
                  <a:pt x="1430" y="12"/>
                  <a:pt x="1313" y="2"/>
                  <a:pt x="1300" y="0"/>
                </a:cubicBezTo>
                <a:cubicBezTo>
                  <a:pt x="928" y="3"/>
                  <a:pt x="557" y="1"/>
                  <a:pt x="185" y="10"/>
                </a:cubicBezTo>
                <a:cubicBezTo>
                  <a:pt x="156" y="11"/>
                  <a:pt x="102" y="37"/>
                  <a:pt x="102" y="37"/>
                </a:cubicBezTo>
                <a:cubicBezTo>
                  <a:pt x="98" y="41"/>
                  <a:pt x="55" y="80"/>
                  <a:pt x="57" y="92"/>
                </a:cubicBezTo>
                <a:cubicBezTo>
                  <a:pt x="59" y="103"/>
                  <a:pt x="73" y="108"/>
                  <a:pt x="84" y="110"/>
                </a:cubicBezTo>
                <a:cubicBezTo>
                  <a:pt x="120" y="117"/>
                  <a:pt x="166" y="144"/>
                  <a:pt x="203" y="147"/>
                </a:cubicBezTo>
                <a:cubicBezTo>
                  <a:pt x="252" y="164"/>
                  <a:pt x="282" y="158"/>
                  <a:pt x="331" y="174"/>
                </a:cubicBezTo>
                <a:cubicBezTo>
                  <a:pt x="349" y="180"/>
                  <a:pt x="386" y="192"/>
                  <a:pt x="386" y="192"/>
                </a:cubicBezTo>
                <a:cubicBezTo>
                  <a:pt x="321" y="260"/>
                  <a:pt x="180" y="217"/>
                  <a:pt x="84" y="229"/>
                </a:cubicBezTo>
                <a:cubicBezTo>
                  <a:pt x="63" y="243"/>
                  <a:pt x="28" y="255"/>
                  <a:pt x="66" y="293"/>
                </a:cubicBezTo>
                <a:cubicBezTo>
                  <a:pt x="92" y="319"/>
                  <a:pt x="240" y="319"/>
                  <a:pt x="258" y="320"/>
                </a:cubicBezTo>
                <a:cubicBezTo>
                  <a:pt x="288" y="323"/>
                  <a:pt x="319" y="327"/>
                  <a:pt x="349" y="330"/>
                </a:cubicBezTo>
                <a:cubicBezTo>
                  <a:pt x="414" y="351"/>
                  <a:pt x="393" y="332"/>
                  <a:pt x="422" y="375"/>
                </a:cubicBezTo>
                <a:cubicBezTo>
                  <a:pt x="394" y="488"/>
                  <a:pt x="176" y="446"/>
                  <a:pt x="112" y="448"/>
                </a:cubicBezTo>
                <a:cubicBezTo>
                  <a:pt x="64" y="458"/>
                  <a:pt x="47" y="463"/>
                  <a:pt x="20" y="503"/>
                </a:cubicBezTo>
                <a:cubicBezTo>
                  <a:pt x="0" y="565"/>
                  <a:pt x="61" y="552"/>
                  <a:pt x="112" y="558"/>
                </a:cubicBezTo>
                <a:cubicBezTo>
                  <a:pt x="123" y="565"/>
                  <a:pt x="182" y="619"/>
                  <a:pt x="157" y="567"/>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90" name="Oval 126">
            <a:extLst>
              <a:ext uri="{FF2B5EF4-FFF2-40B4-BE49-F238E27FC236}">
                <a16:creationId xmlns:a16="http://schemas.microsoft.com/office/drawing/2014/main" id="{3102EE30-3EB7-4130-8BDD-570FC04CDD5A}"/>
              </a:ext>
            </a:extLst>
          </p:cNvPr>
          <p:cNvSpPr>
            <a:spLocks noChangeArrowheads="1"/>
          </p:cNvSpPr>
          <p:nvPr/>
        </p:nvSpPr>
        <p:spPr bwMode="auto">
          <a:xfrm>
            <a:off x="4572000" y="1653779"/>
            <a:ext cx="100013" cy="104775"/>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nvGrpSpPr>
          <p:cNvPr id="91" name="Group 127">
            <a:extLst>
              <a:ext uri="{FF2B5EF4-FFF2-40B4-BE49-F238E27FC236}">
                <a16:creationId xmlns:a16="http://schemas.microsoft.com/office/drawing/2014/main" id="{CFE6200C-D9AB-0952-CEA8-E3F077784790}"/>
              </a:ext>
            </a:extLst>
          </p:cNvPr>
          <p:cNvGrpSpPr>
            <a:grpSpLocks/>
          </p:cNvGrpSpPr>
          <p:nvPr/>
        </p:nvGrpSpPr>
        <p:grpSpPr bwMode="auto">
          <a:xfrm>
            <a:off x="5219700" y="1545431"/>
            <a:ext cx="325041" cy="325041"/>
            <a:chOff x="1609" y="2793"/>
            <a:chExt cx="446" cy="426"/>
          </a:xfrm>
        </p:grpSpPr>
        <p:sp>
          <p:nvSpPr>
            <p:cNvPr id="92" name="Freeform 128">
              <a:extLst>
                <a:ext uri="{FF2B5EF4-FFF2-40B4-BE49-F238E27FC236}">
                  <a16:creationId xmlns:a16="http://schemas.microsoft.com/office/drawing/2014/main" id="{4A8DA4C5-8ACC-FB44-F30E-95DF0EC2DBDF}"/>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93" name="Oval 129">
              <a:extLst>
                <a:ext uri="{FF2B5EF4-FFF2-40B4-BE49-F238E27FC236}">
                  <a16:creationId xmlns:a16="http://schemas.microsoft.com/office/drawing/2014/main" id="{F99C7785-45F7-D1DA-949F-674E24155BCD}"/>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94" name="Group 130">
            <a:extLst>
              <a:ext uri="{FF2B5EF4-FFF2-40B4-BE49-F238E27FC236}">
                <a16:creationId xmlns:a16="http://schemas.microsoft.com/office/drawing/2014/main" id="{FEED909D-911C-9A83-CC94-2DA21E13A90B}"/>
              </a:ext>
            </a:extLst>
          </p:cNvPr>
          <p:cNvGrpSpPr>
            <a:grpSpLocks/>
          </p:cNvGrpSpPr>
          <p:nvPr/>
        </p:nvGrpSpPr>
        <p:grpSpPr bwMode="auto">
          <a:xfrm>
            <a:off x="4787504" y="2085975"/>
            <a:ext cx="325040" cy="325041"/>
            <a:chOff x="1609" y="2793"/>
            <a:chExt cx="446" cy="426"/>
          </a:xfrm>
        </p:grpSpPr>
        <p:sp>
          <p:nvSpPr>
            <p:cNvPr id="95" name="Freeform 131">
              <a:extLst>
                <a:ext uri="{FF2B5EF4-FFF2-40B4-BE49-F238E27FC236}">
                  <a16:creationId xmlns:a16="http://schemas.microsoft.com/office/drawing/2014/main" id="{F45ECA19-0625-0A3B-E284-6E981DE79FED}"/>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96" name="Oval 132">
              <a:extLst>
                <a:ext uri="{FF2B5EF4-FFF2-40B4-BE49-F238E27FC236}">
                  <a16:creationId xmlns:a16="http://schemas.microsoft.com/office/drawing/2014/main" id="{9A9361AB-E6C1-9044-DB63-7F2264B6B2CD}"/>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sp>
        <p:nvSpPr>
          <p:cNvPr id="97" name="Line 133">
            <a:extLst>
              <a:ext uri="{FF2B5EF4-FFF2-40B4-BE49-F238E27FC236}">
                <a16:creationId xmlns:a16="http://schemas.microsoft.com/office/drawing/2014/main" id="{80AD3035-E944-4ADF-AED6-123705E27C7D}"/>
              </a:ext>
            </a:extLst>
          </p:cNvPr>
          <p:cNvSpPr>
            <a:spLocks noChangeShapeType="1"/>
          </p:cNvSpPr>
          <p:nvPr/>
        </p:nvSpPr>
        <p:spPr bwMode="auto">
          <a:xfrm>
            <a:off x="4787504" y="1707356"/>
            <a:ext cx="378619" cy="0"/>
          </a:xfrm>
          <a:prstGeom prst="line">
            <a:avLst/>
          </a:prstGeom>
          <a:noFill/>
          <a:ln w="38100">
            <a:solidFill>
              <a:srgbClr val="8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98" name="Line 134">
            <a:extLst>
              <a:ext uri="{FF2B5EF4-FFF2-40B4-BE49-F238E27FC236}">
                <a16:creationId xmlns:a16="http://schemas.microsoft.com/office/drawing/2014/main" id="{F3B61914-8493-FD26-0A47-52538ADEE5D0}"/>
              </a:ext>
            </a:extLst>
          </p:cNvPr>
          <p:cNvSpPr>
            <a:spLocks noChangeShapeType="1"/>
          </p:cNvSpPr>
          <p:nvPr/>
        </p:nvSpPr>
        <p:spPr bwMode="auto">
          <a:xfrm flipH="1">
            <a:off x="5080397" y="1922860"/>
            <a:ext cx="161925" cy="269081"/>
          </a:xfrm>
          <a:prstGeom prst="line">
            <a:avLst/>
          </a:prstGeom>
          <a:noFill/>
          <a:ln w="38100">
            <a:solidFill>
              <a:srgbClr val="8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99" name="Line 136">
            <a:extLst>
              <a:ext uri="{FF2B5EF4-FFF2-40B4-BE49-F238E27FC236}">
                <a16:creationId xmlns:a16="http://schemas.microsoft.com/office/drawing/2014/main" id="{FB61BA0A-E019-EB43-52A7-3C12CD0CE390}"/>
              </a:ext>
            </a:extLst>
          </p:cNvPr>
          <p:cNvSpPr>
            <a:spLocks noChangeShapeType="1"/>
          </p:cNvSpPr>
          <p:nvPr/>
        </p:nvSpPr>
        <p:spPr bwMode="auto">
          <a:xfrm flipH="1">
            <a:off x="4193381" y="3274219"/>
            <a:ext cx="0" cy="323850"/>
          </a:xfrm>
          <a:prstGeom prst="line">
            <a:avLst/>
          </a:prstGeom>
          <a:noFill/>
          <a:ln w="38100">
            <a:solidFill>
              <a:srgbClr val="8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100" name="Line 138">
            <a:extLst>
              <a:ext uri="{FF2B5EF4-FFF2-40B4-BE49-F238E27FC236}">
                <a16:creationId xmlns:a16="http://schemas.microsoft.com/office/drawing/2014/main" id="{A847023D-E1B7-41FE-D7D5-8297D171D4E5}"/>
              </a:ext>
            </a:extLst>
          </p:cNvPr>
          <p:cNvSpPr>
            <a:spLocks noChangeShapeType="1"/>
          </p:cNvSpPr>
          <p:nvPr/>
        </p:nvSpPr>
        <p:spPr bwMode="auto">
          <a:xfrm flipV="1">
            <a:off x="5511404" y="3586162"/>
            <a:ext cx="377428" cy="53579"/>
          </a:xfrm>
          <a:prstGeom prst="line">
            <a:avLst/>
          </a:prstGeom>
          <a:noFill/>
          <a:ln w="38100">
            <a:solidFill>
              <a:srgbClr val="8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101" name="Text Box 139">
            <a:extLst>
              <a:ext uri="{FF2B5EF4-FFF2-40B4-BE49-F238E27FC236}">
                <a16:creationId xmlns:a16="http://schemas.microsoft.com/office/drawing/2014/main" id="{8AF2CBE4-4195-20E1-B898-6B6893E434D9}"/>
              </a:ext>
            </a:extLst>
          </p:cNvPr>
          <p:cNvSpPr txBox="1">
            <a:spLocks noChangeArrowheads="1"/>
          </p:cNvSpPr>
          <p:nvPr/>
        </p:nvSpPr>
        <p:spPr bwMode="auto">
          <a:xfrm>
            <a:off x="3168254" y="844154"/>
            <a:ext cx="101822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base">
              <a:spcBef>
                <a:spcPct val="0"/>
              </a:spcBef>
              <a:spcAft>
                <a:spcPct val="0"/>
              </a:spcAft>
            </a:pPr>
            <a:r>
              <a:rPr lang="de-DE" altLang="de-DE" sz="900" b="1" i="1">
                <a:solidFill>
                  <a:srgbClr val="000000"/>
                </a:solidFill>
                <a:cs typeface="Arial" panose="020B0604020202020204" pitchFamily="34" charset="0"/>
              </a:rPr>
              <a:t>Golgiapparat</a:t>
            </a:r>
          </a:p>
        </p:txBody>
      </p:sp>
      <p:sp>
        <p:nvSpPr>
          <p:cNvPr id="102" name="Text Box 140">
            <a:extLst>
              <a:ext uri="{FF2B5EF4-FFF2-40B4-BE49-F238E27FC236}">
                <a16:creationId xmlns:a16="http://schemas.microsoft.com/office/drawing/2014/main" id="{689BC47A-B5BF-C2F6-9454-BB6C83A17D48}"/>
              </a:ext>
            </a:extLst>
          </p:cNvPr>
          <p:cNvSpPr txBox="1">
            <a:spLocks noChangeArrowheads="1"/>
          </p:cNvSpPr>
          <p:nvPr/>
        </p:nvSpPr>
        <p:spPr bwMode="auto">
          <a:xfrm>
            <a:off x="4895850" y="1329929"/>
            <a:ext cx="1096775"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base">
              <a:spcBef>
                <a:spcPct val="0"/>
              </a:spcBef>
              <a:spcAft>
                <a:spcPct val="0"/>
              </a:spcAft>
            </a:pPr>
            <a:r>
              <a:rPr lang="de-DE" altLang="de-DE" sz="900" b="1" i="1" err="1">
                <a:solidFill>
                  <a:srgbClr val="000000"/>
                </a:solidFill>
                <a:cs typeface="Arial" panose="020B0604020202020204" pitchFamily="34" charset="0"/>
              </a:rPr>
              <a:t>Insulinvesikel</a:t>
            </a:r>
            <a:endParaRPr lang="de-DE" altLang="de-DE" sz="900" b="1" i="1">
              <a:solidFill>
                <a:srgbClr val="000000"/>
              </a:solidFill>
              <a:cs typeface="Arial" panose="020B0604020202020204" pitchFamily="34" charset="0"/>
            </a:endParaRPr>
          </a:p>
        </p:txBody>
      </p:sp>
      <p:sp>
        <p:nvSpPr>
          <p:cNvPr id="103" name="Text Box 141">
            <a:extLst>
              <a:ext uri="{FF2B5EF4-FFF2-40B4-BE49-F238E27FC236}">
                <a16:creationId xmlns:a16="http://schemas.microsoft.com/office/drawing/2014/main" id="{19B2367F-A010-F61A-D64F-98BF8E69FD07}"/>
              </a:ext>
            </a:extLst>
          </p:cNvPr>
          <p:cNvSpPr txBox="1">
            <a:spLocks noChangeArrowheads="1"/>
          </p:cNvSpPr>
          <p:nvPr/>
        </p:nvSpPr>
        <p:spPr bwMode="auto">
          <a:xfrm>
            <a:off x="1925241" y="2085976"/>
            <a:ext cx="1045479"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base">
              <a:spcBef>
                <a:spcPct val="0"/>
              </a:spcBef>
              <a:spcAft>
                <a:spcPct val="0"/>
              </a:spcAft>
            </a:pPr>
            <a:r>
              <a:rPr lang="de-DE" altLang="de-DE" sz="900" b="1">
                <a:solidFill>
                  <a:srgbClr val="000000"/>
                </a:solidFill>
                <a:cs typeface="Arial" panose="020B0604020202020204" pitchFamily="34" charset="0"/>
              </a:rPr>
              <a:t>Reserve-Pool</a:t>
            </a:r>
          </a:p>
        </p:txBody>
      </p:sp>
      <p:sp>
        <p:nvSpPr>
          <p:cNvPr id="104" name="Text Box 143">
            <a:extLst>
              <a:ext uri="{FF2B5EF4-FFF2-40B4-BE49-F238E27FC236}">
                <a16:creationId xmlns:a16="http://schemas.microsoft.com/office/drawing/2014/main" id="{246B1973-3E5A-423D-AA8F-5C8A09065097}"/>
              </a:ext>
            </a:extLst>
          </p:cNvPr>
          <p:cNvSpPr txBox="1">
            <a:spLocks noChangeArrowheads="1"/>
          </p:cNvSpPr>
          <p:nvPr/>
        </p:nvSpPr>
        <p:spPr bwMode="auto">
          <a:xfrm>
            <a:off x="6678217" y="2193132"/>
            <a:ext cx="103906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base">
              <a:spcBef>
                <a:spcPct val="0"/>
              </a:spcBef>
              <a:spcAft>
                <a:spcPct val="0"/>
              </a:spcAft>
            </a:pPr>
            <a:r>
              <a:rPr lang="de-DE" altLang="de-DE" sz="900" b="1" i="1">
                <a:solidFill>
                  <a:srgbClr val="000000"/>
                </a:solidFill>
                <a:cs typeface="Arial" panose="020B0604020202020204" pitchFamily="34" charset="0"/>
              </a:rPr>
              <a:t>Zellmembran</a:t>
            </a:r>
          </a:p>
        </p:txBody>
      </p:sp>
      <p:sp>
        <p:nvSpPr>
          <p:cNvPr id="105" name="Text Box 144">
            <a:extLst>
              <a:ext uri="{FF2B5EF4-FFF2-40B4-BE49-F238E27FC236}">
                <a16:creationId xmlns:a16="http://schemas.microsoft.com/office/drawing/2014/main" id="{736C6D07-59DF-91C1-3777-EE8E3643A005}"/>
              </a:ext>
            </a:extLst>
          </p:cNvPr>
          <p:cNvSpPr txBox="1">
            <a:spLocks noChangeArrowheads="1"/>
          </p:cNvSpPr>
          <p:nvPr/>
        </p:nvSpPr>
        <p:spPr bwMode="auto">
          <a:xfrm>
            <a:off x="4193381" y="4192191"/>
            <a:ext cx="151515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base">
              <a:spcBef>
                <a:spcPct val="0"/>
              </a:spcBef>
              <a:spcAft>
                <a:spcPct val="0"/>
              </a:spcAft>
            </a:pPr>
            <a:r>
              <a:rPr lang="de-DE" altLang="de-DE" sz="1000" b="1">
                <a:solidFill>
                  <a:srgbClr val="000000"/>
                </a:solidFill>
                <a:cs typeface="Arial" panose="020B0604020202020204" pitchFamily="34" charset="0"/>
              </a:rPr>
              <a:t>endogenes Insulin</a:t>
            </a:r>
          </a:p>
          <a:p>
            <a:pPr defTabSz="685800" fontAlgn="base">
              <a:spcBef>
                <a:spcPct val="0"/>
              </a:spcBef>
              <a:spcAft>
                <a:spcPct val="0"/>
              </a:spcAft>
            </a:pPr>
            <a:r>
              <a:rPr lang="de-DE" altLang="de-DE" sz="1000" b="1">
                <a:solidFill>
                  <a:srgbClr val="000000"/>
                </a:solidFill>
                <a:cs typeface="Arial" panose="020B0604020202020204" pitchFamily="34" charset="0"/>
              </a:rPr>
              <a:t>in der Blutbahn</a:t>
            </a:r>
          </a:p>
        </p:txBody>
      </p:sp>
      <p:sp>
        <p:nvSpPr>
          <p:cNvPr id="106" name="Freeform 145">
            <a:extLst>
              <a:ext uri="{FF2B5EF4-FFF2-40B4-BE49-F238E27FC236}">
                <a16:creationId xmlns:a16="http://schemas.microsoft.com/office/drawing/2014/main" id="{507DB3DD-5DB4-F572-E0B5-5465580914DB}"/>
              </a:ext>
            </a:extLst>
          </p:cNvPr>
          <p:cNvSpPr>
            <a:spLocks/>
          </p:cNvSpPr>
          <p:nvPr/>
        </p:nvSpPr>
        <p:spPr bwMode="auto">
          <a:xfrm>
            <a:off x="1385888" y="3219450"/>
            <a:ext cx="6480572" cy="1674019"/>
          </a:xfrm>
          <a:custGeom>
            <a:avLst/>
            <a:gdLst>
              <a:gd name="T0" fmla="*/ 0 w 4128"/>
              <a:gd name="T1" fmla="*/ 136 h 1429"/>
              <a:gd name="T2" fmla="*/ 1043 w 4128"/>
              <a:gd name="T3" fmla="*/ 1270 h 1429"/>
              <a:gd name="T4" fmla="*/ 3311 w 4128"/>
              <a:gd name="T5" fmla="*/ 1089 h 1429"/>
              <a:gd name="T6" fmla="*/ 4128 w 4128"/>
              <a:gd name="T7" fmla="*/ 0 h 1429"/>
            </a:gdLst>
            <a:ahLst/>
            <a:cxnLst>
              <a:cxn ang="0">
                <a:pos x="T0" y="T1"/>
              </a:cxn>
              <a:cxn ang="0">
                <a:pos x="T2" y="T3"/>
              </a:cxn>
              <a:cxn ang="0">
                <a:pos x="T4" y="T5"/>
              </a:cxn>
              <a:cxn ang="0">
                <a:pos x="T6" y="T7"/>
              </a:cxn>
            </a:cxnLst>
            <a:rect l="0" t="0" r="r" b="b"/>
            <a:pathLst>
              <a:path w="4128" h="1429">
                <a:moveTo>
                  <a:pt x="0" y="136"/>
                </a:moveTo>
                <a:cubicBezTo>
                  <a:pt x="245" y="623"/>
                  <a:pt x="491" y="1111"/>
                  <a:pt x="1043" y="1270"/>
                </a:cubicBezTo>
                <a:cubicBezTo>
                  <a:pt x="1595" y="1429"/>
                  <a:pt x="2797" y="1301"/>
                  <a:pt x="3311" y="1089"/>
                </a:cubicBezTo>
                <a:cubicBezTo>
                  <a:pt x="3825" y="877"/>
                  <a:pt x="3976" y="438"/>
                  <a:pt x="4128" y="0"/>
                </a:cubicBezTo>
              </a:path>
            </a:pathLst>
          </a:custGeom>
          <a:noFill/>
          <a:ln w="57150" cmpd="sng">
            <a:solidFill>
              <a:schemeClr val="bg2">
                <a:lumMod val="50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107" name="Text Box 146">
            <a:extLst>
              <a:ext uri="{FF2B5EF4-FFF2-40B4-BE49-F238E27FC236}">
                <a16:creationId xmlns:a16="http://schemas.microsoft.com/office/drawing/2014/main" id="{F5BC4E5C-17B8-80EE-F90F-E209FA82D3D4}"/>
              </a:ext>
            </a:extLst>
          </p:cNvPr>
          <p:cNvSpPr txBox="1">
            <a:spLocks noChangeArrowheads="1"/>
          </p:cNvSpPr>
          <p:nvPr/>
        </p:nvSpPr>
        <p:spPr bwMode="auto">
          <a:xfrm>
            <a:off x="2844404" y="4137423"/>
            <a:ext cx="880369"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base">
              <a:spcBef>
                <a:spcPct val="0"/>
              </a:spcBef>
              <a:spcAft>
                <a:spcPct val="0"/>
              </a:spcAft>
            </a:pPr>
            <a:r>
              <a:rPr lang="de-DE" altLang="de-DE" sz="1000" b="1" i="1">
                <a:solidFill>
                  <a:srgbClr val="000000"/>
                </a:solidFill>
                <a:cs typeface="Arial" panose="020B0604020202020204" pitchFamily="34" charset="0"/>
              </a:rPr>
              <a:t>Blutgefäß</a:t>
            </a:r>
          </a:p>
        </p:txBody>
      </p:sp>
      <p:grpSp>
        <p:nvGrpSpPr>
          <p:cNvPr id="108" name="Group 150">
            <a:extLst>
              <a:ext uri="{FF2B5EF4-FFF2-40B4-BE49-F238E27FC236}">
                <a16:creationId xmlns:a16="http://schemas.microsoft.com/office/drawing/2014/main" id="{BF01E73A-B707-A10F-3AA2-529CB76E1DDF}"/>
              </a:ext>
            </a:extLst>
          </p:cNvPr>
          <p:cNvGrpSpPr>
            <a:grpSpLocks/>
          </p:cNvGrpSpPr>
          <p:nvPr/>
        </p:nvGrpSpPr>
        <p:grpSpPr bwMode="auto">
          <a:xfrm>
            <a:off x="4193382" y="3274219"/>
            <a:ext cx="217885" cy="269081"/>
            <a:chOff x="2562" y="2750"/>
            <a:chExt cx="183" cy="226"/>
          </a:xfrm>
        </p:grpSpPr>
        <p:sp>
          <p:nvSpPr>
            <p:cNvPr id="109" name="Freeform 148">
              <a:extLst>
                <a:ext uri="{FF2B5EF4-FFF2-40B4-BE49-F238E27FC236}">
                  <a16:creationId xmlns:a16="http://schemas.microsoft.com/office/drawing/2014/main" id="{E06CD744-EB1B-D8B8-6456-84DCC1C2017A}"/>
                </a:ext>
              </a:extLst>
            </p:cNvPr>
            <p:cNvSpPr>
              <a:spLocks/>
            </p:cNvSpPr>
            <p:nvPr/>
          </p:nvSpPr>
          <p:spPr bwMode="auto">
            <a:xfrm>
              <a:off x="2562" y="2750"/>
              <a:ext cx="137" cy="181"/>
            </a:xfrm>
            <a:custGeom>
              <a:avLst/>
              <a:gdLst>
                <a:gd name="T0" fmla="*/ 137 w 137"/>
                <a:gd name="T1" fmla="*/ 0 h 181"/>
                <a:gd name="T2" fmla="*/ 0 w 137"/>
                <a:gd name="T3" fmla="*/ 90 h 181"/>
                <a:gd name="T4" fmla="*/ 137 w 137"/>
                <a:gd name="T5" fmla="*/ 181 h 181"/>
              </a:gdLst>
              <a:ahLst/>
              <a:cxnLst>
                <a:cxn ang="0">
                  <a:pos x="T0" y="T1"/>
                </a:cxn>
                <a:cxn ang="0">
                  <a:pos x="T2" y="T3"/>
                </a:cxn>
                <a:cxn ang="0">
                  <a:pos x="T4" y="T5"/>
                </a:cxn>
              </a:cxnLst>
              <a:rect l="0" t="0" r="r" b="b"/>
              <a:pathLst>
                <a:path w="137" h="181">
                  <a:moveTo>
                    <a:pt x="137" y="0"/>
                  </a:moveTo>
                  <a:cubicBezTo>
                    <a:pt x="68" y="30"/>
                    <a:pt x="0" y="60"/>
                    <a:pt x="0" y="90"/>
                  </a:cubicBezTo>
                  <a:cubicBezTo>
                    <a:pt x="0" y="120"/>
                    <a:pt x="114" y="166"/>
                    <a:pt x="137" y="181"/>
                  </a:cubicBezTo>
                </a:path>
              </a:pathLst>
            </a:custGeom>
            <a:noFill/>
            <a:ln w="19050" cmpd="sng">
              <a:solidFill>
                <a:srgbClr val="8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110" name="Line 149">
              <a:extLst>
                <a:ext uri="{FF2B5EF4-FFF2-40B4-BE49-F238E27FC236}">
                  <a16:creationId xmlns:a16="http://schemas.microsoft.com/office/drawing/2014/main" id="{8B8CC47B-6D9F-0C54-4FE5-433AB72F4C74}"/>
                </a:ext>
              </a:extLst>
            </p:cNvPr>
            <p:cNvSpPr>
              <a:spLocks noChangeShapeType="1"/>
            </p:cNvSpPr>
            <p:nvPr/>
          </p:nvSpPr>
          <p:spPr bwMode="auto">
            <a:xfrm>
              <a:off x="2699" y="2931"/>
              <a:ext cx="46" cy="45"/>
            </a:xfrm>
            <a:prstGeom prst="line">
              <a:avLst/>
            </a:prstGeom>
            <a:noFill/>
            <a:ln w="19050">
              <a:solidFill>
                <a:srgbClr val="8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sp>
        <p:nvSpPr>
          <p:cNvPr id="111" name="Text Box 151">
            <a:extLst>
              <a:ext uri="{FF2B5EF4-FFF2-40B4-BE49-F238E27FC236}">
                <a16:creationId xmlns:a16="http://schemas.microsoft.com/office/drawing/2014/main" id="{5AD00D4C-AA70-5187-8870-5BF9B5B09809}"/>
              </a:ext>
            </a:extLst>
          </p:cNvPr>
          <p:cNvSpPr txBox="1">
            <a:spLocks noChangeArrowheads="1"/>
          </p:cNvSpPr>
          <p:nvPr/>
        </p:nvSpPr>
        <p:spPr bwMode="auto">
          <a:xfrm>
            <a:off x="4313635" y="3155156"/>
            <a:ext cx="479618"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base">
              <a:spcBef>
                <a:spcPct val="0"/>
              </a:spcBef>
              <a:spcAft>
                <a:spcPct val="0"/>
              </a:spcAft>
            </a:pPr>
            <a:r>
              <a:rPr lang="de-DE" altLang="de-DE" sz="1000" b="1">
                <a:solidFill>
                  <a:srgbClr val="000000"/>
                </a:solidFill>
                <a:cs typeface="Arial" panose="020B0604020202020204" pitchFamily="34" charset="0"/>
              </a:rPr>
              <a:t>ATP</a:t>
            </a:r>
          </a:p>
        </p:txBody>
      </p:sp>
      <p:sp>
        <p:nvSpPr>
          <p:cNvPr id="112" name="Text Box 152">
            <a:extLst>
              <a:ext uri="{FF2B5EF4-FFF2-40B4-BE49-F238E27FC236}">
                <a16:creationId xmlns:a16="http://schemas.microsoft.com/office/drawing/2014/main" id="{E236B6B1-ED36-F5D2-1AA8-22F36A49CD85}"/>
              </a:ext>
            </a:extLst>
          </p:cNvPr>
          <p:cNvSpPr txBox="1">
            <a:spLocks noChangeArrowheads="1"/>
          </p:cNvSpPr>
          <p:nvPr/>
        </p:nvSpPr>
        <p:spPr bwMode="auto">
          <a:xfrm>
            <a:off x="4357688" y="3424238"/>
            <a:ext cx="500458"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base">
              <a:spcBef>
                <a:spcPct val="0"/>
              </a:spcBef>
              <a:spcAft>
                <a:spcPct val="0"/>
              </a:spcAft>
            </a:pPr>
            <a:r>
              <a:rPr lang="de-DE" altLang="de-DE" sz="1000" b="1">
                <a:solidFill>
                  <a:srgbClr val="000000"/>
                </a:solidFill>
                <a:cs typeface="Arial" panose="020B0604020202020204" pitchFamily="34" charset="0"/>
              </a:rPr>
              <a:t>ADP</a:t>
            </a:r>
          </a:p>
        </p:txBody>
      </p:sp>
      <p:sp>
        <p:nvSpPr>
          <p:cNvPr id="113" name="Text Box 153">
            <a:extLst>
              <a:ext uri="{FF2B5EF4-FFF2-40B4-BE49-F238E27FC236}">
                <a16:creationId xmlns:a16="http://schemas.microsoft.com/office/drawing/2014/main" id="{D661D33D-FE0B-FD5D-C311-6DC6D4B393D9}"/>
              </a:ext>
            </a:extLst>
          </p:cNvPr>
          <p:cNvSpPr txBox="1">
            <a:spLocks noChangeArrowheads="1"/>
          </p:cNvSpPr>
          <p:nvPr/>
        </p:nvSpPr>
        <p:spPr bwMode="auto">
          <a:xfrm>
            <a:off x="5468541" y="3423047"/>
            <a:ext cx="514885"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base">
              <a:spcBef>
                <a:spcPct val="0"/>
              </a:spcBef>
              <a:spcAft>
                <a:spcPct val="0"/>
              </a:spcAft>
            </a:pPr>
            <a:r>
              <a:rPr lang="de-DE" altLang="de-DE" sz="1000" b="1">
                <a:solidFill>
                  <a:srgbClr val="000000"/>
                </a:solidFill>
                <a:cs typeface="Arial" panose="020B0604020202020204" pitchFamily="34" charset="0"/>
              </a:rPr>
              <a:t>Ca</a:t>
            </a:r>
            <a:r>
              <a:rPr lang="de-DE" altLang="de-DE" sz="1000" b="1" baseline="30000">
                <a:solidFill>
                  <a:srgbClr val="000000"/>
                </a:solidFill>
                <a:cs typeface="Arial" panose="020B0604020202020204" pitchFamily="34" charset="0"/>
              </a:rPr>
              <a:t>2+</a:t>
            </a:r>
          </a:p>
        </p:txBody>
      </p:sp>
      <p:sp>
        <p:nvSpPr>
          <p:cNvPr id="114" name="Freeform 155">
            <a:extLst>
              <a:ext uri="{FF2B5EF4-FFF2-40B4-BE49-F238E27FC236}">
                <a16:creationId xmlns:a16="http://schemas.microsoft.com/office/drawing/2014/main" id="{289FD3EA-4C2B-F3A0-F959-0389D880F93B}"/>
              </a:ext>
            </a:extLst>
          </p:cNvPr>
          <p:cNvSpPr>
            <a:spLocks/>
          </p:cNvSpPr>
          <p:nvPr/>
        </p:nvSpPr>
        <p:spPr bwMode="auto">
          <a:xfrm rot="21230392">
            <a:off x="5911453" y="3573066"/>
            <a:ext cx="432197" cy="175022"/>
          </a:xfrm>
          <a:custGeom>
            <a:avLst/>
            <a:gdLst>
              <a:gd name="T0" fmla="*/ 0 w 384"/>
              <a:gd name="T1" fmla="*/ 198 h 198"/>
              <a:gd name="T2" fmla="*/ 100 w 384"/>
              <a:gd name="T3" fmla="*/ 147 h 198"/>
              <a:gd name="T4" fmla="*/ 192 w 384"/>
              <a:gd name="T5" fmla="*/ 119 h 198"/>
              <a:gd name="T6" fmla="*/ 210 w 384"/>
              <a:gd name="T7" fmla="*/ 124 h 198"/>
              <a:gd name="T8" fmla="*/ 274 w 384"/>
              <a:gd name="T9" fmla="*/ 74 h 198"/>
              <a:gd name="T10" fmla="*/ 292 w 384"/>
              <a:gd name="T11" fmla="*/ 88 h 198"/>
              <a:gd name="T12" fmla="*/ 329 w 384"/>
              <a:gd name="T13" fmla="*/ 55 h 198"/>
              <a:gd name="T14" fmla="*/ 384 w 384"/>
              <a:gd name="T15" fmla="*/ 0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4" h="198">
                <a:moveTo>
                  <a:pt x="0" y="198"/>
                </a:moveTo>
                <a:cubicBezTo>
                  <a:pt x="44" y="188"/>
                  <a:pt x="82" y="156"/>
                  <a:pt x="100" y="147"/>
                </a:cubicBezTo>
                <a:cubicBezTo>
                  <a:pt x="146" y="147"/>
                  <a:pt x="192" y="119"/>
                  <a:pt x="192" y="119"/>
                </a:cubicBezTo>
                <a:cubicBezTo>
                  <a:pt x="201" y="113"/>
                  <a:pt x="200" y="129"/>
                  <a:pt x="210" y="124"/>
                </a:cubicBezTo>
                <a:cubicBezTo>
                  <a:pt x="228" y="116"/>
                  <a:pt x="274" y="74"/>
                  <a:pt x="274" y="74"/>
                </a:cubicBezTo>
                <a:cubicBezTo>
                  <a:pt x="283" y="68"/>
                  <a:pt x="282" y="93"/>
                  <a:pt x="292" y="88"/>
                </a:cubicBezTo>
                <a:cubicBezTo>
                  <a:pt x="301" y="84"/>
                  <a:pt x="321" y="60"/>
                  <a:pt x="329" y="55"/>
                </a:cubicBezTo>
                <a:cubicBezTo>
                  <a:pt x="340" y="48"/>
                  <a:pt x="375" y="9"/>
                  <a:pt x="384" y="0"/>
                </a:cubicBezTo>
              </a:path>
            </a:pathLst>
          </a:custGeom>
          <a:noFill/>
          <a:ln w="76200" cmpd="sng">
            <a:solidFill>
              <a:srgbClr val="FFCC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115" name="Freeform 73">
            <a:extLst>
              <a:ext uri="{FF2B5EF4-FFF2-40B4-BE49-F238E27FC236}">
                <a16:creationId xmlns:a16="http://schemas.microsoft.com/office/drawing/2014/main" id="{B7A64CD5-DC3A-2738-F1C5-BF8918EA5A09}"/>
              </a:ext>
            </a:extLst>
          </p:cNvPr>
          <p:cNvSpPr>
            <a:spLocks/>
          </p:cNvSpPr>
          <p:nvPr/>
        </p:nvSpPr>
        <p:spPr bwMode="auto">
          <a:xfrm>
            <a:off x="5899548" y="3429001"/>
            <a:ext cx="469106" cy="336947"/>
          </a:xfrm>
          <a:custGeom>
            <a:avLst/>
            <a:gdLst>
              <a:gd name="T0" fmla="*/ 0 w 394"/>
              <a:gd name="T1" fmla="*/ 283 h 283"/>
              <a:gd name="T2" fmla="*/ 19 w 394"/>
              <a:gd name="T3" fmla="*/ 110 h 283"/>
              <a:gd name="T4" fmla="*/ 119 w 394"/>
              <a:gd name="T5" fmla="*/ 0 h 283"/>
              <a:gd name="T6" fmla="*/ 284 w 394"/>
              <a:gd name="T7" fmla="*/ 18 h 283"/>
              <a:gd name="T8" fmla="*/ 348 w 394"/>
              <a:gd name="T9" fmla="*/ 73 h 283"/>
              <a:gd name="T10" fmla="*/ 394 w 394"/>
              <a:gd name="T11" fmla="*/ 101 h 283"/>
            </a:gdLst>
            <a:ahLst/>
            <a:cxnLst>
              <a:cxn ang="0">
                <a:pos x="T0" y="T1"/>
              </a:cxn>
              <a:cxn ang="0">
                <a:pos x="T2" y="T3"/>
              </a:cxn>
              <a:cxn ang="0">
                <a:pos x="T4" y="T5"/>
              </a:cxn>
              <a:cxn ang="0">
                <a:pos x="T6" y="T7"/>
              </a:cxn>
              <a:cxn ang="0">
                <a:pos x="T8" y="T9"/>
              </a:cxn>
              <a:cxn ang="0">
                <a:pos x="T10" y="T11"/>
              </a:cxn>
            </a:cxnLst>
            <a:rect l="0" t="0" r="r" b="b"/>
            <a:pathLst>
              <a:path w="394" h="283">
                <a:moveTo>
                  <a:pt x="0" y="283"/>
                </a:moveTo>
                <a:cubicBezTo>
                  <a:pt x="7" y="254"/>
                  <a:pt x="1" y="159"/>
                  <a:pt x="19" y="110"/>
                </a:cubicBezTo>
                <a:cubicBezTo>
                  <a:pt x="39" y="63"/>
                  <a:pt x="75" y="15"/>
                  <a:pt x="119" y="0"/>
                </a:cubicBezTo>
                <a:cubicBezTo>
                  <a:pt x="177" y="9"/>
                  <a:pt x="226" y="9"/>
                  <a:pt x="284" y="18"/>
                </a:cubicBezTo>
                <a:cubicBezTo>
                  <a:pt x="323" y="31"/>
                  <a:pt x="321" y="46"/>
                  <a:pt x="348" y="73"/>
                </a:cubicBezTo>
                <a:cubicBezTo>
                  <a:pt x="358" y="83"/>
                  <a:pt x="381" y="94"/>
                  <a:pt x="394" y="101"/>
                </a:cubicBezTo>
              </a:path>
            </a:pathLst>
          </a:custGeom>
          <a:solidFill>
            <a:srgbClr val="FFCC99"/>
          </a:solidFill>
          <a:ln w="53975">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116" name="Oval 74">
            <a:extLst>
              <a:ext uri="{FF2B5EF4-FFF2-40B4-BE49-F238E27FC236}">
                <a16:creationId xmlns:a16="http://schemas.microsoft.com/office/drawing/2014/main" id="{48CC0E61-40A2-86D7-FDEB-A87C7CA4B886}"/>
              </a:ext>
            </a:extLst>
          </p:cNvPr>
          <p:cNvSpPr>
            <a:spLocks noChangeArrowheads="1"/>
          </p:cNvSpPr>
          <p:nvPr/>
        </p:nvSpPr>
        <p:spPr bwMode="auto">
          <a:xfrm>
            <a:off x="6116241" y="3630216"/>
            <a:ext cx="100013" cy="104775"/>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117" name="Line 156">
            <a:extLst>
              <a:ext uri="{FF2B5EF4-FFF2-40B4-BE49-F238E27FC236}">
                <a16:creationId xmlns:a16="http://schemas.microsoft.com/office/drawing/2014/main" id="{B13AFF36-FE18-0EF9-F78D-DEDA2CBABDD7}"/>
              </a:ext>
            </a:extLst>
          </p:cNvPr>
          <p:cNvSpPr>
            <a:spLocks noChangeShapeType="1"/>
          </p:cNvSpPr>
          <p:nvPr/>
        </p:nvSpPr>
        <p:spPr bwMode="auto">
          <a:xfrm>
            <a:off x="6300788" y="3651647"/>
            <a:ext cx="323850" cy="432197"/>
          </a:xfrm>
          <a:prstGeom prst="line">
            <a:avLst/>
          </a:prstGeom>
          <a:noFill/>
          <a:ln w="57150">
            <a:solidFill>
              <a:srgbClr val="0099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118" name="Text Box 157">
            <a:extLst>
              <a:ext uri="{FF2B5EF4-FFF2-40B4-BE49-F238E27FC236}">
                <a16:creationId xmlns:a16="http://schemas.microsoft.com/office/drawing/2014/main" id="{3BB2BCB7-2FE7-0F4D-83E8-65A60224798B}"/>
              </a:ext>
            </a:extLst>
          </p:cNvPr>
          <p:cNvSpPr txBox="1">
            <a:spLocks noChangeArrowheads="1"/>
          </p:cNvSpPr>
          <p:nvPr/>
        </p:nvSpPr>
        <p:spPr bwMode="auto">
          <a:xfrm>
            <a:off x="6637640" y="3684333"/>
            <a:ext cx="1101584" cy="230832"/>
          </a:xfrm>
          <a:prstGeom prst="rect">
            <a:avLst/>
          </a:prstGeom>
          <a:gradFill rotWithShape="1">
            <a:gsLst>
              <a:gs pos="0">
                <a:srgbClr val="009900">
                  <a:alpha val="39999"/>
                </a:srgbClr>
              </a:gs>
              <a:gs pos="100000">
                <a:srgbClr val="009900">
                  <a:alpha val="39000"/>
                </a:srgbClr>
              </a:gs>
            </a:gsLst>
            <a:lin ang="5400000" scaled="1"/>
          </a:gradFill>
          <a:ln w="38100">
            <a:solidFill>
              <a:srgbClr val="00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base">
              <a:spcBef>
                <a:spcPct val="0"/>
              </a:spcBef>
              <a:spcAft>
                <a:spcPct val="0"/>
              </a:spcAft>
            </a:pPr>
            <a:r>
              <a:rPr lang="de-DE" altLang="de-DE" sz="900" b="1">
                <a:solidFill>
                  <a:srgbClr val="000000"/>
                </a:solidFill>
                <a:cs typeface="Arial" panose="020B0604020202020204" pitchFamily="34" charset="0"/>
              </a:rPr>
              <a:t>Insulinbedarf </a:t>
            </a:r>
          </a:p>
        </p:txBody>
      </p:sp>
      <p:sp>
        <p:nvSpPr>
          <p:cNvPr id="124" name="Oval 161">
            <a:extLst>
              <a:ext uri="{FF2B5EF4-FFF2-40B4-BE49-F238E27FC236}">
                <a16:creationId xmlns:a16="http://schemas.microsoft.com/office/drawing/2014/main" id="{DD8D8E1F-CA93-26C1-D42A-81E9AD53DDE2}"/>
              </a:ext>
            </a:extLst>
          </p:cNvPr>
          <p:cNvSpPr>
            <a:spLocks noChangeArrowheads="1"/>
          </p:cNvSpPr>
          <p:nvPr/>
        </p:nvSpPr>
        <p:spPr bwMode="auto">
          <a:xfrm>
            <a:off x="1985373" y="2841873"/>
            <a:ext cx="1045475" cy="594275"/>
          </a:xfrm>
          <a:prstGeom prst="ellipse">
            <a:avLst/>
          </a:prstGeom>
          <a:solidFill>
            <a:srgbClr val="009900">
              <a:alpha val="32001"/>
            </a:srgbClr>
          </a:solidFill>
          <a:ln w="38100">
            <a:solidFill>
              <a:srgbClr val="00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900" b="1">
              <a:solidFill>
                <a:srgbClr val="000000"/>
              </a:solidFill>
              <a:cs typeface="Arial" panose="020B0604020202020204" pitchFamily="34" charset="0"/>
            </a:endParaRPr>
          </a:p>
        </p:txBody>
      </p:sp>
      <p:sp>
        <p:nvSpPr>
          <p:cNvPr id="125" name="Text Box 142">
            <a:extLst>
              <a:ext uri="{FF2B5EF4-FFF2-40B4-BE49-F238E27FC236}">
                <a16:creationId xmlns:a16="http://schemas.microsoft.com/office/drawing/2014/main" id="{7CE1695E-35D6-BF71-6BD2-31F70B4709E8}"/>
              </a:ext>
            </a:extLst>
          </p:cNvPr>
          <p:cNvSpPr txBox="1">
            <a:spLocks noChangeArrowheads="1"/>
          </p:cNvSpPr>
          <p:nvPr/>
        </p:nvSpPr>
        <p:spPr bwMode="auto">
          <a:xfrm>
            <a:off x="1999308" y="2872884"/>
            <a:ext cx="971412"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defTabSz="685800" fontAlgn="base">
              <a:spcBef>
                <a:spcPct val="0"/>
              </a:spcBef>
              <a:spcAft>
                <a:spcPct val="0"/>
              </a:spcAft>
            </a:pPr>
            <a:r>
              <a:rPr lang="de-DE" altLang="de-DE" sz="900" b="1">
                <a:solidFill>
                  <a:srgbClr val="000000"/>
                </a:solidFill>
                <a:cs typeface="Arial" panose="020B0604020202020204" pitchFamily="34" charset="0"/>
              </a:rPr>
              <a:t>schnell verfügbarer</a:t>
            </a:r>
          </a:p>
          <a:p>
            <a:pPr algn="ctr" defTabSz="685800" fontAlgn="base">
              <a:spcBef>
                <a:spcPct val="0"/>
              </a:spcBef>
              <a:spcAft>
                <a:spcPct val="0"/>
              </a:spcAft>
            </a:pPr>
            <a:r>
              <a:rPr lang="de-DE" altLang="de-DE" sz="900" b="1">
                <a:solidFill>
                  <a:srgbClr val="000000"/>
                </a:solidFill>
                <a:cs typeface="Arial" panose="020B0604020202020204" pitchFamily="34" charset="0"/>
              </a:rPr>
              <a:t>Pool</a:t>
            </a:r>
          </a:p>
        </p:txBody>
      </p:sp>
      <p:sp>
        <p:nvSpPr>
          <p:cNvPr id="126" name="Line 163">
            <a:extLst>
              <a:ext uri="{FF2B5EF4-FFF2-40B4-BE49-F238E27FC236}">
                <a16:creationId xmlns:a16="http://schemas.microsoft.com/office/drawing/2014/main" id="{B021D461-7B01-948C-989E-7DD8943EB4F2}"/>
              </a:ext>
            </a:extLst>
          </p:cNvPr>
          <p:cNvSpPr>
            <a:spLocks noChangeShapeType="1"/>
          </p:cNvSpPr>
          <p:nvPr/>
        </p:nvSpPr>
        <p:spPr bwMode="auto">
          <a:xfrm flipV="1">
            <a:off x="2743722" y="3196424"/>
            <a:ext cx="0" cy="161925"/>
          </a:xfrm>
          <a:prstGeom prst="line">
            <a:avLst/>
          </a:prstGeom>
          <a:noFill/>
          <a:ln w="38100">
            <a:solidFill>
              <a:srgbClr val="00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900" b="1">
              <a:solidFill>
                <a:srgbClr val="000000"/>
              </a:solidFill>
              <a:cs typeface="Arial" panose="020B0604020202020204" pitchFamily="34" charset="0"/>
            </a:endParaRPr>
          </a:p>
        </p:txBody>
      </p:sp>
      <p:sp>
        <p:nvSpPr>
          <p:cNvPr id="130" name="TextBox 3037">
            <a:extLst>
              <a:ext uri="{FF2B5EF4-FFF2-40B4-BE49-F238E27FC236}">
                <a16:creationId xmlns:a16="http://schemas.microsoft.com/office/drawing/2014/main" id="{BB64CBDB-FCB3-AE7D-465D-A1731738F4D6}"/>
              </a:ext>
            </a:extLst>
          </p:cNvPr>
          <p:cNvSpPr txBox="1"/>
          <p:nvPr/>
        </p:nvSpPr>
        <p:spPr>
          <a:xfrm>
            <a:off x="325169" y="4850184"/>
            <a:ext cx="7517924" cy="276999"/>
          </a:xfrm>
          <a:prstGeom prst="rect">
            <a:avLst/>
          </a:prstGeom>
          <a:noFill/>
        </p:spPr>
        <p:txBody>
          <a:bodyPr wrap="square" rtlCol="0" anchor="b">
            <a:spAutoFit/>
          </a:bodyPr>
          <a:lstStyle/>
          <a:p>
            <a:pPr lvl="0" defTabSz="685766">
              <a:buClr>
                <a:srgbClr val="2F4B95"/>
              </a:buClr>
              <a:defRPr/>
            </a:pPr>
            <a:r>
              <a:rPr kumimoji="0" lang="de-DE" sz="600" b="0" i="0" u="none" strike="noStrike" kern="1200" cap="none" spc="0" normalizeH="0" baseline="0" noProof="0" dirty="0">
                <a:ln>
                  <a:noFill/>
                </a:ln>
                <a:solidFill>
                  <a:srgbClr val="404040"/>
                </a:solidFill>
                <a:effectLst/>
                <a:uLnTx/>
                <a:uFillTx/>
                <a:latin typeface="Verdana"/>
                <a:ea typeface="Arial"/>
                <a:cs typeface="Arial"/>
              </a:rPr>
              <a:t>Abbildung erstellt auf Basis von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Rorsman</a:t>
            </a:r>
            <a:r>
              <a:rPr kumimoji="0" lang="de-DE" sz="600" b="0" i="0" u="none" strike="noStrike" kern="1200" cap="none" spc="0" normalizeH="0" baseline="0" noProof="0" dirty="0">
                <a:ln>
                  <a:noFill/>
                </a:ln>
                <a:solidFill>
                  <a:srgbClr val="404040"/>
                </a:solidFill>
                <a:effectLst/>
                <a:uLnTx/>
                <a:uFillTx/>
                <a:latin typeface="Verdana"/>
                <a:ea typeface="Arial"/>
                <a:cs typeface="Arial"/>
              </a:rPr>
              <a:t> P 2000</a:t>
            </a:r>
            <a:r>
              <a:rPr kumimoji="0" lang="de-DE" sz="600" b="0" i="0" u="none" strike="noStrike" kern="1200" cap="none" spc="0" normalizeH="0" baseline="30000" noProof="0" dirty="0">
                <a:ln>
                  <a:noFill/>
                </a:ln>
                <a:solidFill>
                  <a:srgbClr val="404040"/>
                </a:solidFill>
                <a:effectLst/>
                <a:uLnTx/>
                <a:uFillTx/>
                <a:latin typeface="Verdana"/>
                <a:ea typeface="Arial"/>
                <a:cs typeface="Arial"/>
              </a:rPr>
              <a:t>1</a:t>
            </a:r>
          </a:p>
          <a:p>
            <a:pPr lvl="0" defTabSz="685766">
              <a:buClr>
                <a:srgbClr val="2F4B95"/>
              </a:buClr>
              <a:defRPr/>
            </a:pPr>
            <a:r>
              <a:rPr kumimoji="0" lang="de-DE" sz="600" b="1" i="0" u="none" strike="noStrike" kern="1200" cap="none" spc="0" normalizeH="0" baseline="0" noProof="0" dirty="0">
                <a:ln>
                  <a:noFill/>
                </a:ln>
                <a:solidFill>
                  <a:srgbClr val="404040"/>
                </a:solidFill>
                <a:effectLst/>
                <a:uLnTx/>
                <a:uFillTx/>
                <a:latin typeface="Verdana"/>
                <a:ea typeface="Arial"/>
                <a:cs typeface="Arial"/>
              </a:rPr>
              <a:t>1.</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Rorsman</a:t>
            </a:r>
            <a:r>
              <a:rPr kumimoji="0" lang="de-DE" sz="600" b="0" i="0" u="none" strike="noStrike" kern="1200" cap="none" spc="0" normalizeH="0" baseline="0" noProof="0" dirty="0">
                <a:ln>
                  <a:noFill/>
                </a:ln>
                <a:solidFill>
                  <a:srgbClr val="404040"/>
                </a:solidFill>
                <a:effectLst/>
                <a:uLnTx/>
                <a:uFillTx/>
                <a:latin typeface="Verdana"/>
                <a:ea typeface="Arial"/>
                <a:cs typeface="Arial"/>
              </a:rPr>
              <a:t> P </a:t>
            </a:r>
            <a:r>
              <a:rPr kumimoji="0" lang="de-DE" sz="600" b="0" i="1" u="none" strike="noStrike" kern="1200" cap="none" spc="0" normalizeH="0" baseline="0" noProof="0" dirty="0">
                <a:ln>
                  <a:noFill/>
                </a:ln>
                <a:solidFill>
                  <a:srgbClr val="404040"/>
                </a:solidFill>
                <a:effectLst/>
                <a:uLnTx/>
                <a:uFillTx/>
                <a:latin typeface="Verdana"/>
                <a:ea typeface="Arial"/>
                <a:cs typeface="Arial"/>
              </a:rPr>
              <a:t>et al. News </a:t>
            </a:r>
            <a:r>
              <a:rPr kumimoji="0" lang="de-DE" sz="600" b="0" i="1" u="none" strike="noStrike" kern="1200" cap="none" spc="0" normalizeH="0" baseline="0" noProof="0" dirty="0" err="1">
                <a:ln>
                  <a:noFill/>
                </a:ln>
                <a:solidFill>
                  <a:srgbClr val="404040"/>
                </a:solidFill>
                <a:effectLst/>
                <a:uLnTx/>
                <a:uFillTx/>
                <a:latin typeface="Verdana"/>
                <a:ea typeface="Arial"/>
                <a:cs typeface="Arial"/>
              </a:rPr>
              <a:t>Physiol</a:t>
            </a:r>
            <a:r>
              <a:rPr kumimoji="0" lang="de-DE" sz="600" b="0" i="1" u="none" strike="noStrike" kern="1200" cap="none" spc="0" normalizeH="0" baseline="0" noProof="0" dirty="0">
                <a:ln>
                  <a:noFill/>
                </a:ln>
                <a:solidFill>
                  <a:srgbClr val="404040"/>
                </a:solidFill>
                <a:effectLst/>
                <a:uLnTx/>
                <a:uFillTx/>
                <a:latin typeface="Verdana"/>
                <a:ea typeface="Arial"/>
                <a:cs typeface="Arial"/>
              </a:rPr>
              <a:t> </a:t>
            </a:r>
            <a:r>
              <a:rPr kumimoji="0" lang="de-DE" sz="600" b="0" i="1" u="none" strike="noStrike" kern="1200" cap="none" spc="0" normalizeH="0" baseline="0" noProof="0" dirty="0" err="1">
                <a:ln>
                  <a:noFill/>
                </a:ln>
                <a:solidFill>
                  <a:srgbClr val="404040"/>
                </a:solidFill>
                <a:effectLst/>
                <a:uLnTx/>
                <a:uFillTx/>
                <a:latin typeface="Verdana"/>
                <a:ea typeface="Arial"/>
                <a:cs typeface="Arial"/>
              </a:rPr>
              <a:t>Sci</a:t>
            </a:r>
            <a:r>
              <a:rPr kumimoji="0" lang="de-DE" sz="600" b="0" i="1"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a:ln>
                  <a:noFill/>
                </a:ln>
                <a:solidFill>
                  <a:srgbClr val="404040"/>
                </a:solidFill>
                <a:effectLst/>
                <a:uLnTx/>
                <a:uFillTx/>
                <a:latin typeface="Verdana"/>
                <a:ea typeface="Arial"/>
                <a:cs typeface="Arial"/>
              </a:rPr>
              <a:t>2000; 15: 72</a:t>
            </a:r>
            <a:r>
              <a:rPr lang="de-DE" sz="600" dirty="0">
                <a:solidFill>
                  <a:srgbClr val="404040"/>
                </a:solidFill>
                <a:ea typeface="Arial"/>
                <a:cs typeface="Arial"/>
              </a:rPr>
              <a:t>–</a:t>
            </a:r>
            <a:r>
              <a:rPr kumimoji="0" lang="de-DE" sz="600" b="0" i="0" u="none" strike="noStrike" kern="1200" cap="none" spc="0" normalizeH="0" baseline="0" noProof="0" dirty="0">
                <a:ln>
                  <a:noFill/>
                </a:ln>
                <a:solidFill>
                  <a:srgbClr val="404040"/>
                </a:solidFill>
                <a:effectLst/>
                <a:uLnTx/>
                <a:uFillTx/>
                <a:latin typeface="Verdana"/>
                <a:ea typeface="Arial"/>
                <a:cs typeface="Arial"/>
              </a:rPr>
              <a:t>7. </a:t>
            </a:r>
            <a:endParaRPr kumimoji="0" lang="en-US" sz="600" b="0" i="0" u="none" strike="noStrike" kern="1200" cap="none" spc="0" normalizeH="0" baseline="0" noProof="0" dirty="0">
              <a:ln>
                <a:noFill/>
              </a:ln>
              <a:solidFill>
                <a:srgbClr val="404040"/>
              </a:solidFill>
              <a:effectLst/>
              <a:uLnTx/>
              <a:uFillTx/>
              <a:latin typeface="Verdana"/>
              <a:ea typeface="+mn-ea"/>
              <a:cs typeface="+mn-cs"/>
            </a:endParaRPr>
          </a:p>
        </p:txBody>
      </p:sp>
    </p:spTree>
    <p:extLst>
      <p:ext uri="{BB962C8B-B14F-4D97-AF65-F5344CB8AC3E}">
        <p14:creationId xmlns:p14="http://schemas.microsoft.com/office/powerpoint/2010/main" val="2493753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up)">
                                      <p:cBhvr>
                                        <p:cTn id="7" dur="1000"/>
                                        <p:tgtEl>
                                          <p:spTgt spid="117"/>
                                        </p:tgtEl>
                                      </p:cBhvr>
                                    </p:animEffect>
                                  </p:childTnLst>
                                </p:cTn>
                              </p:par>
                              <p:par>
                                <p:cTn id="8" presetID="55" presetClass="entr" presetSubtype="0" fill="hold" grpId="0" nodeType="withEffect">
                                  <p:stCondLst>
                                    <p:cond delay="0"/>
                                  </p:stCondLst>
                                  <p:childTnLst>
                                    <p:set>
                                      <p:cBhvr>
                                        <p:cTn id="9" dur="1" fill="hold">
                                          <p:stCondLst>
                                            <p:cond delay="0"/>
                                          </p:stCondLst>
                                        </p:cTn>
                                        <p:tgtEl>
                                          <p:spTgt spid="118"/>
                                        </p:tgtEl>
                                        <p:attrNameLst>
                                          <p:attrName>style.visibility</p:attrName>
                                        </p:attrNameLst>
                                      </p:cBhvr>
                                      <p:to>
                                        <p:strVal val="visible"/>
                                      </p:to>
                                    </p:set>
                                    <p:anim calcmode="lin" valueType="num">
                                      <p:cBhvr>
                                        <p:cTn id="10" dur="1000" fill="hold"/>
                                        <p:tgtEl>
                                          <p:spTgt spid="118"/>
                                        </p:tgtEl>
                                        <p:attrNameLst>
                                          <p:attrName>ppt_w</p:attrName>
                                        </p:attrNameLst>
                                      </p:cBhvr>
                                      <p:tavLst>
                                        <p:tav tm="0">
                                          <p:val>
                                            <p:strVal val="#ppt_w*0.70"/>
                                          </p:val>
                                        </p:tav>
                                        <p:tav tm="100000">
                                          <p:val>
                                            <p:strVal val="#ppt_w"/>
                                          </p:val>
                                        </p:tav>
                                      </p:tavLst>
                                    </p:anim>
                                    <p:anim calcmode="lin" valueType="num">
                                      <p:cBhvr>
                                        <p:cTn id="11" dur="1000" fill="hold"/>
                                        <p:tgtEl>
                                          <p:spTgt spid="118"/>
                                        </p:tgtEl>
                                        <p:attrNameLst>
                                          <p:attrName>ppt_h</p:attrName>
                                        </p:attrNameLst>
                                      </p:cBhvr>
                                      <p:tavLst>
                                        <p:tav tm="0">
                                          <p:val>
                                            <p:strVal val="#ppt_h"/>
                                          </p:val>
                                        </p:tav>
                                        <p:tav tm="100000">
                                          <p:val>
                                            <p:strVal val="#ppt_h"/>
                                          </p:val>
                                        </p:tav>
                                      </p:tavLst>
                                    </p:anim>
                                    <p:animEffect transition="in" filter="fade">
                                      <p:cBhvr>
                                        <p:cTn id="12" dur="10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518CF0-DF10-ED4A-24B7-DC92D726D6E8}"/>
            </a:ext>
          </a:extLst>
        </p:cNvPr>
        <p:cNvGrpSpPr/>
        <p:nvPr/>
      </p:nvGrpSpPr>
      <p:grpSpPr>
        <a:xfrm>
          <a:off x="0" y="0"/>
          <a:ext cx="0" cy="0"/>
          <a:chOff x="0" y="0"/>
          <a:chExt cx="0" cy="0"/>
        </a:xfrm>
      </p:grpSpPr>
      <p:sp>
        <p:nvSpPr>
          <p:cNvPr id="7" name="Textplatzhalter 9">
            <a:extLst>
              <a:ext uri="{FF2B5EF4-FFF2-40B4-BE49-F238E27FC236}">
                <a16:creationId xmlns:a16="http://schemas.microsoft.com/office/drawing/2014/main" id="{1E9ED297-59D1-335E-ACF6-2BFC437B038F}"/>
              </a:ext>
            </a:extLst>
          </p:cNvPr>
          <p:cNvSpPr txBox="1">
            <a:spLocks/>
          </p:cNvSpPr>
          <p:nvPr/>
        </p:nvSpPr>
        <p:spPr>
          <a:xfrm>
            <a:off x="319788" y="12036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Insulinausschüttung beim Stoffwechselgesunden –       1.-Phase-Peak</a:t>
            </a:r>
          </a:p>
        </p:txBody>
      </p:sp>
      <p:sp>
        <p:nvSpPr>
          <p:cNvPr id="119" name="Textplatzhalter 9">
            <a:extLst>
              <a:ext uri="{FF2B5EF4-FFF2-40B4-BE49-F238E27FC236}">
                <a16:creationId xmlns:a16="http://schemas.microsoft.com/office/drawing/2014/main" id="{5632524A-450D-95AD-3D1C-5747D7FE0016}"/>
              </a:ext>
            </a:extLst>
          </p:cNvPr>
          <p:cNvSpPr txBox="1">
            <a:spLocks/>
          </p:cNvSpPr>
          <p:nvPr/>
        </p:nvSpPr>
        <p:spPr>
          <a:xfrm>
            <a:off x="322242" y="120803"/>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Insulinausschüttung beim Stoffwechselgesunden –         2. Phase</a:t>
            </a:r>
          </a:p>
        </p:txBody>
      </p:sp>
      <p:sp>
        <p:nvSpPr>
          <p:cNvPr id="8" name="Freeform 11">
            <a:extLst>
              <a:ext uri="{FF2B5EF4-FFF2-40B4-BE49-F238E27FC236}">
                <a16:creationId xmlns:a16="http://schemas.microsoft.com/office/drawing/2014/main" id="{F9168799-0314-FEEB-71BE-2D51A541D6EC}"/>
              </a:ext>
            </a:extLst>
          </p:cNvPr>
          <p:cNvSpPr>
            <a:spLocks/>
          </p:cNvSpPr>
          <p:nvPr/>
        </p:nvSpPr>
        <p:spPr bwMode="auto">
          <a:xfrm>
            <a:off x="2141935" y="2409825"/>
            <a:ext cx="4914900" cy="1701404"/>
          </a:xfrm>
          <a:custGeom>
            <a:avLst/>
            <a:gdLst>
              <a:gd name="T0" fmla="*/ 0 w 4128"/>
              <a:gd name="T1" fmla="*/ 136 h 1429"/>
              <a:gd name="T2" fmla="*/ 1043 w 4128"/>
              <a:gd name="T3" fmla="*/ 1270 h 1429"/>
              <a:gd name="T4" fmla="*/ 3311 w 4128"/>
              <a:gd name="T5" fmla="*/ 1089 h 1429"/>
              <a:gd name="T6" fmla="*/ 4128 w 4128"/>
              <a:gd name="T7" fmla="*/ 0 h 1429"/>
            </a:gdLst>
            <a:ahLst/>
            <a:cxnLst>
              <a:cxn ang="0">
                <a:pos x="T0" y="T1"/>
              </a:cxn>
              <a:cxn ang="0">
                <a:pos x="T2" y="T3"/>
              </a:cxn>
              <a:cxn ang="0">
                <a:pos x="T4" y="T5"/>
              </a:cxn>
              <a:cxn ang="0">
                <a:pos x="T6" y="T7"/>
              </a:cxn>
            </a:cxnLst>
            <a:rect l="0" t="0" r="r" b="b"/>
            <a:pathLst>
              <a:path w="4128" h="1429">
                <a:moveTo>
                  <a:pt x="0" y="136"/>
                </a:moveTo>
                <a:cubicBezTo>
                  <a:pt x="245" y="623"/>
                  <a:pt x="491" y="1111"/>
                  <a:pt x="1043" y="1270"/>
                </a:cubicBezTo>
                <a:cubicBezTo>
                  <a:pt x="1595" y="1429"/>
                  <a:pt x="2797" y="1301"/>
                  <a:pt x="3311" y="1089"/>
                </a:cubicBezTo>
                <a:cubicBezTo>
                  <a:pt x="3825" y="877"/>
                  <a:pt x="3976" y="438"/>
                  <a:pt x="4128" y="0"/>
                </a:cubicBezTo>
              </a:path>
            </a:pathLst>
          </a:custGeom>
          <a:noFill/>
          <a:ln w="57150" cmpd="sng">
            <a:solidFill>
              <a:schemeClr val="bg2">
                <a:lumMod val="50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nvGrpSpPr>
          <p:cNvPr id="9" name="Group 22">
            <a:extLst>
              <a:ext uri="{FF2B5EF4-FFF2-40B4-BE49-F238E27FC236}">
                <a16:creationId xmlns:a16="http://schemas.microsoft.com/office/drawing/2014/main" id="{B1A29A65-DC04-6B67-7F97-FEBAADB399F1}"/>
              </a:ext>
            </a:extLst>
          </p:cNvPr>
          <p:cNvGrpSpPr>
            <a:grpSpLocks/>
          </p:cNvGrpSpPr>
          <p:nvPr/>
        </p:nvGrpSpPr>
        <p:grpSpPr bwMode="auto">
          <a:xfrm>
            <a:off x="3059906" y="3489723"/>
            <a:ext cx="325041" cy="325040"/>
            <a:chOff x="1609" y="2793"/>
            <a:chExt cx="446" cy="426"/>
          </a:xfrm>
        </p:grpSpPr>
        <p:sp>
          <p:nvSpPr>
            <p:cNvPr id="10" name="Freeform 23">
              <a:extLst>
                <a:ext uri="{FF2B5EF4-FFF2-40B4-BE49-F238E27FC236}">
                  <a16:creationId xmlns:a16="http://schemas.microsoft.com/office/drawing/2014/main" id="{9B259F90-60DB-5991-2C98-02E320A07249}"/>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11" name="Oval 24">
              <a:extLst>
                <a:ext uri="{FF2B5EF4-FFF2-40B4-BE49-F238E27FC236}">
                  <a16:creationId xmlns:a16="http://schemas.microsoft.com/office/drawing/2014/main" id="{88F1C897-7DF5-52D0-00EE-EB3223EDEE58}"/>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12" name="Group 40">
            <a:extLst>
              <a:ext uri="{FF2B5EF4-FFF2-40B4-BE49-F238E27FC236}">
                <a16:creationId xmlns:a16="http://schemas.microsoft.com/office/drawing/2014/main" id="{42A7B7FE-C8A6-79A2-CBC0-64FE75C7717A}"/>
              </a:ext>
            </a:extLst>
          </p:cNvPr>
          <p:cNvGrpSpPr>
            <a:grpSpLocks/>
          </p:cNvGrpSpPr>
          <p:nvPr/>
        </p:nvGrpSpPr>
        <p:grpSpPr bwMode="auto">
          <a:xfrm>
            <a:off x="3330179" y="3587354"/>
            <a:ext cx="325040" cy="325040"/>
            <a:chOff x="1609" y="2793"/>
            <a:chExt cx="446" cy="426"/>
          </a:xfrm>
        </p:grpSpPr>
        <p:sp>
          <p:nvSpPr>
            <p:cNvPr id="13" name="Freeform 41">
              <a:extLst>
                <a:ext uri="{FF2B5EF4-FFF2-40B4-BE49-F238E27FC236}">
                  <a16:creationId xmlns:a16="http://schemas.microsoft.com/office/drawing/2014/main" id="{F62FF368-12ED-7A58-90D6-17B703E59839}"/>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14" name="Oval 42">
              <a:extLst>
                <a:ext uri="{FF2B5EF4-FFF2-40B4-BE49-F238E27FC236}">
                  <a16:creationId xmlns:a16="http://schemas.microsoft.com/office/drawing/2014/main" id="{B13E8FCB-43EE-7F19-9512-C93A6D474813}"/>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15" name="Group 43">
            <a:extLst>
              <a:ext uri="{FF2B5EF4-FFF2-40B4-BE49-F238E27FC236}">
                <a16:creationId xmlns:a16="http://schemas.microsoft.com/office/drawing/2014/main" id="{ACADB2F4-3C91-98A5-6D7F-4D5CD8658CAA}"/>
              </a:ext>
            </a:extLst>
          </p:cNvPr>
          <p:cNvGrpSpPr>
            <a:grpSpLocks/>
          </p:cNvGrpSpPr>
          <p:nvPr/>
        </p:nvGrpSpPr>
        <p:grpSpPr bwMode="auto">
          <a:xfrm>
            <a:off x="3545681" y="3640931"/>
            <a:ext cx="325041" cy="325041"/>
            <a:chOff x="1609" y="2793"/>
            <a:chExt cx="446" cy="426"/>
          </a:xfrm>
        </p:grpSpPr>
        <p:sp>
          <p:nvSpPr>
            <p:cNvPr id="16" name="Freeform 44">
              <a:extLst>
                <a:ext uri="{FF2B5EF4-FFF2-40B4-BE49-F238E27FC236}">
                  <a16:creationId xmlns:a16="http://schemas.microsoft.com/office/drawing/2014/main" id="{81087651-E2E0-C0CC-5E36-AD24F87C0750}"/>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17" name="Oval 45">
              <a:extLst>
                <a:ext uri="{FF2B5EF4-FFF2-40B4-BE49-F238E27FC236}">
                  <a16:creationId xmlns:a16="http://schemas.microsoft.com/office/drawing/2014/main" id="{05D904D0-53AD-2899-CB01-EFD2651B8867}"/>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18" name="Group 46">
            <a:extLst>
              <a:ext uri="{FF2B5EF4-FFF2-40B4-BE49-F238E27FC236}">
                <a16:creationId xmlns:a16="http://schemas.microsoft.com/office/drawing/2014/main" id="{2F497A11-226D-8A53-2622-37BB5171C0E4}"/>
              </a:ext>
            </a:extLst>
          </p:cNvPr>
          <p:cNvGrpSpPr>
            <a:grpSpLocks/>
          </p:cNvGrpSpPr>
          <p:nvPr/>
        </p:nvGrpSpPr>
        <p:grpSpPr bwMode="auto">
          <a:xfrm>
            <a:off x="3815954" y="3651648"/>
            <a:ext cx="325040" cy="325040"/>
            <a:chOff x="1609" y="2793"/>
            <a:chExt cx="446" cy="426"/>
          </a:xfrm>
        </p:grpSpPr>
        <p:sp>
          <p:nvSpPr>
            <p:cNvPr id="19" name="Freeform 47">
              <a:extLst>
                <a:ext uri="{FF2B5EF4-FFF2-40B4-BE49-F238E27FC236}">
                  <a16:creationId xmlns:a16="http://schemas.microsoft.com/office/drawing/2014/main" id="{75866303-D873-BD8B-8484-44B448CA649E}"/>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20" name="Oval 48">
              <a:extLst>
                <a:ext uri="{FF2B5EF4-FFF2-40B4-BE49-F238E27FC236}">
                  <a16:creationId xmlns:a16="http://schemas.microsoft.com/office/drawing/2014/main" id="{C0A4296F-355A-793F-FCCD-2839A1727329}"/>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21" name="Group 49">
            <a:extLst>
              <a:ext uri="{FF2B5EF4-FFF2-40B4-BE49-F238E27FC236}">
                <a16:creationId xmlns:a16="http://schemas.microsoft.com/office/drawing/2014/main" id="{5D9CC616-ABF9-6BE5-21BC-1FF4BC39E952}"/>
              </a:ext>
            </a:extLst>
          </p:cNvPr>
          <p:cNvGrpSpPr>
            <a:grpSpLocks/>
          </p:cNvGrpSpPr>
          <p:nvPr/>
        </p:nvGrpSpPr>
        <p:grpSpPr bwMode="auto">
          <a:xfrm>
            <a:off x="4086225" y="3651648"/>
            <a:ext cx="325041" cy="325040"/>
            <a:chOff x="1609" y="2793"/>
            <a:chExt cx="446" cy="426"/>
          </a:xfrm>
        </p:grpSpPr>
        <p:sp>
          <p:nvSpPr>
            <p:cNvPr id="22" name="Freeform 50">
              <a:extLst>
                <a:ext uri="{FF2B5EF4-FFF2-40B4-BE49-F238E27FC236}">
                  <a16:creationId xmlns:a16="http://schemas.microsoft.com/office/drawing/2014/main" id="{9E3C82E4-87C0-3F1E-5FF6-F1DCBBB69A62}"/>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23" name="Oval 51">
              <a:extLst>
                <a:ext uri="{FF2B5EF4-FFF2-40B4-BE49-F238E27FC236}">
                  <a16:creationId xmlns:a16="http://schemas.microsoft.com/office/drawing/2014/main" id="{3CA7FA36-5D77-DA6F-86BA-20DD59610559}"/>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24" name="Group 52">
            <a:extLst>
              <a:ext uri="{FF2B5EF4-FFF2-40B4-BE49-F238E27FC236}">
                <a16:creationId xmlns:a16="http://schemas.microsoft.com/office/drawing/2014/main" id="{224F06CB-E885-9D8E-A7C9-C7B2E793FC84}"/>
              </a:ext>
            </a:extLst>
          </p:cNvPr>
          <p:cNvGrpSpPr>
            <a:grpSpLocks/>
          </p:cNvGrpSpPr>
          <p:nvPr/>
        </p:nvGrpSpPr>
        <p:grpSpPr bwMode="auto">
          <a:xfrm>
            <a:off x="4356498" y="3651648"/>
            <a:ext cx="325040" cy="325040"/>
            <a:chOff x="1609" y="2793"/>
            <a:chExt cx="446" cy="426"/>
          </a:xfrm>
        </p:grpSpPr>
        <p:sp>
          <p:nvSpPr>
            <p:cNvPr id="25" name="Freeform 53">
              <a:extLst>
                <a:ext uri="{FF2B5EF4-FFF2-40B4-BE49-F238E27FC236}">
                  <a16:creationId xmlns:a16="http://schemas.microsoft.com/office/drawing/2014/main" id="{9B2859E4-4F11-F928-B4F3-CE14188ECD8D}"/>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26" name="Oval 54">
              <a:extLst>
                <a:ext uri="{FF2B5EF4-FFF2-40B4-BE49-F238E27FC236}">
                  <a16:creationId xmlns:a16="http://schemas.microsoft.com/office/drawing/2014/main" id="{B73F1DD4-BE53-A0A8-82C8-BE45D6FCC6FD}"/>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27" name="Group 55">
            <a:extLst>
              <a:ext uri="{FF2B5EF4-FFF2-40B4-BE49-F238E27FC236}">
                <a16:creationId xmlns:a16="http://schemas.microsoft.com/office/drawing/2014/main" id="{3D988538-E594-503D-1B12-6458A4782415}"/>
              </a:ext>
            </a:extLst>
          </p:cNvPr>
          <p:cNvGrpSpPr>
            <a:grpSpLocks/>
          </p:cNvGrpSpPr>
          <p:nvPr/>
        </p:nvGrpSpPr>
        <p:grpSpPr bwMode="auto">
          <a:xfrm>
            <a:off x="4625579" y="3630217"/>
            <a:ext cx="325040" cy="325040"/>
            <a:chOff x="1609" y="2793"/>
            <a:chExt cx="446" cy="426"/>
          </a:xfrm>
        </p:grpSpPr>
        <p:sp>
          <p:nvSpPr>
            <p:cNvPr id="28" name="Freeform 56">
              <a:extLst>
                <a:ext uri="{FF2B5EF4-FFF2-40B4-BE49-F238E27FC236}">
                  <a16:creationId xmlns:a16="http://schemas.microsoft.com/office/drawing/2014/main" id="{CB38C3CE-324C-05C5-705A-CF61B5F10037}"/>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29" name="Oval 57">
              <a:extLst>
                <a:ext uri="{FF2B5EF4-FFF2-40B4-BE49-F238E27FC236}">
                  <a16:creationId xmlns:a16="http://schemas.microsoft.com/office/drawing/2014/main" id="{2B14B9DE-E5A6-185E-BC55-AD6D5D049AE4}"/>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30" name="Group 58">
            <a:extLst>
              <a:ext uri="{FF2B5EF4-FFF2-40B4-BE49-F238E27FC236}">
                <a16:creationId xmlns:a16="http://schemas.microsoft.com/office/drawing/2014/main" id="{231E4C02-1F0C-7381-3973-4D3722C1F8C5}"/>
              </a:ext>
            </a:extLst>
          </p:cNvPr>
          <p:cNvGrpSpPr>
            <a:grpSpLocks/>
          </p:cNvGrpSpPr>
          <p:nvPr/>
        </p:nvGrpSpPr>
        <p:grpSpPr bwMode="auto">
          <a:xfrm>
            <a:off x="6441281" y="2842023"/>
            <a:ext cx="325041" cy="325040"/>
            <a:chOff x="1609" y="2793"/>
            <a:chExt cx="446" cy="426"/>
          </a:xfrm>
        </p:grpSpPr>
        <p:sp>
          <p:nvSpPr>
            <p:cNvPr id="31" name="Freeform 59">
              <a:extLst>
                <a:ext uri="{FF2B5EF4-FFF2-40B4-BE49-F238E27FC236}">
                  <a16:creationId xmlns:a16="http://schemas.microsoft.com/office/drawing/2014/main" id="{3A02A7A8-BF98-FAD3-0AB1-575E862FD940}"/>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32" name="Oval 60">
              <a:extLst>
                <a:ext uri="{FF2B5EF4-FFF2-40B4-BE49-F238E27FC236}">
                  <a16:creationId xmlns:a16="http://schemas.microsoft.com/office/drawing/2014/main" id="{B869BBCA-D375-2F1F-046F-E18634C6C490}"/>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33" name="Group 61">
            <a:extLst>
              <a:ext uri="{FF2B5EF4-FFF2-40B4-BE49-F238E27FC236}">
                <a16:creationId xmlns:a16="http://schemas.microsoft.com/office/drawing/2014/main" id="{126D05D2-D1B4-09EC-7340-BE78C7E84A27}"/>
              </a:ext>
            </a:extLst>
          </p:cNvPr>
          <p:cNvGrpSpPr>
            <a:grpSpLocks/>
          </p:cNvGrpSpPr>
          <p:nvPr/>
        </p:nvGrpSpPr>
        <p:grpSpPr bwMode="auto">
          <a:xfrm>
            <a:off x="6290073" y="3057525"/>
            <a:ext cx="325040" cy="325041"/>
            <a:chOff x="1609" y="2793"/>
            <a:chExt cx="446" cy="426"/>
          </a:xfrm>
        </p:grpSpPr>
        <p:sp>
          <p:nvSpPr>
            <p:cNvPr id="34" name="Freeform 62">
              <a:extLst>
                <a:ext uri="{FF2B5EF4-FFF2-40B4-BE49-F238E27FC236}">
                  <a16:creationId xmlns:a16="http://schemas.microsoft.com/office/drawing/2014/main" id="{4A91B7CB-AA41-2A1F-05C4-87DE0D862E28}"/>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35" name="Oval 63">
              <a:extLst>
                <a:ext uri="{FF2B5EF4-FFF2-40B4-BE49-F238E27FC236}">
                  <a16:creationId xmlns:a16="http://schemas.microsoft.com/office/drawing/2014/main" id="{3AA79CB0-0559-8411-99E1-92EA3BD3F31D}"/>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36" name="Group 64">
            <a:extLst>
              <a:ext uri="{FF2B5EF4-FFF2-40B4-BE49-F238E27FC236}">
                <a16:creationId xmlns:a16="http://schemas.microsoft.com/office/drawing/2014/main" id="{C7F02931-C0CC-BA51-E390-555C4AFAA759}"/>
              </a:ext>
            </a:extLst>
          </p:cNvPr>
          <p:cNvGrpSpPr>
            <a:grpSpLocks/>
          </p:cNvGrpSpPr>
          <p:nvPr/>
        </p:nvGrpSpPr>
        <p:grpSpPr bwMode="auto">
          <a:xfrm>
            <a:off x="4895850" y="3598069"/>
            <a:ext cx="325041" cy="325041"/>
            <a:chOff x="1609" y="2793"/>
            <a:chExt cx="446" cy="426"/>
          </a:xfrm>
        </p:grpSpPr>
        <p:sp>
          <p:nvSpPr>
            <p:cNvPr id="37" name="Freeform 65">
              <a:extLst>
                <a:ext uri="{FF2B5EF4-FFF2-40B4-BE49-F238E27FC236}">
                  <a16:creationId xmlns:a16="http://schemas.microsoft.com/office/drawing/2014/main" id="{AD9D7534-EFF6-39FB-1A23-6ADBCE55FCFA}"/>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38" name="Oval 66">
              <a:extLst>
                <a:ext uri="{FF2B5EF4-FFF2-40B4-BE49-F238E27FC236}">
                  <a16:creationId xmlns:a16="http://schemas.microsoft.com/office/drawing/2014/main" id="{C7FF1E03-D879-19EA-AB57-F9B74A3B6034}"/>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39" name="Group 67">
            <a:extLst>
              <a:ext uri="{FF2B5EF4-FFF2-40B4-BE49-F238E27FC236}">
                <a16:creationId xmlns:a16="http://schemas.microsoft.com/office/drawing/2014/main" id="{E7F521A6-20E3-2187-1C16-E3B1E9D70370}"/>
              </a:ext>
            </a:extLst>
          </p:cNvPr>
          <p:cNvGrpSpPr>
            <a:grpSpLocks/>
          </p:cNvGrpSpPr>
          <p:nvPr/>
        </p:nvGrpSpPr>
        <p:grpSpPr bwMode="auto">
          <a:xfrm>
            <a:off x="6581775" y="2550319"/>
            <a:ext cx="325041" cy="325041"/>
            <a:chOff x="1609" y="2793"/>
            <a:chExt cx="446" cy="426"/>
          </a:xfrm>
        </p:grpSpPr>
        <p:sp>
          <p:nvSpPr>
            <p:cNvPr id="40" name="Freeform 68">
              <a:extLst>
                <a:ext uri="{FF2B5EF4-FFF2-40B4-BE49-F238E27FC236}">
                  <a16:creationId xmlns:a16="http://schemas.microsoft.com/office/drawing/2014/main" id="{573439E0-378D-E92F-32BA-0EA542466A26}"/>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41" name="Oval 69">
              <a:extLst>
                <a:ext uri="{FF2B5EF4-FFF2-40B4-BE49-F238E27FC236}">
                  <a16:creationId xmlns:a16="http://schemas.microsoft.com/office/drawing/2014/main" id="{F0397F23-1042-A7F3-67DD-FB2B7419E027}"/>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sp>
        <p:nvSpPr>
          <p:cNvPr id="42" name="Freeform 71">
            <a:extLst>
              <a:ext uri="{FF2B5EF4-FFF2-40B4-BE49-F238E27FC236}">
                <a16:creationId xmlns:a16="http://schemas.microsoft.com/office/drawing/2014/main" id="{DDC66691-E305-299F-4B92-FCAF41C618A0}"/>
              </a:ext>
            </a:extLst>
          </p:cNvPr>
          <p:cNvSpPr>
            <a:spLocks/>
          </p:cNvSpPr>
          <p:nvPr/>
        </p:nvSpPr>
        <p:spPr bwMode="auto">
          <a:xfrm>
            <a:off x="5166123" y="3543300"/>
            <a:ext cx="325040" cy="325041"/>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43" name="Oval 72">
            <a:extLst>
              <a:ext uri="{FF2B5EF4-FFF2-40B4-BE49-F238E27FC236}">
                <a16:creationId xmlns:a16="http://schemas.microsoft.com/office/drawing/2014/main" id="{85A54DD1-E9BE-772B-1245-388FC4889059}"/>
              </a:ext>
            </a:extLst>
          </p:cNvPr>
          <p:cNvSpPr>
            <a:spLocks noChangeArrowheads="1"/>
          </p:cNvSpPr>
          <p:nvPr/>
        </p:nvSpPr>
        <p:spPr bwMode="auto">
          <a:xfrm>
            <a:off x="5285185" y="3669506"/>
            <a:ext cx="100013" cy="104775"/>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44" name="Oval 75">
            <a:extLst>
              <a:ext uri="{FF2B5EF4-FFF2-40B4-BE49-F238E27FC236}">
                <a16:creationId xmlns:a16="http://schemas.microsoft.com/office/drawing/2014/main" id="{06CB2170-083B-BF7D-5E30-9740C18F386D}"/>
              </a:ext>
            </a:extLst>
          </p:cNvPr>
          <p:cNvSpPr>
            <a:spLocks noChangeArrowheads="1"/>
          </p:cNvSpPr>
          <p:nvPr/>
        </p:nvSpPr>
        <p:spPr bwMode="auto">
          <a:xfrm>
            <a:off x="5651897" y="4192191"/>
            <a:ext cx="100013" cy="104775"/>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45" name="Oval 78">
            <a:extLst>
              <a:ext uri="{FF2B5EF4-FFF2-40B4-BE49-F238E27FC236}">
                <a16:creationId xmlns:a16="http://schemas.microsoft.com/office/drawing/2014/main" id="{AA3DD8D6-9BFE-27A6-D432-FA7AB390DC4D}"/>
              </a:ext>
            </a:extLst>
          </p:cNvPr>
          <p:cNvSpPr>
            <a:spLocks noChangeArrowheads="1"/>
          </p:cNvSpPr>
          <p:nvPr/>
        </p:nvSpPr>
        <p:spPr bwMode="auto">
          <a:xfrm>
            <a:off x="6569869" y="4137422"/>
            <a:ext cx="100013" cy="104775"/>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46" name="Oval 79">
            <a:extLst>
              <a:ext uri="{FF2B5EF4-FFF2-40B4-BE49-F238E27FC236}">
                <a16:creationId xmlns:a16="http://schemas.microsoft.com/office/drawing/2014/main" id="{919D5984-1854-941F-6179-C45BAC5C016A}"/>
              </a:ext>
            </a:extLst>
          </p:cNvPr>
          <p:cNvSpPr>
            <a:spLocks noChangeArrowheads="1"/>
          </p:cNvSpPr>
          <p:nvPr/>
        </p:nvSpPr>
        <p:spPr bwMode="auto">
          <a:xfrm>
            <a:off x="6624637" y="3489722"/>
            <a:ext cx="100013" cy="104775"/>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altLang="de-DE" sz="1350">
              <a:solidFill>
                <a:srgbClr val="000000"/>
              </a:solidFill>
              <a:latin typeface="Arial" panose="020B0604020202020204" pitchFamily="34" charset="0"/>
              <a:cs typeface="Arial" panose="020B0604020202020204" pitchFamily="34" charset="0"/>
            </a:endParaRPr>
          </a:p>
        </p:txBody>
      </p:sp>
      <p:grpSp>
        <p:nvGrpSpPr>
          <p:cNvPr id="47" name="Group 82">
            <a:extLst>
              <a:ext uri="{FF2B5EF4-FFF2-40B4-BE49-F238E27FC236}">
                <a16:creationId xmlns:a16="http://schemas.microsoft.com/office/drawing/2014/main" id="{8F38DFC8-02B8-D196-2247-F4AFEC9745E3}"/>
              </a:ext>
            </a:extLst>
          </p:cNvPr>
          <p:cNvGrpSpPr>
            <a:grpSpLocks/>
          </p:cNvGrpSpPr>
          <p:nvPr/>
        </p:nvGrpSpPr>
        <p:grpSpPr bwMode="auto">
          <a:xfrm>
            <a:off x="3600450" y="2031206"/>
            <a:ext cx="325041" cy="325041"/>
            <a:chOff x="1609" y="2793"/>
            <a:chExt cx="446" cy="426"/>
          </a:xfrm>
        </p:grpSpPr>
        <p:sp>
          <p:nvSpPr>
            <p:cNvPr id="48" name="Freeform 83">
              <a:extLst>
                <a:ext uri="{FF2B5EF4-FFF2-40B4-BE49-F238E27FC236}">
                  <a16:creationId xmlns:a16="http://schemas.microsoft.com/office/drawing/2014/main" id="{5BAC2DEE-D6F2-4BCA-2367-33AB9EC208BD}"/>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49" name="Oval 84">
              <a:extLst>
                <a:ext uri="{FF2B5EF4-FFF2-40B4-BE49-F238E27FC236}">
                  <a16:creationId xmlns:a16="http://schemas.microsoft.com/office/drawing/2014/main" id="{BD3FCCC8-80F0-EEB3-42D2-BC1D76F5B5A4}"/>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50" name="Group 85">
            <a:extLst>
              <a:ext uri="{FF2B5EF4-FFF2-40B4-BE49-F238E27FC236}">
                <a16:creationId xmlns:a16="http://schemas.microsoft.com/office/drawing/2014/main" id="{689A2924-AD5C-C5E1-0AEF-EF81205FD042}"/>
              </a:ext>
            </a:extLst>
          </p:cNvPr>
          <p:cNvGrpSpPr>
            <a:grpSpLocks/>
          </p:cNvGrpSpPr>
          <p:nvPr/>
        </p:nvGrpSpPr>
        <p:grpSpPr bwMode="auto">
          <a:xfrm>
            <a:off x="2897981" y="2356248"/>
            <a:ext cx="325041" cy="325040"/>
            <a:chOff x="1609" y="2793"/>
            <a:chExt cx="446" cy="426"/>
          </a:xfrm>
        </p:grpSpPr>
        <p:sp>
          <p:nvSpPr>
            <p:cNvPr id="51" name="Freeform 86">
              <a:extLst>
                <a:ext uri="{FF2B5EF4-FFF2-40B4-BE49-F238E27FC236}">
                  <a16:creationId xmlns:a16="http://schemas.microsoft.com/office/drawing/2014/main" id="{9E53F914-0880-7FA6-6D0B-C1530C7C31DC}"/>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52" name="Oval 87">
              <a:extLst>
                <a:ext uri="{FF2B5EF4-FFF2-40B4-BE49-F238E27FC236}">
                  <a16:creationId xmlns:a16="http://schemas.microsoft.com/office/drawing/2014/main" id="{85DA5782-20CF-2C9C-F400-1F529DB33CB9}"/>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53" name="Group 88">
            <a:extLst>
              <a:ext uri="{FF2B5EF4-FFF2-40B4-BE49-F238E27FC236}">
                <a16:creationId xmlns:a16="http://schemas.microsoft.com/office/drawing/2014/main" id="{EE3B7CF9-5EE8-8DB4-A922-E289B5C550ED}"/>
              </a:ext>
            </a:extLst>
          </p:cNvPr>
          <p:cNvGrpSpPr>
            <a:grpSpLocks/>
          </p:cNvGrpSpPr>
          <p:nvPr/>
        </p:nvGrpSpPr>
        <p:grpSpPr bwMode="auto">
          <a:xfrm>
            <a:off x="4193381" y="2409825"/>
            <a:ext cx="325041" cy="325041"/>
            <a:chOff x="1609" y="2793"/>
            <a:chExt cx="446" cy="426"/>
          </a:xfrm>
        </p:grpSpPr>
        <p:sp>
          <p:nvSpPr>
            <p:cNvPr id="54" name="Freeform 89">
              <a:extLst>
                <a:ext uri="{FF2B5EF4-FFF2-40B4-BE49-F238E27FC236}">
                  <a16:creationId xmlns:a16="http://schemas.microsoft.com/office/drawing/2014/main" id="{45EC26D4-4A50-2E86-9F45-A0C561BECA24}"/>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55" name="Oval 90">
              <a:extLst>
                <a:ext uri="{FF2B5EF4-FFF2-40B4-BE49-F238E27FC236}">
                  <a16:creationId xmlns:a16="http://schemas.microsoft.com/office/drawing/2014/main" id="{ABA253D5-F25F-C86E-A4D6-342B78A2D7A8}"/>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56" name="Group 91">
            <a:extLst>
              <a:ext uri="{FF2B5EF4-FFF2-40B4-BE49-F238E27FC236}">
                <a16:creationId xmlns:a16="http://schemas.microsoft.com/office/drawing/2014/main" id="{8CA93702-3312-1289-5DFD-AB744A07C968}"/>
              </a:ext>
            </a:extLst>
          </p:cNvPr>
          <p:cNvGrpSpPr>
            <a:grpSpLocks/>
          </p:cNvGrpSpPr>
          <p:nvPr/>
        </p:nvGrpSpPr>
        <p:grpSpPr bwMode="auto">
          <a:xfrm>
            <a:off x="3330179" y="2356248"/>
            <a:ext cx="325040" cy="325040"/>
            <a:chOff x="1609" y="2793"/>
            <a:chExt cx="446" cy="426"/>
          </a:xfrm>
        </p:grpSpPr>
        <p:sp>
          <p:nvSpPr>
            <p:cNvPr id="57" name="Freeform 92">
              <a:extLst>
                <a:ext uri="{FF2B5EF4-FFF2-40B4-BE49-F238E27FC236}">
                  <a16:creationId xmlns:a16="http://schemas.microsoft.com/office/drawing/2014/main" id="{87851085-AC7C-D81F-5CEC-15AF31E99E63}"/>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58" name="Oval 93">
              <a:extLst>
                <a:ext uri="{FF2B5EF4-FFF2-40B4-BE49-F238E27FC236}">
                  <a16:creationId xmlns:a16="http://schemas.microsoft.com/office/drawing/2014/main" id="{76D4E2DB-1295-5DF4-A0F9-10DF7D85B7F5}"/>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59" name="Group 94">
            <a:extLst>
              <a:ext uri="{FF2B5EF4-FFF2-40B4-BE49-F238E27FC236}">
                <a16:creationId xmlns:a16="http://schemas.microsoft.com/office/drawing/2014/main" id="{C552A5C2-8A0C-C0CB-DF7B-DED4174F5B89}"/>
              </a:ext>
            </a:extLst>
          </p:cNvPr>
          <p:cNvGrpSpPr>
            <a:grpSpLocks/>
          </p:cNvGrpSpPr>
          <p:nvPr/>
        </p:nvGrpSpPr>
        <p:grpSpPr bwMode="auto">
          <a:xfrm>
            <a:off x="3762375" y="2463404"/>
            <a:ext cx="325041" cy="325040"/>
            <a:chOff x="1609" y="2793"/>
            <a:chExt cx="446" cy="426"/>
          </a:xfrm>
        </p:grpSpPr>
        <p:sp>
          <p:nvSpPr>
            <p:cNvPr id="60" name="Freeform 95">
              <a:extLst>
                <a:ext uri="{FF2B5EF4-FFF2-40B4-BE49-F238E27FC236}">
                  <a16:creationId xmlns:a16="http://schemas.microsoft.com/office/drawing/2014/main" id="{9DA2058D-146A-A39F-BA1D-6DEEB19A71E6}"/>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61" name="Oval 96">
              <a:extLst>
                <a:ext uri="{FF2B5EF4-FFF2-40B4-BE49-F238E27FC236}">
                  <a16:creationId xmlns:a16="http://schemas.microsoft.com/office/drawing/2014/main" id="{D31083DF-F933-A01C-DC0D-B454A9F8C6E2}"/>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62" name="Group 97">
            <a:extLst>
              <a:ext uri="{FF2B5EF4-FFF2-40B4-BE49-F238E27FC236}">
                <a16:creationId xmlns:a16="http://schemas.microsoft.com/office/drawing/2014/main" id="{16A5DEB9-93AC-36B1-7C58-C36FF4F092C9}"/>
              </a:ext>
            </a:extLst>
          </p:cNvPr>
          <p:cNvGrpSpPr>
            <a:grpSpLocks/>
          </p:cNvGrpSpPr>
          <p:nvPr/>
        </p:nvGrpSpPr>
        <p:grpSpPr bwMode="auto">
          <a:xfrm>
            <a:off x="3168254" y="2733675"/>
            <a:ext cx="325040" cy="325041"/>
            <a:chOff x="1609" y="2793"/>
            <a:chExt cx="446" cy="426"/>
          </a:xfrm>
        </p:grpSpPr>
        <p:sp>
          <p:nvSpPr>
            <p:cNvPr id="63" name="Freeform 98">
              <a:extLst>
                <a:ext uri="{FF2B5EF4-FFF2-40B4-BE49-F238E27FC236}">
                  <a16:creationId xmlns:a16="http://schemas.microsoft.com/office/drawing/2014/main" id="{A95E79E2-8D5C-7E48-491C-D02E515392F0}"/>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64" name="Oval 99">
              <a:extLst>
                <a:ext uri="{FF2B5EF4-FFF2-40B4-BE49-F238E27FC236}">
                  <a16:creationId xmlns:a16="http://schemas.microsoft.com/office/drawing/2014/main" id="{6C418065-5BD3-890C-1AA5-F0FE62358112}"/>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65" name="Group 100">
            <a:extLst>
              <a:ext uri="{FF2B5EF4-FFF2-40B4-BE49-F238E27FC236}">
                <a16:creationId xmlns:a16="http://schemas.microsoft.com/office/drawing/2014/main" id="{CC7866E3-CB1F-3040-77B1-00CA63AE5AA2}"/>
              </a:ext>
            </a:extLst>
          </p:cNvPr>
          <p:cNvGrpSpPr>
            <a:grpSpLocks/>
          </p:cNvGrpSpPr>
          <p:nvPr/>
        </p:nvGrpSpPr>
        <p:grpSpPr bwMode="auto">
          <a:xfrm>
            <a:off x="3977879" y="2895600"/>
            <a:ext cx="325040" cy="325041"/>
            <a:chOff x="1609" y="2793"/>
            <a:chExt cx="446" cy="426"/>
          </a:xfrm>
        </p:grpSpPr>
        <p:sp>
          <p:nvSpPr>
            <p:cNvPr id="66" name="Freeform 101">
              <a:extLst>
                <a:ext uri="{FF2B5EF4-FFF2-40B4-BE49-F238E27FC236}">
                  <a16:creationId xmlns:a16="http://schemas.microsoft.com/office/drawing/2014/main" id="{1406D6B8-7B8A-8F33-531D-8F7508D79D1A}"/>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67" name="Oval 102">
              <a:extLst>
                <a:ext uri="{FF2B5EF4-FFF2-40B4-BE49-F238E27FC236}">
                  <a16:creationId xmlns:a16="http://schemas.microsoft.com/office/drawing/2014/main" id="{3324C84C-97CE-AD1F-FF7C-995E9EC427DB}"/>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68" name="Group 103">
            <a:extLst>
              <a:ext uri="{FF2B5EF4-FFF2-40B4-BE49-F238E27FC236}">
                <a16:creationId xmlns:a16="http://schemas.microsoft.com/office/drawing/2014/main" id="{276FD047-F54C-96F1-7D67-D4E084AA5199}"/>
              </a:ext>
            </a:extLst>
          </p:cNvPr>
          <p:cNvGrpSpPr>
            <a:grpSpLocks/>
          </p:cNvGrpSpPr>
          <p:nvPr/>
        </p:nvGrpSpPr>
        <p:grpSpPr bwMode="auto">
          <a:xfrm>
            <a:off x="3545681" y="2895600"/>
            <a:ext cx="325041" cy="325041"/>
            <a:chOff x="1609" y="2793"/>
            <a:chExt cx="446" cy="426"/>
          </a:xfrm>
        </p:grpSpPr>
        <p:sp>
          <p:nvSpPr>
            <p:cNvPr id="69" name="Freeform 104">
              <a:extLst>
                <a:ext uri="{FF2B5EF4-FFF2-40B4-BE49-F238E27FC236}">
                  <a16:creationId xmlns:a16="http://schemas.microsoft.com/office/drawing/2014/main" id="{2DDFB0DA-31B7-0273-5F21-35AA70E865B8}"/>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70" name="Oval 105">
              <a:extLst>
                <a:ext uri="{FF2B5EF4-FFF2-40B4-BE49-F238E27FC236}">
                  <a16:creationId xmlns:a16="http://schemas.microsoft.com/office/drawing/2014/main" id="{C75C3915-725F-2D0A-EA29-3432FC66DBA6}"/>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71" name="Group 106">
            <a:extLst>
              <a:ext uri="{FF2B5EF4-FFF2-40B4-BE49-F238E27FC236}">
                <a16:creationId xmlns:a16="http://schemas.microsoft.com/office/drawing/2014/main" id="{A9BAD238-0F0F-996F-E809-DADE639E6A05}"/>
              </a:ext>
            </a:extLst>
          </p:cNvPr>
          <p:cNvGrpSpPr>
            <a:grpSpLocks/>
          </p:cNvGrpSpPr>
          <p:nvPr/>
        </p:nvGrpSpPr>
        <p:grpSpPr bwMode="auto">
          <a:xfrm>
            <a:off x="2844404" y="3327798"/>
            <a:ext cx="325040" cy="325040"/>
            <a:chOff x="1609" y="2793"/>
            <a:chExt cx="446" cy="426"/>
          </a:xfrm>
        </p:grpSpPr>
        <p:sp>
          <p:nvSpPr>
            <p:cNvPr id="72" name="Freeform 107">
              <a:extLst>
                <a:ext uri="{FF2B5EF4-FFF2-40B4-BE49-F238E27FC236}">
                  <a16:creationId xmlns:a16="http://schemas.microsoft.com/office/drawing/2014/main" id="{E8AB5AA2-342B-8DBC-67CF-C45E77DA4DDB}"/>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73" name="Oval 108">
              <a:extLst>
                <a:ext uri="{FF2B5EF4-FFF2-40B4-BE49-F238E27FC236}">
                  <a16:creationId xmlns:a16="http://schemas.microsoft.com/office/drawing/2014/main" id="{EE20DF91-A940-89C6-DEA5-50B3B57AE748}"/>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74" name="Group 109">
            <a:extLst>
              <a:ext uri="{FF2B5EF4-FFF2-40B4-BE49-F238E27FC236}">
                <a16:creationId xmlns:a16="http://schemas.microsoft.com/office/drawing/2014/main" id="{503BEAEC-C845-67D2-7253-59AAE1ABA43B}"/>
              </a:ext>
            </a:extLst>
          </p:cNvPr>
          <p:cNvGrpSpPr>
            <a:grpSpLocks/>
          </p:cNvGrpSpPr>
          <p:nvPr/>
        </p:nvGrpSpPr>
        <p:grpSpPr bwMode="auto">
          <a:xfrm>
            <a:off x="4625579" y="2463404"/>
            <a:ext cx="325040" cy="325040"/>
            <a:chOff x="1609" y="2793"/>
            <a:chExt cx="446" cy="426"/>
          </a:xfrm>
        </p:grpSpPr>
        <p:sp>
          <p:nvSpPr>
            <p:cNvPr id="75" name="Freeform 110">
              <a:extLst>
                <a:ext uri="{FF2B5EF4-FFF2-40B4-BE49-F238E27FC236}">
                  <a16:creationId xmlns:a16="http://schemas.microsoft.com/office/drawing/2014/main" id="{778EDDD9-28CB-E010-AF9D-61D08D31A35D}"/>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76" name="Oval 111">
              <a:extLst>
                <a:ext uri="{FF2B5EF4-FFF2-40B4-BE49-F238E27FC236}">
                  <a16:creationId xmlns:a16="http://schemas.microsoft.com/office/drawing/2014/main" id="{D4E5DB5D-2649-D072-8EE6-C68206FB5E39}"/>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77" name="Group 112">
            <a:extLst>
              <a:ext uri="{FF2B5EF4-FFF2-40B4-BE49-F238E27FC236}">
                <a16:creationId xmlns:a16="http://schemas.microsoft.com/office/drawing/2014/main" id="{6CA3878D-6359-C278-C1A3-AA06E17F5C40}"/>
              </a:ext>
            </a:extLst>
          </p:cNvPr>
          <p:cNvGrpSpPr>
            <a:grpSpLocks/>
          </p:cNvGrpSpPr>
          <p:nvPr/>
        </p:nvGrpSpPr>
        <p:grpSpPr bwMode="auto">
          <a:xfrm>
            <a:off x="4410075" y="2139554"/>
            <a:ext cx="325041" cy="325040"/>
            <a:chOff x="1609" y="2793"/>
            <a:chExt cx="446" cy="426"/>
          </a:xfrm>
        </p:grpSpPr>
        <p:sp>
          <p:nvSpPr>
            <p:cNvPr id="78" name="Freeform 113">
              <a:extLst>
                <a:ext uri="{FF2B5EF4-FFF2-40B4-BE49-F238E27FC236}">
                  <a16:creationId xmlns:a16="http://schemas.microsoft.com/office/drawing/2014/main" id="{4E53C948-0B40-BBB7-CD76-36E53093D43A}"/>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79" name="Oval 114">
              <a:extLst>
                <a:ext uri="{FF2B5EF4-FFF2-40B4-BE49-F238E27FC236}">
                  <a16:creationId xmlns:a16="http://schemas.microsoft.com/office/drawing/2014/main" id="{A88D9D3E-3C07-487B-EEEA-DD81476F707F}"/>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80" name="Group 115">
            <a:extLst>
              <a:ext uri="{FF2B5EF4-FFF2-40B4-BE49-F238E27FC236}">
                <a16:creationId xmlns:a16="http://schemas.microsoft.com/office/drawing/2014/main" id="{11C3C401-E36E-3DA7-CDC4-DEDAE0429093}"/>
              </a:ext>
            </a:extLst>
          </p:cNvPr>
          <p:cNvGrpSpPr>
            <a:grpSpLocks/>
          </p:cNvGrpSpPr>
          <p:nvPr/>
        </p:nvGrpSpPr>
        <p:grpSpPr bwMode="auto">
          <a:xfrm>
            <a:off x="4410075" y="2787254"/>
            <a:ext cx="325041" cy="325040"/>
            <a:chOff x="1609" y="2793"/>
            <a:chExt cx="446" cy="426"/>
          </a:xfrm>
        </p:grpSpPr>
        <p:sp>
          <p:nvSpPr>
            <p:cNvPr id="81" name="Freeform 116">
              <a:extLst>
                <a:ext uri="{FF2B5EF4-FFF2-40B4-BE49-F238E27FC236}">
                  <a16:creationId xmlns:a16="http://schemas.microsoft.com/office/drawing/2014/main" id="{1DE7ACD3-8DC9-2A08-4008-F352C9765A26}"/>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82" name="Oval 117">
              <a:extLst>
                <a:ext uri="{FF2B5EF4-FFF2-40B4-BE49-F238E27FC236}">
                  <a16:creationId xmlns:a16="http://schemas.microsoft.com/office/drawing/2014/main" id="{A2406390-2DA7-C3C3-E022-D167A2D7F8CA}"/>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83" name="Group 118">
            <a:extLst>
              <a:ext uri="{FF2B5EF4-FFF2-40B4-BE49-F238E27FC236}">
                <a16:creationId xmlns:a16="http://schemas.microsoft.com/office/drawing/2014/main" id="{0C7A0097-51BA-B0B5-AB45-9FF5BA016613}"/>
              </a:ext>
            </a:extLst>
          </p:cNvPr>
          <p:cNvGrpSpPr>
            <a:grpSpLocks/>
          </p:cNvGrpSpPr>
          <p:nvPr/>
        </p:nvGrpSpPr>
        <p:grpSpPr bwMode="auto">
          <a:xfrm>
            <a:off x="3113485" y="1977629"/>
            <a:ext cx="325040" cy="325040"/>
            <a:chOff x="1609" y="2793"/>
            <a:chExt cx="446" cy="426"/>
          </a:xfrm>
        </p:grpSpPr>
        <p:sp>
          <p:nvSpPr>
            <p:cNvPr id="84" name="Freeform 119">
              <a:extLst>
                <a:ext uri="{FF2B5EF4-FFF2-40B4-BE49-F238E27FC236}">
                  <a16:creationId xmlns:a16="http://schemas.microsoft.com/office/drawing/2014/main" id="{21BE8BFB-21F5-7BF9-AD3F-6A6D17E37511}"/>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85" name="Oval 120">
              <a:extLst>
                <a:ext uri="{FF2B5EF4-FFF2-40B4-BE49-F238E27FC236}">
                  <a16:creationId xmlns:a16="http://schemas.microsoft.com/office/drawing/2014/main" id="{6AB40779-3A70-24AA-7449-2A05FCAC074B}"/>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86" name="Group 121">
            <a:extLst>
              <a:ext uri="{FF2B5EF4-FFF2-40B4-BE49-F238E27FC236}">
                <a16:creationId xmlns:a16="http://schemas.microsoft.com/office/drawing/2014/main" id="{18C3BBD4-19AD-2554-1A22-C02D1CECA8B5}"/>
              </a:ext>
            </a:extLst>
          </p:cNvPr>
          <p:cNvGrpSpPr>
            <a:grpSpLocks/>
          </p:cNvGrpSpPr>
          <p:nvPr/>
        </p:nvGrpSpPr>
        <p:grpSpPr bwMode="auto">
          <a:xfrm>
            <a:off x="3977879" y="2031206"/>
            <a:ext cx="325040" cy="325041"/>
            <a:chOff x="1609" y="2793"/>
            <a:chExt cx="446" cy="426"/>
          </a:xfrm>
        </p:grpSpPr>
        <p:sp>
          <p:nvSpPr>
            <p:cNvPr id="87" name="Freeform 122">
              <a:extLst>
                <a:ext uri="{FF2B5EF4-FFF2-40B4-BE49-F238E27FC236}">
                  <a16:creationId xmlns:a16="http://schemas.microsoft.com/office/drawing/2014/main" id="{7ED6697E-3385-7B6F-FFDE-859525C4C472}"/>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88" name="Oval 123">
              <a:extLst>
                <a:ext uri="{FF2B5EF4-FFF2-40B4-BE49-F238E27FC236}">
                  <a16:creationId xmlns:a16="http://schemas.microsoft.com/office/drawing/2014/main" id="{C79B7240-3318-D799-64A4-E3CB21506599}"/>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sp>
        <p:nvSpPr>
          <p:cNvPr id="89" name="Freeform 125">
            <a:extLst>
              <a:ext uri="{FF2B5EF4-FFF2-40B4-BE49-F238E27FC236}">
                <a16:creationId xmlns:a16="http://schemas.microsoft.com/office/drawing/2014/main" id="{C870D7B7-B93B-462D-311B-7E1E76B43ACD}"/>
              </a:ext>
            </a:extLst>
          </p:cNvPr>
          <p:cNvSpPr>
            <a:spLocks/>
          </p:cNvSpPr>
          <p:nvPr/>
        </p:nvSpPr>
        <p:spPr bwMode="auto">
          <a:xfrm>
            <a:off x="2882504" y="1098947"/>
            <a:ext cx="1894284" cy="785813"/>
          </a:xfrm>
          <a:custGeom>
            <a:avLst/>
            <a:gdLst>
              <a:gd name="T0" fmla="*/ 157 w 1591"/>
              <a:gd name="T1" fmla="*/ 567 h 660"/>
              <a:gd name="T2" fmla="*/ 1081 w 1591"/>
              <a:gd name="T3" fmla="*/ 576 h 660"/>
              <a:gd name="T4" fmla="*/ 1245 w 1591"/>
              <a:gd name="T5" fmla="*/ 567 h 660"/>
              <a:gd name="T6" fmla="*/ 1428 w 1591"/>
              <a:gd name="T7" fmla="*/ 631 h 660"/>
              <a:gd name="T8" fmla="*/ 1565 w 1591"/>
              <a:gd name="T9" fmla="*/ 567 h 660"/>
              <a:gd name="T10" fmla="*/ 1520 w 1591"/>
              <a:gd name="T11" fmla="*/ 412 h 660"/>
              <a:gd name="T12" fmla="*/ 1401 w 1591"/>
              <a:gd name="T13" fmla="*/ 403 h 660"/>
              <a:gd name="T14" fmla="*/ 1291 w 1591"/>
              <a:gd name="T15" fmla="*/ 448 h 660"/>
              <a:gd name="T16" fmla="*/ 1008 w 1591"/>
              <a:gd name="T17" fmla="*/ 458 h 660"/>
              <a:gd name="T18" fmla="*/ 980 w 1591"/>
              <a:gd name="T19" fmla="*/ 384 h 660"/>
              <a:gd name="T20" fmla="*/ 1081 w 1591"/>
              <a:gd name="T21" fmla="*/ 357 h 660"/>
              <a:gd name="T22" fmla="*/ 1318 w 1591"/>
              <a:gd name="T23" fmla="*/ 348 h 660"/>
              <a:gd name="T24" fmla="*/ 1373 w 1591"/>
              <a:gd name="T25" fmla="*/ 330 h 660"/>
              <a:gd name="T26" fmla="*/ 1346 w 1591"/>
              <a:gd name="T27" fmla="*/ 256 h 660"/>
              <a:gd name="T28" fmla="*/ 1026 w 1591"/>
              <a:gd name="T29" fmla="*/ 247 h 660"/>
              <a:gd name="T30" fmla="*/ 980 w 1591"/>
              <a:gd name="T31" fmla="*/ 202 h 660"/>
              <a:gd name="T32" fmla="*/ 1035 w 1591"/>
              <a:gd name="T33" fmla="*/ 174 h 660"/>
              <a:gd name="T34" fmla="*/ 1282 w 1591"/>
              <a:gd name="T35" fmla="*/ 165 h 660"/>
              <a:gd name="T36" fmla="*/ 1318 w 1591"/>
              <a:gd name="T37" fmla="*/ 156 h 660"/>
              <a:gd name="T38" fmla="*/ 1373 w 1591"/>
              <a:gd name="T39" fmla="*/ 138 h 660"/>
              <a:gd name="T40" fmla="*/ 1419 w 1591"/>
              <a:gd name="T41" fmla="*/ 101 h 660"/>
              <a:gd name="T42" fmla="*/ 1456 w 1591"/>
              <a:gd name="T43" fmla="*/ 55 h 660"/>
              <a:gd name="T44" fmla="*/ 1446 w 1591"/>
              <a:gd name="T45" fmla="*/ 28 h 660"/>
              <a:gd name="T46" fmla="*/ 1300 w 1591"/>
              <a:gd name="T47" fmla="*/ 0 h 660"/>
              <a:gd name="T48" fmla="*/ 185 w 1591"/>
              <a:gd name="T49" fmla="*/ 10 h 660"/>
              <a:gd name="T50" fmla="*/ 102 w 1591"/>
              <a:gd name="T51" fmla="*/ 37 h 660"/>
              <a:gd name="T52" fmla="*/ 57 w 1591"/>
              <a:gd name="T53" fmla="*/ 92 h 660"/>
              <a:gd name="T54" fmla="*/ 84 w 1591"/>
              <a:gd name="T55" fmla="*/ 110 h 660"/>
              <a:gd name="T56" fmla="*/ 203 w 1591"/>
              <a:gd name="T57" fmla="*/ 147 h 660"/>
              <a:gd name="T58" fmla="*/ 331 w 1591"/>
              <a:gd name="T59" fmla="*/ 174 h 660"/>
              <a:gd name="T60" fmla="*/ 386 w 1591"/>
              <a:gd name="T61" fmla="*/ 192 h 660"/>
              <a:gd name="T62" fmla="*/ 84 w 1591"/>
              <a:gd name="T63" fmla="*/ 229 h 660"/>
              <a:gd name="T64" fmla="*/ 66 w 1591"/>
              <a:gd name="T65" fmla="*/ 293 h 660"/>
              <a:gd name="T66" fmla="*/ 258 w 1591"/>
              <a:gd name="T67" fmla="*/ 320 h 660"/>
              <a:gd name="T68" fmla="*/ 349 w 1591"/>
              <a:gd name="T69" fmla="*/ 330 h 660"/>
              <a:gd name="T70" fmla="*/ 422 w 1591"/>
              <a:gd name="T71" fmla="*/ 375 h 660"/>
              <a:gd name="T72" fmla="*/ 112 w 1591"/>
              <a:gd name="T73" fmla="*/ 448 h 660"/>
              <a:gd name="T74" fmla="*/ 20 w 1591"/>
              <a:gd name="T75" fmla="*/ 503 h 660"/>
              <a:gd name="T76" fmla="*/ 112 w 1591"/>
              <a:gd name="T77" fmla="*/ 558 h 660"/>
              <a:gd name="T78" fmla="*/ 157 w 1591"/>
              <a:gd name="T79" fmla="*/ 567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91" h="660">
                <a:moveTo>
                  <a:pt x="157" y="567"/>
                </a:moveTo>
                <a:cubicBezTo>
                  <a:pt x="446" y="660"/>
                  <a:pt x="863" y="579"/>
                  <a:pt x="1081" y="576"/>
                </a:cubicBezTo>
                <a:cubicBezTo>
                  <a:pt x="1136" y="573"/>
                  <a:pt x="1190" y="572"/>
                  <a:pt x="1245" y="567"/>
                </a:cubicBezTo>
                <a:cubicBezTo>
                  <a:pt x="1303" y="558"/>
                  <a:pt x="1375" y="631"/>
                  <a:pt x="1428" y="631"/>
                </a:cubicBezTo>
                <a:cubicBezTo>
                  <a:pt x="1481" y="631"/>
                  <a:pt x="1550" y="603"/>
                  <a:pt x="1565" y="567"/>
                </a:cubicBezTo>
                <a:cubicBezTo>
                  <a:pt x="1591" y="527"/>
                  <a:pt x="1570" y="428"/>
                  <a:pt x="1520" y="412"/>
                </a:cubicBezTo>
                <a:cubicBezTo>
                  <a:pt x="1497" y="402"/>
                  <a:pt x="1439" y="397"/>
                  <a:pt x="1401" y="403"/>
                </a:cubicBezTo>
                <a:cubicBezTo>
                  <a:pt x="1363" y="409"/>
                  <a:pt x="1357" y="439"/>
                  <a:pt x="1291" y="448"/>
                </a:cubicBezTo>
                <a:cubicBezTo>
                  <a:pt x="1225" y="457"/>
                  <a:pt x="1060" y="469"/>
                  <a:pt x="1008" y="458"/>
                </a:cubicBezTo>
                <a:cubicBezTo>
                  <a:pt x="956" y="447"/>
                  <a:pt x="968" y="401"/>
                  <a:pt x="980" y="384"/>
                </a:cubicBezTo>
                <a:cubicBezTo>
                  <a:pt x="998" y="329"/>
                  <a:pt x="1026" y="349"/>
                  <a:pt x="1081" y="357"/>
                </a:cubicBezTo>
                <a:cubicBezTo>
                  <a:pt x="1160" y="354"/>
                  <a:pt x="1239" y="355"/>
                  <a:pt x="1318" y="348"/>
                </a:cubicBezTo>
                <a:cubicBezTo>
                  <a:pt x="1337" y="346"/>
                  <a:pt x="1373" y="330"/>
                  <a:pt x="1373" y="330"/>
                </a:cubicBezTo>
                <a:cubicBezTo>
                  <a:pt x="1381" y="306"/>
                  <a:pt x="1388" y="259"/>
                  <a:pt x="1346" y="256"/>
                </a:cubicBezTo>
                <a:cubicBezTo>
                  <a:pt x="1240" y="247"/>
                  <a:pt x="1133" y="250"/>
                  <a:pt x="1026" y="247"/>
                </a:cubicBezTo>
                <a:cubicBezTo>
                  <a:pt x="1018" y="242"/>
                  <a:pt x="976" y="220"/>
                  <a:pt x="980" y="202"/>
                </a:cubicBezTo>
                <a:cubicBezTo>
                  <a:pt x="982" y="192"/>
                  <a:pt x="1026" y="175"/>
                  <a:pt x="1035" y="174"/>
                </a:cubicBezTo>
                <a:cubicBezTo>
                  <a:pt x="1117" y="169"/>
                  <a:pt x="1200" y="168"/>
                  <a:pt x="1282" y="165"/>
                </a:cubicBezTo>
                <a:cubicBezTo>
                  <a:pt x="1294" y="162"/>
                  <a:pt x="1306" y="160"/>
                  <a:pt x="1318" y="156"/>
                </a:cubicBezTo>
                <a:cubicBezTo>
                  <a:pt x="1336" y="151"/>
                  <a:pt x="1373" y="138"/>
                  <a:pt x="1373" y="138"/>
                </a:cubicBezTo>
                <a:cubicBezTo>
                  <a:pt x="1387" y="124"/>
                  <a:pt x="1405" y="115"/>
                  <a:pt x="1419" y="101"/>
                </a:cubicBezTo>
                <a:cubicBezTo>
                  <a:pt x="1433" y="87"/>
                  <a:pt x="1442" y="69"/>
                  <a:pt x="1456" y="55"/>
                </a:cubicBezTo>
                <a:cubicBezTo>
                  <a:pt x="1453" y="46"/>
                  <a:pt x="1453" y="35"/>
                  <a:pt x="1446" y="28"/>
                </a:cubicBezTo>
                <a:cubicBezTo>
                  <a:pt x="1430" y="12"/>
                  <a:pt x="1313" y="2"/>
                  <a:pt x="1300" y="0"/>
                </a:cubicBezTo>
                <a:cubicBezTo>
                  <a:pt x="928" y="3"/>
                  <a:pt x="557" y="1"/>
                  <a:pt x="185" y="10"/>
                </a:cubicBezTo>
                <a:cubicBezTo>
                  <a:pt x="156" y="11"/>
                  <a:pt x="102" y="37"/>
                  <a:pt x="102" y="37"/>
                </a:cubicBezTo>
                <a:cubicBezTo>
                  <a:pt x="98" y="41"/>
                  <a:pt x="55" y="80"/>
                  <a:pt x="57" y="92"/>
                </a:cubicBezTo>
                <a:cubicBezTo>
                  <a:pt x="59" y="103"/>
                  <a:pt x="73" y="108"/>
                  <a:pt x="84" y="110"/>
                </a:cubicBezTo>
                <a:cubicBezTo>
                  <a:pt x="120" y="117"/>
                  <a:pt x="166" y="144"/>
                  <a:pt x="203" y="147"/>
                </a:cubicBezTo>
                <a:cubicBezTo>
                  <a:pt x="252" y="164"/>
                  <a:pt x="282" y="158"/>
                  <a:pt x="331" y="174"/>
                </a:cubicBezTo>
                <a:cubicBezTo>
                  <a:pt x="349" y="180"/>
                  <a:pt x="386" y="192"/>
                  <a:pt x="386" y="192"/>
                </a:cubicBezTo>
                <a:cubicBezTo>
                  <a:pt x="321" y="260"/>
                  <a:pt x="180" y="217"/>
                  <a:pt x="84" y="229"/>
                </a:cubicBezTo>
                <a:cubicBezTo>
                  <a:pt x="63" y="243"/>
                  <a:pt x="28" y="255"/>
                  <a:pt x="66" y="293"/>
                </a:cubicBezTo>
                <a:cubicBezTo>
                  <a:pt x="92" y="319"/>
                  <a:pt x="240" y="319"/>
                  <a:pt x="258" y="320"/>
                </a:cubicBezTo>
                <a:cubicBezTo>
                  <a:pt x="288" y="323"/>
                  <a:pt x="319" y="327"/>
                  <a:pt x="349" y="330"/>
                </a:cubicBezTo>
                <a:cubicBezTo>
                  <a:pt x="414" y="351"/>
                  <a:pt x="393" y="332"/>
                  <a:pt x="422" y="375"/>
                </a:cubicBezTo>
                <a:cubicBezTo>
                  <a:pt x="394" y="488"/>
                  <a:pt x="176" y="446"/>
                  <a:pt x="112" y="448"/>
                </a:cubicBezTo>
                <a:cubicBezTo>
                  <a:pt x="64" y="458"/>
                  <a:pt x="47" y="463"/>
                  <a:pt x="20" y="503"/>
                </a:cubicBezTo>
                <a:cubicBezTo>
                  <a:pt x="0" y="565"/>
                  <a:pt x="61" y="552"/>
                  <a:pt x="112" y="558"/>
                </a:cubicBezTo>
                <a:cubicBezTo>
                  <a:pt x="123" y="565"/>
                  <a:pt x="182" y="619"/>
                  <a:pt x="157" y="567"/>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90" name="Oval 126">
            <a:extLst>
              <a:ext uri="{FF2B5EF4-FFF2-40B4-BE49-F238E27FC236}">
                <a16:creationId xmlns:a16="http://schemas.microsoft.com/office/drawing/2014/main" id="{8DCBCC28-646A-C5D2-6007-558A0897BFB9}"/>
              </a:ext>
            </a:extLst>
          </p:cNvPr>
          <p:cNvSpPr>
            <a:spLocks noChangeArrowheads="1"/>
          </p:cNvSpPr>
          <p:nvPr/>
        </p:nvSpPr>
        <p:spPr bwMode="auto">
          <a:xfrm>
            <a:off x="4572000" y="1653779"/>
            <a:ext cx="100013" cy="104775"/>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nvGrpSpPr>
          <p:cNvPr id="91" name="Group 127">
            <a:extLst>
              <a:ext uri="{FF2B5EF4-FFF2-40B4-BE49-F238E27FC236}">
                <a16:creationId xmlns:a16="http://schemas.microsoft.com/office/drawing/2014/main" id="{4B678E27-8BF5-DB3E-5397-84A4D26E3753}"/>
              </a:ext>
            </a:extLst>
          </p:cNvPr>
          <p:cNvGrpSpPr>
            <a:grpSpLocks/>
          </p:cNvGrpSpPr>
          <p:nvPr/>
        </p:nvGrpSpPr>
        <p:grpSpPr bwMode="auto">
          <a:xfrm>
            <a:off x="5219700" y="1545431"/>
            <a:ext cx="325041" cy="325041"/>
            <a:chOff x="1609" y="2793"/>
            <a:chExt cx="446" cy="426"/>
          </a:xfrm>
        </p:grpSpPr>
        <p:sp>
          <p:nvSpPr>
            <p:cNvPr id="92" name="Freeform 128">
              <a:extLst>
                <a:ext uri="{FF2B5EF4-FFF2-40B4-BE49-F238E27FC236}">
                  <a16:creationId xmlns:a16="http://schemas.microsoft.com/office/drawing/2014/main" id="{0663C709-5899-8B3A-CBFA-5235C2E7A16B}"/>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93" name="Oval 129">
              <a:extLst>
                <a:ext uri="{FF2B5EF4-FFF2-40B4-BE49-F238E27FC236}">
                  <a16:creationId xmlns:a16="http://schemas.microsoft.com/office/drawing/2014/main" id="{3B8FDE4A-3E3F-7FD1-3B0C-32B9BF84DE02}"/>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grpSp>
        <p:nvGrpSpPr>
          <p:cNvPr id="94" name="Group 130">
            <a:extLst>
              <a:ext uri="{FF2B5EF4-FFF2-40B4-BE49-F238E27FC236}">
                <a16:creationId xmlns:a16="http://schemas.microsoft.com/office/drawing/2014/main" id="{9FFCD323-B1A0-8C1F-27A5-33F5252D353B}"/>
              </a:ext>
            </a:extLst>
          </p:cNvPr>
          <p:cNvGrpSpPr>
            <a:grpSpLocks/>
          </p:cNvGrpSpPr>
          <p:nvPr/>
        </p:nvGrpSpPr>
        <p:grpSpPr bwMode="auto">
          <a:xfrm>
            <a:off x="4787504" y="2085975"/>
            <a:ext cx="325040" cy="325041"/>
            <a:chOff x="1609" y="2793"/>
            <a:chExt cx="446" cy="426"/>
          </a:xfrm>
        </p:grpSpPr>
        <p:sp>
          <p:nvSpPr>
            <p:cNvPr id="95" name="Freeform 131">
              <a:extLst>
                <a:ext uri="{FF2B5EF4-FFF2-40B4-BE49-F238E27FC236}">
                  <a16:creationId xmlns:a16="http://schemas.microsoft.com/office/drawing/2014/main" id="{81B11AFC-BF23-3004-C677-E9AE0AE53ACF}"/>
                </a:ext>
              </a:extLst>
            </p:cNvPr>
            <p:cNvSpPr>
              <a:spLocks/>
            </p:cNvSpPr>
            <p:nvPr/>
          </p:nvSpPr>
          <p:spPr bwMode="auto">
            <a:xfrm>
              <a:off x="1609" y="2793"/>
              <a:ext cx="446" cy="426"/>
            </a:xfrm>
            <a:custGeom>
              <a:avLst/>
              <a:gdLst>
                <a:gd name="T0" fmla="*/ 28 w 446"/>
                <a:gd name="T1" fmla="*/ 151 h 426"/>
                <a:gd name="T2" fmla="*/ 28 w 446"/>
                <a:gd name="T3" fmla="*/ 316 h 426"/>
                <a:gd name="T4" fmla="*/ 82 w 446"/>
                <a:gd name="T5" fmla="*/ 389 h 426"/>
                <a:gd name="T6" fmla="*/ 137 w 446"/>
                <a:gd name="T7" fmla="*/ 407 h 426"/>
                <a:gd name="T8" fmla="*/ 247 w 446"/>
                <a:gd name="T9" fmla="*/ 425 h 426"/>
                <a:gd name="T10" fmla="*/ 348 w 446"/>
                <a:gd name="T11" fmla="*/ 398 h 426"/>
                <a:gd name="T12" fmla="*/ 430 w 446"/>
                <a:gd name="T13" fmla="*/ 306 h 426"/>
                <a:gd name="T14" fmla="*/ 439 w 446"/>
                <a:gd name="T15" fmla="*/ 215 h 426"/>
                <a:gd name="T16" fmla="*/ 430 w 446"/>
                <a:gd name="T17" fmla="*/ 151 h 426"/>
                <a:gd name="T18" fmla="*/ 375 w 446"/>
                <a:gd name="T19" fmla="*/ 96 h 426"/>
                <a:gd name="T20" fmla="*/ 265 w 446"/>
                <a:gd name="T21" fmla="*/ 14 h 426"/>
                <a:gd name="T22" fmla="*/ 110 w 446"/>
                <a:gd name="T23" fmla="*/ 41 h 426"/>
                <a:gd name="T24" fmla="*/ 46 w 446"/>
                <a:gd name="T25" fmla="*/ 105 h 426"/>
                <a:gd name="T26" fmla="*/ 28 w 446"/>
                <a:gd name="T27" fmla="*/ 15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6" h="426">
                  <a:moveTo>
                    <a:pt x="28" y="151"/>
                  </a:moveTo>
                  <a:cubicBezTo>
                    <a:pt x="0" y="224"/>
                    <a:pt x="5" y="262"/>
                    <a:pt x="28" y="316"/>
                  </a:cubicBezTo>
                  <a:cubicBezTo>
                    <a:pt x="40" y="344"/>
                    <a:pt x="55" y="375"/>
                    <a:pt x="82" y="389"/>
                  </a:cubicBezTo>
                  <a:cubicBezTo>
                    <a:pt x="99" y="398"/>
                    <a:pt x="137" y="407"/>
                    <a:pt x="137" y="407"/>
                  </a:cubicBezTo>
                  <a:cubicBezTo>
                    <a:pt x="164" y="409"/>
                    <a:pt x="212" y="426"/>
                    <a:pt x="247" y="425"/>
                  </a:cubicBezTo>
                  <a:cubicBezTo>
                    <a:pt x="282" y="424"/>
                    <a:pt x="317" y="418"/>
                    <a:pt x="348" y="398"/>
                  </a:cubicBezTo>
                  <a:cubicBezTo>
                    <a:pt x="386" y="394"/>
                    <a:pt x="405" y="333"/>
                    <a:pt x="430" y="306"/>
                  </a:cubicBezTo>
                  <a:cubicBezTo>
                    <a:pt x="446" y="276"/>
                    <a:pt x="439" y="241"/>
                    <a:pt x="439" y="215"/>
                  </a:cubicBezTo>
                  <a:cubicBezTo>
                    <a:pt x="439" y="189"/>
                    <a:pt x="441" y="171"/>
                    <a:pt x="430" y="151"/>
                  </a:cubicBezTo>
                  <a:cubicBezTo>
                    <a:pt x="423" y="130"/>
                    <a:pt x="390" y="111"/>
                    <a:pt x="375" y="96"/>
                  </a:cubicBezTo>
                  <a:cubicBezTo>
                    <a:pt x="342" y="63"/>
                    <a:pt x="305" y="40"/>
                    <a:pt x="265" y="14"/>
                  </a:cubicBezTo>
                  <a:cubicBezTo>
                    <a:pt x="202" y="19"/>
                    <a:pt x="160" y="0"/>
                    <a:pt x="110" y="41"/>
                  </a:cubicBezTo>
                  <a:cubicBezTo>
                    <a:pt x="87" y="60"/>
                    <a:pt x="67" y="84"/>
                    <a:pt x="46" y="105"/>
                  </a:cubicBezTo>
                  <a:cubicBezTo>
                    <a:pt x="34" y="117"/>
                    <a:pt x="28" y="151"/>
                    <a:pt x="28" y="151"/>
                  </a:cubicBezTo>
                  <a:close/>
                </a:path>
              </a:pathLst>
            </a:cu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96" name="Oval 132">
              <a:extLst>
                <a:ext uri="{FF2B5EF4-FFF2-40B4-BE49-F238E27FC236}">
                  <a16:creationId xmlns:a16="http://schemas.microsoft.com/office/drawing/2014/main" id="{48BBDA43-D5FE-7222-263F-567AA7065A57}"/>
                </a:ext>
              </a:extLst>
            </p:cNvPr>
            <p:cNvSpPr>
              <a:spLocks noChangeArrowheads="1"/>
            </p:cNvSpPr>
            <p:nvPr/>
          </p:nvSpPr>
          <p:spPr bwMode="auto">
            <a:xfrm>
              <a:off x="1773" y="2958"/>
              <a:ext cx="136" cy="137"/>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sp>
        <p:nvSpPr>
          <p:cNvPr id="97" name="Line 133">
            <a:extLst>
              <a:ext uri="{FF2B5EF4-FFF2-40B4-BE49-F238E27FC236}">
                <a16:creationId xmlns:a16="http://schemas.microsoft.com/office/drawing/2014/main" id="{3ED09A44-BBE8-6139-81CE-2B72FD74D3B1}"/>
              </a:ext>
            </a:extLst>
          </p:cNvPr>
          <p:cNvSpPr>
            <a:spLocks noChangeShapeType="1"/>
          </p:cNvSpPr>
          <p:nvPr/>
        </p:nvSpPr>
        <p:spPr bwMode="auto">
          <a:xfrm>
            <a:off x="4787504" y="1707356"/>
            <a:ext cx="378619" cy="0"/>
          </a:xfrm>
          <a:prstGeom prst="line">
            <a:avLst/>
          </a:prstGeom>
          <a:noFill/>
          <a:ln w="38100">
            <a:solidFill>
              <a:srgbClr val="8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98" name="Line 134">
            <a:extLst>
              <a:ext uri="{FF2B5EF4-FFF2-40B4-BE49-F238E27FC236}">
                <a16:creationId xmlns:a16="http://schemas.microsoft.com/office/drawing/2014/main" id="{C4BFB1F7-9289-FC10-1376-4097668329A9}"/>
              </a:ext>
            </a:extLst>
          </p:cNvPr>
          <p:cNvSpPr>
            <a:spLocks noChangeShapeType="1"/>
          </p:cNvSpPr>
          <p:nvPr/>
        </p:nvSpPr>
        <p:spPr bwMode="auto">
          <a:xfrm flipH="1">
            <a:off x="5080397" y="1922860"/>
            <a:ext cx="161925" cy="269081"/>
          </a:xfrm>
          <a:prstGeom prst="line">
            <a:avLst/>
          </a:prstGeom>
          <a:noFill/>
          <a:ln w="38100">
            <a:solidFill>
              <a:srgbClr val="8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99" name="Line 136">
            <a:extLst>
              <a:ext uri="{FF2B5EF4-FFF2-40B4-BE49-F238E27FC236}">
                <a16:creationId xmlns:a16="http://schemas.microsoft.com/office/drawing/2014/main" id="{37645645-7DDB-0600-8A2B-2480A309A591}"/>
              </a:ext>
            </a:extLst>
          </p:cNvPr>
          <p:cNvSpPr>
            <a:spLocks noChangeShapeType="1"/>
          </p:cNvSpPr>
          <p:nvPr/>
        </p:nvSpPr>
        <p:spPr bwMode="auto">
          <a:xfrm flipH="1">
            <a:off x="4193381" y="3274219"/>
            <a:ext cx="0" cy="323850"/>
          </a:xfrm>
          <a:prstGeom prst="line">
            <a:avLst/>
          </a:prstGeom>
          <a:noFill/>
          <a:ln w="38100">
            <a:solidFill>
              <a:srgbClr val="8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100" name="Line 138">
            <a:extLst>
              <a:ext uri="{FF2B5EF4-FFF2-40B4-BE49-F238E27FC236}">
                <a16:creationId xmlns:a16="http://schemas.microsoft.com/office/drawing/2014/main" id="{7BBCB2F6-929E-FFD2-86E2-0AF9D93D024F}"/>
              </a:ext>
            </a:extLst>
          </p:cNvPr>
          <p:cNvSpPr>
            <a:spLocks noChangeShapeType="1"/>
          </p:cNvSpPr>
          <p:nvPr/>
        </p:nvSpPr>
        <p:spPr bwMode="auto">
          <a:xfrm flipV="1">
            <a:off x="5511404" y="3586162"/>
            <a:ext cx="377428" cy="53579"/>
          </a:xfrm>
          <a:prstGeom prst="line">
            <a:avLst/>
          </a:prstGeom>
          <a:noFill/>
          <a:ln w="38100">
            <a:solidFill>
              <a:srgbClr val="8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101" name="Text Box 139">
            <a:extLst>
              <a:ext uri="{FF2B5EF4-FFF2-40B4-BE49-F238E27FC236}">
                <a16:creationId xmlns:a16="http://schemas.microsoft.com/office/drawing/2014/main" id="{313226D7-74A1-9318-F782-E72B87C24CFC}"/>
              </a:ext>
            </a:extLst>
          </p:cNvPr>
          <p:cNvSpPr txBox="1">
            <a:spLocks noChangeArrowheads="1"/>
          </p:cNvSpPr>
          <p:nvPr/>
        </p:nvSpPr>
        <p:spPr bwMode="auto">
          <a:xfrm>
            <a:off x="3168254" y="844154"/>
            <a:ext cx="101822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base">
              <a:spcBef>
                <a:spcPct val="0"/>
              </a:spcBef>
              <a:spcAft>
                <a:spcPct val="0"/>
              </a:spcAft>
            </a:pPr>
            <a:r>
              <a:rPr lang="de-DE" altLang="de-DE" sz="900" b="1" i="1">
                <a:solidFill>
                  <a:srgbClr val="000000"/>
                </a:solidFill>
                <a:cs typeface="Arial" panose="020B0604020202020204" pitchFamily="34" charset="0"/>
              </a:rPr>
              <a:t>Golgiapparat</a:t>
            </a:r>
          </a:p>
        </p:txBody>
      </p:sp>
      <p:sp>
        <p:nvSpPr>
          <p:cNvPr id="102" name="Text Box 140">
            <a:extLst>
              <a:ext uri="{FF2B5EF4-FFF2-40B4-BE49-F238E27FC236}">
                <a16:creationId xmlns:a16="http://schemas.microsoft.com/office/drawing/2014/main" id="{F29EF98C-5C78-62DA-C3BE-676FB2D14D56}"/>
              </a:ext>
            </a:extLst>
          </p:cNvPr>
          <p:cNvSpPr txBox="1">
            <a:spLocks noChangeArrowheads="1"/>
          </p:cNvSpPr>
          <p:nvPr/>
        </p:nvSpPr>
        <p:spPr bwMode="auto">
          <a:xfrm>
            <a:off x="4895850" y="1329929"/>
            <a:ext cx="1096775"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base">
              <a:spcBef>
                <a:spcPct val="0"/>
              </a:spcBef>
              <a:spcAft>
                <a:spcPct val="0"/>
              </a:spcAft>
            </a:pPr>
            <a:r>
              <a:rPr lang="de-DE" altLang="de-DE" sz="900" b="1" i="1" err="1">
                <a:solidFill>
                  <a:srgbClr val="000000"/>
                </a:solidFill>
                <a:cs typeface="Arial" panose="020B0604020202020204" pitchFamily="34" charset="0"/>
              </a:rPr>
              <a:t>Insulinvesikel</a:t>
            </a:r>
            <a:endParaRPr lang="de-DE" altLang="de-DE" sz="900" b="1" i="1">
              <a:solidFill>
                <a:srgbClr val="000000"/>
              </a:solidFill>
              <a:cs typeface="Arial" panose="020B0604020202020204" pitchFamily="34" charset="0"/>
            </a:endParaRPr>
          </a:p>
        </p:txBody>
      </p:sp>
      <p:sp>
        <p:nvSpPr>
          <p:cNvPr id="103" name="Text Box 141">
            <a:extLst>
              <a:ext uri="{FF2B5EF4-FFF2-40B4-BE49-F238E27FC236}">
                <a16:creationId xmlns:a16="http://schemas.microsoft.com/office/drawing/2014/main" id="{547727EC-3D4B-27E5-5CC3-81513B4C22FE}"/>
              </a:ext>
            </a:extLst>
          </p:cNvPr>
          <p:cNvSpPr txBox="1">
            <a:spLocks noChangeArrowheads="1"/>
          </p:cNvSpPr>
          <p:nvPr/>
        </p:nvSpPr>
        <p:spPr bwMode="auto">
          <a:xfrm>
            <a:off x="1925241" y="2085976"/>
            <a:ext cx="1045479"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base">
              <a:spcBef>
                <a:spcPct val="0"/>
              </a:spcBef>
              <a:spcAft>
                <a:spcPct val="0"/>
              </a:spcAft>
            </a:pPr>
            <a:r>
              <a:rPr lang="de-DE" altLang="de-DE" sz="900" b="1">
                <a:solidFill>
                  <a:srgbClr val="000000"/>
                </a:solidFill>
                <a:cs typeface="Arial" panose="020B0604020202020204" pitchFamily="34" charset="0"/>
              </a:rPr>
              <a:t>Reserve-Pool</a:t>
            </a:r>
          </a:p>
        </p:txBody>
      </p:sp>
      <p:sp>
        <p:nvSpPr>
          <p:cNvPr id="104" name="Text Box 143">
            <a:extLst>
              <a:ext uri="{FF2B5EF4-FFF2-40B4-BE49-F238E27FC236}">
                <a16:creationId xmlns:a16="http://schemas.microsoft.com/office/drawing/2014/main" id="{E38F23FB-B089-6D40-0BAC-83DD70BC10B9}"/>
              </a:ext>
            </a:extLst>
          </p:cNvPr>
          <p:cNvSpPr txBox="1">
            <a:spLocks noChangeArrowheads="1"/>
          </p:cNvSpPr>
          <p:nvPr/>
        </p:nvSpPr>
        <p:spPr bwMode="auto">
          <a:xfrm>
            <a:off x="6678217" y="2193132"/>
            <a:ext cx="103906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base">
              <a:spcBef>
                <a:spcPct val="0"/>
              </a:spcBef>
              <a:spcAft>
                <a:spcPct val="0"/>
              </a:spcAft>
            </a:pPr>
            <a:r>
              <a:rPr lang="de-DE" altLang="de-DE" sz="900" b="1" i="1">
                <a:solidFill>
                  <a:srgbClr val="000000"/>
                </a:solidFill>
                <a:cs typeface="Arial" panose="020B0604020202020204" pitchFamily="34" charset="0"/>
              </a:rPr>
              <a:t>Zellmembran</a:t>
            </a:r>
          </a:p>
        </p:txBody>
      </p:sp>
      <p:sp>
        <p:nvSpPr>
          <p:cNvPr id="105" name="Text Box 144">
            <a:extLst>
              <a:ext uri="{FF2B5EF4-FFF2-40B4-BE49-F238E27FC236}">
                <a16:creationId xmlns:a16="http://schemas.microsoft.com/office/drawing/2014/main" id="{333C1409-028E-CE28-472C-083F593B2596}"/>
              </a:ext>
            </a:extLst>
          </p:cNvPr>
          <p:cNvSpPr txBox="1">
            <a:spLocks noChangeArrowheads="1"/>
          </p:cNvSpPr>
          <p:nvPr/>
        </p:nvSpPr>
        <p:spPr bwMode="auto">
          <a:xfrm>
            <a:off x="4193381" y="4192191"/>
            <a:ext cx="151515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base">
              <a:spcBef>
                <a:spcPct val="0"/>
              </a:spcBef>
              <a:spcAft>
                <a:spcPct val="0"/>
              </a:spcAft>
            </a:pPr>
            <a:r>
              <a:rPr lang="de-DE" altLang="de-DE" sz="1000" b="1">
                <a:solidFill>
                  <a:srgbClr val="000000"/>
                </a:solidFill>
                <a:cs typeface="Arial" panose="020B0604020202020204" pitchFamily="34" charset="0"/>
              </a:rPr>
              <a:t>endogenes Insulin</a:t>
            </a:r>
          </a:p>
          <a:p>
            <a:pPr defTabSz="685800" fontAlgn="base">
              <a:spcBef>
                <a:spcPct val="0"/>
              </a:spcBef>
              <a:spcAft>
                <a:spcPct val="0"/>
              </a:spcAft>
            </a:pPr>
            <a:r>
              <a:rPr lang="de-DE" altLang="de-DE" sz="1000" b="1">
                <a:solidFill>
                  <a:srgbClr val="000000"/>
                </a:solidFill>
                <a:cs typeface="Arial" panose="020B0604020202020204" pitchFamily="34" charset="0"/>
              </a:rPr>
              <a:t>in der Blutbahn</a:t>
            </a:r>
          </a:p>
        </p:txBody>
      </p:sp>
      <p:sp>
        <p:nvSpPr>
          <p:cNvPr id="106" name="Freeform 145">
            <a:extLst>
              <a:ext uri="{FF2B5EF4-FFF2-40B4-BE49-F238E27FC236}">
                <a16:creationId xmlns:a16="http://schemas.microsoft.com/office/drawing/2014/main" id="{61062E8E-8118-7BF3-010D-8FAB8518A1FE}"/>
              </a:ext>
            </a:extLst>
          </p:cNvPr>
          <p:cNvSpPr>
            <a:spLocks/>
          </p:cNvSpPr>
          <p:nvPr/>
        </p:nvSpPr>
        <p:spPr bwMode="auto">
          <a:xfrm>
            <a:off x="1385888" y="3219450"/>
            <a:ext cx="6480572" cy="1674019"/>
          </a:xfrm>
          <a:custGeom>
            <a:avLst/>
            <a:gdLst>
              <a:gd name="T0" fmla="*/ 0 w 4128"/>
              <a:gd name="T1" fmla="*/ 136 h 1429"/>
              <a:gd name="T2" fmla="*/ 1043 w 4128"/>
              <a:gd name="T3" fmla="*/ 1270 h 1429"/>
              <a:gd name="T4" fmla="*/ 3311 w 4128"/>
              <a:gd name="T5" fmla="*/ 1089 h 1429"/>
              <a:gd name="T6" fmla="*/ 4128 w 4128"/>
              <a:gd name="T7" fmla="*/ 0 h 1429"/>
            </a:gdLst>
            <a:ahLst/>
            <a:cxnLst>
              <a:cxn ang="0">
                <a:pos x="T0" y="T1"/>
              </a:cxn>
              <a:cxn ang="0">
                <a:pos x="T2" y="T3"/>
              </a:cxn>
              <a:cxn ang="0">
                <a:pos x="T4" y="T5"/>
              </a:cxn>
              <a:cxn ang="0">
                <a:pos x="T6" y="T7"/>
              </a:cxn>
            </a:cxnLst>
            <a:rect l="0" t="0" r="r" b="b"/>
            <a:pathLst>
              <a:path w="4128" h="1429">
                <a:moveTo>
                  <a:pt x="0" y="136"/>
                </a:moveTo>
                <a:cubicBezTo>
                  <a:pt x="245" y="623"/>
                  <a:pt x="491" y="1111"/>
                  <a:pt x="1043" y="1270"/>
                </a:cubicBezTo>
                <a:cubicBezTo>
                  <a:pt x="1595" y="1429"/>
                  <a:pt x="2797" y="1301"/>
                  <a:pt x="3311" y="1089"/>
                </a:cubicBezTo>
                <a:cubicBezTo>
                  <a:pt x="3825" y="877"/>
                  <a:pt x="3976" y="438"/>
                  <a:pt x="4128" y="0"/>
                </a:cubicBezTo>
              </a:path>
            </a:pathLst>
          </a:custGeom>
          <a:noFill/>
          <a:ln w="57150" cmpd="sng">
            <a:solidFill>
              <a:schemeClr val="bg2">
                <a:lumMod val="50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107" name="Text Box 146">
            <a:extLst>
              <a:ext uri="{FF2B5EF4-FFF2-40B4-BE49-F238E27FC236}">
                <a16:creationId xmlns:a16="http://schemas.microsoft.com/office/drawing/2014/main" id="{D9C3F995-EDF1-C08B-B7DF-BAA1CCEE7605}"/>
              </a:ext>
            </a:extLst>
          </p:cNvPr>
          <p:cNvSpPr txBox="1">
            <a:spLocks noChangeArrowheads="1"/>
          </p:cNvSpPr>
          <p:nvPr/>
        </p:nvSpPr>
        <p:spPr bwMode="auto">
          <a:xfrm>
            <a:off x="2844404" y="4137423"/>
            <a:ext cx="880369"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base">
              <a:spcBef>
                <a:spcPct val="0"/>
              </a:spcBef>
              <a:spcAft>
                <a:spcPct val="0"/>
              </a:spcAft>
            </a:pPr>
            <a:r>
              <a:rPr lang="de-DE" altLang="de-DE" sz="1000" b="1" i="1">
                <a:solidFill>
                  <a:srgbClr val="000000"/>
                </a:solidFill>
                <a:cs typeface="Arial" panose="020B0604020202020204" pitchFamily="34" charset="0"/>
              </a:rPr>
              <a:t>Blutgefäß</a:t>
            </a:r>
          </a:p>
        </p:txBody>
      </p:sp>
      <p:grpSp>
        <p:nvGrpSpPr>
          <p:cNvPr id="108" name="Group 150">
            <a:extLst>
              <a:ext uri="{FF2B5EF4-FFF2-40B4-BE49-F238E27FC236}">
                <a16:creationId xmlns:a16="http://schemas.microsoft.com/office/drawing/2014/main" id="{E1C75D60-AD3D-785B-DABF-C179388E8484}"/>
              </a:ext>
            </a:extLst>
          </p:cNvPr>
          <p:cNvGrpSpPr>
            <a:grpSpLocks/>
          </p:cNvGrpSpPr>
          <p:nvPr/>
        </p:nvGrpSpPr>
        <p:grpSpPr bwMode="auto">
          <a:xfrm>
            <a:off x="4193382" y="3274219"/>
            <a:ext cx="217885" cy="269081"/>
            <a:chOff x="2562" y="2750"/>
            <a:chExt cx="183" cy="226"/>
          </a:xfrm>
        </p:grpSpPr>
        <p:sp>
          <p:nvSpPr>
            <p:cNvPr id="109" name="Freeform 148">
              <a:extLst>
                <a:ext uri="{FF2B5EF4-FFF2-40B4-BE49-F238E27FC236}">
                  <a16:creationId xmlns:a16="http://schemas.microsoft.com/office/drawing/2014/main" id="{8ED8574D-C2AA-7FBF-827D-A25D518FCA22}"/>
                </a:ext>
              </a:extLst>
            </p:cNvPr>
            <p:cNvSpPr>
              <a:spLocks/>
            </p:cNvSpPr>
            <p:nvPr/>
          </p:nvSpPr>
          <p:spPr bwMode="auto">
            <a:xfrm>
              <a:off x="2562" y="2750"/>
              <a:ext cx="137" cy="181"/>
            </a:xfrm>
            <a:custGeom>
              <a:avLst/>
              <a:gdLst>
                <a:gd name="T0" fmla="*/ 137 w 137"/>
                <a:gd name="T1" fmla="*/ 0 h 181"/>
                <a:gd name="T2" fmla="*/ 0 w 137"/>
                <a:gd name="T3" fmla="*/ 90 h 181"/>
                <a:gd name="T4" fmla="*/ 137 w 137"/>
                <a:gd name="T5" fmla="*/ 181 h 181"/>
              </a:gdLst>
              <a:ahLst/>
              <a:cxnLst>
                <a:cxn ang="0">
                  <a:pos x="T0" y="T1"/>
                </a:cxn>
                <a:cxn ang="0">
                  <a:pos x="T2" y="T3"/>
                </a:cxn>
                <a:cxn ang="0">
                  <a:pos x="T4" y="T5"/>
                </a:cxn>
              </a:cxnLst>
              <a:rect l="0" t="0" r="r" b="b"/>
              <a:pathLst>
                <a:path w="137" h="181">
                  <a:moveTo>
                    <a:pt x="137" y="0"/>
                  </a:moveTo>
                  <a:cubicBezTo>
                    <a:pt x="68" y="30"/>
                    <a:pt x="0" y="60"/>
                    <a:pt x="0" y="90"/>
                  </a:cubicBezTo>
                  <a:cubicBezTo>
                    <a:pt x="0" y="120"/>
                    <a:pt x="114" y="166"/>
                    <a:pt x="137" y="181"/>
                  </a:cubicBezTo>
                </a:path>
              </a:pathLst>
            </a:custGeom>
            <a:noFill/>
            <a:ln w="19050" cmpd="sng">
              <a:solidFill>
                <a:srgbClr val="8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110" name="Line 149">
              <a:extLst>
                <a:ext uri="{FF2B5EF4-FFF2-40B4-BE49-F238E27FC236}">
                  <a16:creationId xmlns:a16="http://schemas.microsoft.com/office/drawing/2014/main" id="{2EB61F49-AF5D-99E4-215B-68E2E80566E2}"/>
                </a:ext>
              </a:extLst>
            </p:cNvPr>
            <p:cNvSpPr>
              <a:spLocks noChangeShapeType="1"/>
            </p:cNvSpPr>
            <p:nvPr/>
          </p:nvSpPr>
          <p:spPr bwMode="auto">
            <a:xfrm>
              <a:off x="2699" y="2931"/>
              <a:ext cx="46" cy="45"/>
            </a:xfrm>
            <a:prstGeom prst="line">
              <a:avLst/>
            </a:prstGeom>
            <a:noFill/>
            <a:ln w="19050">
              <a:solidFill>
                <a:srgbClr val="8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grpSp>
      <p:sp>
        <p:nvSpPr>
          <p:cNvPr id="111" name="Text Box 151">
            <a:extLst>
              <a:ext uri="{FF2B5EF4-FFF2-40B4-BE49-F238E27FC236}">
                <a16:creationId xmlns:a16="http://schemas.microsoft.com/office/drawing/2014/main" id="{44C95E54-70F9-16DC-EF5C-DC4EC1907564}"/>
              </a:ext>
            </a:extLst>
          </p:cNvPr>
          <p:cNvSpPr txBox="1">
            <a:spLocks noChangeArrowheads="1"/>
          </p:cNvSpPr>
          <p:nvPr/>
        </p:nvSpPr>
        <p:spPr bwMode="auto">
          <a:xfrm>
            <a:off x="4313635" y="3155156"/>
            <a:ext cx="479618"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base">
              <a:spcBef>
                <a:spcPct val="0"/>
              </a:spcBef>
              <a:spcAft>
                <a:spcPct val="0"/>
              </a:spcAft>
            </a:pPr>
            <a:r>
              <a:rPr lang="de-DE" altLang="de-DE" sz="1000" b="1">
                <a:solidFill>
                  <a:srgbClr val="000000"/>
                </a:solidFill>
                <a:cs typeface="Arial" panose="020B0604020202020204" pitchFamily="34" charset="0"/>
              </a:rPr>
              <a:t>ATP</a:t>
            </a:r>
          </a:p>
        </p:txBody>
      </p:sp>
      <p:sp>
        <p:nvSpPr>
          <p:cNvPr id="112" name="Text Box 152">
            <a:extLst>
              <a:ext uri="{FF2B5EF4-FFF2-40B4-BE49-F238E27FC236}">
                <a16:creationId xmlns:a16="http://schemas.microsoft.com/office/drawing/2014/main" id="{3C7A1948-0116-FDA2-E352-5F496BC99C00}"/>
              </a:ext>
            </a:extLst>
          </p:cNvPr>
          <p:cNvSpPr txBox="1">
            <a:spLocks noChangeArrowheads="1"/>
          </p:cNvSpPr>
          <p:nvPr/>
        </p:nvSpPr>
        <p:spPr bwMode="auto">
          <a:xfrm>
            <a:off x="4357688" y="3424238"/>
            <a:ext cx="500458"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base">
              <a:spcBef>
                <a:spcPct val="0"/>
              </a:spcBef>
              <a:spcAft>
                <a:spcPct val="0"/>
              </a:spcAft>
            </a:pPr>
            <a:r>
              <a:rPr lang="de-DE" altLang="de-DE" sz="1000" b="1">
                <a:solidFill>
                  <a:srgbClr val="000000"/>
                </a:solidFill>
                <a:cs typeface="Arial" panose="020B0604020202020204" pitchFamily="34" charset="0"/>
              </a:rPr>
              <a:t>ADP</a:t>
            </a:r>
          </a:p>
        </p:txBody>
      </p:sp>
      <p:sp>
        <p:nvSpPr>
          <p:cNvPr id="113" name="Text Box 153">
            <a:extLst>
              <a:ext uri="{FF2B5EF4-FFF2-40B4-BE49-F238E27FC236}">
                <a16:creationId xmlns:a16="http://schemas.microsoft.com/office/drawing/2014/main" id="{C8807AAF-B4E8-DDD0-BF07-57ED4FFFF23A}"/>
              </a:ext>
            </a:extLst>
          </p:cNvPr>
          <p:cNvSpPr txBox="1">
            <a:spLocks noChangeArrowheads="1"/>
          </p:cNvSpPr>
          <p:nvPr/>
        </p:nvSpPr>
        <p:spPr bwMode="auto">
          <a:xfrm>
            <a:off x="5468541" y="3423047"/>
            <a:ext cx="514885"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base">
              <a:spcBef>
                <a:spcPct val="0"/>
              </a:spcBef>
              <a:spcAft>
                <a:spcPct val="0"/>
              </a:spcAft>
            </a:pPr>
            <a:r>
              <a:rPr lang="de-DE" altLang="de-DE" sz="1000" b="1">
                <a:solidFill>
                  <a:srgbClr val="000000"/>
                </a:solidFill>
                <a:cs typeface="Arial" panose="020B0604020202020204" pitchFamily="34" charset="0"/>
              </a:rPr>
              <a:t>Ca</a:t>
            </a:r>
            <a:r>
              <a:rPr lang="de-DE" altLang="de-DE" sz="1000" b="1" baseline="30000">
                <a:solidFill>
                  <a:srgbClr val="000000"/>
                </a:solidFill>
                <a:cs typeface="Arial" panose="020B0604020202020204" pitchFamily="34" charset="0"/>
              </a:rPr>
              <a:t>2+</a:t>
            </a:r>
          </a:p>
        </p:txBody>
      </p:sp>
      <p:sp>
        <p:nvSpPr>
          <p:cNvPr id="114" name="Freeform 155">
            <a:extLst>
              <a:ext uri="{FF2B5EF4-FFF2-40B4-BE49-F238E27FC236}">
                <a16:creationId xmlns:a16="http://schemas.microsoft.com/office/drawing/2014/main" id="{36139328-E376-62C2-0EF3-564744FAEE83}"/>
              </a:ext>
            </a:extLst>
          </p:cNvPr>
          <p:cNvSpPr>
            <a:spLocks/>
          </p:cNvSpPr>
          <p:nvPr/>
        </p:nvSpPr>
        <p:spPr bwMode="auto">
          <a:xfrm rot="21230392">
            <a:off x="5911453" y="3573066"/>
            <a:ext cx="432197" cy="175022"/>
          </a:xfrm>
          <a:custGeom>
            <a:avLst/>
            <a:gdLst>
              <a:gd name="T0" fmla="*/ 0 w 384"/>
              <a:gd name="T1" fmla="*/ 198 h 198"/>
              <a:gd name="T2" fmla="*/ 100 w 384"/>
              <a:gd name="T3" fmla="*/ 147 h 198"/>
              <a:gd name="T4" fmla="*/ 192 w 384"/>
              <a:gd name="T5" fmla="*/ 119 h 198"/>
              <a:gd name="T6" fmla="*/ 210 w 384"/>
              <a:gd name="T7" fmla="*/ 124 h 198"/>
              <a:gd name="T8" fmla="*/ 274 w 384"/>
              <a:gd name="T9" fmla="*/ 74 h 198"/>
              <a:gd name="T10" fmla="*/ 292 w 384"/>
              <a:gd name="T11" fmla="*/ 88 h 198"/>
              <a:gd name="T12" fmla="*/ 329 w 384"/>
              <a:gd name="T13" fmla="*/ 55 h 198"/>
              <a:gd name="T14" fmla="*/ 384 w 384"/>
              <a:gd name="T15" fmla="*/ 0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4" h="198">
                <a:moveTo>
                  <a:pt x="0" y="198"/>
                </a:moveTo>
                <a:cubicBezTo>
                  <a:pt x="44" y="188"/>
                  <a:pt x="82" y="156"/>
                  <a:pt x="100" y="147"/>
                </a:cubicBezTo>
                <a:cubicBezTo>
                  <a:pt x="146" y="147"/>
                  <a:pt x="192" y="119"/>
                  <a:pt x="192" y="119"/>
                </a:cubicBezTo>
                <a:cubicBezTo>
                  <a:pt x="201" y="113"/>
                  <a:pt x="200" y="129"/>
                  <a:pt x="210" y="124"/>
                </a:cubicBezTo>
                <a:cubicBezTo>
                  <a:pt x="228" y="116"/>
                  <a:pt x="274" y="74"/>
                  <a:pt x="274" y="74"/>
                </a:cubicBezTo>
                <a:cubicBezTo>
                  <a:pt x="283" y="68"/>
                  <a:pt x="282" y="93"/>
                  <a:pt x="292" y="88"/>
                </a:cubicBezTo>
                <a:cubicBezTo>
                  <a:pt x="301" y="84"/>
                  <a:pt x="321" y="60"/>
                  <a:pt x="329" y="55"/>
                </a:cubicBezTo>
                <a:cubicBezTo>
                  <a:pt x="340" y="48"/>
                  <a:pt x="375" y="9"/>
                  <a:pt x="384" y="0"/>
                </a:cubicBezTo>
              </a:path>
            </a:pathLst>
          </a:custGeom>
          <a:noFill/>
          <a:ln w="76200" cmpd="sng">
            <a:solidFill>
              <a:srgbClr val="FFCC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115" name="Freeform 73">
            <a:extLst>
              <a:ext uri="{FF2B5EF4-FFF2-40B4-BE49-F238E27FC236}">
                <a16:creationId xmlns:a16="http://schemas.microsoft.com/office/drawing/2014/main" id="{67F3EB6B-E06B-0AC4-4702-3C74B839680E}"/>
              </a:ext>
            </a:extLst>
          </p:cNvPr>
          <p:cNvSpPr>
            <a:spLocks/>
          </p:cNvSpPr>
          <p:nvPr/>
        </p:nvSpPr>
        <p:spPr bwMode="auto">
          <a:xfrm>
            <a:off x="5899548" y="3429001"/>
            <a:ext cx="469106" cy="336947"/>
          </a:xfrm>
          <a:custGeom>
            <a:avLst/>
            <a:gdLst>
              <a:gd name="T0" fmla="*/ 0 w 394"/>
              <a:gd name="T1" fmla="*/ 283 h 283"/>
              <a:gd name="T2" fmla="*/ 19 w 394"/>
              <a:gd name="T3" fmla="*/ 110 h 283"/>
              <a:gd name="T4" fmla="*/ 119 w 394"/>
              <a:gd name="T5" fmla="*/ 0 h 283"/>
              <a:gd name="T6" fmla="*/ 284 w 394"/>
              <a:gd name="T7" fmla="*/ 18 h 283"/>
              <a:gd name="T8" fmla="*/ 348 w 394"/>
              <a:gd name="T9" fmla="*/ 73 h 283"/>
              <a:gd name="T10" fmla="*/ 394 w 394"/>
              <a:gd name="T11" fmla="*/ 101 h 283"/>
            </a:gdLst>
            <a:ahLst/>
            <a:cxnLst>
              <a:cxn ang="0">
                <a:pos x="T0" y="T1"/>
              </a:cxn>
              <a:cxn ang="0">
                <a:pos x="T2" y="T3"/>
              </a:cxn>
              <a:cxn ang="0">
                <a:pos x="T4" y="T5"/>
              </a:cxn>
              <a:cxn ang="0">
                <a:pos x="T6" y="T7"/>
              </a:cxn>
              <a:cxn ang="0">
                <a:pos x="T8" y="T9"/>
              </a:cxn>
              <a:cxn ang="0">
                <a:pos x="T10" y="T11"/>
              </a:cxn>
            </a:cxnLst>
            <a:rect l="0" t="0" r="r" b="b"/>
            <a:pathLst>
              <a:path w="394" h="283">
                <a:moveTo>
                  <a:pt x="0" y="283"/>
                </a:moveTo>
                <a:cubicBezTo>
                  <a:pt x="7" y="254"/>
                  <a:pt x="1" y="159"/>
                  <a:pt x="19" y="110"/>
                </a:cubicBezTo>
                <a:cubicBezTo>
                  <a:pt x="39" y="63"/>
                  <a:pt x="75" y="15"/>
                  <a:pt x="119" y="0"/>
                </a:cubicBezTo>
                <a:cubicBezTo>
                  <a:pt x="177" y="9"/>
                  <a:pt x="226" y="9"/>
                  <a:pt x="284" y="18"/>
                </a:cubicBezTo>
                <a:cubicBezTo>
                  <a:pt x="323" y="31"/>
                  <a:pt x="321" y="46"/>
                  <a:pt x="348" y="73"/>
                </a:cubicBezTo>
                <a:cubicBezTo>
                  <a:pt x="358" y="83"/>
                  <a:pt x="381" y="94"/>
                  <a:pt x="394" y="101"/>
                </a:cubicBezTo>
              </a:path>
            </a:pathLst>
          </a:custGeom>
          <a:solidFill>
            <a:srgbClr val="FFCC99"/>
          </a:solidFill>
          <a:ln w="53975">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116" name="Oval 74">
            <a:extLst>
              <a:ext uri="{FF2B5EF4-FFF2-40B4-BE49-F238E27FC236}">
                <a16:creationId xmlns:a16="http://schemas.microsoft.com/office/drawing/2014/main" id="{E5279ECC-AC4E-8C48-62AE-D1AB20788B1C}"/>
              </a:ext>
            </a:extLst>
          </p:cNvPr>
          <p:cNvSpPr>
            <a:spLocks noChangeArrowheads="1"/>
          </p:cNvSpPr>
          <p:nvPr/>
        </p:nvSpPr>
        <p:spPr bwMode="auto">
          <a:xfrm>
            <a:off x="6116241" y="3630216"/>
            <a:ext cx="100013" cy="104775"/>
          </a:xfrm>
          <a:prstGeom prst="ellipse">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1200" b="1">
              <a:solidFill>
                <a:srgbClr val="000000"/>
              </a:solidFill>
              <a:latin typeface="Arial" panose="020B0604020202020204" pitchFamily="34" charset="0"/>
              <a:cs typeface="Arial" panose="020B0604020202020204" pitchFamily="34" charset="0"/>
            </a:endParaRPr>
          </a:p>
        </p:txBody>
      </p:sp>
      <p:sp>
        <p:nvSpPr>
          <p:cNvPr id="118" name="Text Box 157">
            <a:extLst>
              <a:ext uri="{FF2B5EF4-FFF2-40B4-BE49-F238E27FC236}">
                <a16:creationId xmlns:a16="http://schemas.microsoft.com/office/drawing/2014/main" id="{77FB1B2D-AFB2-7066-8536-09012E1BBDED}"/>
              </a:ext>
            </a:extLst>
          </p:cNvPr>
          <p:cNvSpPr txBox="1">
            <a:spLocks noChangeArrowheads="1"/>
          </p:cNvSpPr>
          <p:nvPr/>
        </p:nvSpPr>
        <p:spPr bwMode="auto">
          <a:xfrm>
            <a:off x="6637640" y="3684333"/>
            <a:ext cx="1101584" cy="230832"/>
          </a:xfrm>
          <a:prstGeom prst="rect">
            <a:avLst/>
          </a:prstGeom>
          <a:solidFill>
            <a:srgbClr val="FFE5E5"/>
          </a:solidFill>
          <a:ln w="38100">
            <a:solidFill>
              <a:srgbClr val="FF0000"/>
            </a:solidFill>
            <a:miter lim="800000"/>
            <a:headEnd/>
            <a:tailEnd/>
          </a:ln>
          <a:effectLst/>
        </p:spPr>
        <p:txBody>
          <a:bodyPr wrap="none">
            <a:spAutoFit/>
          </a:bodyPr>
          <a:lstStyle/>
          <a:p>
            <a:pPr defTabSz="685800" fontAlgn="base">
              <a:spcBef>
                <a:spcPct val="0"/>
              </a:spcBef>
              <a:spcAft>
                <a:spcPct val="0"/>
              </a:spcAft>
            </a:pPr>
            <a:r>
              <a:rPr lang="de-DE" altLang="de-DE" sz="900" b="1">
                <a:solidFill>
                  <a:srgbClr val="000000"/>
                </a:solidFill>
                <a:cs typeface="Arial" panose="020B0604020202020204" pitchFamily="34" charset="0"/>
              </a:rPr>
              <a:t>Insulinbedarf </a:t>
            </a:r>
          </a:p>
        </p:txBody>
      </p:sp>
      <p:sp>
        <p:nvSpPr>
          <p:cNvPr id="124" name="Oval 161">
            <a:extLst>
              <a:ext uri="{FF2B5EF4-FFF2-40B4-BE49-F238E27FC236}">
                <a16:creationId xmlns:a16="http://schemas.microsoft.com/office/drawing/2014/main" id="{D9E1E161-2F90-2E27-AF6F-62FB445734F6}"/>
              </a:ext>
            </a:extLst>
          </p:cNvPr>
          <p:cNvSpPr>
            <a:spLocks noChangeArrowheads="1"/>
          </p:cNvSpPr>
          <p:nvPr/>
        </p:nvSpPr>
        <p:spPr bwMode="auto">
          <a:xfrm>
            <a:off x="1985373" y="2841873"/>
            <a:ext cx="1045475" cy="594275"/>
          </a:xfrm>
          <a:prstGeom prst="ellipse">
            <a:avLst/>
          </a:prstGeom>
          <a:solidFill>
            <a:srgbClr val="009900">
              <a:alpha val="32001"/>
            </a:srgbClr>
          </a:solidFill>
          <a:ln w="38100">
            <a:solidFill>
              <a:srgbClr val="00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685800" fontAlgn="base">
              <a:spcBef>
                <a:spcPct val="0"/>
              </a:spcBef>
              <a:spcAft>
                <a:spcPct val="0"/>
              </a:spcAft>
            </a:pPr>
            <a:endParaRPr lang="de-DE" sz="900" b="1">
              <a:solidFill>
                <a:srgbClr val="000000"/>
              </a:solidFill>
              <a:cs typeface="Arial" panose="020B0604020202020204" pitchFamily="34" charset="0"/>
            </a:endParaRPr>
          </a:p>
        </p:txBody>
      </p:sp>
      <p:sp>
        <p:nvSpPr>
          <p:cNvPr id="125" name="Text Box 142">
            <a:extLst>
              <a:ext uri="{FF2B5EF4-FFF2-40B4-BE49-F238E27FC236}">
                <a16:creationId xmlns:a16="http://schemas.microsoft.com/office/drawing/2014/main" id="{8B20F6FC-A51D-4471-383B-035EC5B673DD}"/>
              </a:ext>
            </a:extLst>
          </p:cNvPr>
          <p:cNvSpPr txBox="1">
            <a:spLocks noChangeArrowheads="1"/>
          </p:cNvSpPr>
          <p:nvPr/>
        </p:nvSpPr>
        <p:spPr bwMode="auto">
          <a:xfrm>
            <a:off x="1999308" y="2872884"/>
            <a:ext cx="971412"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defTabSz="685800" fontAlgn="base">
              <a:spcBef>
                <a:spcPct val="0"/>
              </a:spcBef>
              <a:spcAft>
                <a:spcPct val="0"/>
              </a:spcAft>
            </a:pPr>
            <a:r>
              <a:rPr lang="de-DE" altLang="de-DE" sz="900" b="1">
                <a:solidFill>
                  <a:srgbClr val="000000"/>
                </a:solidFill>
                <a:cs typeface="Arial" panose="020B0604020202020204" pitchFamily="34" charset="0"/>
              </a:rPr>
              <a:t>schnell verfügbarer</a:t>
            </a:r>
          </a:p>
          <a:p>
            <a:pPr algn="ctr" defTabSz="685800" fontAlgn="base">
              <a:spcBef>
                <a:spcPct val="0"/>
              </a:spcBef>
              <a:spcAft>
                <a:spcPct val="0"/>
              </a:spcAft>
            </a:pPr>
            <a:r>
              <a:rPr lang="de-DE" altLang="de-DE" sz="900" b="1">
                <a:solidFill>
                  <a:srgbClr val="000000"/>
                </a:solidFill>
                <a:cs typeface="Arial" panose="020B0604020202020204" pitchFamily="34" charset="0"/>
              </a:rPr>
              <a:t>Pool</a:t>
            </a:r>
          </a:p>
        </p:txBody>
      </p:sp>
      <p:sp>
        <p:nvSpPr>
          <p:cNvPr id="126" name="Line 163">
            <a:extLst>
              <a:ext uri="{FF2B5EF4-FFF2-40B4-BE49-F238E27FC236}">
                <a16:creationId xmlns:a16="http://schemas.microsoft.com/office/drawing/2014/main" id="{E0D5FF4E-96E6-44CA-CB5B-E66475EBA223}"/>
              </a:ext>
            </a:extLst>
          </p:cNvPr>
          <p:cNvSpPr>
            <a:spLocks noChangeShapeType="1"/>
          </p:cNvSpPr>
          <p:nvPr/>
        </p:nvSpPr>
        <p:spPr bwMode="auto">
          <a:xfrm flipV="1">
            <a:off x="2743722" y="3196424"/>
            <a:ext cx="0" cy="161925"/>
          </a:xfrm>
          <a:prstGeom prst="line">
            <a:avLst/>
          </a:prstGeom>
          <a:noFill/>
          <a:ln w="38100">
            <a:solidFill>
              <a:srgbClr val="00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900" b="1">
              <a:solidFill>
                <a:srgbClr val="000000"/>
              </a:solidFill>
              <a:cs typeface="Arial" panose="020B0604020202020204" pitchFamily="34" charset="0"/>
            </a:endParaRPr>
          </a:p>
        </p:txBody>
      </p:sp>
      <p:sp>
        <p:nvSpPr>
          <p:cNvPr id="127" name="Line 163">
            <a:extLst>
              <a:ext uri="{FF2B5EF4-FFF2-40B4-BE49-F238E27FC236}">
                <a16:creationId xmlns:a16="http://schemas.microsoft.com/office/drawing/2014/main" id="{8DDBAA69-0291-58AB-B89C-5DBA522EF077}"/>
              </a:ext>
            </a:extLst>
          </p:cNvPr>
          <p:cNvSpPr>
            <a:spLocks noChangeShapeType="1"/>
          </p:cNvSpPr>
          <p:nvPr/>
        </p:nvSpPr>
        <p:spPr bwMode="auto">
          <a:xfrm flipV="1">
            <a:off x="7668539" y="3693318"/>
            <a:ext cx="0" cy="161925"/>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900" b="1">
              <a:solidFill>
                <a:srgbClr val="000000"/>
              </a:solidFill>
              <a:cs typeface="Arial" panose="020B0604020202020204" pitchFamily="34" charset="0"/>
            </a:endParaRPr>
          </a:p>
        </p:txBody>
      </p:sp>
      <p:sp>
        <p:nvSpPr>
          <p:cNvPr id="2" name="Pfeil: nach rechts 1">
            <a:extLst>
              <a:ext uri="{FF2B5EF4-FFF2-40B4-BE49-F238E27FC236}">
                <a16:creationId xmlns:a16="http://schemas.microsoft.com/office/drawing/2014/main" id="{4E956769-94D7-8966-8025-8F07CCDBC573}"/>
              </a:ext>
            </a:extLst>
          </p:cNvPr>
          <p:cNvSpPr/>
          <p:nvPr/>
        </p:nvSpPr>
        <p:spPr>
          <a:xfrm rot="3455464">
            <a:off x="6098847" y="3712483"/>
            <a:ext cx="415434" cy="401242"/>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Oval 161">
            <a:extLst>
              <a:ext uri="{FF2B5EF4-FFF2-40B4-BE49-F238E27FC236}">
                <a16:creationId xmlns:a16="http://schemas.microsoft.com/office/drawing/2014/main" id="{9373F16C-D7E2-EAC4-7A60-D786B14A084F}"/>
              </a:ext>
            </a:extLst>
          </p:cNvPr>
          <p:cNvSpPr>
            <a:spLocks noChangeArrowheads="1"/>
          </p:cNvSpPr>
          <p:nvPr/>
        </p:nvSpPr>
        <p:spPr bwMode="auto">
          <a:xfrm>
            <a:off x="1983775" y="2848268"/>
            <a:ext cx="1045475" cy="594275"/>
          </a:xfrm>
          <a:prstGeom prst="ellipse">
            <a:avLst/>
          </a:prstGeom>
          <a:solidFill>
            <a:srgbClr val="FFE5E5">
              <a:alpha val="32001"/>
            </a:srgbClr>
          </a:solidFill>
          <a:ln w="38100">
            <a:solidFill>
              <a:srgbClr val="FF0000"/>
            </a:solidFill>
            <a:round/>
            <a:headEnd/>
            <a:tailEnd/>
          </a:ln>
          <a:effectLst/>
        </p:spPr>
        <p:txBody>
          <a:bodyPr wrap="none" anchor="ctr"/>
          <a:lstStyle/>
          <a:p>
            <a:pPr algn="ctr" defTabSz="685800" fontAlgn="base">
              <a:spcBef>
                <a:spcPct val="0"/>
              </a:spcBef>
              <a:spcAft>
                <a:spcPct val="0"/>
              </a:spcAft>
            </a:pPr>
            <a:endParaRPr lang="de-DE" sz="900" b="1">
              <a:solidFill>
                <a:srgbClr val="000000"/>
              </a:solidFill>
              <a:cs typeface="Arial" panose="020B0604020202020204" pitchFamily="34" charset="0"/>
            </a:endParaRPr>
          </a:p>
        </p:txBody>
      </p:sp>
      <p:sp>
        <p:nvSpPr>
          <p:cNvPr id="4" name="Line 163">
            <a:extLst>
              <a:ext uri="{FF2B5EF4-FFF2-40B4-BE49-F238E27FC236}">
                <a16:creationId xmlns:a16="http://schemas.microsoft.com/office/drawing/2014/main" id="{8ED3405D-70F4-ED3F-F3BD-3BE1BBBE34BE}"/>
              </a:ext>
            </a:extLst>
          </p:cNvPr>
          <p:cNvSpPr>
            <a:spLocks noChangeShapeType="1"/>
          </p:cNvSpPr>
          <p:nvPr/>
        </p:nvSpPr>
        <p:spPr bwMode="auto">
          <a:xfrm flipH="1">
            <a:off x="2735450" y="3185730"/>
            <a:ext cx="2610" cy="208082"/>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fontAlgn="base">
              <a:spcBef>
                <a:spcPct val="0"/>
              </a:spcBef>
              <a:spcAft>
                <a:spcPct val="0"/>
              </a:spcAft>
            </a:pPr>
            <a:endParaRPr lang="de-DE" sz="900" b="1">
              <a:solidFill>
                <a:srgbClr val="000000"/>
              </a:solidFill>
              <a:cs typeface="Arial" panose="020B0604020202020204" pitchFamily="34" charset="0"/>
            </a:endParaRPr>
          </a:p>
        </p:txBody>
      </p:sp>
      <p:sp>
        <p:nvSpPr>
          <p:cNvPr id="5" name="Oval 161">
            <a:extLst>
              <a:ext uri="{FF2B5EF4-FFF2-40B4-BE49-F238E27FC236}">
                <a16:creationId xmlns:a16="http://schemas.microsoft.com/office/drawing/2014/main" id="{1819AC89-CECB-B39B-57D1-18E088BFAE28}"/>
              </a:ext>
            </a:extLst>
          </p:cNvPr>
          <p:cNvSpPr>
            <a:spLocks noChangeArrowheads="1"/>
          </p:cNvSpPr>
          <p:nvPr/>
        </p:nvSpPr>
        <p:spPr bwMode="auto">
          <a:xfrm>
            <a:off x="3871343" y="3090058"/>
            <a:ext cx="1045475" cy="594275"/>
          </a:xfrm>
          <a:prstGeom prst="ellipse">
            <a:avLst/>
          </a:prstGeom>
          <a:noFill/>
          <a:ln w="38100">
            <a:solidFill>
              <a:srgbClr val="FF0000"/>
            </a:solidFill>
            <a:round/>
            <a:headEnd/>
            <a:tailEnd/>
          </a:ln>
          <a:effectLst/>
        </p:spPr>
        <p:txBody>
          <a:bodyPr wrap="none" anchor="ctr"/>
          <a:lstStyle/>
          <a:p>
            <a:pPr algn="ctr" defTabSz="685800" fontAlgn="base">
              <a:spcBef>
                <a:spcPct val="0"/>
              </a:spcBef>
              <a:spcAft>
                <a:spcPct val="0"/>
              </a:spcAft>
            </a:pPr>
            <a:endParaRPr lang="de-DE" sz="900" b="1">
              <a:solidFill>
                <a:srgbClr val="000000"/>
              </a:solidFill>
              <a:cs typeface="Arial" panose="020B0604020202020204" pitchFamily="34" charset="0"/>
            </a:endParaRPr>
          </a:p>
        </p:txBody>
      </p:sp>
      <p:sp>
        <p:nvSpPr>
          <p:cNvPr id="6" name="Oval 161">
            <a:extLst>
              <a:ext uri="{FF2B5EF4-FFF2-40B4-BE49-F238E27FC236}">
                <a16:creationId xmlns:a16="http://schemas.microsoft.com/office/drawing/2014/main" id="{E8BC273A-954D-244F-2BD6-B445D0395A5A}"/>
              </a:ext>
            </a:extLst>
          </p:cNvPr>
          <p:cNvSpPr>
            <a:spLocks noChangeArrowheads="1"/>
          </p:cNvSpPr>
          <p:nvPr/>
        </p:nvSpPr>
        <p:spPr bwMode="auto">
          <a:xfrm>
            <a:off x="5320405" y="3351673"/>
            <a:ext cx="745461" cy="464676"/>
          </a:xfrm>
          <a:prstGeom prst="ellipse">
            <a:avLst/>
          </a:prstGeom>
          <a:noFill/>
          <a:ln w="38100">
            <a:solidFill>
              <a:srgbClr val="FF0000"/>
            </a:solidFill>
            <a:round/>
            <a:headEnd/>
            <a:tailEnd/>
          </a:ln>
          <a:effectLst/>
        </p:spPr>
        <p:txBody>
          <a:bodyPr wrap="none" anchor="ctr"/>
          <a:lstStyle/>
          <a:p>
            <a:pPr algn="ctr" defTabSz="685800" fontAlgn="base">
              <a:spcBef>
                <a:spcPct val="0"/>
              </a:spcBef>
              <a:spcAft>
                <a:spcPct val="0"/>
              </a:spcAft>
            </a:pPr>
            <a:endParaRPr lang="de-DE" sz="900" b="1">
              <a:solidFill>
                <a:srgbClr val="000000"/>
              </a:solidFill>
              <a:cs typeface="Arial" panose="020B0604020202020204" pitchFamily="34" charset="0"/>
            </a:endParaRPr>
          </a:p>
        </p:txBody>
      </p:sp>
      <p:sp>
        <p:nvSpPr>
          <p:cNvPr id="120" name="TextBox 3037">
            <a:extLst>
              <a:ext uri="{FF2B5EF4-FFF2-40B4-BE49-F238E27FC236}">
                <a16:creationId xmlns:a16="http://schemas.microsoft.com/office/drawing/2014/main" id="{8E3B72B1-EB77-FB07-5646-F0689F47D60F}"/>
              </a:ext>
            </a:extLst>
          </p:cNvPr>
          <p:cNvSpPr txBox="1"/>
          <p:nvPr/>
        </p:nvSpPr>
        <p:spPr>
          <a:xfrm>
            <a:off x="325167" y="4850881"/>
            <a:ext cx="7517924" cy="276999"/>
          </a:xfrm>
          <a:prstGeom prst="rect">
            <a:avLst/>
          </a:prstGeom>
          <a:noFill/>
        </p:spPr>
        <p:txBody>
          <a:bodyPr wrap="square" rtlCol="0" anchor="b">
            <a:spAutoFit/>
          </a:bodyPr>
          <a:lstStyle/>
          <a:p>
            <a:pPr lvl="0" defTabSz="685766">
              <a:buClr>
                <a:srgbClr val="2F4B95"/>
              </a:buClr>
              <a:defRPr/>
            </a:pPr>
            <a:r>
              <a:rPr kumimoji="0" lang="de-DE" sz="600" b="0" i="0" u="none" strike="noStrike" kern="1200" cap="none" spc="0" normalizeH="0" baseline="0" noProof="0" dirty="0">
                <a:ln>
                  <a:noFill/>
                </a:ln>
                <a:solidFill>
                  <a:srgbClr val="404040"/>
                </a:solidFill>
                <a:effectLst/>
                <a:uLnTx/>
                <a:uFillTx/>
                <a:latin typeface="Verdana"/>
                <a:ea typeface="Arial"/>
                <a:cs typeface="Arial"/>
              </a:rPr>
              <a:t>Abbildung erstellt auf Basis von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Rorsman</a:t>
            </a:r>
            <a:r>
              <a:rPr kumimoji="0" lang="de-DE" sz="600" b="0" i="0" u="none" strike="noStrike" kern="1200" cap="none" spc="0" normalizeH="0" baseline="0" noProof="0" dirty="0">
                <a:ln>
                  <a:noFill/>
                </a:ln>
                <a:solidFill>
                  <a:srgbClr val="404040"/>
                </a:solidFill>
                <a:effectLst/>
                <a:uLnTx/>
                <a:uFillTx/>
                <a:latin typeface="Verdana"/>
                <a:ea typeface="Arial"/>
                <a:cs typeface="Arial"/>
              </a:rPr>
              <a:t> P 2000</a:t>
            </a:r>
            <a:r>
              <a:rPr kumimoji="0" lang="de-DE" sz="600" b="0" i="0" u="none" strike="noStrike" kern="1200" cap="none" spc="0" normalizeH="0" baseline="30000" noProof="0" dirty="0">
                <a:ln>
                  <a:noFill/>
                </a:ln>
                <a:solidFill>
                  <a:srgbClr val="404040"/>
                </a:solidFill>
                <a:effectLst/>
                <a:uLnTx/>
                <a:uFillTx/>
                <a:latin typeface="Verdana"/>
                <a:ea typeface="Arial"/>
                <a:cs typeface="Arial"/>
              </a:rPr>
              <a:t>1</a:t>
            </a:r>
            <a:r>
              <a:rPr kumimoji="0" lang="de-DE" sz="600" b="0" i="0" u="none" strike="noStrike" kern="1200" cap="none" spc="0" normalizeH="0" noProof="0" dirty="0">
                <a:ln>
                  <a:noFill/>
                </a:ln>
                <a:solidFill>
                  <a:srgbClr val="404040"/>
                </a:solidFill>
                <a:effectLst/>
                <a:uLnTx/>
                <a:uFillTx/>
                <a:latin typeface="Verdana"/>
                <a:ea typeface="Arial"/>
                <a:cs typeface="Arial"/>
              </a:rPr>
              <a:t> und Hoenig M 1986</a:t>
            </a:r>
            <a:r>
              <a:rPr kumimoji="0" lang="de-DE" sz="600" b="0" i="0" u="none" strike="noStrike" kern="1200" cap="none" spc="0" normalizeH="0" baseline="30000" noProof="0" dirty="0">
                <a:ln>
                  <a:noFill/>
                </a:ln>
                <a:solidFill>
                  <a:srgbClr val="404040"/>
                </a:solidFill>
                <a:effectLst/>
                <a:uLnTx/>
                <a:uFillTx/>
                <a:latin typeface="Verdana"/>
                <a:ea typeface="Arial"/>
                <a:cs typeface="Arial"/>
              </a:rPr>
              <a:t>2</a:t>
            </a:r>
          </a:p>
          <a:p>
            <a:pPr lvl="0" defTabSz="685766">
              <a:buClr>
                <a:srgbClr val="2F4B95"/>
              </a:buClr>
              <a:defRPr/>
            </a:pPr>
            <a:r>
              <a:rPr kumimoji="0" lang="de-DE" sz="600" b="1" i="0" u="none" strike="noStrike" kern="1200" cap="none" spc="0" normalizeH="0" baseline="0" noProof="0" dirty="0">
                <a:ln>
                  <a:noFill/>
                </a:ln>
                <a:solidFill>
                  <a:srgbClr val="404040"/>
                </a:solidFill>
                <a:effectLst/>
                <a:uLnTx/>
                <a:uFillTx/>
                <a:latin typeface="Verdana"/>
                <a:ea typeface="Arial"/>
                <a:cs typeface="Arial"/>
              </a:rPr>
              <a:t>1.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Rorsman</a:t>
            </a:r>
            <a:r>
              <a:rPr kumimoji="0" lang="de-DE" sz="600" b="0" i="0" u="none" strike="noStrike" kern="1200" cap="none" spc="0" normalizeH="0" baseline="0" noProof="0" dirty="0">
                <a:ln>
                  <a:noFill/>
                </a:ln>
                <a:solidFill>
                  <a:srgbClr val="404040"/>
                </a:solidFill>
                <a:effectLst/>
                <a:uLnTx/>
                <a:uFillTx/>
                <a:latin typeface="Verdana"/>
                <a:ea typeface="Arial"/>
                <a:cs typeface="Arial"/>
              </a:rPr>
              <a:t> P </a:t>
            </a:r>
            <a:r>
              <a:rPr kumimoji="0" lang="de-DE" sz="600" b="0" i="1" u="none" strike="noStrike" kern="1200" cap="none" spc="0" normalizeH="0" baseline="0" noProof="0" dirty="0">
                <a:ln>
                  <a:noFill/>
                </a:ln>
                <a:solidFill>
                  <a:srgbClr val="404040"/>
                </a:solidFill>
                <a:effectLst/>
                <a:uLnTx/>
                <a:uFillTx/>
                <a:latin typeface="Verdana"/>
                <a:ea typeface="Arial"/>
                <a:cs typeface="Arial"/>
              </a:rPr>
              <a:t>et al. News </a:t>
            </a:r>
            <a:r>
              <a:rPr kumimoji="0" lang="de-DE" sz="600" b="0" i="1" u="none" strike="noStrike" kern="1200" cap="none" spc="0" normalizeH="0" baseline="0" noProof="0" dirty="0" err="1">
                <a:ln>
                  <a:noFill/>
                </a:ln>
                <a:solidFill>
                  <a:srgbClr val="404040"/>
                </a:solidFill>
                <a:effectLst/>
                <a:uLnTx/>
                <a:uFillTx/>
                <a:latin typeface="Verdana"/>
                <a:ea typeface="Arial"/>
                <a:cs typeface="Arial"/>
              </a:rPr>
              <a:t>Physiol</a:t>
            </a:r>
            <a:r>
              <a:rPr kumimoji="0" lang="de-DE" sz="600" b="0" i="1" u="none" strike="noStrike" kern="1200" cap="none" spc="0" normalizeH="0" baseline="0" noProof="0" dirty="0">
                <a:ln>
                  <a:noFill/>
                </a:ln>
                <a:solidFill>
                  <a:srgbClr val="404040"/>
                </a:solidFill>
                <a:effectLst/>
                <a:uLnTx/>
                <a:uFillTx/>
                <a:latin typeface="Verdana"/>
                <a:ea typeface="Arial"/>
                <a:cs typeface="Arial"/>
              </a:rPr>
              <a:t> </a:t>
            </a:r>
            <a:r>
              <a:rPr kumimoji="0" lang="de-DE" sz="600" b="0" i="1" u="none" strike="noStrike" kern="1200" cap="none" spc="0" normalizeH="0" baseline="0" noProof="0" dirty="0" err="1">
                <a:ln>
                  <a:noFill/>
                </a:ln>
                <a:solidFill>
                  <a:srgbClr val="404040"/>
                </a:solidFill>
                <a:effectLst/>
                <a:uLnTx/>
                <a:uFillTx/>
                <a:latin typeface="Verdana"/>
                <a:ea typeface="Arial"/>
                <a:cs typeface="Arial"/>
              </a:rPr>
              <a:t>Sci</a:t>
            </a:r>
            <a:r>
              <a:rPr kumimoji="0" lang="de-DE" sz="600" b="0" i="1"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a:ln>
                  <a:noFill/>
                </a:ln>
                <a:solidFill>
                  <a:srgbClr val="404040"/>
                </a:solidFill>
                <a:effectLst/>
                <a:uLnTx/>
                <a:uFillTx/>
                <a:latin typeface="Verdana"/>
                <a:ea typeface="Arial"/>
                <a:cs typeface="Arial"/>
              </a:rPr>
              <a:t>2000; 15: 72</a:t>
            </a:r>
            <a:r>
              <a:rPr lang="de-DE" sz="600" dirty="0">
                <a:solidFill>
                  <a:srgbClr val="404040"/>
                </a:solidFill>
                <a:ea typeface="Arial"/>
                <a:cs typeface="Arial"/>
              </a:rPr>
              <a:t>–</a:t>
            </a:r>
            <a:r>
              <a:rPr kumimoji="0" lang="de-DE" sz="600" b="0" i="0" u="none" strike="noStrike" kern="1200" cap="none" spc="0" normalizeH="0" baseline="0" noProof="0" dirty="0">
                <a:ln>
                  <a:noFill/>
                </a:ln>
                <a:solidFill>
                  <a:srgbClr val="404040"/>
                </a:solidFill>
                <a:effectLst/>
                <a:uLnTx/>
                <a:uFillTx/>
                <a:latin typeface="Verdana"/>
                <a:ea typeface="Arial"/>
                <a:cs typeface="Arial"/>
              </a:rPr>
              <a:t>7. </a:t>
            </a:r>
            <a:r>
              <a:rPr kumimoji="0" lang="de-DE" sz="600" b="1" i="0" u="none" strike="noStrike" kern="1200" cap="none" spc="0" normalizeH="0" baseline="0" noProof="0" dirty="0">
                <a:ln>
                  <a:noFill/>
                </a:ln>
                <a:solidFill>
                  <a:srgbClr val="404040"/>
                </a:solidFill>
                <a:effectLst/>
                <a:uLnTx/>
                <a:uFillTx/>
                <a:latin typeface="Verdana"/>
                <a:ea typeface="Arial"/>
                <a:cs typeface="Arial"/>
              </a:rPr>
              <a:t>2.</a:t>
            </a:r>
            <a:r>
              <a:rPr kumimoji="0" lang="de-DE" sz="600" b="0" i="0" u="none" strike="noStrike" kern="1200" cap="none" spc="0" normalizeH="0" baseline="0" noProof="0" dirty="0">
                <a:ln>
                  <a:noFill/>
                </a:ln>
                <a:solidFill>
                  <a:srgbClr val="404040"/>
                </a:solidFill>
                <a:effectLst/>
                <a:uLnTx/>
                <a:uFillTx/>
                <a:latin typeface="Verdana"/>
                <a:ea typeface="Arial"/>
                <a:cs typeface="Arial"/>
              </a:rPr>
              <a:t> Hoenig M </a:t>
            </a:r>
            <a:r>
              <a:rPr kumimoji="0" lang="de-DE" sz="600" b="0" i="1" u="none" strike="noStrike" kern="1200" cap="none" spc="0" normalizeH="0" baseline="0" noProof="0" dirty="0">
                <a:ln>
                  <a:noFill/>
                </a:ln>
                <a:solidFill>
                  <a:srgbClr val="404040"/>
                </a:solidFill>
                <a:effectLst/>
                <a:uLnTx/>
                <a:uFillTx/>
                <a:latin typeface="Verdana"/>
                <a:ea typeface="Arial"/>
                <a:cs typeface="Arial"/>
              </a:rPr>
              <a:t>et al. AM J </a:t>
            </a:r>
            <a:r>
              <a:rPr kumimoji="0" lang="de-DE" sz="600" b="0" i="1" u="none" strike="noStrike" kern="1200" cap="none" spc="0" normalizeH="0" baseline="0" noProof="0" dirty="0" err="1">
                <a:ln>
                  <a:noFill/>
                </a:ln>
                <a:solidFill>
                  <a:srgbClr val="404040"/>
                </a:solidFill>
                <a:effectLst/>
                <a:uLnTx/>
                <a:uFillTx/>
                <a:latin typeface="Verdana"/>
                <a:ea typeface="Arial"/>
                <a:cs typeface="Arial"/>
              </a:rPr>
              <a:t>Physiol</a:t>
            </a:r>
            <a:r>
              <a:rPr kumimoji="0" lang="de-DE" sz="600" b="0" i="1"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a:ln>
                  <a:noFill/>
                </a:ln>
                <a:solidFill>
                  <a:srgbClr val="404040"/>
                </a:solidFill>
                <a:effectLst/>
                <a:uLnTx/>
                <a:uFillTx/>
                <a:latin typeface="Verdana"/>
                <a:ea typeface="Arial"/>
                <a:cs typeface="Arial"/>
              </a:rPr>
              <a:t>1986; 250: E502</a:t>
            </a:r>
            <a:r>
              <a:rPr lang="de-DE" sz="600" dirty="0">
                <a:solidFill>
                  <a:srgbClr val="404040"/>
                </a:solidFill>
                <a:ea typeface="Arial"/>
                <a:cs typeface="Arial"/>
              </a:rPr>
              <a:t>–</a:t>
            </a:r>
            <a:r>
              <a:rPr kumimoji="0" lang="de-DE" sz="600" b="0" i="0" u="none" strike="noStrike" kern="1200" cap="none" spc="0" normalizeH="0" baseline="0" noProof="0" dirty="0">
                <a:ln>
                  <a:noFill/>
                </a:ln>
                <a:solidFill>
                  <a:srgbClr val="404040"/>
                </a:solidFill>
                <a:effectLst/>
                <a:uLnTx/>
                <a:uFillTx/>
                <a:latin typeface="Verdana"/>
                <a:ea typeface="Arial"/>
                <a:cs typeface="Arial"/>
              </a:rPr>
              <a:t>11.</a:t>
            </a:r>
            <a:endParaRPr kumimoji="0" lang="en-US" sz="600" b="0" i="0" u="none" strike="noStrike" kern="1200" cap="none" spc="0" normalizeH="0" baseline="0" noProof="0" dirty="0">
              <a:ln>
                <a:noFill/>
              </a:ln>
              <a:solidFill>
                <a:srgbClr val="404040"/>
              </a:solidFill>
              <a:effectLst/>
              <a:uLnTx/>
              <a:uFillTx/>
              <a:latin typeface="Verdana"/>
              <a:ea typeface="+mn-ea"/>
              <a:cs typeface="+mn-cs"/>
            </a:endParaRPr>
          </a:p>
        </p:txBody>
      </p:sp>
    </p:spTree>
    <p:extLst>
      <p:ext uri="{BB962C8B-B14F-4D97-AF65-F5344CB8AC3E}">
        <p14:creationId xmlns:p14="http://schemas.microsoft.com/office/powerpoint/2010/main" val="3477303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18"/>
                                        </p:tgtEl>
                                        <p:attrNameLst>
                                          <p:attrName>style.visibility</p:attrName>
                                        </p:attrNameLst>
                                      </p:cBhvr>
                                      <p:to>
                                        <p:strVal val="visible"/>
                                      </p:to>
                                    </p:set>
                                    <p:anim calcmode="lin" valueType="num">
                                      <p:cBhvr>
                                        <p:cTn id="7" dur="1000" fill="hold"/>
                                        <p:tgtEl>
                                          <p:spTgt spid="118"/>
                                        </p:tgtEl>
                                        <p:attrNameLst>
                                          <p:attrName>ppt_w</p:attrName>
                                        </p:attrNameLst>
                                      </p:cBhvr>
                                      <p:tavLst>
                                        <p:tav tm="0">
                                          <p:val>
                                            <p:strVal val="#ppt_w*0.70"/>
                                          </p:val>
                                        </p:tav>
                                        <p:tav tm="100000">
                                          <p:val>
                                            <p:strVal val="#ppt_w"/>
                                          </p:val>
                                        </p:tav>
                                      </p:tavLst>
                                    </p:anim>
                                    <p:anim calcmode="lin" valueType="num">
                                      <p:cBhvr>
                                        <p:cTn id="8" dur="1000" fill="hold"/>
                                        <p:tgtEl>
                                          <p:spTgt spid="118"/>
                                        </p:tgtEl>
                                        <p:attrNameLst>
                                          <p:attrName>ppt_h</p:attrName>
                                        </p:attrNameLst>
                                      </p:cBhvr>
                                      <p:tavLst>
                                        <p:tav tm="0">
                                          <p:val>
                                            <p:strVal val="#ppt_h"/>
                                          </p:val>
                                        </p:tav>
                                        <p:tav tm="100000">
                                          <p:val>
                                            <p:strVal val="#ppt_h"/>
                                          </p:val>
                                        </p:tav>
                                      </p:tavLst>
                                    </p:anim>
                                    <p:animEffect transition="in" filter="fade">
                                      <p:cBhvr>
                                        <p:cTn id="9" dur="1000"/>
                                        <p:tgtEl>
                                          <p:spTgt spid="118"/>
                                        </p:tgtEl>
                                      </p:cBhvr>
                                    </p:animEffect>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27"/>
                                        </p:tgtEl>
                                        <p:attrNameLst>
                                          <p:attrName>style.visibility</p:attrName>
                                        </p:attrNameLst>
                                      </p:cBhvr>
                                      <p:to>
                                        <p:strVal val="visible"/>
                                      </p:to>
                                    </p:set>
                                    <p:animEffect transition="in" filter="wipe(down)">
                                      <p:cBhvr>
                                        <p:cTn id="13" dur="500"/>
                                        <p:tgtEl>
                                          <p:spTgt spid="12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up)">
                                      <p:cBhvr>
                                        <p:cTn id="16" dur="500"/>
                                        <p:tgtEl>
                                          <p:spTgt spid="2"/>
                                        </p:tgtEl>
                                      </p:cBhvr>
                                    </p:animEffect>
                                  </p:childTnLst>
                                </p:cTn>
                              </p:par>
                            </p:childTnLst>
                          </p:cTn>
                        </p:par>
                        <p:par>
                          <p:cTn id="17" fill="hold">
                            <p:stCondLst>
                              <p:cond delay="1500"/>
                            </p:stCondLst>
                            <p:childTnLst>
                              <p:par>
                                <p:cTn id="18" presetID="10" presetClass="exit" presetSubtype="0" fill="hold" grpId="0" nodeType="afterEffect">
                                  <p:stCondLst>
                                    <p:cond delay="250"/>
                                  </p:stCondLst>
                                  <p:childTnLst>
                                    <p:animEffect transition="out" filter="fade">
                                      <p:cBhvr>
                                        <p:cTn id="19" dur="500"/>
                                        <p:tgtEl>
                                          <p:spTgt spid="43"/>
                                        </p:tgtEl>
                                      </p:cBhvr>
                                    </p:animEffect>
                                    <p:set>
                                      <p:cBhvr>
                                        <p:cTn id="20" dur="1" fill="hold">
                                          <p:stCondLst>
                                            <p:cond delay="499"/>
                                          </p:stCondLst>
                                        </p:cTn>
                                        <p:tgtEl>
                                          <p:spTgt spid="43"/>
                                        </p:tgtEl>
                                        <p:attrNameLst>
                                          <p:attrName>style.visibility</p:attrName>
                                        </p:attrNameLst>
                                      </p:cBhvr>
                                      <p:to>
                                        <p:strVal val="hidden"/>
                                      </p:to>
                                    </p:set>
                                  </p:childTnLst>
                                </p:cTn>
                              </p:par>
                              <p:par>
                                <p:cTn id="21" presetID="10" presetClass="exit" presetSubtype="0" fill="hold" grpId="0" nodeType="withEffect">
                                  <p:stCondLst>
                                    <p:cond delay="0"/>
                                  </p:stCondLst>
                                  <p:childTnLst>
                                    <p:animEffect transition="out" filter="fade">
                                      <p:cBhvr>
                                        <p:cTn id="22" dur="500"/>
                                        <p:tgtEl>
                                          <p:spTgt spid="42"/>
                                        </p:tgtEl>
                                      </p:cBhvr>
                                    </p:animEffect>
                                    <p:set>
                                      <p:cBhvr>
                                        <p:cTn id="23" dur="1" fill="hold">
                                          <p:stCondLst>
                                            <p:cond delay="499"/>
                                          </p:stCondLst>
                                        </p:cTn>
                                        <p:tgtEl>
                                          <p:spTgt spid="42"/>
                                        </p:tgtEl>
                                        <p:attrNameLst>
                                          <p:attrName>style.visibility</p:attrName>
                                        </p:attrNameLst>
                                      </p:cBhvr>
                                      <p:to>
                                        <p:strVal val="hidden"/>
                                      </p:to>
                                    </p:set>
                                  </p:childTnLst>
                                </p:cTn>
                              </p:par>
                            </p:childTnLst>
                          </p:cTn>
                        </p:par>
                        <p:par>
                          <p:cTn id="24" fill="hold">
                            <p:stCondLst>
                              <p:cond delay="2250"/>
                            </p:stCondLst>
                            <p:childTnLst>
                              <p:par>
                                <p:cTn id="25" presetID="10" presetClass="exit" presetSubtype="0" fill="hold" nodeType="afterEffect">
                                  <p:stCondLst>
                                    <p:cond delay="250"/>
                                  </p:stCondLst>
                                  <p:childTnLst>
                                    <p:animEffect transition="out" filter="fade">
                                      <p:cBhvr>
                                        <p:cTn id="26" dur="500"/>
                                        <p:tgtEl>
                                          <p:spTgt spid="27"/>
                                        </p:tgtEl>
                                      </p:cBhvr>
                                    </p:animEffect>
                                    <p:set>
                                      <p:cBhvr>
                                        <p:cTn id="27" dur="1" fill="hold">
                                          <p:stCondLst>
                                            <p:cond delay="499"/>
                                          </p:stCondLst>
                                        </p:cTn>
                                        <p:tgtEl>
                                          <p:spTgt spid="27"/>
                                        </p:tgtEl>
                                        <p:attrNameLst>
                                          <p:attrName>style.visibility</p:attrName>
                                        </p:attrNameLst>
                                      </p:cBhvr>
                                      <p:to>
                                        <p:strVal val="hidden"/>
                                      </p:to>
                                    </p:set>
                                  </p:childTnLst>
                                </p:cTn>
                              </p:par>
                            </p:childTnLst>
                          </p:cTn>
                        </p:par>
                        <p:par>
                          <p:cTn id="28" fill="hold">
                            <p:stCondLst>
                              <p:cond delay="3000"/>
                            </p:stCondLst>
                            <p:childTnLst>
                              <p:par>
                                <p:cTn id="29" presetID="10" presetClass="exit" presetSubtype="0" fill="hold" nodeType="afterEffect">
                                  <p:stCondLst>
                                    <p:cond delay="250"/>
                                  </p:stCondLst>
                                  <p:childTnLst>
                                    <p:animEffect transition="out" filter="fade">
                                      <p:cBhvr>
                                        <p:cTn id="30" dur="500"/>
                                        <p:tgtEl>
                                          <p:spTgt spid="30"/>
                                        </p:tgtEl>
                                      </p:cBhvr>
                                    </p:animEffect>
                                    <p:set>
                                      <p:cBhvr>
                                        <p:cTn id="31" dur="1" fill="hold">
                                          <p:stCondLst>
                                            <p:cond delay="499"/>
                                          </p:stCondLst>
                                        </p:cTn>
                                        <p:tgtEl>
                                          <p:spTgt spid="30"/>
                                        </p:tgtEl>
                                        <p:attrNameLst>
                                          <p:attrName>style.visibility</p:attrName>
                                        </p:attrNameLst>
                                      </p:cBhvr>
                                      <p:to>
                                        <p:strVal val="hidden"/>
                                      </p:to>
                                    </p:set>
                                  </p:childTnLst>
                                </p:cTn>
                              </p:par>
                            </p:childTnLst>
                          </p:cTn>
                        </p:par>
                        <p:par>
                          <p:cTn id="32" fill="hold">
                            <p:stCondLst>
                              <p:cond delay="3750"/>
                            </p:stCondLst>
                            <p:childTnLst>
                              <p:par>
                                <p:cTn id="33" presetID="10" presetClass="exit" presetSubtype="0" fill="hold" nodeType="afterEffect">
                                  <p:stCondLst>
                                    <p:cond delay="250"/>
                                  </p:stCondLst>
                                  <p:childTnLst>
                                    <p:animEffect transition="out" filter="fade">
                                      <p:cBhvr>
                                        <p:cTn id="34" dur="500"/>
                                        <p:tgtEl>
                                          <p:spTgt spid="21"/>
                                        </p:tgtEl>
                                      </p:cBhvr>
                                    </p:animEffect>
                                    <p:set>
                                      <p:cBhvr>
                                        <p:cTn id="35" dur="1" fill="hold">
                                          <p:stCondLst>
                                            <p:cond delay="499"/>
                                          </p:stCondLst>
                                        </p:cTn>
                                        <p:tgtEl>
                                          <p:spTgt spid="21"/>
                                        </p:tgtEl>
                                        <p:attrNameLst>
                                          <p:attrName>style.visibility</p:attrName>
                                        </p:attrNameLst>
                                      </p:cBhvr>
                                      <p:to>
                                        <p:strVal val="hidden"/>
                                      </p:to>
                                    </p:set>
                                  </p:childTnLst>
                                </p:cTn>
                              </p:par>
                            </p:childTnLst>
                          </p:cTn>
                        </p:par>
                        <p:par>
                          <p:cTn id="36" fill="hold">
                            <p:stCondLst>
                              <p:cond delay="4500"/>
                            </p:stCondLst>
                            <p:childTnLst>
                              <p:par>
                                <p:cTn id="37" presetID="10" presetClass="exit" presetSubtype="0" fill="hold" nodeType="afterEffect">
                                  <p:stCondLst>
                                    <p:cond delay="250"/>
                                  </p:stCondLst>
                                  <p:childTnLst>
                                    <p:animEffect transition="out" filter="fade">
                                      <p:cBhvr>
                                        <p:cTn id="38" dur="500"/>
                                        <p:tgtEl>
                                          <p:spTgt spid="71"/>
                                        </p:tgtEl>
                                      </p:cBhvr>
                                    </p:animEffect>
                                    <p:set>
                                      <p:cBhvr>
                                        <p:cTn id="39" dur="1" fill="hold">
                                          <p:stCondLst>
                                            <p:cond delay="499"/>
                                          </p:stCondLst>
                                        </p:cTn>
                                        <p:tgtEl>
                                          <p:spTgt spid="71"/>
                                        </p:tgtEl>
                                        <p:attrNameLst>
                                          <p:attrName>style.visibility</p:attrName>
                                        </p:attrNameLst>
                                      </p:cBhvr>
                                      <p:to>
                                        <p:strVal val="hidden"/>
                                      </p:to>
                                    </p:set>
                                  </p:childTnLst>
                                </p:cTn>
                              </p:par>
                            </p:childTnLst>
                          </p:cTn>
                        </p:par>
                        <p:par>
                          <p:cTn id="40" fill="hold">
                            <p:stCondLst>
                              <p:cond delay="5250"/>
                            </p:stCondLst>
                            <p:childTnLst>
                              <p:par>
                                <p:cTn id="41" presetID="10" presetClass="exit" presetSubtype="0" fill="hold" nodeType="afterEffect">
                                  <p:stCondLst>
                                    <p:cond delay="250"/>
                                  </p:stCondLst>
                                  <p:childTnLst>
                                    <p:animEffect transition="out" filter="fade">
                                      <p:cBhvr>
                                        <p:cTn id="42" dur="500"/>
                                        <p:tgtEl>
                                          <p:spTgt spid="9"/>
                                        </p:tgtEl>
                                      </p:cBhvr>
                                    </p:animEffect>
                                    <p:set>
                                      <p:cBhvr>
                                        <p:cTn id="43" dur="1" fill="hold">
                                          <p:stCondLst>
                                            <p:cond delay="499"/>
                                          </p:stCondLst>
                                        </p:cTn>
                                        <p:tgtEl>
                                          <p:spTgt spid="9"/>
                                        </p:tgtEl>
                                        <p:attrNameLst>
                                          <p:attrName>style.visibility</p:attrName>
                                        </p:attrNameLst>
                                      </p:cBhvr>
                                      <p:to>
                                        <p:strVal val="hidden"/>
                                      </p:to>
                                    </p:set>
                                  </p:childTnLst>
                                </p:cTn>
                              </p:par>
                            </p:childTnLst>
                          </p:cTn>
                        </p:par>
                        <p:par>
                          <p:cTn id="44" fill="hold">
                            <p:stCondLst>
                              <p:cond delay="6000"/>
                            </p:stCondLst>
                            <p:childTnLst>
                              <p:par>
                                <p:cTn id="45" presetID="10" presetClass="exit" presetSubtype="0" fill="hold" nodeType="afterEffect">
                                  <p:stCondLst>
                                    <p:cond delay="250"/>
                                  </p:stCondLst>
                                  <p:childTnLst>
                                    <p:animEffect transition="out" filter="fade">
                                      <p:cBhvr>
                                        <p:cTn id="46" dur="500"/>
                                        <p:tgtEl>
                                          <p:spTgt spid="12"/>
                                        </p:tgtEl>
                                      </p:cBhvr>
                                    </p:animEffect>
                                    <p:set>
                                      <p:cBhvr>
                                        <p:cTn id="47" dur="1" fill="hold">
                                          <p:stCondLst>
                                            <p:cond delay="499"/>
                                          </p:stCondLst>
                                        </p:cTn>
                                        <p:tgtEl>
                                          <p:spTgt spid="12"/>
                                        </p:tgtEl>
                                        <p:attrNameLst>
                                          <p:attrName>style.visibility</p:attrName>
                                        </p:attrNameLst>
                                      </p:cBhvr>
                                      <p:to>
                                        <p:strVal val="hidden"/>
                                      </p:to>
                                    </p:set>
                                  </p:childTnLst>
                                </p:cTn>
                              </p:par>
                            </p:childTnLst>
                          </p:cTn>
                        </p:par>
                        <p:par>
                          <p:cTn id="48" fill="hold">
                            <p:stCondLst>
                              <p:cond delay="6750"/>
                            </p:stCondLst>
                            <p:childTnLst>
                              <p:par>
                                <p:cTn id="49" presetID="10" presetClass="exit" presetSubtype="0" fill="hold" nodeType="afterEffect">
                                  <p:stCondLst>
                                    <p:cond delay="0"/>
                                  </p:stCondLst>
                                  <p:childTnLst>
                                    <p:animEffect transition="out" filter="fade">
                                      <p:cBhvr>
                                        <p:cTn id="50" dur="500"/>
                                        <p:tgtEl>
                                          <p:spTgt spid="39"/>
                                        </p:tgtEl>
                                      </p:cBhvr>
                                    </p:animEffect>
                                    <p:set>
                                      <p:cBhvr>
                                        <p:cTn id="51" dur="1" fill="hold">
                                          <p:stCondLst>
                                            <p:cond delay="499"/>
                                          </p:stCondLst>
                                        </p:cTn>
                                        <p:tgtEl>
                                          <p:spTgt spid="39"/>
                                        </p:tgtEl>
                                        <p:attrNameLst>
                                          <p:attrName>style.visibility</p:attrName>
                                        </p:attrNameLst>
                                      </p:cBhvr>
                                      <p:to>
                                        <p:strVal val="hidden"/>
                                      </p:to>
                                    </p:set>
                                  </p:childTnLst>
                                </p:cTn>
                              </p:par>
                              <p:par>
                                <p:cTn id="52" presetID="10" presetClass="exit" presetSubtype="0" fill="hold" nodeType="withEffect">
                                  <p:stCondLst>
                                    <p:cond delay="0"/>
                                  </p:stCondLst>
                                  <p:childTnLst>
                                    <p:animEffect transition="out" filter="fade">
                                      <p:cBhvr>
                                        <p:cTn id="53" dur="500"/>
                                        <p:tgtEl>
                                          <p:spTgt spid="33"/>
                                        </p:tgtEl>
                                      </p:cBhvr>
                                    </p:animEffect>
                                    <p:set>
                                      <p:cBhvr>
                                        <p:cTn id="54" dur="1" fill="hold">
                                          <p:stCondLst>
                                            <p:cond delay="499"/>
                                          </p:stCondLst>
                                        </p:cTn>
                                        <p:tgtEl>
                                          <p:spTgt spid="33"/>
                                        </p:tgtEl>
                                        <p:attrNameLst>
                                          <p:attrName>style.visibility</p:attrName>
                                        </p:attrNameLst>
                                      </p:cBhvr>
                                      <p:to>
                                        <p:strVal val="hidden"/>
                                      </p:to>
                                    </p:set>
                                  </p:childTnLst>
                                </p:cTn>
                              </p:par>
                            </p:childTnLst>
                          </p:cTn>
                        </p:par>
                        <p:par>
                          <p:cTn id="55" fill="hold">
                            <p:stCondLst>
                              <p:cond delay="7250"/>
                            </p:stCondLst>
                            <p:childTnLst>
                              <p:par>
                                <p:cTn id="56" presetID="10" presetClass="exit" presetSubtype="0" fill="hold" nodeType="afterEffect">
                                  <p:stCondLst>
                                    <p:cond delay="0"/>
                                  </p:stCondLst>
                                  <p:childTnLst>
                                    <p:animEffect transition="out" filter="fade">
                                      <p:cBhvr>
                                        <p:cTn id="57" dur="500"/>
                                        <p:tgtEl>
                                          <p:spTgt spid="15"/>
                                        </p:tgtEl>
                                      </p:cBhvr>
                                    </p:animEffect>
                                    <p:set>
                                      <p:cBhvr>
                                        <p:cTn id="58" dur="1" fill="hold">
                                          <p:stCondLst>
                                            <p:cond delay="499"/>
                                          </p:stCondLst>
                                        </p:cTn>
                                        <p:tgtEl>
                                          <p:spTgt spid="15"/>
                                        </p:tgtEl>
                                        <p:attrNameLst>
                                          <p:attrName>style.visibility</p:attrName>
                                        </p:attrNameLst>
                                      </p:cBhvr>
                                      <p:to>
                                        <p:strVal val="hidden"/>
                                      </p:to>
                                    </p:set>
                                  </p:childTnLst>
                                </p:cTn>
                              </p:par>
                            </p:childTnLst>
                          </p:cTn>
                        </p:par>
                        <p:par>
                          <p:cTn id="59" fill="hold">
                            <p:stCondLst>
                              <p:cond delay="7750"/>
                            </p:stCondLst>
                            <p:childTnLst>
                              <p:par>
                                <p:cTn id="60" presetID="10" presetClass="exit" presetSubtype="0" fill="hold" nodeType="afterEffect">
                                  <p:stCondLst>
                                    <p:cond delay="0"/>
                                  </p:stCondLst>
                                  <p:childTnLst>
                                    <p:animEffect transition="out" filter="fade">
                                      <p:cBhvr>
                                        <p:cTn id="61" dur="500"/>
                                        <p:tgtEl>
                                          <p:spTgt spid="18"/>
                                        </p:tgtEl>
                                      </p:cBhvr>
                                    </p:animEffect>
                                    <p:set>
                                      <p:cBhvr>
                                        <p:cTn id="62" dur="1" fill="hold">
                                          <p:stCondLst>
                                            <p:cond delay="499"/>
                                          </p:stCondLst>
                                        </p:cTn>
                                        <p:tgtEl>
                                          <p:spTgt spid="18"/>
                                        </p:tgtEl>
                                        <p:attrNameLst>
                                          <p:attrName>style.visibility</p:attrName>
                                        </p:attrNameLst>
                                      </p:cBhvr>
                                      <p:to>
                                        <p:strVal val="hidden"/>
                                      </p:to>
                                    </p:set>
                                  </p:childTnLst>
                                </p:cTn>
                              </p:par>
                            </p:childTnLst>
                          </p:cTn>
                        </p:par>
                        <p:par>
                          <p:cTn id="63" fill="hold">
                            <p:stCondLst>
                              <p:cond delay="8250"/>
                            </p:stCondLst>
                            <p:childTnLst>
                              <p:par>
                                <p:cTn id="64" presetID="10" presetClass="exit" presetSubtype="0" fill="hold" nodeType="afterEffect">
                                  <p:stCondLst>
                                    <p:cond delay="0"/>
                                  </p:stCondLst>
                                  <p:childTnLst>
                                    <p:animEffect transition="out" filter="fade">
                                      <p:cBhvr>
                                        <p:cTn id="65" dur="500"/>
                                        <p:tgtEl>
                                          <p:spTgt spid="24"/>
                                        </p:tgtEl>
                                      </p:cBhvr>
                                    </p:animEffect>
                                    <p:set>
                                      <p:cBhvr>
                                        <p:cTn id="66" dur="1" fill="hold">
                                          <p:stCondLst>
                                            <p:cond delay="499"/>
                                          </p:stCondLst>
                                        </p:cTn>
                                        <p:tgtEl>
                                          <p:spTgt spid="24"/>
                                        </p:tgtEl>
                                        <p:attrNameLst>
                                          <p:attrName>style.visibility</p:attrName>
                                        </p:attrNameLst>
                                      </p:cBhvr>
                                      <p:to>
                                        <p:strVal val="hidden"/>
                                      </p:to>
                                    </p:set>
                                  </p:childTnLst>
                                </p:cTn>
                              </p:par>
                            </p:childTnLst>
                          </p:cTn>
                        </p:par>
                        <p:par>
                          <p:cTn id="67" fill="hold">
                            <p:stCondLst>
                              <p:cond delay="8750"/>
                            </p:stCondLst>
                            <p:childTnLst>
                              <p:par>
                                <p:cTn id="68" presetID="10" presetClass="exit" presetSubtype="0" fill="hold" nodeType="afterEffect">
                                  <p:stCondLst>
                                    <p:cond delay="0"/>
                                  </p:stCondLst>
                                  <p:childTnLst>
                                    <p:animEffect transition="out" filter="fade">
                                      <p:cBhvr>
                                        <p:cTn id="69" dur="500"/>
                                        <p:tgtEl>
                                          <p:spTgt spid="36"/>
                                        </p:tgtEl>
                                      </p:cBhvr>
                                    </p:animEffect>
                                    <p:set>
                                      <p:cBhvr>
                                        <p:cTn id="70" dur="1" fill="hold">
                                          <p:stCondLst>
                                            <p:cond delay="499"/>
                                          </p:stCondLst>
                                        </p:cTn>
                                        <p:tgtEl>
                                          <p:spTgt spid="36"/>
                                        </p:tgtEl>
                                        <p:attrNameLst>
                                          <p:attrName>style.visibility</p:attrName>
                                        </p:attrNameLst>
                                      </p:cBhvr>
                                      <p:to>
                                        <p:strVal val="hidden"/>
                                      </p:to>
                                    </p:set>
                                  </p:childTnLst>
                                </p:cTn>
                              </p:par>
                            </p:childTnLst>
                          </p:cTn>
                        </p:par>
                        <p:par>
                          <p:cTn id="71" fill="hold">
                            <p:stCondLst>
                              <p:cond delay="9250"/>
                            </p:stCondLst>
                            <p:childTnLst>
                              <p:par>
                                <p:cTn id="72" presetID="10" presetClass="exit" presetSubtype="0" fill="hold" grpId="0" nodeType="afterEffect">
                                  <p:stCondLst>
                                    <p:cond delay="0"/>
                                  </p:stCondLst>
                                  <p:childTnLst>
                                    <p:animEffect transition="out" filter="fade">
                                      <p:cBhvr>
                                        <p:cTn id="73" dur="500"/>
                                        <p:tgtEl>
                                          <p:spTgt spid="124"/>
                                        </p:tgtEl>
                                      </p:cBhvr>
                                    </p:animEffect>
                                    <p:set>
                                      <p:cBhvr>
                                        <p:cTn id="74" dur="1" fill="hold">
                                          <p:stCondLst>
                                            <p:cond delay="499"/>
                                          </p:stCondLst>
                                        </p:cTn>
                                        <p:tgtEl>
                                          <p:spTgt spid="124"/>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500"/>
                                        <p:tgtEl>
                                          <p:spTgt spid="126"/>
                                        </p:tgtEl>
                                      </p:cBhvr>
                                    </p:animEffect>
                                    <p:set>
                                      <p:cBhvr>
                                        <p:cTn id="77" dur="1" fill="hold">
                                          <p:stCondLst>
                                            <p:cond delay="499"/>
                                          </p:stCondLst>
                                        </p:cTn>
                                        <p:tgtEl>
                                          <p:spTgt spid="126"/>
                                        </p:tgtEl>
                                        <p:attrNameLst>
                                          <p:attrName>style.visibility</p:attrName>
                                        </p:attrNameLst>
                                      </p:cBhvr>
                                      <p:to>
                                        <p:strVal val="hidden"/>
                                      </p:to>
                                    </p:set>
                                  </p:childTnLst>
                                </p:cTn>
                              </p:par>
                            </p:childTnLst>
                          </p:cTn>
                        </p:par>
                        <p:par>
                          <p:cTn id="78" fill="hold">
                            <p:stCondLst>
                              <p:cond delay="9750"/>
                            </p:stCondLst>
                            <p:childTnLst>
                              <p:par>
                                <p:cTn id="79" presetID="10" presetClass="entr" presetSubtype="0" fill="hold" grpId="0" nodeType="afterEffect">
                                  <p:stCondLst>
                                    <p:cond delay="0"/>
                                  </p:stCondLst>
                                  <p:childTnLst>
                                    <p:set>
                                      <p:cBhvr>
                                        <p:cTn id="80" dur="1" fill="hold">
                                          <p:stCondLst>
                                            <p:cond delay="0"/>
                                          </p:stCondLst>
                                        </p:cTn>
                                        <p:tgtEl>
                                          <p:spTgt spid="3"/>
                                        </p:tgtEl>
                                        <p:attrNameLst>
                                          <p:attrName>style.visibility</p:attrName>
                                        </p:attrNameLst>
                                      </p:cBhvr>
                                      <p:to>
                                        <p:strVal val="visible"/>
                                      </p:to>
                                    </p:set>
                                    <p:animEffect transition="in" filter="fade">
                                      <p:cBhvr>
                                        <p:cTn id="81" dur="500"/>
                                        <p:tgtEl>
                                          <p:spTgt spid="3"/>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4"/>
                                        </p:tgtEl>
                                        <p:attrNameLst>
                                          <p:attrName>style.visibility</p:attrName>
                                        </p:attrNameLst>
                                      </p:cBhvr>
                                      <p:to>
                                        <p:strVal val="visible"/>
                                      </p:to>
                                    </p:set>
                                    <p:animEffect transition="in" filter="fade">
                                      <p:cBhvr>
                                        <p:cTn id="84" dur="500"/>
                                        <p:tgtEl>
                                          <p:spTgt spid="4"/>
                                        </p:tgtEl>
                                      </p:cBhvr>
                                    </p:animEffect>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grpId="0" nodeType="clickEffect">
                                  <p:stCondLst>
                                    <p:cond delay="0"/>
                                  </p:stCondLst>
                                  <p:childTnLst>
                                    <p:set>
                                      <p:cBhvr>
                                        <p:cTn id="88" dur="1" fill="hold">
                                          <p:stCondLst>
                                            <p:cond delay="0"/>
                                          </p:stCondLst>
                                        </p:cTn>
                                        <p:tgtEl>
                                          <p:spTgt spid="7"/>
                                        </p:tgtEl>
                                        <p:attrNameLst>
                                          <p:attrName>style.visibility</p:attrName>
                                        </p:attrNameLst>
                                      </p:cBhvr>
                                      <p:to>
                                        <p:strVal val="hidden"/>
                                      </p:to>
                                    </p:set>
                                  </p:childTnLst>
                                </p:cTn>
                              </p:par>
                              <p:par>
                                <p:cTn id="89" presetID="1" presetClass="entr" presetSubtype="0" fill="hold" grpId="0" nodeType="withEffect">
                                  <p:stCondLst>
                                    <p:cond delay="0"/>
                                  </p:stCondLst>
                                  <p:childTnLst>
                                    <p:set>
                                      <p:cBhvr>
                                        <p:cTn id="90" dur="1" fill="hold">
                                          <p:stCondLst>
                                            <p:cond delay="0"/>
                                          </p:stCondLst>
                                        </p:cTn>
                                        <p:tgtEl>
                                          <p:spTgt spid="119"/>
                                        </p:tgtEl>
                                        <p:attrNameLst>
                                          <p:attrName>style.visibility</p:attrName>
                                        </p:attrNameLst>
                                      </p:cBhvr>
                                      <p:to>
                                        <p:strVal val="visible"/>
                                      </p:to>
                                    </p:set>
                                  </p:childTnLst>
                                </p:cTn>
                              </p:par>
                              <p:par>
                                <p:cTn id="91" presetID="10" presetClass="entr" presetSubtype="0" fill="hold" grpId="0" nodeType="withEffect">
                                  <p:stCondLst>
                                    <p:cond delay="0"/>
                                  </p:stCondLst>
                                  <p:childTnLst>
                                    <p:set>
                                      <p:cBhvr>
                                        <p:cTn id="92" dur="1" fill="hold">
                                          <p:stCondLst>
                                            <p:cond delay="0"/>
                                          </p:stCondLst>
                                        </p:cTn>
                                        <p:tgtEl>
                                          <p:spTgt spid="5"/>
                                        </p:tgtEl>
                                        <p:attrNameLst>
                                          <p:attrName>style.visibility</p:attrName>
                                        </p:attrNameLst>
                                      </p:cBhvr>
                                      <p:to>
                                        <p:strVal val="visible"/>
                                      </p:to>
                                    </p:set>
                                    <p:animEffect transition="in" filter="fade">
                                      <p:cBhvr>
                                        <p:cTn id="93" dur="500"/>
                                        <p:tgtEl>
                                          <p:spTgt spid="5"/>
                                        </p:tgtEl>
                                      </p:cBhvr>
                                    </p:animEffect>
                                  </p:childTnLst>
                                </p:cTn>
                              </p:par>
                            </p:childTnLst>
                          </p:cTn>
                        </p:par>
                        <p:par>
                          <p:cTn id="94" fill="hold">
                            <p:stCondLst>
                              <p:cond delay="500"/>
                            </p:stCondLst>
                            <p:childTnLst>
                              <p:par>
                                <p:cTn id="95" presetID="10" presetClass="exit" presetSubtype="0" fill="hold" nodeType="afterEffect">
                                  <p:stCondLst>
                                    <p:cond delay="250"/>
                                  </p:stCondLst>
                                  <p:childTnLst>
                                    <p:animEffect transition="out" filter="fade">
                                      <p:cBhvr>
                                        <p:cTn id="96" dur="500"/>
                                        <p:tgtEl>
                                          <p:spTgt spid="59"/>
                                        </p:tgtEl>
                                      </p:cBhvr>
                                    </p:animEffect>
                                    <p:set>
                                      <p:cBhvr>
                                        <p:cTn id="97" dur="1" fill="hold">
                                          <p:stCondLst>
                                            <p:cond delay="499"/>
                                          </p:stCondLst>
                                        </p:cTn>
                                        <p:tgtEl>
                                          <p:spTgt spid="59"/>
                                        </p:tgtEl>
                                        <p:attrNameLst>
                                          <p:attrName>style.visibility</p:attrName>
                                        </p:attrNameLst>
                                      </p:cBhvr>
                                      <p:to>
                                        <p:strVal val="hidden"/>
                                      </p:to>
                                    </p:set>
                                  </p:childTnLst>
                                </p:cTn>
                              </p:par>
                            </p:childTnLst>
                          </p:cTn>
                        </p:par>
                        <p:par>
                          <p:cTn id="98" fill="hold">
                            <p:stCondLst>
                              <p:cond delay="1250"/>
                            </p:stCondLst>
                            <p:childTnLst>
                              <p:par>
                                <p:cTn id="99" presetID="10" presetClass="entr" presetSubtype="0" fill="hold" nodeType="afterEffect">
                                  <p:stCondLst>
                                    <p:cond delay="0"/>
                                  </p:stCondLst>
                                  <p:childTnLst>
                                    <p:set>
                                      <p:cBhvr>
                                        <p:cTn id="100" dur="1" fill="hold">
                                          <p:stCondLst>
                                            <p:cond delay="0"/>
                                          </p:stCondLst>
                                        </p:cTn>
                                        <p:tgtEl>
                                          <p:spTgt spid="21"/>
                                        </p:tgtEl>
                                        <p:attrNameLst>
                                          <p:attrName>style.visibility</p:attrName>
                                        </p:attrNameLst>
                                      </p:cBhvr>
                                      <p:to>
                                        <p:strVal val="visible"/>
                                      </p:to>
                                    </p:set>
                                    <p:animEffect transition="in" filter="fade">
                                      <p:cBhvr>
                                        <p:cTn id="101" dur="500"/>
                                        <p:tgtEl>
                                          <p:spTgt spid="21"/>
                                        </p:tgtEl>
                                      </p:cBhvr>
                                    </p:animEffect>
                                  </p:childTnLst>
                                </p:cTn>
                              </p:par>
                            </p:childTnLst>
                          </p:cTn>
                        </p:par>
                        <p:par>
                          <p:cTn id="102" fill="hold">
                            <p:stCondLst>
                              <p:cond delay="1750"/>
                            </p:stCondLst>
                            <p:childTnLst>
                              <p:par>
                                <p:cTn id="103" presetID="10" presetClass="exit" presetSubtype="0" fill="hold" nodeType="afterEffect">
                                  <p:stCondLst>
                                    <p:cond delay="250"/>
                                  </p:stCondLst>
                                  <p:childTnLst>
                                    <p:animEffect transition="out" filter="fade">
                                      <p:cBhvr>
                                        <p:cTn id="104" dur="500"/>
                                        <p:tgtEl>
                                          <p:spTgt spid="74"/>
                                        </p:tgtEl>
                                      </p:cBhvr>
                                    </p:animEffect>
                                    <p:set>
                                      <p:cBhvr>
                                        <p:cTn id="105" dur="1" fill="hold">
                                          <p:stCondLst>
                                            <p:cond delay="499"/>
                                          </p:stCondLst>
                                        </p:cTn>
                                        <p:tgtEl>
                                          <p:spTgt spid="74"/>
                                        </p:tgtEl>
                                        <p:attrNameLst>
                                          <p:attrName>style.visibility</p:attrName>
                                        </p:attrNameLst>
                                      </p:cBhvr>
                                      <p:to>
                                        <p:strVal val="hidden"/>
                                      </p:to>
                                    </p:set>
                                  </p:childTnLst>
                                </p:cTn>
                              </p:par>
                            </p:childTnLst>
                          </p:cTn>
                        </p:par>
                        <p:par>
                          <p:cTn id="106" fill="hold">
                            <p:stCondLst>
                              <p:cond delay="2500"/>
                            </p:stCondLst>
                            <p:childTnLst>
                              <p:par>
                                <p:cTn id="107" presetID="10" presetClass="entr" presetSubtype="0" fill="hold" nodeType="afterEffect">
                                  <p:stCondLst>
                                    <p:cond delay="0"/>
                                  </p:stCondLst>
                                  <p:childTnLst>
                                    <p:set>
                                      <p:cBhvr>
                                        <p:cTn id="108" dur="1" fill="hold">
                                          <p:stCondLst>
                                            <p:cond delay="0"/>
                                          </p:stCondLst>
                                        </p:cTn>
                                        <p:tgtEl>
                                          <p:spTgt spid="27"/>
                                        </p:tgtEl>
                                        <p:attrNameLst>
                                          <p:attrName>style.visibility</p:attrName>
                                        </p:attrNameLst>
                                      </p:cBhvr>
                                      <p:to>
                                        <p:strVal val="visible"/>
                                      </p:to>
                                    </p:set>
                                    <p:animEffect transition="in" filter="fade">
                                      <p:cBhvr>
                                        <p:cTn id="109" dur="500"/>
                                        <p:tgtEl>
                                          <p:spTgt spid="27"/>
                                        </p:tgtEl>
                                      </p:cBhvr>
                                    </p:animEffect>
                                  </p:childTnLst>
                                </p:cTn>
                              </p:par>
                            </p:childTnLst>
                          </p:cTn>
                        </p:par>
                        <p:par>
                          <p:cTn id="110" fill="hold">
                            <p:stCondLst>
                              <p:cond delay="3000"/>
                            </p:stCondLst>
                            <p:childTnLst>
                              <p:par>
                                <p:cTn id="111" presetID="10" presetClass="exit" presetSubtype="0" fill="hold" nodeType="afterEffect">
                                  <p:stCondLst>
                                    <p:cond delay="250"/>
                                  </p:stCondLst>
                                  <p:childTnLst>
                                    <p:animEffect transition="out" filter="fade">
                                      <p:cBhvr>
                                        <p:cTn id="112" dur="500"/>
                                        <p:tgtEl>
                                          <p:spTgt spid="62"/>
                                        </p:tgtEl>
                                      </p:cBhvr>
                                    </p:animEffect>
                                    <p:set>
                                      <p:cBhvr>
                                        <p:cTn id="113" dur="1" fill="hold">
                                          <p:stCondLst>
                                            <p:cond delay="499"/>
                                          </p:stCondLst>
                                        </p:cTn>
                                        <p:tgtEl>
                                          <p:spTgt spid="62"/>
                                        </p:tgtEl>
                                        <p:attrNameLst>
                                          <p:attrName>style.visibility</p:attrName>
                                        </p:attrNameLst>
                                      </p:cBhvr>
                                      <p:to>
                                        <p:strVal val="hidden"/>
                                      </p:to>
                                    </p:set>
                                  </p:childTnLst>
                                </p:cTn>
                              </p:par>
                            </p:childTnLst>
                          </p:cTn>
                        </p:par>
                        <p:par>
                          <p:cTn id="114" fill="hold">
                            <p:stCondLst>
                              <p:cond delay="3750"/>
                            </p:stCondLst>
                            <p:childTnLst>
                              <p:par>
                                <p:cTn id="115" presetID="10" presetClass="entr" presetSubtype="0" fill="hold" nodeType="afterEffect">
                                  <p:stCondLst>
                                    <p:cond delay="0"/>
                                  </p:stCondLst>
                                  <p:childTnLst>
                                    <p:set>
                                      <p:cBhvr>
                                        <p:cTn id="116" dur="1" fill="hold">
                                          <p:stCondLst>
                                            <p:cond delay="0"/>
                                          </p:stCondLst>
                                        </p:cTn>
                                        <p:tgtEl>
                                          <p:spTgt spid="15"/>
                                        </p:tgtEl>
                                        <p:attrNameLst>
                                          <p:attrName>style.visibility</p:attrName>
                                        </p:attrNameLst>
                                      </p:cBhvr>
                                      <p:to>
                                        <p:strVal val="visible"/>
                                      </p:to>
                                    </p:set>
                                    <p:animEffect transition="in" filter="fade">
                                      <p:cBhvr>
                                        <p:cTn id="117" dur="500"/>
                                        <p:tgtEl>
                                          <p:spTgt spid="15"/>
                                        </p:tgtEl>
                                      </p:cBhvr>
                                    </p:animEffect>
                                  </p:childTnLst>
                                </p:cTn>
                              </p:par>
                            </p:childTnLst>
                          </p:cTn>
                        </p:par>
                        <p:par>
                          <p:cTn id="118" fill="hold">
                            <p:stCondLst>
                              <p:cond delay="4250"/>
                            </p:stCondLst>
                            <p:childTnLst>
                              <p:par>
                                <p:cTn id="119" presetID="10" presetClass="exit" presetSubtype="0" fill="hold" nodeType="afterEffect">
                                  <p:stCondLst>
                                    <p:cond delay="250"/>
                                  </p:stCondLst>
                                  <p:childTnLst>
                                    <p:animEffect transition="out" filter="fade">
                                      <p:cBhvr>
                                        <p:cTn id="120" dur="500"/>
                                        <p:tgtEl>
                                          <p:spTgt spid="80"/>
                                        </p:tgtEl>
                                      </p:cBhvr>
                                    </p:animEffect>
                                    <p:set>
                                      <p:cBhvr>
                                        <p:cTn id="121" dur="1" fill="hold">
                                          <p:stCondLst>
                                            <p:cond delay="499"/>
                                          </p:stCondLst>
                                        </p:cTn>
                                        <p:tgtEl>
                                          <p:spTgt spid="80"/>
                                        </p:tgtEl>
                                        <p:attrNameLst>
                                          <p:attrName>style.visibility</p:attrName>
                                        </p:attrNameLst>
                                      </p:cBhvr>
                                      <p:to>
                                        <p:strVal val="hidden"/>
                                      </p:to>
                                    </p:set>
                                  </p:childTnLst>
                                </p:cTn>
                              </p:par>
                            </p:childTnLst>
                          </p:cTn>
                        </p:par>
                        <p:par>
                          <p:cTn id="122" fill="hold">
                            <p:stCondLst>
                              <p:cond delay="5000"/>
                            </p:stCondLst>
                            <p:childTnLst>
                              <p:par>
                                <p:cTn id="123" presetID="10" presetClass="entr" presetSubtype="0" fill="hold" nodeType="afterEffect">
                                  <p:stCondLst>
                                    <p:cond delay="250"/>
                                  </p:stCondLst>
                                  <p:childTnLst>
                                    <p:set>
                                      <p:cBhvr>
                                        <p:cTn id="124" dur="1" fill="hold">
                                          <p:stCondLst>
                                            <p:cond delay="0"/>
                                          </p:stCondLst>
                                        </p:cTn>
                                        <p:tgtEl>
                                          <p:spTgt spid="9"/>
                                        </p:tgtEl>
                                        <p:attrNameLst>
                                          <p:attrName>style.visibility</p:attrName>
                                        </p:attrNameLst>
                                      </p:cBhvr>
                                      <p:to>
                                        <p:strVal val="visible"/>
                                      </p:to>
                                    </p:set>
                                    <p:animEffect transition="in" filter="fade">
                                      <p:cBhvr>
                                        <p:cTn id="125" dur="500"/>
                                        <p:tgtEl>
                                          <p:spTgt spid="9"/>
                                        </p:tgtEl>
                                      </p:cBhvr>
                                    </p:animEffect>
                                  </p:childTnLst>
                                </p:cTn>
                              </p:par>
                            </p:childTnLst>
                          </p:cTn>
                        </p:par>
                        <p:par>
                          <p:cTn id="126" fill="hold">
                            <p:stCondLst>
                              <p:cond delay="5750"/>
                            </p:stCondLst>
                            <p:childTnLst>
                              <p:par>
                                <p:cTn id="127" presetID="1" presetClass="entr" presetSubtype="0" fill="hold" grpId="0" nodeType="afterEffect">
                                  <p:stCondLst>
                                    <p:cond delay="250"/>
                                  </p:stCondLst>
                                  <p:childTnLst>
                                    <p:set>
                                      <p:cBhvr>
                                        <p:cTn id="12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9" grpId="0"/>
      <p:bldP spid="42" grpId="0" animBg="1"/>
      <p:bldP spid="43" grpId="0" animBg="1"/>
      <p:bldP spid="118" grpId="0" animBg="1"/>
      <p:bldP spid="124" grpId="0" animBg="1"/>
      <p:bldP spid="126" grpId="0" animBg="1"/>
      <p:bldP spid="127" grpId="0" animBg="1"/>
      <p:bldP spid="2" grpId="0" animBg="1"/>
      <p:bldP spid="3" grpId="0" animBg="1"/>
      <p:bldP spid="4" grpId="0" animBg="1"/>
      <p:bldP spid="5" grpId="0" animBg="1"/>
      <p:bldP spid="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8224&quot;&gt;&lt;version val=&quot;35110&quot;/&gt;&lt;CPresentation id=&quot;1&quot;&gt;&lt;m_precDefaultNumber&gt;&lt;m_bNumberIsYear val=&quot;1&quot;/&gt;&lt;m_chMinusSymbol&gt;-&lt;/m_chMinusSymbol&gt;&lt;m_chDecimalSymbol17909&gt;,&lt;/m_chDecimalSymbol17909&gt;&lt;m_nGroupingDigits17909 val=&quot;3&quot;/&gt;&lt;m_chGroupingSymbol17909&gt; &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 &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Day&gt;&lt;m_yearfmt&gt;&lt;begin val=&quot;0&quot;/&gt;&lt;end val=&quot;4&quot;/&gt;&lt;/m_yearfmt&gt;&lt;/m_precDefaultDay&gt;&lt;m_precDefaultWeek&gt;&lt;m_yearfmt&gt;&lt;begin val=&quot;0&quot;/&gt;&lt;end val=&quot;4&quot;/&gt;&lt;/m_yearfmt&gt;&lt;/m_precDefaultWeek&gt;&lt;m_precDefaultMonth&gt;&lt;m_yearfmt&gt;&lt;begin val=&quot;0&quot;/&gt;&lt;end val=&quot;4&quot;/&gt;&lt;/m_yearfmt&gt;&lt;/m_precDefaultMonth&gt;&lt;m_precDefaultQuarter&gt;&lt;m_yearfmt&gt;&lt;begin val=&quot;0&quot;/&gt;&lt;end val=&quot;4&quot;/&gt;&lt;/m_yearfmt&gt;&lt;/m_precDefaultQuarter&gt;&lt;m_precDefaultYear&gt;&lt;m_yearfmt&gt;&lt;begin val=&quot;0&quot;/&gt;&lt;end val=&quot;4&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2&quot;/&gt;&lt;m_eweekdayFirstOfWorkweek val=&quot;2&quot;/&gt;&lt;m_eweekdayFirstOfWeekend val=&quot;7&quot;/&gt;&lt;/CPresentation&gt;&lt;/root&gt;"/>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20_Sanofi">
  <a:themeElements>
    <a:clrScheme name="00. Sanofi">
      <a:dk1>
        <a:sysClr val="windowText" lastClr="000000"/>
      </a:dk1>
      <a:lt1>
        <a:sysClr val="window" lastClr="FFFFFF"/>
      </a:lt1>
      <a:dk2>
        <a:srgbClr val="F4F2F6"/>
      </a:dk2>
      <a:lt2>
        <a:srgbClr val="F5F5F5"/>
      </a:lt2>
      <a:accent1>
        <a:srgbClr val="23004C"/>
      </a:accent1>
      <a:accent2>
        <a:srgbClr val="7A00E6"/>
      </a:accent2>
      <a:accent3>
        <a:srgbClr val="ED6C4E"/>
      </a:accent3>
      <a:accent4>
        <a:srgbClr val="62D488"/>
      </a:accent4>
      <a:accent5>
        <a:srgbClr val="F6C243"/>
      </a:accent5>
      <a:accent6>
        <a:srgbClr val="CA99F5"/>
      </a:accent6>
      <a:hlink>
        <a:srgbClr val="62D488"/>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w="9525">
          <a:solidFill>
            <a:schemeClr val="tx1"/>
          </a:solid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nchor="ctr">
        <a:spAutoFit/>
      </a:bodyPr>
      <a:lstStyle>
        <a:defPPr algn="l">
          <a:defRPr sz="1600" dirty="0" err="1" smtClean="0"/>
        </a:defPPr>
      </a:lstStyle>
    </a:txDef>
  </a:objectDefaults>
  <a:extraClrSchemeLst/>
  <a:extLst>
    <a:ext uri="{05A4C25C-085E-4340-85A3-A5531E510DB2}">
      <thm15:themeFamily xmlns:thm15="http://schemas.microsoft.com/office/thememl/2012/main" name="Health Advances T1D Disease Area Strategy Project Kickoff 2022Mar28" id="{0D32C651-818E-402E-AA5A-61F395FF9DF8}" vid="{C76B6EF9-A230-4530-8B31-9DCE04BCDF59}"/>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Calibri">
    <a:majorFont>
      <a:latin typeface="Calibri" panose="020F0502020204030204"/>
      <a:ea typeface="Calibri" panose="020F0502020204030204"/>
      <a:cs typeface="Arial"/>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Calibri" panose="020F0502020204030204"/>
      <a:cs typeface="Arial"/>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Calibri">
    <a:majorFont>
      <a:latin typeface="Calibri" panose="020F0502020204030204"/>
      <a:ea typeface="Calibri" panose="020F0502020204030204"/>
      <a:cs typeface="Arial"/>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Calibri" panose="020F0502020204030204"/>
      <a:cs typeface="Arial"/>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Calibri">
    <a:majorFont>
      <a:latin typeface="Calibri" panose="020F0502020204030204"/>
      <a:ea typeface="Calibri" panose="020F0502020204030204"/>
      <a:cs typeface="Arial"/>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Calibri" panose="020F0502020204030204"/>
      <a:cs typeface="Arial"/>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Calibri">
    <a:majorFont>
      <a:latin typeface="Calibri" panose="020F0502020204030204"/>
      <a:ea typeface="Calibri" panose="020F0502020204030204"/>
      <a:cs typeface="Arial"/>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Calibri" panose="020F0502020204030204"/>
      <a:cs typeface="Arial"/>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Calibri">
    <a:majorFont>
      <a:latin typeface="Calibri" panose="020F0502020204030204"/>
      <a:ea typeface="Calibri" panose="020F0502020204030204"/>
      <a:cs typeface="Arial"/>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Calibri" panose="020F0502020204030204"/>
      <a:cs typeface="Arial"/>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Calibri">
    <a:majorFont>
      <a:latin typeface="Calibri" panose="020F0502020204030204"/>
      <a:ea typeface="Calibri" panose="020F0502020204030204"/>
      <a:cs typeface="Arial"/>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Calibri" panose="020F0502020204030204"/>
      <a:cs typeface="Arial"/>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Calibri">
    <a:majorFont>
      <a:latin typeface="Calibri" panose="020F0502020204030204"/>
      <a:ea typeface="Calibri" panose="020F0502020204030204"/>
      <a:cs typeface="Arial"/>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Calibri" panose="020F0502020204030204"/>
      <a:cs typeface="Arial"/>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A91D800CDDFD446A813E3ACC6535C63" ma:contentTypeVersion="18" ma:contentTypeDescription="Create a new document." ma:contentTypeScope="" ma:versionID="dbe93f5cacfac3ac782e46b8ded3ef86">
  <xsd:schema xmlns:xsd="http://www.w3.org/2001/XMLSchema" xmlns:xs="http://www.w3.org/2001/XMLSchema" xmlns:p="http://schemas.microsoft.com/office/2006/metadata/properties" xmlns:ns2="c6cd59a3-ce70-4c25-b5e0-f54afc204a1d" xmlns:ns3="786ecb80-ad1a-440b-9fcc-98153c4be8a6" targetNamespace="http://schemas.microsoft.com/office/2006/metadata/properties" ma:root="true" ma:fieldsID="69c3b0515eaab7d6953342d02d47d9de" ns2:_="" ns3:_="">
    <xsd:import namespace="c6cd59a3-ce70-4c25-b5e0-f54afc204a1d"/>
    <xsd:import namespace="786ecb80-ad1a-440b-9fcc-98153c4be8a6"/>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element ref="ns2:MediaServiceLocation" minOccurs="0"/>
                <xsd:element ref="ns2:TranslatedLang" minOccurs="0"/>
                <xsd:element ref="ns2:MediaServiceBillingMetadata" minOccurs="0"/>
                <xsd:element ref="ns2:Noitz"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6cd59a3-ce70-4c25-b5e0-f54afc204a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4fb0b088-da3c-47ed-872c-fc1360427ae0"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element name="TranslatedLang" ma:index="23" nillable="true" ma:displayName="Translated Language" ma:internalName="TranslatedLang">
      <xsd:simpleType>
        <xsd:restriction base="dms:Text"/>
      </xsd:simpleType>
    </xsd:element>
    <xsd:element name="MediaServiceBillingMetadata" ma:index="24" nillable="true" ma:displayName="MediaServiceBillingMetadata" ma:hidden="true" ma:internalName="MediaServiceBillingMetadata" ma:readOnly="true">
      <xsd:simpleType>
        <xsd:restriction base="dms:Note"/>
      </xsd:simpleType>
    </xsd:element>
    <xsd:element name="Noitz" ma:index="25" nillable="true" ma:displayName="Noitz" ma:description="nicht für den Versand! Quellenverzeichnis muss noch angespasst werden" ma:format="Dropdown" ma:internalName="Noitz">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86ecb80-ad1a-440b-9fcc-98153c4be8a6"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9f114b2d-daeb-4d31-ace5-a0845961c278}" ma:internalName="TaxCatchAll" ma:showField="CatchAllData" ma:web="786ecb80-ad1a-440b-9fcc-98153c4be8a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786ecb80-ad1a-440b-9fcc-98153c4be8a6">
      <UserInfo>
        <DisplayName>SharingLinks.3569bd7c-0c17-4182-bc39-fb14c936d300.Flexible.3473dd33-4246-48eb-b3f3-b3b143f00f37</DisplayName>
        <AccountId>95</AccountId>
        <AccountType/>
      </UserInfo>
      <UserInfo>
        <DisplayName>Kulpa, Konstanze /DE</DisplayName>
        <AccountId>84</AccountId>
        <AccountType/>
      </UserInfo>
      <UserInfo>
        <DisplayName>Stein, Alina /DE</DisplayName>
        <AccountId>107</AccountId>
        <AccountType/>
      </UserInfo>
      <UserInfo>
        <DisplayName>Omar, Helan /DE</DisplayName>
        <AccountId>198</AccountId>
        <AccountType/>
      </UserInfo>
      <UserInfo>
        <DisplayName>Nauendorf, Aaron /DE</DisplayName>
        <AccountId>148</AccountId>
        <AccountType/>
      </UserInfo>
      <UserInfo>
        <DisplayName>Paar, Dieter /DE</DisplayName>
        <AccountId>34</AccountId>
        <AccountType/>
      </UserInfo>
    </SharedWithUsers>
    <lcf76f155ced4ddcb4097134ff3c332f xmlns="c6cd59a3-ce70-4c25-b5e0-f54afc204a1d">
      <Terms xmlns="http://schemas.microsoft.com/office/infopath/2007/PartnerControls"/>
    </lcf76f155ced4ddcb4097134ff3c332f>
    <TaxCatchAll xmlns="786ecb80-ad1a-440b-9fcc-98153c4be8a6" xsi:nil="true"/>
    <TranslatedLang xmlns="c6cd59a3-ce70-4c25-b5e0-f54afc204a1d" xsi:nil="true"/>
    <Noitz xmlns="c6cd59a3-ce70-4c25-b5e0-f54afc204a1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E4535C6-F89C-4D74-BF31-3E6A5784B491}"/>
</file>

<file path=customXml/itemProps2.xml><?xml version="1.0" encoding="utf-8"?>
<ds:datastoreItem xmlns:ds="http://schemas.openxmlformats.org/officeDocument/2006/customXml" ds:itemID="{237B58BE-5C3A-4840-A409-4EB32649CC53}">
  <ds:schemaRefs>
    <ds:schemaRef ds:uri="http://purl.org/dc/elements/1.1/"/>
    <ds:schemaRef ds:uri="http://www.w3.org/XML/1998/namespace"/>
    <ds:schemaRef ds:uri="http://schemas.microsoft.com/office/2006/documentManagement/types"/>
    <ds:schemaRef ds:uri="c6cd59a3-ce70-4c25-b5e0-f54afc204a1d"/>
    <ds:schemaRef ds:uri="http://purl.org/dc/dcmitype/"/>
    <ds:schemaRef ds:uri="http://purl.org/dc/terms/"/>
    <ds:schemaRef ds:uri="http://schemas.microsoft.com/office/infopath/2007/PartnerControls"/>
    <ds:schemaRef ds:uri="http://schemas.openxmlformats.org/package/2006/metadata/core-properties"/>
    <ds:schemaRef ds:uri="786ecb80-ad1a-440b-9fcc-98153c4be8a6"/>
    <ds:schemaRef ds:uri="http://schemas.microsoft.com/office/2006/metadata/properties"/>
  </ds:schemaRefs>
</ds:datastoreItem>
</file>

<file path=customXml/itemProps3.xml><?xml version="1.0" encoding="utf-8"?>
<ds:datastoreItem xmlns:ds="http://schemas.openxmlformats.org/officeDocument/2006/customXml" ds:itemID="{68D289C8-FCBD-47D6-A28B-8CD4E8BB355D}">
  <ds:schemaRefs>
    <ds:schemaRef ds:uri="http://schemas.microsoft.com/sharepoint/v3/contenttype/forms"/>
  </ds:schemaRefs>
</ds:datastoreItem>
</file>

<file path=docMetadata/LabelInfo.xml><?xml version="1.0" encoding="utf-8"?>
<clbl:labelList xmlns:clbl="http://schemas.microsoft.com/office/2020/mipLabelMetadata">
  <clbl:label id="{d9088468-0951-4aef-9cc3-0a346e475ddc}" enabled="1" method="Privileged" siteId="{aca3c8d6-aa71-4e1a-a10e-03572fc58c0b}" removed="0"/>
</clbl:labelList>
</file>

<file path=docProps/app.xml><?xml version="1.0" encoding="utf-8"?>
<Properties xmlns="http://schemas.openxmlformats.org/officeDocument/2006/extended-properties" xmlns:vt="http://schemas.openxmlformats.org/officeDocument/2006/docPropsVTypes">
  <Template/>
  <TotalTime>0</TotalTime>
  <Words>12245</Words>
  <Application>Microsoft Office PowerPoint</Application>
  <PresentationFormat>Bildschirmpräsentation (16:9)</PresentationFormat>
  <Paragraphs>1137</Paragraphs>
  <Slides>53</Slides>
  <Notes>14</Notes>
  <HiddenSlides>0</HiddenSlides>
  <MMClips>0</MMClips>
  <ScaleCrop>false</ScaleCrop>
  <HeadingPairs>
    <vt:vector size="8" baseType="variant">
      <vt:variant>
        <vt:lpstr>Verwendete Schriftarten</vt:lpstr>
      </vt:variant>
      <vt:variant>
        <vt:i4>10</vt:i4>
      </vt:variant>
      <vt:variant>
        <vt:lpstr>Design</vt:lpstr>
      </vt:variant>
      <vt:variant>
        <vt:i4>1</vt:i4>
      </vt:variant>
      <vt:variant>
        <vt:lpstr>Eingebettete OLE-Server</vt:lpstr>
      </vt:variant>
      <vt:variant>
        <vt:i4>1</vt:i4>
      </vt:variant>
      <vt:variant>
        <vt:lpstr>Folientitel</vt:lpstr>
      </vt:variant>
      <vt:variant>
        <vt:i4>53</vt:i4>
      </vt:variant>
    </vt:vector>
  </HeadingPairs>
  <TitlesOfParts>
    <vt:vector size="65" baseType="lpstr">
      <vt:lpstr>DengXian</vt:lpstr>
      <vt:lpstr>Aptos</vt:lpstr>
      <vt:lpstr>Arial</vt:lpstr>
      <vt:lpstr>Calibri</vt:lpstr>
      <vt:lpstr>Georgia</vt:lpstr>
      <vt:lpstr>Sanofi Sans 3 Regular</vt:lpstr>
      <vt:lpstr>Times New Roman</vt:lpstr>
      <vt:lpstr>Verdana</vt:lpstr>
      <vt:lpstr>Verdana narrow</vt:lpstr>
      <vt:lpstr>Wingdings</vt:lpstr>
      <vt:lpstr>20_Sanofi</vt:lpstr>
      <vt:lpstr>Diapositive think-cell</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Mittlere (± SD) Zeit, die T1D-Betroffene in Euglykämie verbrachten  nach Baseline C-Peptid-Spiegeln2</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Woeckel, Christian /DE</dc:creator>
  <cp:lastModifiedBy>Pegelow, Katrin /DE</cp:lastModifiedBy>
  <cp:revision>7</cp:revision>
  <cp:lastPrinted>2023-11-01T13:52:52Z</cp:lastPrinted>
  <dcterms:created xsi:type="dcterms:W3CDTF">2022-02-06T10:02:02Z</dcterms:created>
  <dcterms:modified xsi:type="dcterms:W3CDTF">2026-01-14T16:13:18Z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0x0101005A91D800CDDFD446A813E3ACC6535C63</vt:lpwstr>
  </property>
  <property fmtid="{D5CDD505-2E9C-101B-9397-08002B2CF9AE}" pid="3" name="MediaServiceImageTags">
    <vt:lpwstr/>
  </property>
  <property fmtid="{D5CDD505-2E9C-101B-9397-08002B2CF9AE}" pid="4" name="ClassificationContentMarkingHeaderLocations">
    <vt:lpwstr>SanofiCHCT Grid 16\:9:5\1_Sanofi:8\1_Pulse Theme:6\Sanofi:8\2_Sanofi:8\5_Sanofi:8\10_Sanofi:8\11_Sanofi:8\6_Sanofi:8\3_Sanofi:8\18_Sanofi:8\12_Sanofi:8\23_Sanofi:8\14_Sanofi:8\4_Sanofi:8\27_Sanofi:8\26_Sanofi:8\7_Sanofi:8\17_Sanofi:8</vt:lpwstr>
  </property>
  <property fmtid="{D5CDD505-2E9C-101B-9397-08002B2CF9AE}" pid="5" name="ClassificationContentMarkingHeaderText">
    <vt:lpwstr>Internal</vt:lpwstr>
  </property>
  <property fmtid="{D5CDD505-2E9C-101B-9397-08002B2CF9AE}" pid="6" name="MSIP_Label_d9088468-0951-4aef-9cc3-0a346e475ddc_Enabled">
    <vt:lpwstr>true</vt:lpwstr>
  </property>
  <property fmtid="{D5CDD505-2E9C-101B-9397-08002B2CF9AE}" pid="7" name="MSIP_Label_d9088468-0951-4aef-9cc3-0a346e475ddc_SetDate">
    <vt:lpwstr>2024-02-12T11:56:34Z</vt:lpwstr>
  </property>
  <property fmtid="{D5CDD505-2E9C-101B-9397-08002B2CF9AE}" pid="8" name="MSIP_Label_d9088468-0951-4aef-9cc3-0a346e475ddc_Method">
    <vt:lpwstr>Privileged</vt:lpwstr>
  </property>
  <property fmtid="{D5CDD505-2E9C-101B-9397-08002B2CF9AE}" pid="9" name="MSIP_Label_d9088468-0951-4aef-9cc3-0a346e475ddc_Name">
    <vt:lpwstr>Public</vt:lpwstr>
  </property>
  <property fmtid="{D5CDD505-2E9C-101B-9397-08002B2CF9AE}" pid="10" name="MSIP_Label_d9088468-0951-4aef-9cc3-0a346e475ddc_SiteId">
    <vt:lpwstr>aca3c8d6-aa71-4e1a-a10e-03572fc58c0b</vt:lpwstr>
  </property>
  <property fmtid="{D5CDD505-2E9C-101B-9397-08002B2CF9AE}" pid="11" name="MSIP_Label_d9088468-0951-4aef-9cc3-0a346e475ddc_ActionId">
    <vt:lpwstr>616bc5e8-c01b-4f9b-8974-73fe934db89d</vt:lpwstr>
  </property>
  <property fmtid="{D5CDD505-2E9C-101B-9397-08002B2CF9AE}" pid="12" name="MSIP_Label_d9088468-0951-4aef-9cc3-0a346e475ddc_ContentBits">
    <vt:lpwstr>0</vt:lpwstr>
  </property>
</Properties>
</file>